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80" r:id="rId4"/>
    <p:sldId id="261" r:id="rId5"/>
    <p:sldId id="264" r:id="rId6"/>
    <p:sldId id="281" r:id="rId7"/>
    <p:sldId id="265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07" d="100"/>
          <a:sy n="107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6A522-420A-5F40-98AF-48F95DCA8C66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8848-4558-2C41-8695-3E9EF476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36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98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49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50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3EC19-A860-724B-BB3C-162C55D5C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9E61F7-7130-3B42-B96B-8BF8DFA69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46F16E-5C0F-574C-8A38-DF0C7F5D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B57B47-CBC2-6147-BA65-11D1F007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9A049E-74E9-E047-B374-B0A8188E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1D2D2-B925-2343-82A0-8E1BC535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112C3C-AA57-A642-B3A6-7EB71370C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4909F9-65C2-5B4B-9C33-82CA3556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BA4B80-4AFA-8249-9572-5CAD4606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120277-C3AD-FA48-941C-E8E0C8C9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125A254-8D2B-CC42-B15F-F899BA93B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E444984-6ECA-D442-959A-35CEA2ED6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661116-729E-FA41-B2CE-2F65D859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129A6D-230B-7847-8EAF-61C5EE51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CFE166-599D-6A43-A5CC-5999A059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9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60600" y="1597000"/>
            <a:ext cx="4578800" cy="3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58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1155167" y="856413"/>
            <a:ext cx="5288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155167" y="2145800"/>
            <a:ext cx="5288800" cy="37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373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1155167" y="477847"/>
            <a:ext cx="750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155167" y="1739391"/>
            <a:ext cx="7501600" cy="4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97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155167" y="477833"/>
            <a:ext cx="1009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155167" y="1775564"/>
            <a:ext cx="32524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1pPr>
            <a:lvl2pPr marL="1219170" lvl="1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2pPr>
            <a:lvl3pPr marL="1828754" lvl="2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3pPr>
            <a:lvl4pPr marL="2438339" lvl="3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4pPr>
            <a:lvl5pPr marL="3047924" lvl="4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5pPr>
            <a:lvl6pPr marL="3657509" lvl="5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6pPr>
            <a:lvl7pPr marL="4267093" lvl="6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7pPr>
            <a:lvl8pPr marL="4876678" lvl="7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8pPr>
            <a:lvl9pPr marL="5486263" lvl="8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574249" y="1775564"/>
            <a:ext cx="32524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1pPr>
            <a:lvl2pPr marL="1219170" lvl="1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2pPr>
            <a:lvl3pPr marL="1828754" lvl="2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3pPr>
            <a:lvl4pPr marL="2438339" lvl="3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4pPr>
            <a:lvl5pPr marL="3047924" lvl="4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5pPr>
            <a:lvl6pPr marL="3657509" lvl="5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6pPr>
            <a:lvl7pPr marL="4267093" lvl="6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7pPr>
            <a:lvl8pPr marL="4876678" lvl="7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8pPr>
            <a:lvl9pPr marL="5486263" lvl="8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7993332" y="1775564"/>
            <a:ext cx="32524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1pPr>
            <a:lvl2pPr marL="1219170" lvl="1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2pPr>
            <a:lvl3pPr marL="1828754" lvl="2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3pPr>
            <a:lvl4pPr marL="2438339" lvl="3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4pPr>
            <a:lvl5pPr marL="3047924" lvl="4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5pPr>
            <a:lvl6pPr marL="3657509" lvl="5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6pPr>
            <a:lvl7pPr marL="4267093" lvl="6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7pPr>
            <a:lvl8pPr marL="4876678" lvl="7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8pPr>
            <a:lvl9pPr marL="5486263" lvl="8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3921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 big posti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876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34DA4-6E28-B441-AD9F-12E1C97A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5D4E5-1ABA-FE40-85C3-9FD3428A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41B863-C63E-A946-8BD8-B374C021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B9330D-0988-2D44-ADED-2DCE3DD1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6D919E-B421-AB4B-9FA4-54C957BB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8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DC7D9-157D-1047-9D8A-FAD09B98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D6639E-802F-414D-BF20-021600B3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47F24-C498-4A45-9B2D-0980A9FC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A56996-B8F0-444B-9731-A651A500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991E62-9FA1-884C-9387-C1406A0B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C8AE90-7369-FE4B-A615-12E73EAB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7AE460-29A8-9445-8671-0A7E7CAE0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0A550C-1391-8C42-A989-E4EC99A9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4A5C5A-BF71-584A-88FE-44E2302A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E8E67A-3BB8-D546-9838-26F94D71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0DFFB8-912F-354C-9554-F41A5862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849C45-7FDB-C747-8C47-A43E0C45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ABED6F-4F6F-1F46-8D10-5E2D3FC1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FAE323-5A80-0248-9B7E-E6B875CFB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8A85A-BAD7-1E4E-ADDE-67A62E77B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6556E1-A880-9B46-B629-F9A9A88BE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8CC76FD-A87C-384D-9D4A-C5D3AFF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E4E5402-BA86-FA4F-9B6B-26C37CFB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452643-6E9D-6948-BC97-6561EFCB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6E5BD-ED0D-3D42-ACF4-55E3D73E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85210D8-9717-3F44-844B-E58E74FF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02CE15-F695-3F4B-ABF3-F2AD0256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A2AE95-8801-AC42-BD07-8CEAB49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142719-21FD-A64B-8A63-DCE3A1E3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676E6D7-F7BE-6C47-80A8-48CBEB66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8D0C5D-A0A3-6B4C-BB01-00F8671F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405A0-B615-EC45-A3E2-29B40962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939B38-3FF3-AD40-82CB-75E1A542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E4AD0D-186A-6A47-B74F-8D7B4CB4E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A95A67-5203-804C-AF8B-818AE006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D1CF06-9137-864C-9E2B-66E17E75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956BB8-9022-3148-B8CE-EFAC0B23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47746F-4470-754B-9316-CB83CD71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B522E4-5F1F-4144-B5F6-4D3E98E31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B79412-6094-8249-9D07-598525B6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4E4158-53CA-D640-8A50-7C1CB8D6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B7B9E5-E42B-534A-B7E4-E6B3C2DD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28E55F-87FD-9B44-9ACE-C612F64A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2B3352D-F01F-5D4E-B979-73C343E1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11C81D-B9D1-4D42-82CB-CC26EC3E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EDB9A0-DD6F-DE4D-B8CE-8D715F5B4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C2DF-3DAB-1541-A04D-165257FBEF7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37BF83-FDF9-A04E-A414-2216C6A95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FB48DD-7007-C145-8AC3-8EEA9DC7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3EE7-3F4A-FC47-BD5A-2FCA23E6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vision.stanford.edu/aditya86/ImageNetDog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wai/DogRe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3650089" y="1502407"/>
            <a:ext cx="4578800" cy="366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/>
              <a:t>Dog Recognition</a:t>
            </a:r>
            <a:br>
              <a:rPr lang="en-US" b="1" dirty="0"/>
            </a:br>
            <a:r>
              <a:rPr lang="en-US" b="1" dirty="0"/>
              <a:t>Convolution Neural Network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(Transfer Learning )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086148-410C-204C-B099-1D1956E8D713}"/>
              </a:ext>
            </a:extLst>
          </p:cNvPr>
          <p:cNvSpPr txBox="1"/>
          <p:nvPr/>
        </p:nvSpPr>
        <p:spPr>
          <a:xfrm>
            <a:off x="3650089" y="5355593"/>
            <a:ext cx="4338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Group Member: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CHRISTY, CHAN HIO LAM (MB955702)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EDISION, UN CHON WAI (MB955370)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VONG EUGENE IN CHI (MB955533)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Bradley Hand ITC" panose="020F0502020204030204" pitchFamily="34" charset="0"/>
                <a:cs typeface="Bradley Hand ITC" panose="020F0502020204030204" pitchFamily="34" charset="0"/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radley Hand ITC" panose="020F0502020204030204" pitchFamily="34" charset="0"/>
              <a:cs typeface="Bradley Hand ITC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0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1072077" y="1166191"/>
            <a:ext cx="5883965" cy="13016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4900" b="1" dirty="0"/>
              <a:t>Stanford Dogs Dataset</a:t>
            </a:r>
            <a:endParaRPr sz="4900" b="1" dirty="0"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155167" y="2607664"/>
            <a:ext cx="5288800" cy="28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000" b="1" dirty="0"/>
              <a:t>Number of classes:</a:t>
            </a:r>
            <a:r>
              <a:rPr lang="en-US" sz="3000" dirty="0"/>
              <a:t> 120</a:t>
            </a:r>
          </a:p>
          <a:p>
            <a:r>
              <a:rPr lang="en-US" sz="3000" b="1" dirty="0"/>
              <a:t>Number of images:</a:t>
            </a:r>
            <a:r>
              <a:rPr lang="en-US" sz="3000" dirty="0"/>
              <a:t> 20,580</a:t>
            </a:r>
          </a:p>
          <a:p>
            <a:pPr marL="3200320" lvl="5" indent="0">
              <a:buNone/>
            </a:pPr>
            <a:r>
              <a:rPr lang="en-US" sz="2000" dirty="0"/>
              <a:t>	 (224*224)</a:t>
            </a:r>
            <a:endParaRPr lang="en-US" sz="3000" dirty="0"/>
          </a:p>
          <a:p>
            <a:r>
              <a:rPr lang="en-US" sz="3000" b="1" dirty="0"/>
              <a:t>Size: </a:t>
            </a:r>
            <a:r>
              <a:rPr lang="en-US" sz="3000" dirty="0"/>
              <a:t>757MB</a:t>
            </a:r>
          </a:p>
          <a:p>
            <a:r>
              <a:rPr lang="en-US" sz="3000" b="1" dirty="0"/>
              <a:t>Data format: </a:t>
            </a:r>
            <a:r>
              <a:rPr lang="en-US" sz="3000" dirty="0"/>
              <a:t>jpeg</a:t>
            </a:r>
          </a:p>
          <a:p>
            <a:r>
              <a:rPr lang="en-US" sz="3000" b="1" dirty="0"/>
              <a:t>Training Set:</a:t>
            </a:r>
            <a:r>
              <a:rPr lang="en-US" sz="3000" dirty="0"/>
              <a:t> 70%</a:t>
            </a:r>
          </a:p>
          <a:p>
            <a:r>
              <a:rPr lang="en-US" sz="3000" b="1" dirty="0"/>
              <a:t>Testing Set: </a:t>
            </a:r>
            <a:r>
              <a:rPr lang="en-US" sz="3000" dirty="0"/>
              <a:t>30%</a:t>
            </a:r>
          </a:p>
          <a:p>
            <a:pPr marL="0" indent="0">
              <a:buNone/>
            </a:pPr>
            <a:endParaRPr sz="4800" b="1" dirty="0"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/>
          </a:p>
        </p:txBody>
      </p:sp>
      <p:pic>
        <p:nvPicPr>
          <p:cNvPr id="3" name="Picture 2" descr="A dog sitting on a blue bench&#10;&#10;Description automatically generated">
            <a:extLst>
              <a:ext uri="{FF2B5EF4-FFF2-40B4-BE49-F238E27FC236}">
                <a16:creationId xmlns:a16="http://schemas.microsoft.com/office/drawing/2014/main" xmlns="" id="{64EE8EEA-A41F-2048-B69B-F8D0B915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0564">
            <a:off x="7336479" y="784182"/>
            <a:ext cx="3699106" cy="3699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A9EA91-8B51-0148-BF5C-7B31ECD516A3}"/>
              </a:ext>
            </a:extLst>
          </p:cNvPr>
          <p:cNvSpPr txBox="1"/>
          <p:nvPr/>
        </p:nvSpPr>
        <p:spPr>
          <a:xfrm rot="182274">
            <a:off x="7383402" y="4674988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 ITC" panose="03070402050302030203" pitchFamily="66" charset="77"/>
              </a:rPr>
              <a:t>Hi! I am a Shiba </a:t>
            </a:r>
            <a:r>
              <a:rPr lang="en-US" dirty="0" err="1">
                <a:latin typeface="Bradley Hand ITC" panose="03070402050302030203" pitchFamily="66" charset="77"/>
              </a:rPr>
              <a:t>Inu</a:t>
            </a:r>
            <a:r>
              <a:rPr lang="en-US" dirty="0">
                <a:latin typeface="Bradley Hand ITC" panose="03070402050302030203" pitchFamily="66" charset="77"/>
              </a:rPr>
              <a:t> </a:t>
            </a:r>
            <a:r>
              <a:rPr lang="en-US" dirty="0"/>
              <a:t>🐶 </a:t>
            </a:r>
          </a:p>
          <a:p>
            <a:r>
              <a:rPr lang="en-US" dirty="0">
                <a:latin typeface="Bradley Hand ITC" panose="03070402050302030203" pitchFamily="66" charset="77"/>
              </a:rPr>
              <a:t>I am not included in the 120 breeds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BCFEDA-029A-9B42-9EE7-FB69E2F66E95}"/>
              </a:ext>
            </a:extLst>
          </p:cNvPr>
          <p:cNvSpPr txBox="1"/>
          <p:nvPr/>
        </p:nvSpPr>
        <p:spPr>
          <a:xfrm rot="191187">
            <a:off x="6548055" y="5648285"/>
            <a:ext cx="506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http://vision.stanford.edu/aditya86/ImageNetDogs/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9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6822F1-9D50-9F41-84A6-F964B0BE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26C5C2-4814-8B41-B55C-00951C499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og wearing a red rug&#10;&#10;Description automatically generated">
            <a:extLst>
              <a:ext uri="{FF2B5EF4-FFF2-40B4-BE49-F238E27FC236}">
                <a16:creationId xmlns:a16="http://schemas.microsoft.com/office/drawing/2014/main" xmlns="" id="{E53F3733-2D51-BE4B-B440-751B01F6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8888">
            <a:off x="7526753" y="744972"/>
            <a:ext cx="3406687" cy="4554394"/>
          </a:xfrm>
          <a:prstGeom prst="rect">
            <a:avLst/>
          </a:prstGeom>
        </p:spPr>
      </p:pic>
      <p:pic>
        <p:nvPicPr>
          <p:cNvPr id="7" name="Picture 6" descr="A white cat with its mouth open&#10;&#10;Description automatically generated">
            <a:extLst>
              <a:ext uri="{FF2B5EF4-FFF2-40B4-BE49-F238E27FC236}">
                <a16:creationId xmlns:a16="http://schemas.microsoft.com/office/drawing/2014/main" xmlns="" id="{DB1A39C7-48B5-E744-B28B-71D9ACFF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7" y="856413"/>
            <a:ext cx="4129352" cy="3088755"/>
          </a:xfrm>
          <a:prstGeom prst="rect">
            <a:avLst/>
          </a:prstGeom>
        </p:spPr>
      </p:pic>
      <p:pic>
        <p:nvPicPr>
          <p:cNvPr id="9" name="Picture 8" descr="A dog standing in the snow&#10;&#10;Description automatically generated">
            <a:extLst>
              <a:ext uri="{FF2B5EF4-FFF2-40B4-BE49-F238E27FC236}">
                <a16:creationId xmlns:a16="http://schemas.microsoft.com/office/drawing/2014/main" xmlns="" id="{EDC6FA92-74C6-0E46-99CC-56C5D196D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749" y="2702532"/>
            <a:ext cx="4410501" cy="32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1155167" y="477847"/>
            <a:ext cx="7501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Libraries Used</a:t>
            </a:r>
            <a:endParaRPr dirty="0"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155167" y="1739391"/>
            <a:ext cx="7501600" cy="4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 err="1"/>
              <a:t>Keras</a:t>
            </a:r>
            <a:endParaRPr lang="en-US" sz="3600" dirty="0"/>
          </a:p>
          <a:p>
            <a:pPr lvl="1"/>
            <a:r>
              <a:rPr lang="en-US" sz="3200" dirty="0"/>
              <a:t>High-level building blocks </a:t>
            </a:r>
            <a:r>
              <a:rPr lang="en-US" sz="3200" dirty="0">
                <a:sym typeface="Wingdings" pitchFamily="2" charset="2"/>
              </a:rPr>
              <a:t> deep learning</a:t>
            </a:r>
          </a:p>
          <a:p>
            <a:pPr lvl="1"/>
            <a:r>
              <a:rPr lang="en-US" sz="3200" dirty="0"/>
              <a:t>Backend : </a:t>
            </a:r>
            <a:r>
              <a:rPr lang="en-US" sz="3200" dirty="0" err="1"/>
              <a:t>PlaidML</a:t>
            </a:r>
            <a:endParaRPr lang="en-US" sz="3200" dirty="0"/>
          </a:p>
          <a:p>
            <a:pPr lvl="1"/>
            <a:r>
              <a:rPr lang="en-US" sz="3200" dirty="0"/>
              <a:t>Model: MobileNetV2 </a:t>
            </a:r>
          </a:p>
          <a:p>
            <a:r>
              <a:rPr lang="en" sz="3600" dirty="0" err="1"/>
              <a:t>Numpy</a:t>
            </a:r>
            <a:endParaRPr lang="en" sz="3600" dirty="0"/>
          </a:p>
          <a:p>
            <a:r>
              <a:rPr lang="en-US" sz="3600" dirty="0"/>
              <a:t>Matplotlib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4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078648F-36A3-5A4A-98F9-1D05A64F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0086">
            <a:off x="9087853" y="645394"/>
            <a:ext cx="2187994" cy="2187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0587CC-680B-4A41-9395-E58F8818A63F}"/>
              </a:ext>
            </a:extLst>
          </p:cNvPr>
          <p:cNvSpPr txBox="1"/>
          <p:nvPr/>
        </p:nvSpPr>
        <p:spPr>
          <a:xfrm rot="213160">
            <a:off x="9055474" y="2870599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77"/>
              </a:rPr>
              <a:t>My name is </a:t>
            </a:r>
            <a:r>
              <a:rPr lang="en-US" sz="1400" dirty="0" err="1">
                <a:latin typeface="Bradley Hand ITC" panose="03070402050302030203" pitchFamily="66" charset="77"/>
              </a:rPr>
              <a:t>Keras</a:t>
            </a:r>
            <a:r>
              <a:rPr lang="en-US" sz="1400" dirty="0">
                <a:latin typeface="Bradley Hand ITC" panose="03070402050302030203" pitchFamily="66" charset="77"/>
              </a:rPr>
              <a:t> and </a:t>
            </a:r>
          </a:p>
          <a:p>
            <a:r>
              <a:rPr lang="en-US" sz="1400" dirty="0">
                <a:latin typeface="Bradley Hand ITC" panose="03070402050302030203" pitchFamily="66" charset="77"/>
              </a:rPr>
              <a:t>nice to meet you!</a:t>
            </a:r>
          </a:p>
        </p:txBody>
      </p:sp>
    </p:spTree>
    <p:extLst>
      <p:ext uri="{BB962C8B-B14F-4D97-AF65-F5344CB8AC3E}">
        <p14:creationId xmlns:p14="http://schemas.microsoft.com/office/powerpoint/2010/main" val="21798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1155167" y="477833"/>
            <a:ext cx="100904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CNN – Transfer Learning</a:t>
            </a:r>
            <a:endParaRPr lang="en-US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mtClean="0"/>
              <a:pPr algn="ctr"/>
              <a:t>5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544243-8410-BE4B-BE51-41138D38D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167" y="1621033"/>
            <a:ext cx="4940834" cy="4203600"/>
          </a:xfrm>
        </p:spPr>
        <p:txBody>
          <a:bodyPr/>
          <a:lstStyle/>
          <a:p>
            <a:r>
              <a:rPr lang="en-US" dirty="0"/>
              <a:t>Reduce Noise</a:t>
            </a:r>
          </a:p>
          <a:p>
            <a:pPr lvl="1"/>
            <a:r>
              <a:rPr lang="en-US" dirty="0"/>
              <a:t>Data Annotation – Chop off useless pixels  </a:t>
            </a:r>
          </a:p>
          <a:p>
            <a:r>
              <a:rPr lang="en-US" dirty="0"/>
              <a:t>Process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</a:p>
          <a:p>
            <a:pPr lvl="1"/>
            <a:r>
              <a:rPr lang="en-US" altLang="zh-TW" dirty="0"/>
              <a:t>Convolution</a:t>
            </a:r>
          </a:p>
          <a:p>
            <a:pPr lvl="1"/>
            <a:r>
              <a:rPr lang="en-US" dirty="0"/>
              <a:t>Max</a:t>
            </a:r>
            <a:r>
              <a:rPr lang="zh-TW" altLang="en-US" dirty="0"/>
              <a:t> </a:t>
            </a:r>
            <a:r>
              <a:rPr lang="en-US" altLang="zh-TW" dirty="0"/>
              <a:t>Pooling</a:t>
            </a:r>
          </a:p>
          <a:p>
            <a:pPr lvl="1"/>
            <a:r>
              <a:rPr lang="en-US" dirty="0"/>
              <a:t>Data augmentation</a:t>
            </a:r>
          </a:p>
          <a:p>
            <a:pPr lvl="2"/>
            <a:r>
              <a:rPr lang="en-US" dirty="0"/>
              <a:t>Data Set </a:t>
            </a:r>
            <a:r>
              <a:rPr lang="en-US" dirty="0" smtClean="0"/>
              <a:t>*2</a:t>
            </a:r>
            <a:endParaRPr lang="en-US" dirty="0"/>
          </a:p>
          <a:p>
            <a:r>
              <a:rPr lang="en-US" dirty="0"/>
              <a:t>Result (forecasting)</a:t>
            </a:r>
          </a:p>
          <a:p>
            <a:pPr lvl="1"/>
            <a:r>
              <a:rPr lang="en-US" dirty="0"/>
              <a:t>Dog Recognition</a:t>
            </a:r>
          </a:p>
          <a:p>
            <a:pPr lvl="1"/>
            <a:r>
              <a:rPr lang="en-US" dirty="0"/>
              <a:t>Top 3 Accuracy: 94.7522%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game, table, clock&#10;&#10;Description automatically generated">
            <a:extLst>
              <a:ext uri="{FF2B5EF4-FFF2-40B4-BE49-F238E27FC236}">
                <a16:creationId xmlns:a16="http://schemas.microsoft.com/office/drawing/2014/main" xmlns="" id="{AB2B381A-321B-564F-850C-872823D52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61" t="519" r="13588" b="-519"/>
          <a:stretch/>
        </p:blipFill>
        <p:spPr>
          <a:xfrm>
            <a:off x="7356437" y="1673914"/>
            <a:ext cx="4091941" cy="2203450"/>
          </a:xfrm>
          <a:prstGeom prst="rect">
            <a:avLst/>
          </a:prstGeom>
        </p:spPr>
      </p:pic>
      <p:pic>
        <p:nvPicPr>
          <p:cNvPr id="9" name="Picture 8" descr="A dog sitting on top of a wooden table&#10;&#10;Description automatically generated">
            <a:extLst>
              <a:ext uri="{FF2B5EF4-FFF2-40B4-BE49-F238E27FC236}">
                <a16:creationId xmlns:a16="http://schemas.microsoft.com/office/drawing/2014/main" xmlns="" id="{F4A168AB-B5A1-2747-B274-45F4BE7DCC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89" t="9250" r="14153" b="18367"/>
          <a:stretch/>
        </p:blipFill>
        <p:spPr>
          <a:xfrm>
            <a:off x="6274396" y="2347667"/>
            <a:ext cx="1082041" cy="8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42A53-A729-D54D-9D0F-5DC34CED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08285C-6DC8-DE44-ACA2-5EE90789A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5381E6-A62E-D742-98F3-527B5689D8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AE42F2-7F59-1D44-90EB-D632629ECAF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xmlns="" id="{1D56F260-20D8-6A46-A493-15FDE662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8" y="2022083"/>
            <a:ext cx="3762684" cy="281383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9263AB8-7B3E-5B4D-918E-4A721D32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182" y="2047113"/>
            <a:ext cx="3685030" cy="2763772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0C640F1C-88F9-F747-84A0-838C96ED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13" y="2022083"/>
            <a:ext cx="3794663" cy="28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0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07FD00-65D8-8A41-A033-80D5B6953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 b="1" dirty="0"/>
              <a:t>Learning rate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gradually descending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1 x 10</a:t>
            </a:r>
            <a:r>
              <a:rPr lang="en-US" baseline="30000" dirty="0"/>
              <a:t>-4  </a:t>
            </a:r>
            <a:r>
              <a:rPr lang="en-US" dirty="0"/>
              <a:t>--&gt; 1 x 10</a:t>
            </a:r>
            <a:r>
              <a:rPr lang="en-US" baseline="30000" dirty="0"/>
              <a:t>-8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D8B3D9-E8EB-A44F-8238-69A786059E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 b="1" dirty="0"/>
              <a:t>2 Hidden layers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 activation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24D9BD-F950-6843-AEE0-4475E075351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 b="1" dirty="0"/>
              <a:t>Dropout layer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Prevent Overfitting model</a:t>
            </a:r>
          </a:p>
        </p:txBody>
      </p:sp>
      <p:sp>
        <p:nvSpPr>
          <p:cNvPr id="8" name="Google Shape;326;p42">
            <a:extLst>
              <a:ext uri="{FF2B5EF4-FFF2-40B4-BE49-F238E27FC236}">
                <a16:creationId xmlns:a16="http://schemas.microsoft.com/office/drawing/2014/main" xmlns="" id="{2D87FE81-6448-D048-8D9D-B5F43E8C14AF}"/>
              </a:ext>
            </a:extLst>
          </p:cNvPr>
          <p:cNvSpPr/>
          <p:nvPr/>
        </p:nvSpPr>
        <p:spPr>
          <a:xfrm>
            <a:off x="1274618" y="651531"/>
            <a:ext cx="895453" cy="1046767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1;p42">
            <a:extLst>
              <a:ext uri="{FF2B5EF4-FFF2-40B4-BE49-F238E27FC236}">
                <a16:creationId xmlns:a16="http://schemas.microsoft.com/office/drawing/2014/main" xmlns="" id="{A5F58C70-4B06-3B4C-A3C5-26204E9BF812}"/>
              </a:ext>
            </a:extLst>
          </p:cNvPr>
          <p:cNvSpPr/>
          <p:nvPr/>
        </p:nvSpPr>
        <p:spPr>
          <a:xfrm>
            <a:off x="2473706" y="878836"/>
            <a:ext cx="1000032" cy="801482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25;p42">
            <a:extLst>
              <a:ext uri="{FF2B5EF4-FFF2-40B4-BE49-F238E27FC236}">
                <a16:creationId xmlns:a16="http://schemas.microsoft.com/office/drawing/2014/main" xmlns="" id="{BF859BF1-B484-2342-AE4A-980AA660E06C}"/>
              </a:ext>
            </a:extLst>
          </p:cNvPr>
          <p:cNvSpPr/>
          <p:nvPr/>
        </p:nvSpPr>
        <p:spPr>
          <a:xfrm>
            <a:off x="3777373" y="783428"/>
            <a:ext cx="1000032" cy="94451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37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8</a:t>
            </a:fld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1155167" y="1364413"/>
            <a:ext cx="5288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8000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77"/>
              </a:rPr>
              <a:t>Thanks!</a:t>
            </a:r>
            <a:endParaRPr sz="8000" dirty="0">
              <a:solidFill>
                <a:schemeClr val="accent1">
                  <a:lumMod val="75000"/>
                </a:schemeClr>
              </a:solidFill>
              <a:latin typeface="Bradley Hand ITC" panose="03070402050302030203" pitchFamily="66" charset="77"/>
            </a:endParaRPr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1155167" y="2607664"/>
            <a:ext cx="5288800" cy="28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4800" dirty="0" err="1">
                <a:solidFill>
                  <a:schemeClr val="accent1">
                    <a:lumMod val="75000"/>
                  </a:schemeClr>
                </a:solidFill>
              </a:rPr>
              <a:t>Wanna</a:t>
            </a:r>
            <a:r>
              <a:rPr lang="en" sz="4800" dirty="0">
                <a:solidFill>
                  <a:schemeClr val="accent1">
                    <a:lumMod val="75000"/>
                  </a:schemeClr>
                </a:solidFill>
              </a:rPr>
              <a:t> Try?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1333"/>
              </a:spcBef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Just Airdrop the photo to us!</a:t>
            </a:r>
          </a:p>
          <a:p>
            <a:pPr marL="0" indent="0">
              <a:spcBef>
                <a:spcPts val="1333"/>
              </a:spcBef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1333"/>
              </a:spcBef>
              <a:buClr>
                <a:schemeClr val="dk1"/>
              </a:buClr>
              <a:buSzPts val="1100"/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Segoe Print" panose="02000800000000000000" pitchFamily="2" charset="0"/>
              </a:rPr>
              <a:t>See you guys next semester!!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Segoe Print" panose="02000800000000000000" pitchFamily="2" charset="0"/>
            </a:endParaRPr>
          </a:p>
        </p:txBody>
      </p:sp>
      <p:sp>
        <p:nvSpPr>
          <p:cNvPr id="264" name="Google Shape;264;p39"/>
          <p:cNvSpPr/>
          <p:nvPr/>
        </p:nvSpPr>
        <p:spPr>
          <a:xfrm>
            <a:off x="7833951" y="2104346"/>
            <a:ext cx="2578995" cy="2382017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19551F-9FE7-5D4A-BC3E-C4A019BDAFAA}"/>
              </a:ext>
            </a:extLst>
          </p:cNvPr>
          <p:cNvSpPr txBox="1"/>
          <p:nvPr/>
        </p:nvSpPr>
        <p:spPr>
          <a:xfrm>
            <a:off x="1155167" y="5699342"/>
            <a:ext cx="688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77"/>
              </a:rPr>
              <a:t>IF you like it, just give us a star: </a:t>
            </a:r>
            <a:r>
              <a:rPr lang="en-US" dirty="0">
                <a:hlinkClick r:id="rId3"/>
              </a:rPr>
              <a:t>https://github.com/Chonwai/DogRec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3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156</Words>
  <Application>Microsoft Office PowerPoint</Application>
  <PresentationFormat>Widescreen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Pangolin</vt:lpstr>
      <vt:lpstr>新細明體</vt:lpstr>
      <vt:lpstr>Arial</vt:lpstr>
      <vt:lpstr>Bradley Hand ITC</vt:lpstr>
      <vt:lpstr>Calibri</vt:lpstr>
      <vt:lpstr>Calibri Light</vt:lpstr>
      <vt:lpstr>Segoe Print</vt:lpstr>
      <vt:lpstr>Wingdings</vt:lpstr>
      <vt:lpstr>Office Theme</vt:lpstr>
      <vt:lpstr>Dog Recognition Convolution Neural Network (Transfer Learning ) </vt:lpstr>
      <vt:lpstr>Stanford Dogs Dataset</vt:lpstr>
      <vt:lpstr>PowerPoint Presentation</vt:lpstr>
      <vt:lpstr>Libraries Used</vt:lpstr>
      <vt:lpstr>CNN – Transfer Learning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Recognition Transfer Learning</dc:title>
  <dc:creator>Christy, Chan Hio Lam</dc:creator>
  <cp:lastModifiedBy>eugenevong</cp:lastModifiedBy>
  <cp:revision>30</cp:revision>
  <dcterms:created xsi:type="dcterms:W3CDTF">2019-12-15T13:41:43Z</dcterms:created>
  <dcterms:modified xsi:type="dcterms:W3CDTF">2019-12-17T09:38:24Z</dcterms:modified>
</cp:coreProperties>
</file>