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147483342" r:id="rId2"/>
    <p:sldId id="2147483341" r:id="rId3"/>
    <p:sldId id="256" r:id="rId4"/>
    <p:sldId id="258" r:id="rId5"/>
    <p:sldId id="257" r:id="rId6"/>
  </p:sldIdLst>
  <p:sldSz cx="12192000" cy="6858000"/>
  <p:notesSz cx="6858000" cy="9144000"/>
  <p:custShowLst>
    <p:custShow name="x1" id="0">
      <p:sldLst>
        <p:sld r:id="rId6"/>
      </p:sldLst>
    </p:custShow>
  </p:custShow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5608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5BB5A4-17E7-4780-A554-485699A583CB}" v="145" dt="2025-03-18T19:52:07.097"/>
    <p1510:client id="{A46B5A27-1979-4BB7-A2A1-B0266FCA7A76}" v="136" dt="2025-03-18T20:03:29.54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249C4-292D-4DB8-9D4F-B7A14304CFCF}" type="datetimeFigureOut">
              <a:rPr lang="pt-BR" smtClean="0"/>
              <a:t>10/04/2025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F87543-725D-4F72-92AE-1B0194DFA33D}" type="slidenum">
              <a:rPr lang="pt-BR" smtClean="0"/>
              <a:t>‹nº›</a:t>
            </a:fld>
            <a:endParaRPr lang="pt-BR"/>
          </a:p>
        </p:txBody>
      </p:sp>
    </p:spTree>
    <p:extLst>
      <p:ext uri="{BB962C8B-B14F-4D97-AF65-F5344CB8AC3E}">
        <p14:creationId xmlns:p14="http://schemas.microsoft.com/office/powerpoint/2010/main" val="4148669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Ação: Fazer reunião com Ricardo para apresentar cenário e obter direcionamentos do plano de ação a ser seguido.</a:t>
            </a:r>
          </a:p>
        </p:txBody>
      </p:sp>
      <p:sp>
        <p:nvSpPr>
          <p:cNvPr id="4" name="Espaço Reservado para Número de Slide 3"/>
          <p:cNvSpPr>
            <a:spLocks noGrp="1"/>
          </p:cNvSpPr>
          <p:nvPr>
            <p:ph type="sldNum" sz="quarter" idx="5"/>
          </p:nvPr>
        </p:nvSpPr>
        <p:spPr/>
        <p:txBody>
          <a:bodyPr/>
          <a:lstStyle/>
          <a:p>
            <a:fld id="{BAF87543-725D-4F72-92AE-1B0194DFA33D}" type="slidenum">
              <a:rPr lang="pt-BR" smtClean="0"/>
              <a:t>3</a:t>
            </a:fld>
            <a:endParaRPr lang="pt-BR"/>
          </a:p>
        </p:txBody>
      </p:sp>
    </p:spTree>
    <p:extLst>
      <p:ext uri="{BB962C8B-B14F-4D97-AF65-F5344CB8AC3E}">
        <p14:creationId xmlns:p14="http://schemas.microsoft.com/office/powerpoint/2010/main" val="143364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9B05B-FBD2-DDBA-38F4-8C9E1E18614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F8B34B8-F92A-76BA-7F2C-178A8A81B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BC867EE-F20E-397E-93CD-E7FD7806DDB9}"/>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5" name="Espaço Reservado para Rodapé 4">
            <a:extLst>
              <a:ext uri="{FF2B5EF4-FFF2-40B4-BE49-F238E27FC236}">
                <a16:creationId xmlns:a16="http://schemas.microsoft.com/office/drawing/2014/main" id="{177086BB-CABD-EF8B-430B-169936D968A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7103D0E-ECB6-2FBC-025B-B45365B24626}"/>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94459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E6CA3D-E259-5585-838C-96EB1BAB6CCC}"/>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1EAB79B-FE11-0467-D993-F36CA733530A}"/>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64DE1F3-B1CB-0782-AC13-FC4D3732E38D}"/>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5" name="Espaço Reservado para Rodapé 4">
            <a:extLst>
              <a:ext uri="{FF2B5EF4-FFF2-40B4-BE49-F238E27FC236}">
                <a16:creationId xmlns:a16="http://schemas.microsoft.com/office/drawing/2014/main" id="{9F296C02-5706-C5AC-6C55-4082F778DFB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AEFE23-17CF-6F4A-02A1-00941F054723}"/>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285516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B00FB95-97EB-3A87-B44B-366F897BE1C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013B8A3-CDED-8843-B74D-068311AD3AB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21B9E11-DA2B-ADF2-B679-6D885D76539F}"/>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5" name="Espaço Reservado para Rodapé 4">
            <a:extLst>
              <a:ext uri="{FF2B5EF4-FFF2-40B4-BE49-F238E27FC236}">
                <a16:creationId xmlns:a16="http://schemas.microsoft.com/office/drawing/2014/main" id="{3EAF7D4C-E131-0338-B474-BBA682466D1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663EB85-0002-7342-39E9-089A05AB7127}"/>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1045328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5E32DB-E5DA-7780-6A42-8957852C5B7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437CA52-72A5-879D-2461-7A69C4333A5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9162DAC-047B-03A5-F907-A993652092A7}"/>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5" name="Espaço Reservado para Rodapé 4">
            <a:extLst>
              <a:ext uri="{FF2B5EF4-FFF2-40B4-BE49-F238E27FC236}">
                <a16:creationId xmlns:a16="http://schemas.microsoft.com/office/drawing/2014/main" id="{1D2FA8E3-AB39-F600-A90B-3254039F002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4452BB2-30CB-9254-8F7D-66BD5FF7F20D}"/>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305752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0C4C8-5C58-E5C3-3674-CF109F11D3D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0F4726A-3858-89AF-1D55-D4F8389257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E6A1EEC-D455-4653-B920-0349F2CC6BAB}"/>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5" name="Espaço Reservado para Rodapé 4">
            <a:extLst>
              <a:ext uri="{FF2B5EF4-FFF2-40B4-BE49-F238E27FC236}">
                <a16:creationId xmlns:a16="http://schemas.microsoft.com/office/drawing/2014/main" id="{C07E6E63-5155-EC2A-F612-34719C76883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75A8B68-79AD-10EE-6E87-45B418E68A25}"/>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415499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FBF793-C775-8C1A-E7B8-98DC9B1BFD2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F99B136-F104-5877-F92C-77A624926690}"/>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B4082D07-D6BD-8DF1-A359-F599F9D7D09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AA8C13DD-4326-73B7-B882-E956EFC29E09}"/>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6" name="Espaço Reservado para Rodapé 5">
            <a:extLst>
              <a:ext uri="{FF2B5EF4-FFF2-40B4-BE49-F238E27FC236}">
                <a16:creationId xmlns:a16="http://schemas.microsoft.com/office/drawing/2014/main" id="{CABABAF1-7D30-3259-C5E0-3178D0D6C08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D3B6B2B-0F27-BD69-AD8D-0783B676043E}"/>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4096465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1A21C9-41AA-D1B7-1EA2-F9649CC0612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1CA634F-0A3F-E488-3298-B618FAB0A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87871CD-1B00-3B8A-F3FF-E8CD9D7329C6}"/>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574B0B2-7625-ED8D-C8A2-060EA6ED64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D4DF8C6-C7BF-B298-5370-C4305C2E466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8237B34-9C81-5D88-BD92-E9711DC04656}"/>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8" name="Espaço Reservado para Rodapé 7">
            <a:extLst>
              <a:ext uri="{FF2B5EF4-FFF2-40B4-BE49-F238E27FC236}">
                <a16:creationId xmlns:a16="http://schemas.microsoft.com/office/drawing/2014/main" id="{A8947477-A856-4205-0D36-5DA9A4F6C40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B9967F6D-1CFF-031E-1638-D3F7514BA554}"/>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372828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639D77-E069-F31A-6193-0BB03D3B07E4}"/>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8192DAB-B0D5-257F-2071-E92E6B5EF556}"/>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4" name="Espaço Reservado para Rodapé 3">
            <a:extLst>
              <a:ext uri="{FF2B5EF4-FFF2-40B4-BE49-F238E27FC236}">
                <a16:creationId xmlns:a16="http://schemas.microsoft.com/office/drawing/2014/main" id="{89431F95-E238-60FD-192A-AB707A10BDB9}"/>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8839F60-844C-0BA8-8605-B2FBCE741845}"/>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327015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07FBCF8-FFA5-CD8D-896B-4FBB587D8B2A}"/>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3" name="Espaço Reservado para Rodapé 2">
            <a:extLst>
              <a:ext uri="{FF2B5EF4-FFF2-40B4-BE49-F238E27FC236}">
                <a16:creationId xmlns:a16="http://schemas.microsoft.com/office/drawing/2014/main" id="{DB47E7B9-536C-0725-4BB2-54FF3281F2A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C76F3A22-EB39-76EE-6C6D-127C60BDD608}"/>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1137580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4B2977-318B-3CB3-2963-CB312321084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5018FDA-679D-0719-6716-816E22FEA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2951EA5-6254-7ADA-F27E-30810C007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71DA87B-4B4F-27C5-4745-29DADEDD28EF}"/>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6" name="Espaço Reservado para Rodapé 5">
            <a:extLst>
              <a:ext uri="{FF2B5EF4-FFF2-40B4-BE49-F238E27FC236}">
                <a16:creationId xmlns:a16="http://schemas.microsoft.com/office/drawing/2014/main" id="{802D6D4D-F018-B583-C1E7-CE696DB5ED6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C5A1115-AA5F-DA5C-AD62-523879C9131B}"/>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2285924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41FA79-EF95-66D7-2A46-335A445ABA1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69D4257-C82E-F383-E23B-6BFA1A727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324CF7E-F2D0-D7C8-5CC1-1A1797259B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A1FB097-3B3B-6CDD-571D-448C0E74955F}"/>
              </a:ext>
            </a:extLst>
          </p:cNvPr>
          <p:cNvSpPr>
            <a:spLocks noGrp="1"/>
          </p:cNvSpPr>
          <p:nvPr>
            <p:ph type="dt" sz="half" idx="10"/>
          </p:nvPr>
        </p:nvSpPr>
        <p:spPr/>
        <p:txBody>
          <a:bodyPr/>
          <a:lstStyle/>
          <a:p>
            <a:fld id="{05A50F3E-53DA-4FF5-8B1F-64B001A5C686}" type="datetimeFigureOut">
              <a:rPr lang="pt-BR" smtClean="0"/>
              <a:t>10/04/2025</a:t>
            </a:fld>
            <a:endParaRPr lang="pt-BR"/>
          </a:p>
        </p:txBody>
      </p:sp>
      <p:sp>
        <p:nvSpPr>
          <p:cNvPr id="6" name="Espaço Reservado para Rodapé 5">
            <a:extLst>
              <a:ext uri="{FF2B5EF4-FFF2-40B4-BE49-F238E27FC236}">
                <a16:creationId xmlns:a16="http://schemas.microsoft.com/office/drawing/2014/main" id="{2A8D134A-644E-8D68-8A98-832711E65A3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2F71A9A-AAB7-A0FE-E891-4C87C3F81254}"/>
              </a:ext>
            </a:extLst>
          </p:cNvPr>
          <p:cNvSpPr>
            <a:spLocks noGrp="1"/>
          </p:cNvSpPr>
          <p:nvPr>
            <p:ph type="sldNum" sz="quarter" idx="12"/>
          </p:nvPr>
        </p:nvSpPr>
        <p:spPr/>
        <p:txBody>
          <a:bodyPr/>
          <a:lstStyle/>
          <a:p>
            <a:fld id="{95A91298-403B-4057-94B4-5D8D45FC6716}" type="slidenum">
              <a:rPr lang="pt-BR" smtClean="0"/>
              <a:t>‹nº›</a:t>
            </a:fld>
            <a:endParaRPr lang="pt-BR"/>
          </a:p>
        </p:txBody>
      </p:sp>
    </p:spTree>
    <p:extLst>
      <p:ext uri="{BB962C8B-B14F-4D97-AF65-F5344CB8AC3E}">
        <p14:creationId xmlns:p14="http://schemas.microsoft.com/office/powerpoint/2010/main" val="19050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391BFED-FE0C-B724-055B-77A1C09030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382AC12-3FF7-E947-07E1-BDF4465BBC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83C018B-9BBE-A121-A73B-98CECFADF4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A50F3E-53DA-4FF5-8B1F-64B001A5C686}" type="datetimeFigureOut">
              <a:rPr lang="pt-BR" smtClean="0"/>
              <a:t>10/04/2025</a:t>
            </a:fld>
            <a:endParaRPr lang="pt-BR"/>
          </a:p>
        </p:txBody>
      </p:sp>
      <p:sp>
        <p:nvSpPr>
          <p:cNvPr id="5" name="Espaço Reservado para Rodapé 4">
            <a:extLst>
              <a:ext uri="{FF2B5EF4-FFF2-40B4-BE49-F238E27FC236}">
                <a16:creationId xmlns:a16="http://schemas.microsoft.com/office/drawing/2014/main" id="{CC7C0FE4-5EBB-C8A2-4592-7D3742D4E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051D417D-1743-9E13-AB99-B39DED515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A91298-403B-4057-94B4-5D8D45FC6716}" type="slidenum">
              <a:rPr lang="pt-BR" smtClean="0"/>
              <a:t>‹nº›</a:t>
            </a:fld>
            <a:endParaRPr lang="pt-BR"/>
          </a:p>
        </p:txBody>
      </p:sp>
    </p:spTree>
    <p:extLst>
      <p:ext uri="{BB962C8B-B14F-4D97-AF65-F5344CB8AC3E}">
        <p14:creationId xmlns:p14="http://schemas.microsoft.com/office/powerpoint/2010/main" val="606912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5006E-48AD-8A30-C4F4-B87EC98FCB50}"/>
              </a:ext>
            </a:extLst>
          </p:cNvPr>
          <p:cNvSpPr>
            <a:spLocks noGrp="1"/>
          </p:cNvSpPr>
          <p:nvPr>
            <p:ph type="ctrTitle"/>
          </p:nvPr>
        </p:nvSpPr>
        <p:spPr/>
        <p:txBody>
          <a:bodyPr/>
          <a:lstStyle/>
          <a:p>
            <a:endParaRPr lang="pt-BR"/>
          </a:p>
        </p:txBody>
      </p:sp>
      <p:sp>
        <p:nvSpPr>
          <p:cNvPr id="3" name="Subtítulo 2">
            <a:extLst>
              <a:ext uri="{FF2B5EF4-FFF2-40B4-BE49-F238E27FC236}">
                <a16:creationId xmlns:a16="http://schemas.microsoft.com/office/drawing/2014/main" id="{CFB7779D-3316-109B-F51B-3BD8E66C373D}"/>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885160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667C9993-2E8A-5BA9-5D9C-ECB841561D9D}"/>
              </a:ext>
            </a:extLst>
          </p:cNvPr>
          <p:cNvSpPr/>
          <p:nvPr/>
        </p:nvSpPr>
        <p:spPr>
          <a:xfrm>
            <a:off x="-8819" y="10243"/>
            <a:ext cx="12240531"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hspLogo" descr="selo B">
            <a:extLst>
              <a:ext uri="{FF2B5EF4-FFF2-40B4-BE49-F238E27FC236}">
                <a16:creationId xmlns:a16="http://schemas.microsoft.com/office/drawing/2014/main" id="{445AA5DE-BAAE-D1B5-076C-A6E9AA48E4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50799"/>
            <a:ext cx="509769" cy="328463"/>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7">
            <a:extLst>
              <a:ext uri="{FF2B5EF4-FFF2-40B4-BE49-F238E27FC236}">
                <a16:creationId xmlns:a16="http://schemas.microsoft.com/office/drawing/2014/main" id="{597B009B-5D54-D3BE-3482-AC3D6F849842}"/>
              </a:ext>
            </a:extLst>
          </p:cNvPr>
          <p:cNvSpPr/>
          <p:nvPr/>
        </p:nvSpPr>
        <p:spPr>
          <a:xfrm>
            <a:off x="561732" y="42784"/>
            <a:ext cx="11644132" cy="328463"/>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defRPr/>
            </a:pPr>
            <a:r>
              <a:rPr lang="pt-BR" b="1" dirty="0">
                <a:solidFill>
                  <a:schemeClr val="bg1"/>
                </a:solidFill>
              </a:rPr>
              <a:t>PROJETO TIMECHECKER</a:t>
            </a:r>
            <a:endParaRPr lang="pt-BR" b="1" u="sng" dirty="0">
              <a:solidFill>
                <a:schemeClr val="bg1"/>
              </a:solidFill>
            </a:endParaRPr>
          </a:p>
        </p:txBody>
      </p:sp>
      <p:sp>
        <p:nvSpPr>
          <p:cNvPr id="10" name="Google Shape;239;p38">
            <a:extLst>
              <a:ext uri="{FF2B5EF4-FFF2-40B4-BE49-F238E27FC236}">
                <a16:creationId xmlns:a16="http://schemas.microsoft.com/office/drawing/2014/main" id="{A0F8F0B7-BC10-D892-A9E7-5F7BB87A3A57}"/>
              </a:ext>
            </a:extLst>
          </p:cNvPr>
          <p:cNvSpPr txBox="1">
            <a:spLocks/>
          </p:cNvSpPr>
          <p:nvPr/>
        </p:nvSpPr>
        <p:spPr>
          <a:xfrm>
            <a:off x="5200346" y="441804"/>
            <a:ext cx="1569152" cy="257369"/>
          </a:xfrm>
          <a:prstGeom prst="rect">
            <a:avLst/>
          </a:prstGeom>
          <a:noFill/>
          <a:ln>
            <a:noFill/>
          </a:ln>
        </p:spPr>
        <p:txBody>
          <a:bodyPr spcFirstLastPara="1" wrap="square" lIns="36000" tIns="36000" rIns="36000" bIns="36000" anchor="t" anchorCtr="0">
            <a:spAutoFit/>
          </a:bodyPr>
          <a:lstStyle>
            <a:defPPr marR="0" lvl="0" algn="l" rtl="0">
              <a:lnSpc>
                <a:spcPct val="100000"/>
              </a:lnSpc>
              <a:spcBef>
                <a:spcPts val="0"/>
              </a:spcBef>
              <a:spcAft>
                <a:spcPts val="0"/>
              </a:spcAft>
              <a:defRPr lang="pt-BR"/>
            </a:defPPr>
            <a:lvl1pPr marR="0" lvl="0" indent="0" algn="ctr" fontAlgn="auto">
              <a:lnSpc>
                <a:spcPts val="7000"/>
              </a:lnSpc>
              <a:spcBef>
                <a:spcPts val="0"/>
              </a:spcBef>
              <a:spcAft>
                <a:spcPts val="0"/>
              </a:spcAft>
              <a:buClr>
                <a:srgbClr val="222222"/>
              </a:buClr>
              <a:buSzPts val="2800"/>
              <a:buFont typeface="Open Sans"/>
              <a:buNone/>
              <a:tabLst/>
              <a:defRPr kumimoji="0" sz="5400" b="0" i="0" u="none" strike="noStrike" kern="0" cap="none" spc="0" normalizeH="0" baseline="0">
                <a:ln>
                  <a:noFill/>
                </a:ln>
                <a:solidFill>
                  <a:srgbClr val="D6DE23"/>
                </a:solidFill>
                <a:effectLst/>
                <a:uLnTx/>
                <a:uFillTx/>
                <a:latin typeface="Gloriola Std Display Black" panose="02000000000000000000" pitchFamily="50" charset="0"/>
                <a:ea typeface="Segoe UI Black" panose="020B0A02040204020203" pitchFamily="34" charset="0"/>
                <a:cs typeface="Aria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marR="0" lvl="0" indent="0" algn="ctr" defTabSz="914400" rtl="0" eaLnBrk="1" fontAlgn="auto" latinLnBrk="0" hangingPunct="1">
              <a:lnSpc>
                <a:spcPct val="75000"/>
              </a:lnSpc>
              <a:spcBef>
                <a:spcPts val="0"/>
              </a:spcBef>
              <a:spcAft>
                <a:spcPts val="0"/>
              </a:spcAft>
              <a:buClr>
                <a:srgbClr val="222222"/>
              </a:buClr>
              <a:buSzPts val="2800"/>
              <a:buFont typeface="Open Sans"/>
              <a:buNone/>
              <a:tabLst/>
              <a:defRPr/>
            </a:pPr>
            <a:r>
              <a:rPr lang="en-US" sz="1600" dirty="0">
                <a:solidFill>
                  <a:schemeClr val="tx1">
                    <a:lumMod val="75000"/>
                    <a:lumOff val="25000"/>
                  </a:schemeClr>
                </a:solidFill>
                <a:latin typeface="Segoe UI Black" panose="020B0A02040204020203" pitchFamily="34" charset="0"/>
              </a:rPr>
              <a:t>INTRODUÇÃO</a:t>
            </a:r>
            <a:endParaRPr kumimoji="0" lang="en-US" sz="1600" b="0" i="0" u="none" strike="noStrike" kern="0" cap="none" spc="0" normalizeH="0" baseline="0" noProof="0" dirty="0">
              <a:ln>
                <a:noFill/>
              </a:ln>
              <a:solidFill>
                <a:schemeClr val="tx1">
                  <a:lumMod val="75000"/>
                  <a:lumOff val="25000"/>
                </a:schemeClr>
              </a:solidFill>
              <a:effectLst/>
              <a:uLnTx/>
              <a:uFillTx/>
              <a:latin typeface="Segoe UI Black" panose="020B0A02040204020203" pitchFamily="34" charset="0"/>
              <a:ea typeface="Segoe UI Black" panose="020B0A02040204020203" pitchFamily="34" charset="0"/>
              <a:cs typeface="Arial"/>
            </a:endParaRPr>
          </a:p>
        </p:txBody>
      </p:sp>
      <p:sp>
        <p:nvSpPr>
          <p:cNvPr id="12" name="txtPage">
            <a:extLst>
              <a:ext uri="{FF2B5EF4-FFF2-40B4-BE49-F238E27FC236}">
                <a16:creationId xmlns:a16="http://schemas.microsoft.com/office/drawing/2014/main" id="{22C7BF94-3F5E-78DB-583D-95171D5DDBA7}"/>
              </a:ext>
            </a:extLst>
          </p:cNvPr>
          <p:cNvSpPr txBox="1"/>
          <p:nvPr/>
        </p:nvSpPr>
        <p:spPr>
          <a:xfrm>
            <a:off x="11469712" y="355044"/>
            <a:ext cx="762000" cy="215444"/>
          </a:xfrm>
          <a:prstGeom prst="rect">
            <a:avLst/>
          </a:prstGeom>
          <a:noFill/>
        </p:spPr>
        <p:txBody>
          <a:bodyPr vert="horz"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rgbClr val="1F497F"/>
                </a:solidFill>
                <a:effectLst/>
                <a:uLnTx/>
                <a:uFillTx/>
                <a:latin typeface="Calibri"/>
                <a:ea typeface="+mn-ea"/>
                <a:cs typeface="+mn-cs"/>
              </a:rPr>
              <a:t>Page: 1 / </a:t>
            </a:r>
            <a:r>
              <a:rPr lang="pt-BR" sz="800" dirty="0">
                <a:solidFill>
                  <a:srgbClr val="1F497F"/>
                </a:solidFill>
                <a:latin typeface="Calibri"/>
              </a:rPr>
              <a:t>3</a:t>
            </a:r>
            <a:endParaRPr kumimoji="0" lang="pt-BR" sz="800" b="0" i="0" u="none" strike="noStrike" kern="1200" cap="none" spc="0" normalizeH="0" baseline="0" noProof="0" dirty="0">
              <a:ln>
                <a:noFill/>
              </a:ln>
              <a:solidFill>
                <a:srgbClr val="1F497F"/>
              </a:solidFill>
              <a:effectLst/>
              <a:uLnTx/>
              <a:uFillTx/>
              <a:latin typeface="Calibri"/>
              <a:ea typeface="+mn-ea"/>
              <a:cs typeface="+mn-cs"/>
            </a:endParaRPr>
          </a:p>
        </p:txBody>
      </p:sp>
      <p:graphicFrame>
        <p:nvGraphicFramePr>
          <p:cNvPr id="23" name="Tabela 22">
            <a:extLst>
              <a:ext uri="{FF2B5EF4-FFF2-40B4-BE49-F238E27FC236}">
                <a16:creationId xmlns:a16="http://schemas.microsoft.com/office/drawing/2014/main" id="{3D04C4A3-ED6C-CBE2-4E38-CB93520A40C4}"/>
              </a:ext>
            </a:extLst>
          </p:cNvPr>
          <p:cNvGraphicFramePr>
            <a:graphicFrameLocks noGrp="1"/>
          </p:cNvGraphicFramePr>
          <p:nvPr>
            <p:extLst>
              <p:ext uri="{D42A27DB-BD31-4B8C-83A1-F6EECF244321}">
                <p14:modId xmlns:p14="http://schemas.microsoft.com/office/powerpoint/2010/main" val="1932800863"/>
              </p:ext>
            </p:extLst>
          </p:nvPr>
        </p:nvGraphicFramePr>
        <p:xfrm>
          <a:off x="1298186" y="2285375"/>
          <a:ext cx="9996487" cy="1143625"/>
        </p:xfrm>
        <a:graphic>
          <a:graphicData uri="http://schemas.openxmlformats.org/drawingml/2006/table">
            <a:tbl>
              <a:tblPr firstRow="1" bandRow="1">
                <a:tableStyleId>{5C22544A-7EE6-4342-B048-85BDC9FD1C3A}</a:tableStyleId>
              </a:tblPr>
              <a:tblGrid>
                <a:gridCol w="9996487">
                  <a:extLst>
                    <a:ext uri="{9D8B030D-6E8A-4147-A177-3AD203B41FA5}">
                      <a16:colId xmlns:a16="http://schemas.microsoft.com/office/drawing/2014/main" val="35215854"/>
                    </a:ext>
                  </a:extLst>
                </a:gridCol>
              </a:tblGrid>
              <a:tr h="261026">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pt-BR" sz="1800" b="1" dirty="0">
                          <a:solidFill>
                            <a:schemeClr val="bg1"/>
                          </a:solidFill>
                          <a:effectLst>
                            <a:outerShdw blurRad="38100" dist="38100" dir="2700000" algn="tl">
                              <a:srgbClr val="000000">
                                <a:alpha val="43137"/>
                              </a:srgbClr>
                            </a:outerShdw>
                          </a:effectLst>
                          <a:latin typeface="Tenorite" panose="00000500000000000000" pitchFamily="2" charset="0"/>
                        </a:rPr>
                        <a:t>Solicitação da Gerencia Geral (Ricardo Bandeira)</a:t>
                      </a:r>
                    </a:p>
                  </a:txBody>
                  <a:tcPr>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rgbClr val="002060"/>
                    </a:solidFill>
                  </a:tcPr>
                </a:tc>
                <a:extLst>
                  <a:ext uri="{0D108BD9-81ED-4DB2-BD59-A6C34878D82A}">
                    <a16:rowId xmlns:a16="http://schemas.microsoft.com/office/drawing/2014/main" val="2307593616"/>
                  </a:ext>
                </a:extLst>
              </a:tr>
              <a:tr h="777865">
                <a:tc>
                  <a:txBody>
                    <a:bodyPr/>
                    <a:lstStyle/>
                    <a:p>
                      <a:pPr marL="5207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AutoNum type="arabicParenR"/>
                        <a:tabLst/>
                        <a:defRPr/>
                      </a:pPr>
                      <a:r>
                        <a:rPr lang="en-US" sz="1100" kern="1200" dirty="0" err="1">
                          <a:solidFill>
                            <a:schemeClr val="tx1"/>
                          </a:solidFill>
                          <a:latin typeface="Verdana" panose="020B0604030504040204" pitchFamily="34" charset="0"/>
                          <a:ea typeface="Verdana" panose="020B0604030504040204" pitchFamily="34" charset="0"/>
                          <a:cs typeface="+mn-cs"/>
                        </a:rPr>
                        <a:t>Obtenção</a:t>
                      </a:r>
                      <a:r>
                        <a:rPr lang="en-US" sz="1100" kern="1200" dirty="0">
                          <a:solidFill>
                            <a:schemeClr val="tx1"/>
                          </a:solidFill>
                          <a:latin typeface="Verdana" panose="020B0604030504040204" pitchFamily="34" charset="0"/>
                          <a:ea typeface="Verdana" panose="020B0604030504040204" pitchFamily="34" charset="0"/>
                          <a:cs typeface="+mn-cs"/>
                        </a:rPr>
                        <a:t> dos </a:t>
                      </a:r>
                      <a:r>
                        <a:rPr lang="en-US" sz="1100" kern="1200" dirty="0" err="1">
                          <a:solidFill>
                            <a:schemeClr val="tx1"/>
                          </a:solidFill>
                          <a:latin typeface="Verdana" panose="020B0604030504040204" pitchFamily="34" charset="0"/>
                          <a:ea typeface="Verdana" panose="020B0604030504040204" pitchFamily="34" charset="0"/>
                          <a:cs typeface="+mn-cs"/>
                        </a:rPr>
                        <a:t>fontes</a:t>
                      </a:r>
                      <a:r>
                        <a:rPr lang="en-US" sz="1100" kern="1200" dirty="0">
                          <a:solidFill>
                            <a:schemeClr val="tx1"/>
                          </a:solidFill>
                          <a:latin typeface="Verdana" panose="020B0604030504040204" pitchFamily="34" charset="0"/>
                          <a:ea typeface="Verdana" panose="020B0604030504040204" pitchFamily="34" charset="0"/>
                          <a:cs typeface="+mn-cs"/>
                        </a:rPr>
                        <a:t> do </a:t>
                      </a:r>
                      <a:r>
                        <a:rPr lang="en-US" sz="1100" kern="1200" dirty="0" err="1">
                          <a:solidFill>
                            <a:schemeClr val="tx1"/>
                          </a:solidFill>
                          <a:latin typeface="Verdana" panose="020B0604030504040204" pitchFamily="34" charset="0"/>
                          <a:ea typeface="Verdana" panose="020B0604030504040204" pitchFamily="34" charset="0"/>
                          <a:cs typeface="+mn-cs"/>
                        </a:rPr>
                        <a:t>timechecker</a:t>
                      </a:r>
                      <a:r>
                        <a:rPr lang="en-US" sz="1100" kern="1200" dirty="0">
                          <a:solidFill>
                            <a:schemeClr val="tx1"/>
                          </a:solidFill>
                          <a:latin typeface="Verdana" panose="020B0604030504040204" pitchFamily="34" charset="0"/>
                          <a:ea typeface="Verdana" panose="020B0604030504040204" pitchFamily="34" charset="0"/>
                          <a:cs typeface="+mn-cs"/>
                        </a:rPr>
                        <a:t> (</a:t>
                      </a:r>
                      <a:r>
                        <a:rPr lang="en-US" sz="1100" kern="1200" dirty="0" err="1">
                          <a:solidFill>
                            <a:schemeClr val="tx1"/>
                          </a:solidFill>
                          <a:latin typeface="Verdana" panose="020B0604030504040204" pitchFamily="34" charset="0"/>
                          <a:ea typeface="Verdana" panose="020B0604030504040204" pitchFamily="34" charset="0"/>
                          <a:cs typeface="+mn-cs"/>
                        </a:rPr>
                        <a:t>Entrar</a:t>
                      </a:r>
                      <a:r>
                        <a:rPr lang="en-US" sz="1100" kern="1200" dirty="0">
                          <a:solidFill>
                            <a:schemeClr val="tx1"/>
                          </a:solidFill>
                          <a:latin typeface="Verdana" panose="020B0604030504040204" pitchFamily="34" charset="0"/>
                          <a:ea typeface="Verdana" panose="020B0604030504040204" pitchFamily="34" charset="0"/>
                          <a:cs typeface="+mn-cs"/>
                        </a:rPr>
                        <a:t> </a:t>
                      </a:r>
                      <a:r>
                        <a:rPr lang="en-US" sz="1100" kern="1200" dirty="0" err="1">
                          <a:solidFill>
                            <a:schemeClr val="tx1"/>
                          </a:solidFill>
                          <a:latin typeface="Verdana" panose="020B0604030504040204" pitchFamily="34" charset="0"/>
                          <a:ea typeface="Verdana" panose="020B0604030504040204" pitchFamily="34" charset="0"/>
                          <a:cs typeface="+mn-cs"/>
                        </a:rPr>
                        <a:t>em</a:t>
                      </a:r>
                      <a:r>
                        <a:rPr lang="en-US" sz="1100" kern="1200" dirty="0">
                          <a:solidFill>
                            <a:schemeClr val="tx1"/>
                          </a:solidFill>
                          <a:latin typeface="Verdana" panose="020B0604030504040204" pitchFamily="34" charset="0"/>
                          <a:ea typeface="Verdana" panose="020B0604030504040204" pitchFamily="34" charset="0"/>
                          <a:cs typeface="+mn-cs"/>
                        </a:rPr>
                        <a:t> </a:t>
                      </a:r>
                      <a:r>
                        <a:rPr lang="en-US" sz="1100" kern="1200" dirty="0" err="1">
                          <a:solidFill>
                            <a:schemeClr val="tx1"/>
                          </a:solidFill>
                          <a:latin typeface="Verdana" panose="020B0604030504040204" pitchFamily="34" charset="0"/>
                          <a:ea typeface="Verdana" panose="020B0604030504040204" pitchFamily="34" charset="0"/>
                          <a:cs typeface="+mn-cs"/>
                        </a:rPr>
                        <a:t>contato</a:t>
                      </a:r>
                      <a:r>
                        <a:rPr lang="en-US" sz="1100" kern="1200" dirty="0">
                          <a:solidFill>
                            <a:schemeClr val="tx1"/>
                          </a:solidFill>
                          <a:latin typeface="Verdana" panose="020B0604030504040204" pitchFamily="34" charset="0"/>
                          <a:ea typeface="Verdana" panose="020B0604030504040204" pitchFamily="34" charset="0"/>
                          <a:cs typeface="+mn-cs"/>
                        </a:rPr>
                        <a:t> com </a:t>
                      </a:r>
                      <a:r>
                        <a:rPr lang="en-US" sz="1100" kern="1200" dirty="0" err="1">
                          <a:solidFill>
                            <a:schemeClr val="tx1"/>
                          </a:solidFill>
                          <a:latin typeface="Verdana" panose="020B0604030504040204" pitchFamily="34" charset="0"/>
                          <a:ea typeface="Verdana" panose="020B0604030504040204" pitchFamily="34" charset="0"/>
                          <a:cs typeface="+mn-cs"/>
                        </a:rPr>
                        <a:t>fornecedor</a:t>
                      </a:r>
                      <a:r>
                        <a:rPr lang="en-US" sz="1100" kern="1200" dirty="0">
                          <a:solidFill>
                            <a:schemeClr val="tx1"/>
                          </a:solidFill>
                          <a:latin typeface="Verdana" panose="020B0604030504040204" pitchFamily="34" charset="0"/>
                          <a:ea typeface="Verdana" panose="020B0604030504040204" pitchFamily="34" charset="0"/>
                          <a:cs typeface="+mn-cs"/>
                        </a:rPr>
                        <a:t> Jacks);</a:t>
                      </a:r>
                    </a:p>
                    <a:p>
                      <a:pPr marL="5207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AutoNum type="arabicParenR"/>
                        <a:tabLst/>
                        <a:defRPr/>
                      </a:pPr>
                      <a:r>
                        <a:rPr lang="en-US" sz="1100" kern="1200" dirty="0" err="1">
                          <a:solidFill>
                            <a:schemeClr val="tx1"/>
                          </a:solidFill>
                          <a:latin typeface="Verdana" panose="020B0604030504040204" pitchFamily="34" charset="0"/>
                          <a:ea typeface="Verdana" panose="020B0604030504040204" pitchFamily="34" charset="0"/>
                          <a:cs typeface="+mn-cs"/>
                        </a:rPr>
                        <a:t>Estruturar</a:t>
                      </a:r>
                      <a:r>
                        <a:rPr lang="en-US" sz="1100" kern="1200" dirty="0">
                          <a:solidFill>
                            <a:schemeClr val="tx1"/>
                          </a:solidFill>
                          <a:latin typeface="Verdana" panose="020B0604030504040204" pitchFamily="34" charset="0"/>
                          <a:ea typeface="Verdana" panose="020B0604030504040204" pitchFamily="34" charset="0"/>
                          <a:cs typeface="+mn-cs"/>
                        </a:rPr>
                        <a:t> um </a:t>
                      </a:r>
                      <a:r>
                        <a:rPr lang="en-US" sz="1100" kern="1200" dirty="0" err="1">
                          <a:solidFill>
                            <a:schemeClr val="tx1"/>
                          </a:solidFill>
                          <a:latin typeface="Verdana" panose="020B0604030504040204" pitchFamily="34" charset="0"/>
                          <a:ea typeface="Verdana" panose="020B0604030504040204" pitchFamily="34" charset="0"/>
                          <a:cs typeface="+mn-cs"/>
                        </a:rPr>
                        <a:t>repositório</a:t>
                      </a:r>
                      <a:r>
                        <a:rPr lang="en-US" sz="1100" kern="1200" dirty="0">
                          <a:solidFill>
                            <a:schemeClr val="tx1"/>
                          </a:solidFill>
                          <a:latin typeface="Verdana" panose="020B0604030504040204" pitchFamily="34" charset="0"/>
                          <a:ea typeface="Verdana" panose="020B0604030504040204" pitchFamily="34" charset="0"/>
                          <a:cs typeface="+mn-cs"/>
                        </a:rPr>
                        <a:t> para </a:t>
                      </a:r>
                      <a:r>
                        <a:rPr lang="en-US" sz="1100" kern="1200" dirty="0" err="1">
                          <a:solidFill>
                            <a:schemeClr val="tx1"/>
                          </a:solidFill>
                          <a:latin typeface="Verdana" panose="020B0604030504040204" pitchFamily="34" charset="0"/>
                          <a:ea typeface="Verdana" panose="020B0604030504040204" pitchFamily="34" charset="0"/>
                          <a:cs typeface="+mn-cs"/>
                        </a:rPr>
                        <a:t>armazenamento</a:t>
                      </a:r>
                      <a:r>
                        <a:rPr lang="en-US" sz="1100" kern="1200" dirty="0">
                          <a:solidFill>
                            <a:schemeClr val="tx1"/>
                          </a:solidFill>
                          <a:latin typeface="Verdana" panose="020B0604030504040204" pitchFamily="34" charset="0"/>
                          <a:ea typeface="Verdana" panose="020B0604030504040204" pitchFamily="34" charset="0"/>
                          <a:cs typeface="+mn-cs"/>
                        </a:rPr>
                        <a:t> de </a:t>
                      </a:r>
                      <a:r>
                        <a:rPr lang="en-US" sz="1100" kern="1200" dirty="0" err="1">
                          <a:solidFill>
                            <a:schemeClr val="tx1"/>
                          </a:solidFill>
                          <a:latin typeface="Verdana" panose="020B0604030504040204" pitchFamily="34" charset="0"/>
                          <a:ea typeface="Verdana" panose="020B0604030504040204" pitchFamily="34" charset="0"/>
                          <a:cs typeface="+mn-cs"/>
                        </a:rPr>
                        <a:t>fontes</a:t>
                      </a:r>
                      <a:r>
                        <a:rPr lang="en-US" sz="1100" kern="1200" dirty="0">
                          <a:solidFill>
                            <a:schemeClr val="tx1"/>
                          </a:solidFill>
                          <a:latin typeface="Verdana" panose="020B0604030504040204" pitchFamily="34" charset="0"/>
                          <a:ea typeface="Verdana" panose="020B0604030504040204" pitchFamily="34" charset="0"/>
                          <a:cs typeface="+mn-cs"/>
                        </a:rPr>
                        <a:t> do </a:t>
                      </a:r>
                      <a:r>
                        <a:rPr lang="en-US" sz="1100" kern="1200" dirty="0" err="1">
                          <a:solidFill>
                            <a:schemeClr val="tx1"/>
                          </a:solidFill>
                          <a:latin typeface="Verdana" panose="020B0604030504040204" pitchFamily="34" charset="0"/>
                          <a:ea typeface="Verdana" panose="020B0604030504040204" pitchFamily="34" charset="0"/>
                          <a:cs typeface="+mn-cs"/>
                        </a:rPr>
                        <a:t>timechecker</a:t>
                      </a:r>
                      <a:r>
                        <a:rPr lang="en-US" sz="1100" kern="1200" dirty="0">
                          <a:solidFill>
                            <a:schemeClr val="tx1"/>
                          </a:solidFill>
                          <a:latin typeface="Verdana" panose="020B0604030504040204" pitchFamily="34" charset="0"/>
                          <a:ea typeface="Verdana" panose="020B0604030504040204" pitchFamily="34" charset="0"/>
                          <a:cs typeface="+mn-cs"/>
                        </a:rPr>
                        <a:t>;</a:t>
                      </a:r>
                    </a:p>
                    <a:p>
                      <a:pPr marL="520700" marR="0" lvl="0" indent="-342900" algn="l" defTabSz="914400" rtl="0" eaLnBrk="1" fontAlgn="auto" latinLnBrk="0" hangingPunct="1">
                        <a:lnSpc>
                          <a:spcPct val="100000"/>
                        </a:lnSpc>
                        <a:spcBef>
                          <a:spcPts val="600"/>
                        </a:spcBef>
                        <a:spcAft>
                          <a:spcPts val="0"/>
                        </a:spcAft>
                        <a:buClrTx/>
                        <a:buSzTx/>
                        <a:buFont typeface="Arial" panose="020B0604020202020204" pitchFamily="34" charset="0"/>
                        <a:buAutoNum type="arabicParenR"/>
                        <a:tabLst/>
                        <a:defRPr/>
                      </a:pPr>
                      <a:r>
                        <a:rPr lang="en-US" sz="1100" kern="1200" dirty="0" err="1">
                          <a:solidFill>
                            <a:schemeClr val="tx1"/>
                          </a:solidFill>
                          <a:latin typeface="Verdana" panose="020B0604030504040204" pitchFamily="34" charset="0"/>
                          <a:ea typeface="Verdana" panose="020B0604030504040204" pitchFamily="34" charset="0"/>
                          <a:cs typeface="+mn-cs"/>
                        </a:rPr>
                        <a:t>Levantar</a:t>
                      </a:r>
                      <a:r>
                        <a:rPr lang="en-US" sz="1100" kern="1200" dirty="0">
                          <a:solidFill>
                            <a:schemeClr val="tx1"/>
                          </a:solidFill>
                          <a:latin typeface="Verdana" panose="020B0604030504040204" pitchFamily="34" charset="0"/>
                          <a:ea typeface="Verdana" panose="020B0604030504040204" pitchFamily="34" charset="0"/>
                          <a:cs typeface="+mn-cs"/>
                        </a:rPr>
                        <a:t> dados com </a:t>
                      </a:r>
                      <a:r>
                        <a:rPr lang="en-US" sz="1100" kern="1200" dirty="0" err="1">
                          <a:solidFill>
                            <a:schemeClr val="tx1"/>
                          </a:solidFill>
                          <a:latin typeface="Verdana" panose="020B0604030504040204" pitchFamily="34" charset="0"/>
                          <a:ea typeface="Verdana" panose="020B0604030504040204" pitchFamily="34" charset="0"/>
                          <a:cs typeface="+mn-cs"/>
                        </a:rPr>
                        <a:t>analistas</a:t>
                      </a:r>
                      <a:r>
                        <a:rPr lang="en-US" sz="1100" kern="1200" dirty="0">
                          <a:solidFill>
                            <a:schemeClr val="tx1"/>
                          </a:solidFill>
                          <a:latin typeface="Verdana" panose="020B0604030504040204" pitchFamily="34" charset="0"/>
                          <a:ea typeface="Verdana" panose="020B0604030504040204" pitchFamily="34" charset="0"/>
                          <a:cs typeface="+mn-cs"/>
                        </a:rPr>
                        <a:t> </a:t>
                      </a:r>
                      <a:r>
                        <a:rPr lang="en-US" sz="1100" kern="1200" dirty="0" err="1">
                          <a:solidFill>
                            <a:schemeClr val="tx1"/>
                          </a:solidFill>
                          <a:latin typeface="Verdana" panose="020B0604030504040204" pitchFamily="34" charset="0"/>
                          <a:ea typeface="Verdana" panose="020B0604030504040204" pitchFamily="34" charset="0"/>
                          <a:cs typeface="+mn-cs"/>
                        </a:rPr>
                        <a:t>envolvidos</a:t>
                      </a:r>
                      <a:r>
                        <a:rPr lang="en-US" sz="1100" kern="1200" dirty="0">
                          <a:solidFill>
                            <a:schemeClr val="tx1"/>
                          </a:solidFill>
                          <a:latin typeface="Verdana" panose="020B0604030504040204" pitchFamily="34" charset="0"/>
                          <a:ea typeface="Verdana" panose="020B0604030504040204" pitchFamily="34" charset="0"/>
                          <a:cs typeface="+mn-cs"/>
                        </a:rPr>
                        <a:t> para </a:t>
                      </a:r>
                      <a:r>
                        <a:rPr lang="en-US" sz="1100" kern="1200" dirty="0" err="1">
                          <a:solidFill>
                            <a:schemeClr val="tx1"/>
                          </a:solidFill>
                          <a:latin typeface="Verdana" panose="020B0604030504040204" pitchFamily="34" charset="0"/>
                          <a:ea typeface="Verdana" panose="020B0604030504040204" pitchFamily="34" charset="0"/>
                          <a:cs typeface="+mn-cs"/>
                        </a:rPr>
                        <a:t>entender</a:t>
                      </a:r>
                      <a:r>
                        <a:rPr lang="en-US" sz="1100" kern="1200" dirty="0">
                          <a:solidFill>
                            <a:schemeClr val="tx1"/>
                          </a:solidFill>
                          <a:latin typeface="Verdana" panose="020B0604030504040204" pitchFamily="34" charset="0"/>
                          <a:ea typeface="Verdana" panose="020B0604030504040204" pitchFamily="34" charset="0"/>
                          <a:cs typeface="+mn-cs"/>
                        </a:rPr>
                        <a:t> a </a:t>
                      </a:r>
                      <a:r>
                        <a:rPr lang="en-US" sz="1100" kern="1200" dirty="0" err="1">
                          <a:solidFill>
                            <a:schemeClr val="tx1"/>
                          </a:solidFill>
                          <a:latin typeface="Verdana" panose="020B0604030504040204" pitchFamily="34" charset="0"/>
                          <a:ea typeface="Verdana" panose="020B0604030504040204" pitchFamily="34" charset="0"/>
                          <a:cs typeface="+mn-cs"/>
                        </a:rPr>
                        <a:t>solução</a:t>
                      </a:r>
                      <a:r>
                        <a:rPr lang="en-US" sz="1100" kern="1200" dirty="0">
                          <a:solidFill>
                            <a:schemeClr val="tx1"/>
                          </a:solidFill>
                          <a:latin typeface="Verdana" panose="020B0604030504040204" pitchFamily="34" charset="0"/>
                          <a:ea typeface="Verdana" panose="020B0604030504040204" pitchFamily="34" charset="0"/>
                          <a:cs typeface="+mn-cs"/>
                        </a:rPr>
                        <a:t> (</a:t>
                      </a:r>
                      <a:r>
                        <a:rPr lang="en-US" sz="1100" kern="1200" dirty="0" err="1">
                          <a:solidFill>
                            <a:schemeClr val="tx1"/>
                          </a:solidFill>
                          <a:latin typeface="Verdana" panose="020B0604030504040204" pitchFamily="34" charset="0"/>
                          <a:ea typeface="Verdana" panose="020B0604030504040204" pitchFamily="34" charset="0"/>
                          <a:cs typeface="+mn-cs"/>
                        </a:rPr>
                        <a:t>Confirmar</a:t>
                      </a:r>
                      <a:r>
                        <a:rPr lang="en-US" sz="1100" kern="1200" dirty="0">
                          <a:solidFill>
                            <a:schemeClr val="tx1"/>
                          </a:solidFill>
                          <a:latin typeface="Verdana" panose="020B0604030504040204" pitchFamily="34" charset="0"/>
                          <a:ea typeface="Verdana" panose="020B0604030504040204" pitchFamily="34" charset="0"/>
                          <a:cs typeface="+mn-cs"/>
                        </a:rPr>
                        <a:t> </a:t>
                      </a:r>
                      <a:r>
                        <a:rPr lang="en-US" sz="1100" kern="1200" dirty="0" err="1">
                          <a:solidFill>
                            <a:schemeClr val="tx1"/>
                          </a:solidFill>
                          <a:latin typeface="Verdana" panose="020B0604030504040204" pitchFamily="34" charset="0"/>
                          <a:ea typeface="Verdana" panose="020B0604030504040204" pitchFamily="34" charset="0"/>
                          <a:cs typeface="+mn-cs"/>
                        </a:rPr>
                        <a:t>estrutura</a:t>
                      </a:r>
                      <a:r>
                        <a:rPr lang="en-US" sz="1100" kern="1200" dirty="0">
                          <a:solidFill>
                            <a:schemeClr val="tx1"/>
                          </a:solidFill>
                          <a:latin typeface="Verdana" panose="020B0604030504040204" pitchFamily="34" charset="0"/>
                          <a:ea typeface="Verdana" panose="020B0604030504040204" pitchFamily="34" charset="0"/>
                          <a:cs typeface="+mn-cs"/>
                        </a:rPr>
                        <a:t>, ferramentas </a:t>
                      </a:r>
                      <a:r>
                        <a:rPr lang="en-US" sz="1100" kern="1200" dirty="0" err="1">
                          <a:solidFill>
                            <a:schemeClr val="tx1"/>
                          </a:solidFill>
                          <a:latin typeface="Verdana" panose="020B0604030504040204" pitchFamily="34" charset="0"/>
                          <a:ea typeface="Verdana" panose="020B0604030504040204" pitchFamily="34" charset="0"/>
                          <a:cs typeface="+mn-cs"/>
                        </a:rPr>
                        <a:t>utilizadas</a:t>
                      </a:r>
                      <a:r>
                        <a:rPr lang="en-US" sz="1100" kern="1200" dirty="0">
                          <a:solidFill>
                            <a:schemeClr val="tx1"/>
                          </a:solidFill>
                          <a:latin typeface="Verdana" panose="020B0604030504040204" pitchFamily="34" charset="0"/>
                          <a:ea typeface="Verdana" panose="020B0604030504040204" pitchFamily="34" charset="0"/>
                          <a:cs typeface="+mn-cs"/>
                        </a:rPr>
                        <a:t>, </a:t>
                      </a:r>
                      <a:r>
                        <a:rPr lang="en-US" sz="1100" kern="1200" dirty="0" err="1">
                          <a:solidFill>
                            <a:schemeClr val="tx1"/>
                          </a:solidFill>
                          <a:latin typeface="Verdana" panose="020B0604030504040204" pitchFamily="34" charset="0"/>
                          <a:ea typeface="Verdana" panose="020B0604030504040204" pitchFamily="34" charset="0"/>
                          <a:cs typeface="+mn-cs"/>
                        </a:rPr>
                        <a:t>pendencias</a:t>
                      </a:r>
                      <a:r>
                        <a:rPr lang="en-US" sz="1100" kern="1200" dirty="0">
                          <a:solidFill>
                            <a:schemeClr val="tx1"/>
                          </a:solidFill>
                          <a:latin typeface="Verdana" panose="020B0604030504040204" pitchFamily="34" charset="0"/>
                          <a:ea typeface="Verdana" panose="020B0604030504040204" pitchFamily="34" charset="0"/>
                          <a:cs typeface="+mn-cs"/>
                        </a:rPr>
                        <a:t>, </a:t>
                      </a:r>
                      <a:r>
                        <a:rPr lang="en-US" sz="1100" kern="1200" dirty="0" err="1">
                          <a:solidFill>
                            <a:schemeClr val="tx1"/>
                          </a:solidFill>
                          <a:latin typeface="Verdana" panose="020B0604030504040204" pitchFamily="34" charset="0"/>
                          <a:ea typeface="Verdana" panose="020B0604030504040204" pitchFamily="34" charset="0"/>
                          <a:cs typeface="+mn-cs"/>
                        </a:rPr>
                        <a:t>etc</a:t>
                      </a:r>
                      <a:r>
                        <a:rPr lang="en-US" sz="1100" kern="1200" dirty="0">
                          <a:solidFill>
                            <a:schemeClr val="tx1"/>
                          </a:solidFill>
                          <a:latin typeface="Verdana" panose="020B0604030504040204" pitchFamily="34" charset="0"/>
                          <a:ea typeface="Verdana" panose="020B0604030504040204" pitchFamily="34" charset="0"/>
                          <a:cs typeface="+mn-cs"/>
                        </a:rPr>
                        <a:t>); </a:t>
                      </a:r>
                    </a:p>
                  </a:txBody>
                  <a:tcPr>
                    <a:lnL w="3175" cap="flat" cmpd="sng" algn="ctr">
                      <a:solidFill>
                        <a:srgbClr val="002060"/>
                      </a:solidFill>
                      <a:prstDash val="solid"/>
                      <a:round/>
                      <a:headEnd type="none" w="med" len="med"/>
                      <a:tailEnd type="none" w="med" len="med"/>
                    </a:lnL>
                    <a:lnR w="3175" cap="flat" cmpd="sng" algn="ctr">
                      <a:solidFill>
                        <a:srgbClr val="002060"/>
                      </a:solidFill>
                      <a:prstDash val="solid"/>
                      <a:round/>
                      <a:headEnd type="none" w="med" len="med"/>
                      <a:tailEnd type="none" w="med" len="med"/>
                    </a:lnR>
                    <a:lnT w="3175" cap="flat" cmpd="sng" algn="ctr">
                      <a:solidFill>
                        <a:srgbClr val="002060"/>
                      </a:solidFill>
                      <a:prstDash val="solid"/>
                      <a:round/>
                      <a:headEnd type="none" w="med" len="med"/>
                      <a:tailEnd type="none" w="med" len="med"/>
                    </a:lnT>
                    <a:lnB w="3175" cap="flat" cmpd="sng" algn="ctr">
                      <a:solidFill>
                        <a:srgbClr val="00206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6947317"/>
                  </a:ext>
                </a:extLst>
              </a:tr>
            </a:tbl>
          </a:graphicData>
        </a:graphic>
      </p:graphicFrame>
      <p:sp>
        <p:nvSpPr>
          <p:cNvPr id="31" name="CaixaDeTexto 30">
            <a:extLst>
              <a:ext uri="{FF2B5EF4-FFF2-40B4-BE49-F238E27FC236}">
                <a16:creationId xmlns:a16="http://schemas.microsoft.com/office/drawing/2014/main" id="{1F1D30E0-70BE-844D-9E2D-430D64002263}"/>
              </a:ext>
            </a:extLst>
          </p:cNvPr>
          <p:cNvSpPr txBox="1"/>
          <p:nvPr/>
        </p:nvSpPr>
        <p:spPr>
          <a:xfrm>
            <a:off x="806240" y="6947128"/>
            <a:ext cx="9996487" cy="646331"/>
          </a:xfrm>
          <a:prstGeom prst="rect">
            <a:avLst/>
          </a:prstGeom>
          <a:noFill/>
        </p:spPr>
        <p:txBody>
          <a:bodyPr wrap="square">
            <a:spAutoFit/>
          </a:bodyPr>
          <a:lstStyle/>
          <a:p>
            <a:r>
              <a:rPr lang="pt-BR" sz="1800"/>
              <a:t>OK - Criar versão Honda da calculadora AWS / </a:t>
            </a:r>
            <a:r>
              <a:rPr lang="pt-BR" sz="1800" err="1"/>
              <a:t>databricks</a:t>
            </a:r>
            <a:r>
              <a:rPr lang="pt-BR" sz="1800"/>
              <a:t> paralela, de acordo com planilha de orçamento HSA e com recomendações do </a:t>
            </a:r>
            <a:r>
              <a:rPr lang="pt-BR" sz="1800" err="1"/>
              <a:t>vendor</a:t>
            </a:r>
            <a:r>
              <a:rPr lang="pt-BR" sz="1800"/>
              <a:t> </a:t>
            </a:r>
            <a:r>
              <a:rPr lang="pt-BR" sz="1800" err="1"/>
              <a:t>Databricks</a:t>
            </a:r>
            <a:r>
              <a:rPr lang="pt-BR" sz="1800"/>
              <a:t>;</a:t>
            </a:r>
          </a:p>
        </p:txBody>
      </p:sp>
      <p:pic>
        <p:nvPicPr>
          <p:cNvPr id="35" name="Imagem 34">
            <a:extLst>
              <a:ext uri="{FF2B5EF4-FFF2-40B4-BE49-F238E27FC236}">
                <a16:creationId xmlns:a16="http://schemas.microsoft.com/office/drawing/2014/main" id="{9BB58F9F-3C2B-FDC1-F659-C9EB39972777}"/>
              </a:ext>
            </a:extLst>
          </p:cNvPr>
          <p:cNvPicPr>
            <a:picLocks noChangeAspect="1"/>
          </p:cNvPicPr>
          <p:nvPr/>
        </p:nvPicPr>
        <p:blipFill>
          <a:blip r:embed="rId3">
            <a:clrChange>
              <a:clrFrom>
                <a:srgbClr val="FFFFFF"/>
              </a:clrFrom>
              <a:clrTo>
                <a:srgbClr val="FFFFFF">
                  <a:alpha val="0"/>
                </a:srgbClr>
              </a:clrTo>
            </a:clrChange>
          </a:blip>
          <a:stretch>
            <a:fillRect/>
          </a:stretch>
        </p:blipFill>
        <p:spPr>
          <a:xfrm rot="1412041">
            <a:off x="10758824" y="2154243"/>
            <a:ext cx="620041" cy="584200"/>
          </a:xfrm>
          <a:prstGeom prst="rect">
            <a:avLst/>
          </a:prstGeom>
        </p:spPr>
      </p:pic>
      <p:sp>
        <p:nvSpPr>
          <p:cNvPr id="2" name="CaixaDeTexto 1">
            <a:extLst>
              <a:ext uri="{FF2B5EF4-FFF2-40B4-BE49-F238E27FC236}">
                <a16:creationId xmlns:a16="http://schemas.microsoft.com/office/drawing/2014/main" id="{0FFF464F-8EFF-3BAB-D1FA-5347E9F039D4}"/>
              </a:ext>
            </a:extLst>
          </p:cNvPr>
          <p:cNvSpPr txBox="1"/>
          <p:nvPr/>
        </p:nvSpPr>
        <p:spPr>
          <a:xfrm>
            <a:off x="10000619" y="2292455"/>
            <a:ext cx="899605" cy="307777"/>
          </a:xfrm>
          <a:prstGeom prst="rect">
            <a:avLst/>
          </a:prstGeom>
          <a:noFill/>
        </p:spPr>
        <p:txBody>
          <a:bodyPr wrap="square" rtlCol="0">
            <a:spAutoFit/>
          </a:bodyPr>
          <a:lstStyle/>
          <a:p>
            <a:r>
              <a:rPr lang="pt-BR" sz="1400" b="1" dirty="0">
                <a:solidFill>
                  <a:schemeClr val="bg1"/>
                </a:solidFill>
              </a:rPr>
              <a:t>16/01/25</a:t>
            </a:r>
          </a:p>
        </p:txBody>
      </p:sp>
      <p:sp>
        <p:nvSpPr>
          <p:cNvPr id="3" name="CaixaDeTexto 2">
            <a:extLst>
              <a:ext uri="{FF2B5EF4-FFF2-40B4-BE49-F238E27FC236}">
                <a16:creationId xmlns:a16="http://schemas.microsoft.com/office/drawing/2014/main" id="{0ABBEB57-73BF-589B-C627-1A4CAC17324E}"/>
              </a:ext>
            </a:extLst>
          </p:cNvPr>
          <p:cNvSpPr txBox="1"/>
          <p:nvPr/>
        </p:nvSpPr>
        <p:spPr>
          <a:xfrm>
            <a:off x="0" y="6442502"/>
            <a:ext cx="12191999" cy="415498"/>
          </a:xfrm>
          <a:prstGeom prst="rect">
            <a:avLst/>
          </a:prstGeom>
          <a:solidFill>
            <a:srgbClr val="FFFF00">
              <a:alpha val="63137"/>
            </a:srgbClr>
          </a:solidFill>
        </p:spPr>
        <p:txBody>
          <a:bodyPr wrap="square">
            <a:spAutoFit/>
          </a:bodyPr>
          <a:lstStyle/>
          <a:p>
            <a:pPr algn="ctr"/>
            <a:r>
              <a:rPr lang="pt-BR" sz="1050" dirty="0"/>
              <a:t>Objetivo: compartilhar o histórico de evolução das atividades solicitadas</a:t>
            </a:r>
          </a:p>
          <a:p>
            <a:pPr algn="ctr"/>
            <a:r>
              <a:rPr lang="pt-BR" sz="1050" dirty="0" err="1"/>
              <a:t>Request</a:t>
            </a:r>
            <a:r>
              <a:rPr lang="pt-BR" sz="1050" dirty="0"/>
              <a:t>: Obter direcionamento do plano de ação a </a:t>
            </a:r>
            <a:r>
              <a:rPr lang="pt-BR" sz="1050"/>
              <a:t>ser seguido</a:t>
            </a:r>
            <a:endParaRPr lang="pt-BR" sz="1050" dirty="0"/>
          </a:p>
        </p:txBody>
      </p:sp>
    </p:spTree>
    <p:extLst>
      <p:ext uri="{BB962C8B-B14F-4D97-AF65-F5344CB8AC3E}">
        <p14:creationId xmlns:p14="http://schemas.microsoft.com/office/powerpoint/2010/main" val="169228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remove"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0000" fill="hold"/>
                                        <p:tgtEl>
                                          <p:spTgt spid="4"/>
                                        </p:tgtEl>
                                        <p:attrNameLst>
                                          <p:attrName>ppt_x</p:attrName>
                                        </p:attrNameLst>
                                      </p:cBhvr>
                                      <p:tavLst>
                                        <p:tav tm="0">
                                          <p:val>
                                            <p:strVal val="0-#ppt_w/2"/>
                                          </p:val>
                                        </p:tav>
                                        <p:tav tm="100000">
                                          <p:val>
                                            <p:strVal val="#ppt_x"/>
                                          </p:val>
                                        </p:tav>
                                      </p:tavLst>
                                    </p:anim>
                                    <p:anim calcmode="lin" valueType="num">
                                      <p:cBhvr additive="base">
                                        <p:cTn id="8" dur="12000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a 3">
            <a:extLst>
              <a:ext uri="{FF2B5EF4-FFF2-40B4-BE49-F238E27FC236}">
                <a16:creationId xmlns:a16="http://schemas.microsoft.com/office/drawing/2014/main" id="{73EFE3B4-52CA-7857-BB30-7845C58AFCEC}"/>
              </a:ext>
            </a:extLst>
          </p:cNvPr>
          <p:cNvGraphicFramePr>
            <a:graphicFrameLocks noGrp="1"/>
          </p:cNvGraphicFramePr>
          <p:nvPr>
            <p:extLst>
              <p:ext uri="{D42A27DB-BD31-4B8C-83A1-F6EECF244321}">
                <p14:modId xmlns:p14="http://schemas.microsoft.com/office/powerpoint/2010/main" val="244945174"/>
              </p:ext>
            </p:extLst>
          </p:nvPr>
        </p:nvGraphicFramePr>
        <p:xfrm>
          <a:off x="126610" y="688785"/>
          <a:ext cx="11938778" cy="3970640"/>
        </p:xfrm>
        <a:graphic>
          <a:graphicData uri="http://schemas.openxmlformats.org/drawingml/2006/table">
            <a:tbl>
              <a:tblPr firstRow="1" bandRow="1">
                <a:tableStyleId>{5C22544A-7EE6-4342-B048-85BDC9FD1C3A}</a:tableStyleId>
              </a:tblPr>
              <a:tblGrid>
                <a:gridCol w="336430">
                  <a:extLst>
                    <a:ext uri="{9D8B030D-6E8A-4147-A177-3AD203B41FA5}">
                      <a16:colId xmlns:a16="http://schemas.microsoft.com/office/drawing/2014/main" val="799970425"/>
                    </a:ext>
                  </a:extLst>
                </a:gridCol>
                <a:gridCol w="950124">
                  <a:extLst>
                    <a:ext uri="{9D8B030D-6E8A-4147-A177-3AD203B41FA5}">
                      <a16:colId xmlns:a16="http://schemas.microsoft.com/office/drawing/2014/main" val="626376160"/>
                    </a:ext>
                  </a:extLst>
                </a:gridCol>
                <a:gridCol w="7555345">
                  <a:extLst>
                    <a:ext uri="{9D8B030D-6E8A-4147-A177-3AD203B41FA5}">
                      <a16:colId xmlns:a16="http://schemas.microsoft.com/office/drawing/2014/main" val="3032516874"/>
                    </a:ext>
                  </a:extLst>
                </a:gridCol>
                <a:gridCol w="3096879">
                  <a:extLst>
                    <a:ext uri="{9D8B030D-6E8A-4147-A177-3AD203B41FA5}">
                      <a16:colId xmlns:a16="http://schemas.microsoft.com/office/drawing/2014/main" val="1485831933"/>
                    </a:ext>
                  </a:extLst>
                </a:gridCol>
              </a:tblGrid>
              <a:tr h="282560">
                <a:tc>
                  <a:txBody>
                    <a:bodyPr/>
                    <a:lstStyle/>
                    <a:p>
                      <a:pPr algn="ctr"/>
                      <a:r>
                        <a:rPr lang="pt-BR" sz="1400" dirty="0"/>
                        <a:t>IT</a:t>
                      </a:r>
                    </a:p>
                  </a:txBody>
                  <a:tcPr anchor="ctr"/>
                </a:tc>
                <a:tc>
                  <a:txBody>
                    <a:bodyPr/>
                    <a:lstStyle/>
                    <a:p>
                      <a:pPr algn="ctr"/>
                      <a:r>
                        <a:rPr lang="pt-BR" sz="1400" dirty="0"/>
                        <a:t>PERÍODO</a:t>
                      </a:r>
                    </a:p>
                  </a:txBody>
                  <a:tcPr anchor="ctr"/>
                </a:tc>
                <a:tc>
                  <a:txBody>
                    <a:bodyPr/>
                    <a:lstStyle/>
                    <a:p>
                      <a:pPr algn="ctr"/>
                      <a:r>
                        <a:rPr lang="pt-BR" sz="1400" dirty="0"/>
                        <a:t>OCORRÊNCIA</a:t>
                      </a:r>
                    </a:p>
                  </a:txBody>
                  <a:tcPr anchor="ctr"/>
                </a:tc>
                <a:tc>
                  <a:txBody>
                    <a:bodyPr/>
                    <a:lstStyle/>
                    <a:p>
                      <a:pPr algn="ctr"/>
                      <a:r>
                        <a:rPr lang="pt-BR" sz="1400" dirty="0"/>
                        <a:t>Ponto de Atenção</a:t>
                      </a:r>
                    </a:p>
                  </a:txBody>
                  <a:tcPr anchor="ctr"/>
                </a:tc>
                <a:extLst>
                  <a:ext uri="{0D108BD9-81ED-4DB2-BD59-A6C34878D82A}">
                    <a16:rowId xmlns:a16="http://schemas.microsoft.com/office/drawing/2014/main" val="4230584934"/>
                  </a:ext>
                </a:extLst>
              </a:tr>
              <a:tr h="282560">
                <a:tc>
                  <a:txBody>
                    <a:bodyPr/>
                    <a:lstStyle/>
                    <a:p>
                      <a:pPr algn="ctr"/>
                      <a:r>
                        <a:rPr lang="pt-BR" sz="1000" dirty="0"/>
                        <a:t>1</a:t>
                      </a:r>
                    </a:p>
                  </a:txBody>
                  <a:tcPr anchor="ctr"/>
                </a:tc>
                <a:tc>
                  <a:txBody>
                    <a:bodyPr/>
                    <a:lstStyle/>
                    <a:p>
                      <a:pPr algn="ctr"/>
                      <a:r>
                        <a:rPr lang="pt-BR" sz="1000" b="1" dirty="0"/>
                        <a:t>16/01</a:t>
                      </a:r>
                    </a:p>
                  </a:txBody>
                  <a:tcPr anchor="ctr"/>
                </a:tc>
                <a:tc>
                  <a:txBody>
                    <a:bodyPr/>
                    <a:lstStyle/>
                    <a:p>
                      <a:r>
                        <a:rPr lang="pt-BR" sz="1000" b="1" dirty="0"/>
                        <a:t>Recebimento de demanda da GG sobre o </a:t>
                      </a:r>
                      <a:r>
                        <a:rPr lang="pt-BR" sz="1000" b="1" dirty="0" err="1"/>
                        <a:t>Timechecker</a:t>
                      </a:r>
                      <a:r>
                        <a:rPr lang="pt-BR" sz="1000" b="1" dirty="0"/>
                        <a:t>;</a:t>
                      </a:r>
                    </a:p>
                  </a:txBody>
                  <a:tcPr anchor="ctr"/>
                </a:tc>
                <a:tc>
                  <a:txBody>
                    <a:bodyPr/>
                    <a:lstStyle/>
                    <a:p>
                      <a:endParaRPr lang="pt-BR" sz="1000" dirty="0"/>
                    </a:p>
                  </a:txBody>
                  <a:tcPr anchor="ctr"/>
                </a:tc>
                <a:extLst>
                  <a:ext uri="{0D108BD9-81ED-4DB2-BD59-A6C34878D82A}">
                    <a16:rowId xmlns:a16="http://schemas.microsoft.com/office/drawing/2014/main" val="3097418569"/>
                  </a:ext>
                </a:extLst>
              </a:tr>
              <a:tr h="282560">
                <a:tc>
                  <a:txBody>
                    <a:bodyPr/>
                    <a:lstStyle/>
                    <a:p>
                      <a:pPr algn="ctr"/>
                      <a:r>
                        <a:rPr lang="pt-BR" sz="1000" dirty="0"/>
                        <a:t>2</a:t>
                      </a:r>
                    </a:p>
                  </a:txBody>
                  <a:tcPr anchor="ctr"/>
                </a:tc>
                <a:tc>
                  <a:txBody>
                    <a:bodyPr/>
                    <a:lstStyle/>
                    <a:p>
                      <a:pPr algn="ctr"/>
                      <a:r>
                        <a:rPr lang="pt-BR" sz="1000" b="1" dirty="0"/>
                        <a:t>17/01 a 22/01</a:t>
                      </a:r>
                    </a:p>
                  </a:txBody>
                  <a:tcPr anchor="ctr"/>
                </a:tc>
                <a:tc>
                  <a:txBody>
                    <a:bodyPr/>
                    <a:lstStyle/>
                    <a:p>
                      <a:r>
                        <a:rPr lang="pt-BR" sz="1000" b="1" dirty="0"/>
                        <a:t>Realizei o levantamento de dados com analistas envolvidos (Jonathas e Nivaldo):</a:t>
                      </a:r>
                    </a:p>
                    <a:p>
                      <a:r>
                        <a:rPr lang="pt-BR" sz="1000" i="1" dirty="0">
                          <a:solidFill>
                            <a:schemeClr val="bg1">
                              <a:lumMod val="50000"/>
                            </a:schemeClr>
                          </a:solidFill>
                        </a:rPr>
                        <a:t>     - Contatos do fornecedor Jacks + Dados sobre a instalação atual do </a:t>
                      </a:r>
                      <a:r>
                        <a:rPr lang="pt-BR" sz="1000" i="1" dirty="0" err="1">
                          <a:solidFill>
                            <a:schemeClr val="bg1">
                              <a:lumMod val="50000"/>
                            </a:schemeClr>
                          </a:solidFill>
                        </a:rPr>
                        <a:t>Timechecker</a:t>
                      </a:r>
                      <a:endParaRPr lang="pt-BR" sz="1000" i="1" dirty="0">
                        <a:solidFill>
                          <a:schemeClr val="bg1">
                            <a:lumMod val="50000"/>
                          </a:schemeClr>
                        </a:solidFill>
                      </a:endParaRPr>
                    </a:p>
                  </a:txBody>
                  <a:tcPr anchor="ctr"/>
                </a:tc>
                <a:tc>
                  <a:txBody>
                    <a:bodyPr/>
                    <a:lstStyle/>
                    <a:p>
                      <a:r>
                        <a:rPr lang="pt-BR" sz="1000" dirty="0"/>
                        <a:t>Constado que não há informações suficientes para explicar a estrutura da solução;</a:t>
                      </a:r>
                    </a:p>
                  </a:txBody>
                  <a:tcPr anchor="ctr"/>
                </a:tc>
                <a:extLst>
                  <a:ext uri="{0D108BD9-81ED-4DB2-BD59-A6C34878D82A}">
                    <a16:rowId xmlns:a16="http://schemas.microsoft.com/office/drawing/2014/main" val="855959097"/>
                  </a:ext>
                </a:extLst>
              </a:tr>
              <a:tr h="378091">
                <a:tc>
                  <a:txBody>
                    <a:bodyPr/>
                    <a:lstStyle/>
                    <a:p>
                      <a:pPr algn="ctr"/>
                      <a:r>
                        <a:rPr lang="pt-BR" sz="1000" dirty="0"/>
                        <a:t>3</a:t>
                      </a:r>
                    </a:p>
                  </a:txBody>
                  <a:tcPr anchor="ctr"/>
                </a:tc>
                <a:tc>
                  <a:txBody>
                    <a:bodyPr/>
                    <a:lstStyle/>
                    <a:p>
                      <a:pPr algn="ctr"/>
                      <a:r>
                        <a:rPr lang="pt-BR" sz="1000" b="1" dirty="0"/>
                        <a:t>23/01</a:t>
                      </a:r>
                    </a:p>
                  </a:txBody>
                  <a:tcPr anchor="ctr"/>
                </a:tc>
                <a:tc>
                  <a:txBody>
                    <a:bodyPr/>
                    <a:lstStyle/>
                    <a:p>
                      <a:r>
                        <a:rPr lang="pt-BR" sz="1000" b="1" dirty="0"/>
                        <a:t>Defini o escopo do que precisa conter na proposta comercial a ser solicitada do fornecedor</a:t>
                      </a:r>
                    </a:p>
                    <a:p>
                      <a:r>
                        <a:rPr lang="pt-BR" sz="1000" b="0" i="1" dirty="0">
                          <a:solidFill>
                            <a:schemeClr val="bg1">
                              <a:lumMod val="50000"/>
                            </a:schemeClr>
                          </a:solidFill>
                        </a:rPr>
                        <a:t>     - Foco: atender demanda da GG;</a:t>
                      </a:r>
                    </a:p>
                  </a:txBody>
                  <a:tcPr anchor="ctr"/>
                </a:tc>
                <a:tc>
                  <a:txBody>
                    <a:bodyPr/>
                    <a:lstStyle/>
                    <a:p>
                      <a:endParaRPr lang="pt-BR" sz="1000" dirty="0"/>
                    </a:p>
                  </a:txBody>
                  <a:tcPr anchor="ctr"/>
                </a:tc>
                <a:extLst>
                  <a:ext uri="{0D108BD9-81ED-4DB2-BD59-A6C34878D82A}">
                    <a16:rowId xmlns:a16="http://schemas.microsoft.com/office/drawing/2014/main" val="3549133694"/>
                  </a:ext>
                </a:extLst>
              </a:tr>
              <a:tr h="418034">
                <a:tc>
                  <a:txBody>
                    <a:bodyPr/>
                    <a:lstStyle/>
                    <a:p>
                      <a:pPr algn="ctr"/>
                      <a:r>
                        <a:rPr lang="pt-BR" sz="1000" dirty="0"/>
                        <a:t>4</a:t>
                      </a:r>
                    </a:p>
                  </a:txBody>
                  <a:tcPr anchor="ctr"/>
                </a:tc>
                <a:tc>
                  <a:txBody>
                    <a:bodyPr/>
                    <a:lstStyle/>
                    <a:p>
                      <a:pPr algn="ctr"/>
                      <a:r>
                        <a:rPr lang="pt-BR" sz="1000" b="1" dirty="0"/>
                        <a:t>24/01 ~30/01</a:t>
                      </a:r>
                    </a:p>
                  </a:txBody>
                  <a:tcPr anchor="ctr"/>
                </a:tc>
                <a:tc>
                  <a:txBody>
                    <a:bodyPr/>
                    <a:lstStyle/>
                    <a:p>
                      <a:r>
                        <a:rPr lang="pt-BR" sz="1000" b="1" dirty="0"/>
                        <a:t>Contatos com fornecedor para alinhamento da demanda e solicitação da proposta comercial (via </a:t>
                      </a:r>
                      <a:r>
                        <a:rPr lang="pt-BR" sz="1000" b="1" dirty="0" err="1"/>
                        <a:t>whatsapp</a:t>
                      </a:r>
                      <a:r>
                        <a:rPr lang="pt-BR" sz="1000" b="1" dirty="0"/>
                        <a:t> e ligação telefônica)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00" dirty="0"/>
                        <a:t>Resultado: 5 promessas de envio de proposta não honradas. Detalhe que não houve tentativa de explicação ou justificativas por parte do fornecedor;</a:t>
                      </a:r>
                    </a:p>
                  </a:txBody>
                  <a:tcPr anchor="ctr"/>
                </a:tc>
                <a:extLst>
                  <a:ext uri="{0D108BD9-81ED-4DB2-BD59-A6C34878D82A}">
                    <a16:rowId xmlns:a16="http://schemas.microsoft.com/office/drawing/2014/main" val="1063739218"/>
                  </a:ext>
                </a:extLst>
              </a:tr>
              <a:tr h="301914">
                <a:tc>
                  <a:txBody>
                    <a:bodyPr/>
                    <a:lstStyle/>
                    <a:p>
                      <a:pPr algn="ctr"/>
                      <a:r>
                        <a:rPr lang="pt-BR" sz="1000" dirty="0"/>
                        <a:t>5</a:t>
                      </a:r>
                    </a:p>
                  </a:txBody>
                  <a:tcPr anchor="ctr"/>
                </a:tc>
                <a:tc>
                  <a:txBody>
                    <a:bodyPr/>
                    <a:lstStyle/>
                    <a:p>
                      <a:pPr algn="ctr"/>
                      <a:r>
                        <a:rPr lang="pt-BR" sz="1000" b="1" dirty="0"/>
                        <a:t>10/02 </a:t>
                      </a:r>
                    </a:p>
                  </a:txBody>
                  <a:tcPr anchor="ctr"/>
                </a:tc>
                <a:tc>
                  <a:txBody>
                    <a:bodyPr/>
                    <a:lstStyle/>
                    <a:p>
                      <a:r>
                        <a:rPr lang="pt-BR" sz="1000" b="1" dirty="0"/>
                        <a:t>Tentativa de novas abordagens de contato com o fornecedor: </a:t>
                      </a:r>
                    </a:p>
                    <a:p>
                      <a:r>
                        <a:rPr lang="pt-BR" sz="1000" i="1" dirty="0">
                          <a:solidFill>
                            <a:schemeClr val="bg1">
                              <a:lumMod val="50000"/>
                            </a:schemeClr>
                          </a:solidFill>
                        </a:rPr>
                        <a:t>     - Solicitado ao Jonathas para entrar em contato com o fornecedor via </a:t>
                      </a:r>
                      <a:r>
                        <a:rPr lang="pt-BR" sz="1000" i="1" dirty="0" err="1">
                          <a:solidFill>
                            <a:schemeClr val="bg1">
                              <a:lumMod val="50000"/>
                            </a:schemeClr>
                          </a:solidFill>
                        </a:rPr>
                        <a:t>email</a:t>
                      </a:r>
                      <a:r>
                        <a:rPr lang="pt-BR" sz="1000" i="1" dirty="0">
                          <a:solidFill>
                            <a:schemeClr val="bg1">
                              <a:lumMod val="50000"/>
                            </a:schemeClr>
                          </a:solidFill>
                        </a:rPr>
                        <a:t> com histórico do projeto;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00" dirty="0"/>
                        <a:t>- A partir desse ponto, iniciei </a:t>
                      </a:r>
                      <a:r>
                        <a:rPr lang="pt-BR" sz="1000" dirty="0" err="1"/>
                        <a:t>reports</a:t>
                      </a:r>
                      <a:r>
                        <a:rPr lang="pt-BR" sz="1000" dirty="0"/>
                        <a:t> do assunto com o Claudio durante as reuniões de equipe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000" dirty="0"/>
                        <a:t>(obter orientação);</a:t>
                      </a:r>
                    </a:p>
                  </a:txBody>
                  <a:tcPr anchor="ctr"/>
                </a:tc>
                <a:extLst>
                  <a:ext uri="{0D108BD9-81ED-4DB2-BD59-A6C34878D82A}">
                    <a16:rowId xmlns:a16="http://schemas.microsoft.com/office/drawing/2014/main" val="1528101122"/>
                  </a:ext>
                </a:extLst>
              </a:tr>
              <a:tr h="534155">
                <a:tc>
                  <a:txBody>
                    <a:bodyPr/>
                    <a:lstStyle/>
                    <a:p>
                      <a:pPr algn="ctr"/>
                      <a:r>
                        <a:rPr lang="pt-BR" sz="1000" dirty="0"/>
                        <a:t>6</a:t>
                      </a:r>
                    </a:p>
                  </a:txBody>
                  <a:tcPr anchor="ctr"/>
                </a:tc>
                <a:tc>
                  <a:txBody>
                    <a:bodyPr/>
                    <a:lstStyle/>
                    <a:p>
                      <a:pPr algn="ctr"/>
                      <a:r>
                        <a:rPr lang="pt-BR" sz="1000" b="1" dirty="0"/>
                        <a:t>13/02</a:t>
                      </a:r>
                    </a:p>
                  </a:txBody>
                  <a:tcPr anchor="ctr"/>
                </a:tc>
                <a:tc>
                  <a:txBody>
                    <a:bodyPr/>
                    <a:lstStyle/>
                    <a:p>
                      <a:r>
                        <a:rPr lang="pt-BR" sz="1000" b="1" dirty="0"/>
                        <a:t>Jacks retornou </a:t>
                      </a:r>
                      <a:r>
                        <a:rPr lang="pt-BR" sz="1000" b="1" dirty="0" err="1"/>
                        <a:t>email</a:t>
                      </a:r>
                      <a:r>
                        <a:rPr lang="pt-BR" sz="1000" b="1" dirty="0"/>
                        <a:t> informando disponibilidade para executar a partir de 17/02 um serviço que não atende o escopo solicitado: </a:t>
                      </a:r>
                    </a:p>
                    <a:p>
                      <a:r>
                        <a:rPr lang="pt-BR" sz="1000" dirty="0"/>
                        <a:t>     </a:t>
                      </a:r>
                      <a:r>
                        <a:rPr lang="pt-BR" sz="1000" i="1" dirty="0">
                          <a:solidFill>
                            <a:schemeClr val="bg1">
                              <a:lumMod val="50000"/>
                            </a:schemeClr>
                          </a:solidFill>
                        </a:rPr>
                        <a:t>-  6h de esforço para realização de:  </a:t>
                      </a:r>
                    </a:p>
                    <a:p>
                      <a:r>
                        <a:rPr lang="pt-BR" sz="1000" i="1" dirty="0">
                          <a:solidFill>
                            <a:schemeClr val="bg1">
                              <a:lumMod val="50000"/>
                            </a:schemeClr>
                          </a:solidFill>
                        </a:rPr>
                        <a:t>              a) KT;</a:t>
                      </a:r>
                    </a:p>
                    <a:p>
                      <a:r>
                        <a:rPr lang="pt-BR" sz="1000" i="1" dirty="0">
                          <a:solidFill>
                            <a:schemeClr val="bg1">
                              <a:lumMod val="50000"/>
                            </a:schemeClr>
                          </a:solidFill>
                        </a:rPr>
                        <a:t>              b) Geração de documentação;</a:t>
                      </a:r>
                    </a:p>
                  </a:txBody>
                  <a:tcPr anchor="ctr"/>
                </a:tc>
                <a:tc>
                  <a:txBody>
                    <a:bodyPr/>
                    <a:lstStyle/>
                    <a:p>
                      <a:r>
                        <a:rPr lang="pt-BR" sz="1000" dirty="0"/>
                        <a:t>- Não houve envio de proposta;</a:t>
                      </a:r>
                    </a:p>
                    <a:p>
                      <a:r>
                        <a:rPr lang="pt-BR" sz="1000" dirty="0"/>
                        <a:t>- Serviço proposto não atende a solicitação;</a:t>
                      </a:r>
                    </a:p>
                  </a:txBody>
                  <a:tcPr anchor="ctr"/>
                </a:tc>
                <a:extLst>
                  <a:ext uri="{0D108BD9-81ED-4DB2-BD59-A6C34878D82A}">
                    <a16:rowId xmlns:a16="http://schemas.microsoft.com/office/drawing/2014/main" val="4120371345"/>
                  </a:ext>
                </a:extLst>
              </a:tr>
              <a:tr h="301914">
                <a:tc>
                  <a:txBody>
                    <a:bodyPr/>
                    <a:lstStyle/>
                    <a:p>
                      <a:pPr algn="ctr"/>
                      <a:r>
                        <a:rPr lang="pt-BR" sz="1000" dirty="0"/>
                        <a:t>7</a:t>
                      </a:r>
                    </a:p>
                  </a:txBody>
                  <a:tcPr anchor="ctr"/>
                </a:tc>
                <a:tc>
                  <a:txBody>
                    <a:bodyPr/>
                    <a:lstStyle/>
                    <a:p>
                      <a:pPr algn="ctr"/>
                      <a:r>
                        <a:rPr lang="pt-BR" sz="1000" b="1" dirty="0"/>
                        <a:t>17/02 ~ 21/02</a:t>
                      </a:r>
                    </a:p>
                  </a:txBody>
                  <a:tcPr anchor="ctr"/>
                </a:tc>
                <a:tc>
                  <a:txBody>
                    <a:bodyPr/>
                    <a:lstStyle/>
                    <a:p>
                      <a:r>
                        <a:rPr lang="pt-BR" sz="1000" b="1" dirty="0"/>
                        <a:t>Realinhamentos com o fornecedor solicitando a proposta comercial no escopo completo (via </a:t>
                      </a:r>
                      <a:r>
                        <a:rPr lang="pt-BR" sz="1000" b="1" dirty="0" err="1"/>
                        <a:t>email</a:t>
                      </a:r>
                      <a:r>
                        <a:rPr lang="pt-BR" sz="1000" b="1" dirty="0"/>
                        <a:t>, </a:t>
                      </a:r>
                      <a:r>
                        <a:rPr lang="pt-BR" sz="1000" b="1" dirty="0" err="1"/>
                        <a:t>whatsapp</a:t>
                      </a:r>
                      <a:r>
                        <a:rPr lang="pt-BR" sz="1000" b="1" dirty="0"/>
                        <a:t> e lig. telefônica );</a:t>
                      </a:r>
                    </a:p>
                    <a:p>
                      <a:r>
                        <a:rPr lang="pt-BR" sz="1000" i="1" dirty="0">
                          <a:solidFill>
                            <a:schemeClr val="bg1">
                              <a:lumMod val="50000"/>
                            </a:schemeClr>
                          </a:solidFill>
                        </a:rPr>
                        <a:t>    - Ressaltando solicitação de formalização de aceite ou declínio até 28/02</a:t>
                      </a:r>
                    </a:p>
                  </a:txBody>
                  <a:tcPr anchor="ctr"/>
                </a:tc>
                <a:tc>
                  <a:txBody>
                    <a:bodyPr/>
                    <a:lstStyle/>
                    <a:p>
                      <a:r>
                        <a:rPr lang="pt-BR" sz="1000" dirty="0"/>
                        <a:t>Não houve retorno. Apenas promessas de resposta não honradas;</a:t>
                      </a:r>
                    </a:p>
                  </a:txBody>
                  <a:tcPr anchor="ctr"/>
                </a:tc>
                <a:extLst>
                  <a:ext uri="{0D108BD9-81ED-4DB2-BD59-A6C34878D82A}">
                    <a16:rowId xmlns:a16="http://schemas.microsoft.com/office/drawing/2014/main" val="2579587491"/>
                  </a:ext>
                </a:extLst>
              </a:tr>
              <a:tr h="282560">
                <a:tc>
                  <a:txBody>
                    <a:bodyPr/>
                    <a:lstStyle/>
                    <a:p>
                      <a:pPr algn="ctr"/>
                      <a:r>
                        <a:rPr lang="pt-BR" sz="1000" dirty="0"/>
                        <a:t>8</a:t>
                      </a:r>
                    </a:p>
                  </a:txBody>
                  <a:tcPr anchor="ctr"/>
                </a:tc>
                <a:tc>
                  <a:txBody>
                    <a:bodyPr/>
                    <a:lstStyle/>
                    <a:p>
                      <a:pPr algn="ctr"/>
                      <a:r>
                        <a:rPr lang="pt-BR" sz="1000" b="1" dirty="0"/>
                        <a:t>03/03 ~ ....</a:t>
                      </a:r>
                    </a:p>
                  </a:txBody>
                  <a:tcPr anchor="ctr"/>
                </a:tc>
                <a:tc>
                  <a:txBody>
                    <a:bodyPr/>
                    <a:lstStyle/>
                    <a:p>
                      <a:r>
                        <a:rPr lang="pt-BR" sz="1000" b="1" dirty="0"/>
                        <a:t>Tentativa de nova abordagem: obtenção de agenda do fornecedor para marcação de reunião (presencial / remota);</a:t>
                      </a:r>
                    </a:p>
                    <a:p>
                      <a:r>
                        <a:rPr lang="pt-BR" sz="1000" i="1" dirty="0">
                          <a:solidFill>
                            <a:schemeClr val="bg1">
                              <a:lumMod val="50000"/>
                            </a:schemeClr>
                          </a:solidFill>
                        </a:rPr>
                        <a:t>    -  Motivo: obter formalização do envio da proposta.</a:t>
                      </a:r>
                    </a:p>
                  </a:txBody>
                  <a:tcPr anchor="ctr"/>
                </a:tc>
                <a:tc>
                  <a:txBody>
                    <a:bodyPr/>
                    <a:lstStyle/>
                    <a:p>
                      <a:r>
                        <a:rPr lang="pt-BR" sz="1000" dirty="0"/>
                        <a:t>- Sem retorno;</a:t>
                      </a:r>
                    </a:p>
                  </a:txBody>
                  <a:tcPr anchor="ctr"/>
                </a:tc>
                <a:extLst>
                  <a:ext uri="{0D108BD9-81ED-4DB2-BD59-A6C34878D82A}">
                    <a16:rowId xmlns:a16="http://schemas.microsoft.com/office/drawing/2014/main" val="278838065"/>
                  </a:ext>
                </a:extLst>
              </a:tr>
            </a:tbl>
          </a:graphicData>
        </a:graphic>
      </p:graphicFrame>
      <p:sp>
        <p:nvSpPr>
          <p:cNvPr id="5" name="Triângulo isósceles 4">
            <a:extLst>
              <a:ext uri="{FF2B5EF4-FFF2-40B4-BE49-F238E27FC236}">
                <a16:creationId xmlns:a16="http://schemas.microsoft.com/office/drawing/2014/main" id="{F49A0479-D3D1-9868-7DBF-72F548F242F7}"/>
              </a:ext>
            </a:extLst>
          </p:cNvPr>
          <p:cNvSpPr/>
          <p:nvPr/>
        </p:nvSpPr>
        <p:spPr>
          <a:xfrm rot="10800000">
            <a:off x="126605" y="4645024"/>
            <a:ext cx="11938779" cy="262081"/>
          </a:xfrm>
          <a:prstGeom prst="triangle">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CaixaDeTexto 5">
            <a:extLst>
              <a:ext uri="{FF2B5EF4-FFF2-40B4-BE49-F238E27FC236}">
                <a16:creationId xmlns:a16="http://schemas.microsoft.com/office/drawing/2014/main" id="{03AD1823-6BDC-2214-B4B0-5937F94FF8BB}"/>
              </a:ext>
            </a:extLst>
          </p:cNvPr>
          <p:cNvSpPr txBox="1"/>
          <p:nvPr/>
        </p:nvSpPr>
        <p:spPr>
          <a:xfrm>
            <a:off x="38099" y="4823379"/>
            <a:ext cx="5038752" cy="307777"/>
          </a:xfrm>
          <a:prstGeom prst="rect">
            <a:avLst/>
          </a:prstGeom>
          <a:noFill/>
        </p:spPr>
        <p:txBody>
          <a:bodyPr wrap="none" rtlCol="0">
            <a:spAutoFit/>
          </a:bodyPr>
          <a:lstStyle/>
          <a:p>
            <a:r>
              <a:rPr lang="pt-BR" sz="1400" b="1" dirty="0"/>
              <a:t>MOTIVOS POSSÍVEIS DA FALTA DE RETORNO FORNECEDOR:</a:t>
            </a:r>
          </a:p>
        </p:txBody>
      </p:sp>
      <p:sp>
        <p:nvSpPr>
          <p:cNvPr id="7" name="CaixaDeTexto 6">
            <a:extLst>
              <a:ext uri="{FF2B5EF4-FFF2-40B4-BE49-F238E27FC236}">
                <a16:creationId xmlns:a16="http://schemas.microsoft.com/office/drawing/2014/main" id="{21157CEE-2EB1-03A2-A22E-E003BD19F862}"/>
              </a:ext>
            </a:extLst>
          </p:cNvPr>
          <p:cNvSpPr txBox="1"/>
          <p:nvPr/>
        </p:nvSpPr>
        <p:spPr>
          <a:xfrm>
            <a:off x="38099" y="443498"/>
            <a:ext cx="1173783" cy="307777"/>
          </a:xfrm>
          <a:prstGeom prst="rect">
            <a:avLst/>
          </a:prstGeom>
          <a:noFill/>
        </p:spPr>
        <p:txBody>
          <a:bodyPr wrap="none" rtlCol="0">
            <a:spAutoFit/>
          </a:bodyPr>
          <a:lstStyle/>
          <a:p>
            <a:r>
              <a:rPr lang="pt-BR" sz="1400" b="1" dirty="0"/>
              <a:t>HISTÓRICO:</a:t>
            </a:r>
          </a:p>
        </p:txBody>
      </p:sp>
      <p:graphicFrame>
        <p:nvGraphicFramePr>
          <p:cNvPr id="8" name="Tabela 7">
            <a:extLst>
              <a:ext uri="{FF2B5EF4-FFF2-40B4-BE49-F238E27FC236}">
                <a16:creationId xmlns:a16="http://schemas.microsoft.com/office/drawing/2014/main" id="{BA16F46A-8810-B586-8AFD-C72B31BE97F3}"/>
              </a:ext>
            </a:extLst>
          </p:cNvPr>
          <p:cNvGraphicFramePr>
            <a:graphicFrameLocks noGrp="1"/>
          </p:cNvGraphicFramePr>
          <p:nvPr>
            <p:extLst>
              <p:ext uri="{D42A27DB-BD31-4B8C-83A1-F6EECF244321}">
                <p14:modId xmlns:p14="http://schemas.microsoft.com/office/powerpoint/2010/main" val="676229077"/>
              </p:ext>
            </p:extLst>
          </p:nvPr>
        </p:nvGraphicFramePr>
        <p:xfrm>
          <a:off x="126608" y="5082020"/>
          <a:ext cx="11938778" cy="1290320"/>
        </p:xfrm>
        <a:graphic>
          <a:graphicData uri="http://schemas.openxmlformats.org/drawingml/2006/table">
            <a:tbl>
              <a:tblPr firstRow="1" bandRow="1">
                <a:tableStyleId>{5C22544A-7EE6-4342-B048-85BDC9FD1C3A}</a:tableStyleId>
              </a:tblPr>
              <a:tblGrid>
                <a:gridCol w="330591">
                  <a:extLst>
                    <a:ext uri="{9D8B030D-6E8A-4147-A177-3AD203B41FA5}">
                      <a16:colId xmlns:a16="http://schemas.microsoft.com/office/drawing/2014/main" val="799970425"/>
                    </a:ext>
                  </a:extLst>
                </a:gridCol>
                <a:gridCol w="11608187">
                  <a:extLst>
                    <a:ext uri="{9D8B030D-6E8A-4147-A177-3AD203B41FA5}">
                      <a16:colId xmlns:a16="http://schemas.microsoft.com/office/drawing/2014/main" val="626376160"/>
                    </a:ext>
                  </a:extLst>
                </a:gridCol>
              </a:tblGrid>
              <a:tr h="370840">
                <a:tc>
                  <a:txBody>
                    <a:bodyPr/>
                    <a:lstStyle/>
                    <a:p>
                      <a:pPr algn="ctr"/>
                      <a:r>
                        <a:rPr lang="pt-BR" sz="1400" dirty="0"/>
                        <a:t>IT</a:t>
                      </a:r>
                    </a:p>
                  </a:txBody>
                  <a:tcPr anchor="ctr"/>
                </a:tc>
                <a:tc>
                  <a:txBody>
                    <a:bodyPr/>
                    <a:lstStyle/>
                    <a:p>
                      <a:pPr algn="ctr"/>
                      <a:r>
                        <a:rPr lang="pt-BR" sz="1400" dirty="0"/>
                        <a:t>DESCRIÇÃO</a:t>
                      </a:r>
                    </a:p>
                  </a:txBody>
                  <a:tcPr anchor="ctr"/>
                </a:tc>
                <a:extLst>
                  <a:ext uri="{0D108BD9-81ED-4DB2-BD59-A6C34878D82A}">
                    <a16:rowId xmlns:a16="http://schemas.microsoft.com/office/drawing/2014/main" val="4230584934"/>
                  </a:ext>
                </a:extLst>
              </a:tr>
              <a:tr h="370840">
                <a:tc>
                  <a:txBody>
                    <a:bodyPr/>
                    <a:lstStyle/>
                    <a:p>
                      <a:pPr algn="ctr"/>
                      <a:r>
                        <a:rPr lang="pt-BR" sz="1000" dirty="0"/>
                        <a:t>1</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00" dirty="0"/>
                        <a:t>Fornecedor com Problemas internos como falta de recursos, desorganização e dificuldade de gerenciamento do tempo, Sobrecarga de trabalho; </a:t>
                      </a:r>
                    </a:p>
                  </a:txBody>
                  <a:tcPr anchor="ctr"/>
                </a:tc>
                <a:extLst>
                  <a:ext uri="{0D108BD9-81ED-4DB2-BD59-A6C34878D82A}">
                    <a16:rowId xmlns:a16="http://schemas.microsoft.com/office/drawing/2014/main" val="4148440774"/>
                  </a:ext>
                </a:extLst>
              </a:tr>
              <a:tr h="370840">
                <a:tc>
                  <a:txBody>
                    <a:bodyPr/>
                    <a:lstStyle/>
                    <a:p>
                      <a:pPr algn="ctr"/>
                      <a:r>
                        <a:rPr lang="pt-BR" sz="1000" dirty="0"/>
                        <a:t>2</a:t>
                      </a:r>
                    </a:p>
                  </a:txBody>
                  <a:tcPr anchor="ctr"/>
                </a:tc>
                <a:tc>
                  <a:txBody>
                    <a:bodyPr/>
                    <a:lstStyle/>
                    <a:p>
                      <a:pPr marL="0" indent="0" algn="l">
                        <a:buNone/>
                      </a:pPr>
                      <a:r>
                        <a:rPr lang="pt-BR" sz="1000" dirty="0"/>
                        <a:t>Fornecedor com Falta de interesse em entregar o controle do </a:t>
                      </a:r>
                      <a:r>
                        <a:rPr lang="pt-BR" sz="1000" dirty="0" err="1"/>
                        <a:t>timechecker</a:t>
                      </a:r>
                      <a:r>
                        <a:rPr lang="pt-BR" sz="1000" dirty="0"/>
                        <a:t> para a Honda[escopo da proposta solicitada]: </a:t>
                      </a:r>
                    </a:p>
                    <a:p>
                      <a:pPr marL="0" indent="0" algn="l">
                        <a:buNone/>
                      </a:pPr>
                      <a:r>
                        <a:rPr lang="pt-BR" sz="1000" dirty="0"/>
                        <a:t>                   a) por não querer trabalhar com esse sistema; </a:t>
                      </a:r>
                    </a:p>
                    <a:p>
                      <a:pPr marL="0" indent="0" algn="l">
                        <a:buNone/>
                      </a:pPr>
                      <a:r>
                        <a:rPr lang="pt-BR" sz="1000" dirty="0"/>
                        <a:t>                   b) por ter intenção particular de contrair um contrato de sustentação com a Honda;</a:t>
                      </a:r>
                    </a:p>
                  </a:txBody>
                  <a:tcPr anchor="ctr"/>
                </a:tc>
                <a:extLst>
                  <a:ext uri="{0D108BD9-81ED-4DB2-BD59-A6C34878D82A}">
                    <a16:rowId xmlns:a16="http://schemas.microsoft.com/office/drawing/2014/main" val="3103382360"/>
                  </a:ext>
                </a:extLst>
              </a:tr>
            </a:tbl>
          </a:graphicData>
        </a:graphic>
      </p:graphicFrame>
      <p:sp>
        <p:nvSpPr>
          <p:cNvPr id="2" name="Botão de Ação: Obter Informações 1">
            <a:hlinkClick r:id="" action="ppaction://customshow?id=0&amp;return=true" highlightClick="1"/>
            <a:extLst>
              <a:ext uri="{FF2B5EF4-FFF2-40B4-BE49-F238E27FC236}">
                <a16:creationId xmlns:a16="http://schemas.microsoft.com/office/drawing/2014/main" id="{7E4255A6-72DB-A8AC-847A-80CA3592586A}"/>
              </a:ext>
            </a:extLst>
          </p:cNvPr>
          <p:cNvSpPr/>
          <p:nvPr/>
        </p:nvSpPr>
        <p:spPr>
          <a:xfrm>
            <a:off x="10427226" y="1780452"/>
            <a:ext cx="191003" cy="216596"/>
          </a:xfrm>
          <a:prstGeom prst="actionButtonInformation">
            <a:avLst/>
          </a:prstGeom>
          <a:solidFill>
            <a:schemeClr val="bg1"/>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CaixaDeTexto 8">
            <a:extLst>
              <a:ext uri="{FF2B5EF4-FFF2-40B4-BE49-F238E27FC236}">
                <a16:creationId xmlns:a16="http://schemas.microsoft.com/office/drawing/2014/main" id="{84B410F1-4756-BC67-7655-DDBDDC8FA79C}"/>
              </a:ext>
            </a:extLst>
          </p:cNvPr>
          <p:cNvSpPr txBox="1"/>
          <p:nvPr/>
        </p:nvSpPr>
        <p:spPr>
          <a:xfrm>
            <a:off x="0" y="6442502"/>
            <a:ext cx="12191999" cy="415498"/>
          </a:xfrm>
          <a:prstGeom prst="rect">
            <a:avLst/>
          </a:prstGeom>
          <a:solidFill>
            <a:srgbClr val="FFFF00">
              <a:alpha val="63137"/>
            </a:srgbClr>
          </a:solidFill>
        </p:spPr>
        <p:txBody>
          <a:bodyPr wrap="square">
            <a:spAutoFit/>
          </a:bodyPr>
          <a:lstStyle/>
          <a:p>
            <a:pPr algn="ctr"/>
            <a:r>
              <a:rPr lang="pt-BR" sz="1050" dirty="0"/>
              <a:t>Apesar de se ter mantido comunicação regular durante, o fornecedor não retornou propostas nem ofereceu justificativas ou outras alternativas de atendimento, demonstrando assim, desinteresse na execução do escopo solicitado</a:t>
            </a:r>
          </a:p>
        </p:txBody>
      </p:sp>
      <p:sp>
        <p:nvSpPr>
          <p:cNvPr id="12" name="txtPage">
            <a:extLst>
              <a:ext uri="{FF2B5EF4-FFF2-40B4-BE49-F238E27FC236}">
                <a16:creationId xmlns:a16="http://schemas.microsoft.com/office/drawing/2014/main" id="{110D4029-45C6-53EF-8605-FF59A24FD098}"/>
              </a:ext>
            </a:extLst>
          </p:cNvPr>
          <p:cNvSpPr txBox="1"/>
          <p:nvPr/>
        </p:nvSpPr>
        <p:spPr>
          <a:xfrm>
            <a:off x="11469712" y="347013"/>
            <a:ext cx="762000" cy="215444"/>
          </a:xfrm>
          <a:prstGeom prst="rect">
            <a:avLst/>
          </a:prstGeom>
          <a:noFill/>
        </p:spPr>
        <p:txBody>
          <a:bodyPr vert="horz" rtlCol="0">
            <a:spAutoFit/>
          </a:bodyPr>
          <a:lstStyle/>
          <a:p>
            <a:pPr algn="r"/>
            <a:r>
              <a:rPr lang="pt-BR" sz="800" dirty="0">
                <a:solidFill>
                  <a:srgbClr val="1F497F"/>
                </a:solidFill>
              </a:rPr>
              <a:t>Page: 2 / 3</a:t>
            </a:r>
          </a:p>
        </p:txBody>
      </p:sp>
      <p:sp>
        <p:nvSpPr>
          <p:cNvPr id="13" name="Retângulo 12">
            <a:extLst>
              <a:ext uri="{FF2B5EF4-FFF2-40B4-BE49-F238E27FC236}">
                <a16:creationId xmlns:a16="http://schemas.microsoft.com/office/drawing/2014/main" id="{3B4684B2-5E71-6469-8BAC-71982C36706A}"/>
              </a:ext>
            </a:extLst>
          </p:cNvPr>
          <p:cNvSpPr/>
          <p:nvPr/>
        </p:nvSpPr>
        <p:spPr>
          <a:xfrm>
            <a:off x="-8819" y="10243"/>
            <a:ext cx="12240531"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hspLogo" descr="selo B">
            <a:extLst>
              <a:ext uri="{FF2B5EF4-FFF2-40B4-BE49-F238E27FC236}">
                <a16:creationId xmlns:a16="http://schemas.microsoft.com/office/drawing/2014/main" id="{0067C660-4FBB-F148-E49F-480881FABB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99" y="50799"/>
            <a:ext cx="509769" cy="328463"/>
          </a:xfrm>
          <a:prstGeom prst="rect">
            <a:avLst/>
          </a:prstGeom>
          <a:noFill/>
          <a:extLst>
            <a:ext uri="{909E8E84-426E-40DD-AFC4-6F175D3DCCD1}">
              <a14:hiddenFill xmlns:a14="http://schemas.microsoft.com/office/drawing/2010/main">
                <a:solidFill>
                  <a:srgbClr val="FFFFFF"/>
                </a:solidFill>
              </a14:hiddenFill>
            </a:ext>
          </a:extLst>
        </p:spPr>
      </p:pic>
      <p:sp>
        <p:nvSpPr>
          <p:cNvPr id="15" name="Retângulo 14">
            <a:extLst>
              <a:ext uri="{FF2B5EF4-FFF2-40B4-BE49-F238E27FC236}">
                <a16:creationId xmlns:a16="http://schemas.microsoft.com/office/drawing/2014/main" id="{7674D7E3-36B6-4ECE-3C92-7A7698A2728E}"/>
              </a:ext>
            </a:extLst>
          </p:cNvPr>
          <p:cNvSpPr/>
          <p:nvPr/>
        </p:nvSpPr>
        <p:spPr>
          <a:xfrm>
            <a:off x="561732" y="42784"/>
            <a:ext cx="11644132" cy="328463"/>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defRPr/>
            </a:pPr>
            <a:r>
              <a:rPr lang="pt-BR" b="1" dirty="0">
                <a:solidFill>
                  <a:schemeClr val="bg1"/>
                </a:solidFill>
              </a:rPr>
              <a:t>PROJETO TIMECHECKER</a:t>
            </a:r>
            <a:endParaRPr lang="pt-BR" b="1" u="sng" dirty="0">
              <a:solidFill>
                <a:schemeClr val="bg1"/>
              </a:solidFill>
            </a:endParaRPr>
          </a:p>
        </p:txBody>
      </p:sp>
      <p:sp>
        <p:nvSpPr>
          <p:cNvPr id="16" name="Google Shape;239;p38">
            <a:extLst>
              <a:ext uri="{FF2B5EF4-FFF2-40B4-BE49-F238E27FC236}">
                <a16:creationId xmlns:a16="http://schemas.microsoft.com/office/drawing/2014/main" id="{D9648B20-BD39-7C91-DF7E-01DBF625EAFF}"/>
              </a:ext>
            </a:extLst>
          </p:cNvPr>
          <p:cNvSpPr txBox="1">
            <a:spLocks/>
          </p:cNvSpPr>
          <p:nvPr/>
        </p:nvSpPr>
        <p:spPr>
          <a:xfrm>
            <a:off x="4407337" y="421022"/>
            <a:ext cx="3408218" cy="257369"/>
          </a:xfrm>
          <a:prstGeom prst="rect">
            <a:avLst/>
          </a:prstGeom>
          <a:noFill/>
          <a:ln>
            <a:noFill/>
          </a:ln>
        </p:spPr>
        <p:txBody>
          <a:bodyPr spcFirstLastPara="1" wrap="square" lIns="36000" tIns="36000" rIns="36000" bIns="36000" anchor="t" anchorCtr="0">
            <a:spAutoFit/>
          </a:bodyPr>
          <a:lstStyle>
            <a:defPPr marR="0" lvl="0" algn="l" rtl="0">
              <a:lnSpc>
                <a:spcPct val="100000"/>
              </a:lnSpc>
              <a:spcBef>
                <a:spcPts val="0"/>
              </a:spcBef>
              <a:spcAft>
                <a:spcPts val="0"/>
              </a:spcAft>
              <a:defRPr lang="pt-BR"/>
            </a:defPPr>
            <a:lvl1pPr marR="0" lvl="0" indent="0" algn="ctr" fontAlgn="auto">
              <a:lnSpc>
                <a:spcPts val="7000"/>
              </a:lnSpc>
              <a:spcBef>
                <a:spcPts val="0"/>
              </a:spcBef>
              <a:spcAft>
                <a:spcPts val="0"/>
              </a:spcAft>
              <a:buClr>
                <a:srgbClr val="222222"/>
              </a:buClr>
              <a:buSzPts val="2800"/>
              <a:buFont typeface="Open Sans"/>
              <a:buNone/>
              <a:tabLst/>
              <a:defRPr kumimoji="0" sz="5400" b="0" i="0" u="none" strike="noStrike" kern="0" cap="none" spc="0" normalizeH="0" baseline="0">
                <a:ln>
                  <a:noFill/>
                </a:ln>
                <a:solidFill>
                  <a:srgbClr val="D6DE23"/>
                </a:solidFill>
                <a:effectLst/>
                <a:uLnTx/>
                <a:uFillTx/>
                <a:latin typeface="Gloriola Std Display Black" panose="02000000000000000000" pitchFamily="50" charset="0"/>
                <a:ea typeface="Segoe UI Black" panose="020B0A02040204020203" pitchFamily="34" charset="0"/>
                <a:cs typeface="Aria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marR="0" lvl="0" indent="0" algn="ctr" defTabSz="914400" rtl="0" eaLnBrk="1" fontAlgn="auto" latinLnBrk="0" hangingPunct="1">
              <a:lnSpc>
                <a:spcPct val="75000"/>
              </a:lnSpc>
              <a:spcBef>
                <a:spcPts val="0"/>
              </a:spcBef>
              <a:spcAft>
                <a:spcPts val="0"/>
              </a:spcAft>
              <a:buClr>
                <a:srgbClr val="222222"/>
              </a:buClr>
              <a:buSzPts val="2800"/>
              <a:buFont typeface="Open Sans"/>
              <a:buNone/>
              <a:tabLst/>
              <a:defRPr/>
            </a:pPr>
            <a:r>
              <a:rPr lang="en-US" sz="1600" dirty="0">
                <a:solidFill>
                  <a:schemeClr val="tx1">
                    <a:lumMod val="75000"/>
                    <a:lumOff val="25000"/>
                  </a:schemeClr>
                </a:solidFill>
                <a:latin typeface="Segoe UI Black" panose="020B0A02040204020203" pitchFamily="34" charset="0"/>
              </a:rPr>
              <a:t>EXECUÇÃO DAS TAREFAS</a:t>
            </a:r>
            <a:endParaRPr kumimoji="0" lang="en-US" sz="1600" b="0" i="0" u="none" strike="noStrike" kern="0" cap="none" spc="0" normalizeH="0" baseline="0" noProof="0" dirty="0">
              <a:ln>
                <a:noFill/>
              </a:ln>
              <a:solidFill>
                <a:schemeClr val="tx1">
                  <a:lumMod val="75000"/>
                  <a:lumOff val="25000"/>
                </a:schemeClr>
              </a:solidFill>
              <a:effectLst/>
              <a:uLnTx/>
              <a:uFillTx/>
              <a:latin typeface="Segoe UI Black" panose="020B0A02040204020203" pitchFamily="34" charset="0"/>
              <a:ea typeface="Segoe UI Black" panose="020B0A02040204020203" pitchFamily="34" charset="0"/>
              <a:cs typeface="Arial"/>
            </a:endParaRPr>
          </a:p>
        </p:txBody>
      </p:sp>
      <p:sp>
        <p:nvSpPr>
          <p:cNvPr id="3" name="Retângulo: Cantos Arredondados 2">
            <a:extLst>
              <a:ext uri="{FF2B5EF4-FFF2-40B4-BE49-F238E27FC236}">
                <a16:creationId xmlns:a16="http://schemas.microsoft.com/office/drawing/2014/main" id="{C521E354-4FE6-12DF-9759-C23A11D581E9}"/>
              </a:ext>
            </a:extLst>
          </p:cNvPr>
          <p:cNvSpPr/>
          <p:nvPr/>
        </p:nvSpPr>
        <p:spPr>
          <a:xfrm>
            <a:off x="-8819" y="678391"/>
            <a:ext cx="12214683" cy="3956170"/>
          </a:xfrm>
          <a:prstGeom prst="roundRect">
            <a:avLst>
              <a:gd name="adj" fmla="val 1927"/>
            </a:avLst>
          </a:prstGeom>
          <a:solidFill>
            <a:srgbClr val="000000">
              <a:alpha val="2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08139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remove"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20000" fill="hold"/>
                                        <p:tgtEl>
                                          <p:spTgt spid="13"/>
                                        </p:tgtEl>
                                        <p:attrNameLst>
                                          <p:attrName>ppt_x</p:attrName>
                                        </p:attrNameLst>
                                      </p:cBhvr>
                                      <p:tavLst>
                                        <p:tav tm="0">
                                          <p:val>
                                            <p:strVal val="0-#ppt_w/2"/>
                                          </p:val>
                                        </p:tav>
                                        <p:tav tm="100000">
                                          <p:val>
                                            <p:strVal val="#ppt_x"/>
                                          </p:val>
                                        </p:tav>
                                      </p:tavLst>
                                    </p:anim>
                                    <p:anim calcmode="lin" valueType="num">
                                      <p:cBhvr additive="base">
                                        <p:cTn id="8" dur="1200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13"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209495D-A5CA-5234-0385-781F7E943B45}"/>
              </a:ext>
            </a:extLst>
          </p:cNvPr>
          <p:cNvSpPr txBox="1"/>
          <p:nvPr/>
        </p:nvSpPr>
        <p:spPr>
          <a:xfrm>
            <a:off x="2479974" y="805790"/>
            <a:ext cx="2668616" cy="307777"/>
          </a:xfrm>
          <a:prstGeom prst="rect">
            <a:avLst/>
          </a:prstGeom>
          <a:noFill/>
        </p:spPr>
        <p:txBody>
          <a:bodyPr wrap="none" rtlCol="0">
            <a:spAutoFit/>
          </a:bodyPr>
          <a:lstStyle/>
          <a:p>
            <a:r>
              <a:rPr lang="pt-BR" sz="1400" b="1" dirty="0"/>
              <a:t>RECOMENDAÇÃO (PROPOSTA)</a:t>
            </a:r>
          </a:p>
        </p:txBody>
      </p:sp>
      <p:graphicFrame>
        <p:nvGraphicFramePr>
          <p:cNvPr id="7" name="Tabela 6">
            <a:extLst>
              <a:ext uri="{FF2B5EF4-FFF2-40B4-BE49-F238E27FC236}">
                <a16:creationId xmlns:a16="http://schemas.microsoft.com/office/drawing/2014/main" id="{2E637F09-E41C-D6E5-AEC9-33D44F0D8ECB}"/>
              </a:ext>
            </a:extLst>
          </p:cNvPr>
          <p:cNvGraphicFramePr>
            <a:graphicFrameLocks noGrp="1"/>
          </p:cNvGraphicFramePr>
          <p:nvPr>
            <p:extLst>
              <p:ext uri="{D42A27DB-BD31-4B8C-83A1-F6EECF244321}">
                <p14:modId xmlns:p14="http://schemas.microsoft.com/office/powerpoint/2010/main" val="640053207"/>
              </p:ext>
            </p:extLst>
          </p:nvPr>
        </p:nvGraphicFramePr>
        <p:xfrm>
          <a:off x="2593510" y="1121075"/>
          <a:ext cx="9460734" cy="2143760"/>
        </p:xfrm>
        <a:graphic>
          <a:graphicData uri="http://schemas.openxmlformats.org/drawingml/2006/table">
            <a:tbl>
              <a:tblPr firstRow="1" bandRow="1">
                <a:tableStyleId>{5C22544A-7EE6-4342-B048-85BDC9FD1C3A}</a:tableStyleId>
              </a:tblPr>
              <a:tblGrid>
                <a:gridCol w="350627">
                  <a:extLst>
                    <a:ext uri="{9D8B030D-6E8A-4147-A177-3AD203B41FA5}">
                      <a16:colId xmlns:a16="http://schemas.microsoft.com/office/drawing/2014/main" val="799970425"/>
                    </a:ext>
                  </a:extLst>
                </a:gridCol>
                <a:gridCol w="9110107">
                  <a:extLst>
                    <a:ext uri="{9D8B030D-6E8A-4147-A177-3AD203B41FA5}">
                      <a16:colId xmlns:a16="http://schemas.microsoft.com/office/drawing/2014/main" val="626376160"/>
                    </a:ext>
                  </a:extLst>
                </a:gridCol>
              </a:tblGrid>
              <a:tr h="370840">
                <a:tc>
                  <a:txBody>
                    <a:bodyPr/>
                    <a:lstStyle/>
                    <a:p>
                      <a:pPr algn="ctr"/>
                      <a:r>
                        <a:rPr lang="pt-BR" sz="1400" dirty="0"/>
                        <a:t>IT</a:t>
                      </a:r>
                    </a:p>
                  </a:txBody>
                  <a:tcPr anchor="ctr"/>
                </a:tc>
                <a:tc>
                  <a:txBody>
                    <a:bodyPr/>
                    <a:lstStyle/>
                    <a:p>
                      <a:pPr algn="ctr"/>
                      <a:r>
                        <a:rPr lang="pt-BR" sz="1400" dirty="0"/>
                        <a:t>ALTERANTIVAS</a:t>
                      </a:r>
                    </a:p>
                  </a:txBody>
                  <a:tcPr anchor="ctr"/>
                </a:tc>
                <a:extLst>
                  <a:ext uri="{0D108BD9-81ED-4DB2-BD59-A6C34878D82A}">
                    <a16:rowId xmlns:a16="http://schemas.microsoft.com/office/drawing/2014/main" val="4230584934"/>
                  </a:ext>
                </a:extLst>
              </a:tr>
              <a:tr h="370840">
                <a:tc>
                  <a:txBody>
                    <a:bodyPr/>
                    <a:lstStyle/>
                    <a:p>
                      <a:pPr algn="ctr"/>
                      <a:r>
                        <a:rPr lang="pt-BR" sz="1000" dirty="0"/>
                        <a:t>1</a:t>
                      </a:r>
                    </a:p>
                  </a:txBody>
                  <a:tcPr anchor="ctr"/>
                </a:tc>
                <a:tc>
                  <a:txBody>
                    <a:bodyPr/>
                    <a:lstStyle/>
                    <a:p>
                      <a:pPr marL="0" indent="0" algn="l">
                        <a:buNone/>
                      </a:pPr>
                      <a:r>
                        <a:rPr lang="pt-BR" sz="1000" b="1" dirty="0"/>
                        <a:t>Assumir que o fornecedor não tem interesse na proposta + Avaliar possibilidade de reconstrução da solução.</a:t>
                      </a:r>
                    </a:p>
                    <a:p>
                      <a:pPr marL="0" indent="0" algn="l">
                        <a:buNone/>
                      </a:pPr>
                      <a:endParaRPr lang="pt-BR" sz="1000" dirty="0"/>
                    </a:p>
                    <a:p>
                      <a:pPr marL="0" indent="0" algn="l">
                        <a:buNone/>
                      </a:pPr>
                      <a:r>
                        <a:rPr lang="pt-BR" sz="1000" i="1" dirty="0">
                          <a:solidFill>
                            <a:schemeClr val="bg1">
                              <a:lumMod val="50000"/>
                            </a:schemeClr>
                          </a:solidFill>
                        </a:rPr>
                        <a:t>          Desenvolvimento interno ou externo base engenharia reversa ou nova modelagem;</a:t>
                      </a:r>
                    </a:p>
                  </a:txBody>
                  <a:tcPr anchor="ctr"/>
                </a:tc>
                <a:extLst>
                  <a:ext uri="{0D108BD9-81ED-4DB2-BD59-A6C34878D82A}">
                    <a16:rowId xmlns:a16="http://schemas.microsoft.com/office/drawing/2014/main" val="3103382360"/>
                  </a:ext>
                </a:extLst>
              </a:tr>
              <a:tr h="370840">
                <a:tc>
                  <a:txBody>
                    <a:bodyPr/>
                    <a:lstStyle/>
                    <a:p>
                      <a:pPr algn="ctr"/>
                      <a:r>
                        <a:rPr lang="pt-BR" sz="1000" dirty="0"/>
                        <a: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00" dirty="0"/>
                        <a:t>Caso não tenhamos autorização ou informação suficiente para executar opção 1:</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000" b="1" dirty="0"/>
                        <a:t>Oferecer contrato de sustentação da solução com fornecedor apenas temporariamente até conseguir extrair materiais necessários para termos autonomia na manutenção da solução;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000" i="1" kern="1200" dirty="0">
                          <a:solidFill>
                            <a:schemeClr val="bg1">
                              <a:lumMod val="50000"/>
                            </a:schemeClr>
                          </a:solidFill>
                          <a:latin typeface="+mn-lt"/>
                          <a:ea typeface="+mn-ea"/>
                          <a:cs typeface="+mn-cs"/>
                        </a:rPr>
                        <a:t>NOVA ABORDAGEM (SUGERIDA): Reunião presencial com fornecedor com participação da gerencia</a:t>
                      </a:r>
                    </a:p>
                  </a:txBody>
                  <a:tcPr anchor="ctr"/>
                </a:tc>
                <a:extLst>
                  <a:ext uri="{0D108BD9-81ED-4DB2-BD59-A6C34878D82A}">
                    <a16:rowId xmlns:a16="http://schemas.microsoft.com/office/drawing/2014/main" val="3851154631"/>
                  </a:ext>
                </a:extLst>
              </a:tr>
              <a:tr h="370840">
                <a:tc>
                  <a:txBody>
                    <a:bodyPr/>
                    <a:lstStyle/>
                    <a:p>
                      <a:pPr algn="ctr"/>
                      <a:r>
                        <a:rPr lang="pt-BR" sz="1000" dirty="0"/>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000" i="0" strike="sngStrike" dirty="0">
                          <a:solidFill>
                            <a:schemeClr val="tx1"/>
                          </a:solidFill>
                        </a:rPr>
                        <a:t>Entender e Aceitar os termos do fornecedor;</a:t>
                      </a:r>
                    </a:p>
                  </a:txBody>
                  <a:tcPr anchor="ctr"/>
                </a:tc>
                <a:extLst>
                  <a:ext uri="{0D108BD9-81ED-4DB2-BD59-A6C34878D82A}">
                    <a16:rowId xmlns:a16="http://schemas.microsoft.com/office/drawing/2014/main" val="529413246"/>
                  </a:ext>
                </a:extLst>
              </a:tr>
            </a:tbl>
          </a:graphicData>
        </a:graphic>
      </p:graphicFrame>
      <p:sp>
        <p:nvSpPr>
          <p:cNvPr id="10" name="txtPage">
            <a:extLst>
              <a:ext uri="{FF2B5EF4-FFF2-40B4-BE49-F238E27FC236}">
                <a16:creationId xmlns:a16="http://schemas.microsoft.com/office/drawing/2014/main" id="{0601FA50-7AD0-5101-4491-9C874F608723}"/>
              </a:ext>
            </a:extLst>
          </p:cNvPr>
          <p:cNvSpPr txBox="1"/>
          <p:nvPr/>
        </p:nvSpPr>
        <p:spPr>
          <a:xfrm>
            <a:off x="11469712" y="359031"/>
            <a:ext cx="762000" cy="215444"/>
          </a:xfrm>
          <a:prstGeom prst="rect">
            <a:avLst/>
          </a:prstGeom>
          <a:noFill/>
        </p:spPr>
        <p:txBody>
          <a:bodyPr vert="horz" rtlCol="0">
            <a:spAutoFit/>
          </a:bodyPr>
          <a:lstStyle/>
          <a:p>
            <a:pPr algn="r"/>
            <a:r>
              <a:rPr lang="pt-BR" sz="800" dirty="0">
                <a:solidFill>
                  <a:srgbClr val="1F497F"/>
                </a:solidFill>
              </a:rPr>
              <a:t>Page: 3 / 3</a:t>
            </a:r>
          </a:p>
        </p:txBody>
      </p:sp>
      <p:sp>
        <p:nvSpPr>
          <p:cNvPr id="11" name="Retângulo 10">
            <a:extLst>
              <a:ext uri="{FF2B5EF4-FFF2-40B4-BE49-F238E27FC236}">
                <a16:creationId xmlns:a16="http://schemas.microsoft.com/office/drawing/2014/main" id="{D4333BCC-80E0-C101-68A6-EBC7E5D2520B}"/>
              </a:ext>
            </a:extLst>
          </p:cNvPr>
          <p:cNvSpPr/>
          <p:nvPr/>
        </p:nvSpPr>
        <p:spPr>
          <a:xfrm>
            <a:off x="-8819" y="10243"/>
            <a:ext cx="12240531"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hspLogo" descr="selo B">
            <a:extLst>
              <a:ext uri="{FF2B5EF4-FFF2-40B4-BE49-F238E27FC236}">
                <a16:creationId xmlns:a16="http://schemas.microsoft.com/office/drawing/2014/main" id="{1456B3CB-5F7F-3F30-4275-8FC4AC3EF2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99" y="50799"/>
            <a:ext cx="509769" cy="328463"/>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12">
            <a:extLst>
              <a:ext uri="{FF2B5EF4-FFF2-40B4-BE49-F238E27FC236}">
                <a16:creationId xmlns:a16="http://schemas.microsoft.com/office/drawing/2014/main" id="{26AE71E6-E79E-5C61-78CB-AC17A4698DFD}"/>
              </a:ext>
            </a:extLst>
          </p:cNvPr>
          <p:cNvSpPr/>
          <p:nvPr/>
        </p:nvSpPr>
        <p:spPr>
          <a:xfrm>
            <a:off x="561732" y="42784"/>
            <a:ext cx="11644132" cy="328463"/>
          </a:xfrm>
          <a:prstGeom prst="rect">
            <a:avLst/>
          </a:prstGeom>
          <a:solidFill>
            <a:srgbClr val="002060"/>
          </a:solidFill>
          <a:ln>
            <a:noFill/>
          </a:ln>
        </p:spPr>
        <p:style>
          <a:lnRef idx="0">
            <a:scrgbClr r="0" g="0" b="0"/>
          </a:lnRef>
          <a:fillRef idx="0">
            <a:scrgbClr r="0" g="0" b="0"/>
          </a:fillRef>
          <a:effectRef idx="0">
            <a:scrgbClr r="0" g="0" b="0"/>
          </a:effectRef>
          <a:fontRef idx="minor">
            <a:schemeClr val="lt1"/>
          </a:fontRef>
        </p:style>
        <p:txBody>
          <a:bodyPr rtlCol="0" anchor="ctr"/>
          <a:lstStyle/>
          <a:p>
            <a:pPr>
              <a:defRPr/>
            </a:pPr>
            <a:r>
              <a:rPr lang="pt-BR" b="1" dirty="0">
                <a:solidFill>
                  <a:schemeClr val="bg1"/>
                </a:solidFill>
              </a:rPr>
              <a:t>PROJETO TIMECHECKER</a:t>
            </a:r>
            <a:endParaRPr lang="pt-BR" b="1" u="sng" dirty="0">
              <a:solidFill>
                <a:schemeClr val="bg1"/>
              </a:solidFill>
            </a:endParaRPr>
          </a:p>
        </p:txBody>
      </p:sp>
      <p:sp>
        <p:nvSpPr>
          <p:cNvPr id="14" name="Google Shape;239;p38">
            <a:extLst>
              <a:ext uri="{FF2B5EF4-FFF2-40B4-BE49-F238E27FC236}">
                <a16:creationId xmlns:a16="http://schemas.microsoft.com/office/drawing/2014/main" id="{4EA2B5B8-F36C-E7D0-275F-EB26D4C45A69}"/>
              </a:ext>
            </a:extLst>
          </p:cNvPr>
          <p:cNvSpPr txBox="1">
            <a:spLocks/>
          </p:cNvSpPr>
          <p:nvPr/>
        </p:nvSpPr>
        <p:spPr>
          <a:xfrm>
            <a:off x="5086935" y="420493"/>
            <a:ext cx="2049022" cy="257369"/>
          </a:xfrm>
          <a:prstGeom prst="rect">
            <a:avLst/>
          </a:prstGeom>
          <a:noFill/>
          <a:ln>
            <a:noFill/>
          </a:ln>
        </p:spPr>
        <p:txBody>
          <a:bodyPr spcFirstLastPara="1" wrap="square" lIns="36000" tIns="36000" rIns="36000" bIns="36000" anchor="t" anchorCtr="0">
            <a:spAutoFit/>
          </a:bodyPr>
          <a:lstStyle>
            <a:defPPr marR="0" lvl="0" algn="l" rtl="0">
              <a:lnSpc>
                <a:spcPct val="100000"/>
              </a:lnSpc>
              <a:spcBef>
                <a:spcPts val="0"/>
              </a:spcBef>
              <a:spcAft>
                <a:spcPts val="0"/>
              </a:spcAft>
              <a:defRPr lang="pt-BR"/>
            </a:defPPr>
            <a:lvl1pPr marR="0" lvl="0" indent="0" algn="ctr" fontAlgn="auto">
              <a:lnSpc>
                <a:spcPts val="7000"/>
              </a:lnSpc>
              <a:spcBef>
                <a:spcPts val="0"/>
              </a:spcBef>
              <a:spcAft>
                <a:spcPts val="0"/>
              </a:spcAft>
              <a:buClr>
                <a:srgbClr val="222222"/>
              </a:buClr>
              <a:buSzPts val="2800"/>
              <a:buFont typeface="Open Sans"/>
              <a:buNone/>
              <a:tabLst/>
              <a:defRPr kumimoji="0" sz="5400" b="0" i="0" u="none" strike="noStrike" kern="0" cap="none" spc="0" normalizeH="0" baseline="0">
                <a:ln>
                  <a:noFill/>
                </a:ln>
                <a:solidFill>
                  <a:srgbClr val="D6DE23"/>
                </a:solidFill>
                <a:effectLst/>
                <a:uLnTx/>
                <a:uFillTx/>
                <a:latin typeface="Gloriola Std Display Black" panose="02000000000000000000" pitchFamily="50" charset="0"/>
                <a:ea typeface="Segoe UI Black" panose="020B0A02040204020203" pitchFamily="34" charset="0"/>
                <a:cs typeface="Arial"/>
              </a:defRPr>
            </a:lvl1pPr>
            <a:lvl2pPr marR="0" lvl="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a:lstStyle>
          <a:p>
            <a:pPr marL="0" marR="0" lvl="0" indent="0" algn="ctr" defTabSz="914400" rtl="0" eaLnBrk="1" fontAlgn="auto" latinLnBrk="0" hangingPunct="1">
              <a:lnSpc>
                <a:spcPct val="75000"/>
              </a:lnSpc>
              <a:spcBef>
                <a:spcPts val="0"/>
              </a:spcBef>
              <a:spcAft>
                <a:spcPts val="0"/>
              </a:spcAft>
              <a:buClr>
                <a:srgbClr val="222222"/>
              </a:buClr>
              <a:buSzPts val="2800"/>
              <a:buFont typeface="Open Sans"/>
              <a:buNone/>
              <a:tabLst/>
              <a:defRPr/>
            </a:pPr>
            <a:r>
              <a:rPr lang="en-US" sz="1600" dirty="0">
                <a:solidFill>
                  <a:schemeClr val="tx1">
                    <a:lumMod val="75000"/>
                    <a:lumOff val="25000"/>
                  </a:schemeClr>
                </a:solidFill>
                <a:latin typeface="Segoe UI Black" panose="020B0A02040204020203" pitchFamily="34" charset="0"/>
              </a:rPr>
              <a:t>PLANO DE AÇÃO</a:t>
            </a:r>
            <a:endParaRPr kumimoji="0" lang="en-US" sz="1600" b="0" i="0" u="none" strike="noStrike" kern="0" cap="none" spc="0" normalizeH="0" baseline="0" noProof="0" dirty="0">
              <a:ln>
                <a:noFill/>
              </a:ln>
              <a:solidFill>
                <a:schemeClr val="tx1">
                  <a:lumMod val="75000"/>
                  <a:lumOff val="25000"/>
                </a:schemeClr>
              </a:solidFill>
              <a:effectLst/>
              <a:uLnTx/>
              <a:uFillTx/>
              <a:latin typeface="Segoe UI Black" panose="020B0A02040204020203" pitchFamily="34" charset="0"/>
              <a:ea typeface="Segoe UI Black" panose="020B0A02040204020203" pitchFamily="34" charset="0"/>
              <a:cs typeface="Arial"/>
            </a:endParaRPr>
          </a:p>
        </p:txBody>
      </p:sp>
      <p:sp>
        <p:nvSpPr>
          <p:cNvPr id="5" name="CaixaDeTexto 4">
            <a:extLst>
              <a:ext uri="{FF2B5EF4-FFF2-40B4-BE49-F238E27FC236}">
                <a16:creationId xmlns:a16="http://schemas.microsoft.com/office/drawing/2014/main" id="{D977F94C-4331-81E2-9C8D-9D5A1A7143B2}"/>
              </a:ext>
            </a:extLst>
          </p:cNvPr>
          <p:cNvSpPr txBox="1"/>
          <p:nvPr/>
        </p:nvSpPr>
        <p:spPr>
          <a:xfrm>
            <a:off x="38099" y="677862"/>
            <a:ext cx="954107" cy="307777"/>
          </a:xfrm>
          <a:prstGeom prst="rect">
            <a:avLst/>
          </a:prstGeom>
          <a:noFill/>
        </p:spPr>
        <p:txBody>
          <a:bodyPr wrap="none" rtlCol="0">
            <a:spAutoFit/>
          </a:bodyPr>
          <a:lstStyle/>
          <a:p>
            <a:r>
              <a:rPr lang="pt-BR" sz="1400" b="1" dirty="0"/>
              <a:t>CENÁRIO</a:t>
            </a:r>
          </a:p>
        </p:txBody>
      </p:sp>
      <p:sp>
        <p:nvSpPr>
          <p:cNvPr id="8" name="CaixaDeTexto 7">
            <a:extLst>
              <a:ext uri="{FF2B5EF4-FFF2-40B4-BE49-F238E27FC236}">
                <a16:creationId xmlns:a16="http://schemas.microsoft.com/office/drawing/2014/main" id="{76C28FE7-C528-483D-8E92-D0A12D25C037}"/>
              </a:ext>
            </a:extLst>
          </p:cNvPr>
          <p:cNvSpPr txBox="1"/>
          <p:nvPr/>
        </p:nvSpPr>
        <p:spPr>
          <a:xfrm>
            <a:off x="126611" y="1685124"/>
            <a:ext cx="2111013"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b="1" i="1" kern="1200" dirty="0">
                <a:solidFill>
                  <a:schemeClr val="bg1">
                    <a:lumMod val="50000"/>
                  </a:schemeClr>
                </a:solidFill>
                <a:latin typeface="+mn-lt"/>
                <a:ea typeface="+mn-ea"/>
                <a:cs typeface="+mn-cs"/>
              </a:rPr>
              <a:t>- </a:t>
            </a:r>
            <a:r>
              <a:rPr lang="pt-BR" sz="1200" b="1" i="1" kern="1200" dirty="0" err="1">
                <a:solidFill>
                  <a:schemeClr val="bg1">
                    <a:lumMod val="50000"/>
                  </a:schemeClr>
                </a:solidFill>
                <a:latin typeface="+mn-lt"/>
                <a:ea typeface="+mn-ea"/>
                <a:cs typeface="+mn-cs"/>
              </a:rPr>
              <a:t>Vendor</a:t>
            </a:r>
            <a:r>
              <a:rPr lang="pt-BR" sz="1200" b="1" i="1" kern="1200" dirty="0">
                <a:solidFill>
                  <a:schemeClr val="bg1">
                    <a:lumMod val="50000"/>
                  </a:schemeClr>
                </a:solidFill>
                <a:latin typeface="+mn-lt"/>
                <a:ea typeface="+mn-ea"/>
                <a:cs typeface="+mn-cs"/>
              </a:rPr>
              <a:t> </a:t>
            </a:r>
            <a:r>
              <a:rPr lang="pt-BR" sz="1200" b="1" i="1" kern="1200" dirty="0" err="1">
                <a:solidFill>
                  <a:schemeClr val="bg1">
                    <a:lumMod val="50000"/>
                  </a:schemeClr>
                </a:solidFill>
                <a:latin typeface="+mn-lt"/>
                <a:ea typeface="+mn-ea"/>
                <a:cs typeface="+mn-cs"/>
              </a:rPr>
              <a:t>Locking</a:t>
            </a:r>
            <a:r>
              <a:rPr lang="pt-BR" sz="1200" b="1" i="1" kern="1200" dirty="0">
                <a:solidFill>
                  <a:schemeClr val="bg1">
                    <a:lumMod val="50000"/>
                  </a:schemeClr>
                </a:solidFill>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i="1" dirty="0">
                <a:solidFill>
                  <a:schemeClr val="bg1">
                    <a:lumMod val="50000"/>
                  </a:schemeClr>
                </a:solidFill>
              </a:rPr>
              <a:t>-</a:t>
            </a:r>
            <a:r>
              <a:rPr lang="pt-BR" sz="1200" i="1" kern="1200" dirty="0">
                <a:solidFill>
                  <a:schemeClr val="bg1">
                    <a:lumMod val="50000"/>
                  </a:schemeClr>
                </a:solidFill>
                <a:latin typeface="+mn-lt"/>
                <a:ea typeface="+mn-ea"/>
                <a:cs typeface="+mn-cs"/>
              </a:rPr>
              <a:t> </a:t>
            </a:r>
            <a:r>
              <a:rPr lang="pt-BR" sz="1200" i="1" dirty="0">
                <a:solidFill>
                  <a:schemeClr val="bg1">
                    <a:lumMod val="50000"/>
                  </a:schemeClr>
                </a:solidFill>
              </a:rPr>
              <a:t>P</a:t>
            </a:r>
            <a:r>
              <a:rPr lang="pt-BR" sz="1200" i="1" kern="1200" dirty="0">
                <a:solidFill>
                  <a:schemeClr val="bg1">
                    <a:lumMod val="50000"/>
                  </a:schemeClr>
                </a:solidFill>
                <a:latin typeface="+mn-lt"/>
                <a:ea typeface="+mn-ea"/>
                <a:cs typeface="+mn-cs"/>
              </a:rPr>
              <a:t>essoa jurídica com problemas no atendimento das demandas;</a:t>
            </a:r>
          </a:p>
        </p:txBody>
      </p:sp>
      <p:sp>
        <p:nvSpPr>
          <p:cNvPr id="9" name="Retângulo 8">
            <a:extLst>
              <a:ext uri="{FF2B5EF4-FFF2-40B4-BE49-F238E27FC236}">
                <a16:creationId xmlns:a16="http://schemas.microsoft.com/office/drawing/2014/main" id="{260C4B27-2396-6CBB-072B-A1C1FF7FE38C}"/>
              </a:ext>
            </a:extLst>
          </p:cNvPr>
          <p:cNvSpPr/>
          <p:nvPr/>
        </p:nvSpPr>
        <p:spPr>
          <a:xfrm>
            <a:off x="137756" y="1019700"/>
            <a:ext cx="2099868" cy="23942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Seta: para a Direita 15">
            <a:extLst>
              <a:ext uri="{FF2B5EF4-FFF2-40B4-BE49-F238E27FC236}">
                <a16:creationId xmlns:a16="http://schemas.microsoft.com/office/drawing/2014/main" id="{D5C32CA2-8007-0316-2487-6F19817462DB}"/>
              </a:ext>
            </a:extLst>
          </p:cNvPr>
          <p:cNvSpPr/>
          <p:nvPr/>
        </p:nvSpPr>
        <p:spPr>
          <a:xfrm>
            <a:off x="2302699" y="1901265"/>
            <a:ext cx="236881" cy="6572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CaixaDeTexto 17">
            <a:extLst>
              <a:ext uri="{FF2B5EF4-FFF2-40B4-BE49-F238E27FC236}">
                <a16:creationId xmlns:a16="http://schemas.microsoft.com/office/drawing/2014/main" id="{09BB0A15-EC62-33B4-4A07-547CA6583D59}"/>
              </a:ext>
            </a:extLst>
          </p:cNvPr>
          <p:cNvSpPr txBox="1"/>
          <p:nvPr/>
        </p:nvSpPr>
        <p:spPr>
          <a:xfrm>
            <a:off x="12410130" y="2442667"/>
            <a:ext cx="611909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i="1" kern="1200" dirty="0">
                <a:solidFill>
                  <a:schemeClr val="bg1">
                    <a:lumMod val="50000"/>
                  </a:schemeClr>
                </a:solidFill>
                <a:latin typeface="+mn-lt"/>
                <a:ea typeface="+mn-ea"/>
                <a:cs typeface="+mn-cs"/>
              </a:rPr>
              <a:t>confirmar reais intenções do fornecedor em relação ao escopo da proposta, direcionando para extração de material apenas e obtendo algum compromisso de retorno por escrito. </a:t>
            </a:r>
          </a:p>
        </p:txBody>
      </p:sp>
      <p:sp>
        <p:nvSpPr>
          <p:cNvPr id="19" name="CaixaDeTexto 18">
            <a:extLst>
              <a:ext uri="{FF2B5EF4-FFF2-40B4-BE49-F238E27FC236}">
                <a16:creationId xmlns:a16="http://schemas.microsoft.com/office/drawing/2014/main" id="{7D945BDF-B585-7A22-31CD-B48E68E591E2}"/>
              </a:ext>
            </a:extLst>
          </p:cNvPr>
          <p:cNvSpPr txBox="1"/>
          <p:nvPr/>
        </p:nvSpPr>
        <p:spPr>
          <a:xfrm>
            <a:off x="83812" y="5167847"/>
            <a:ext cx="2320828" cy="307777"/>
          </a:xfrm>
          <a:prstGeom prst="rect">
            <a:avLst/>
          </a:prstGeom>
          <a:noFill/>
        </p:spPr>
        <p:txBody>
          <a:bodyPr wrap="none" rtlCol="0">
            <a:spAutoFit/>
          </a:bodyPr>
          <a:lstStyle/>
          <a:p>
            <a:r>
              <a:rPr lang="pt-BR" sz="1400" b="1" dirty="0"/>
              <a:t>REQUEST DESTA REUNIÃO</a:t>
            </a:r>
          </a:p>
        </p:txBody>
      </p:sp>
      <p:sp>
        <p:nvSpPr>
          <p:cNvPr id="22" name="CaixaDeTexto 21">
            <a:extLst>
              <a:ext uri="{FF2B5EF4-FFF2-40B4-BE49-F238E27FC236}">
                <a16:creationId xmlns:a16="http://schemas.microsoft.com/office/drawing/2014/main" id="{F465BBCC-C2FE-13B6-4040-4AA6518080D4}"/>
              </a:ext>
            </a:extLst>
          </p:cNvPr>
          <p:cNvSpPr txBox="1"/>
          <p:nvPr/>
        </p:nvSpPr>
        <p:spPr>
          <a:xfrm>
            <a:off x="2924174" y="5700188"/>
            <a:ext cx="6164967"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200" dirty="0"/>
              <a:t>Obter direcionamento do plano de ação a ser seguido</a:t>
            </a:r>
            <a:endParaRPr lang="pt-BR" sz="1200" kern="1200" dirty="0">
              <a:latin typeface="+mn-lt"/>
              <a:ea typeface="+mn-ea"/>
              <a:cs typeface="+mn-cs"/>
            </a:endParaRPr>
          </a:p>
        </p:txBody>
      </p:sp>
      <p:sp>
        <p:nvSpPr>
          <p:cNvPr id="23" name="Retângulo 22">
            <a:extLst>
              <a:ext uri="{FF2B5EF4-FFF2-40B4-BE49-F238E27FC236}">
                <a16:creationId xmlns:a16="http://schemas.microsoft.com/office/drawing/2014/main" id="{93CECC8E-7160-BA42-3E1E-74F877CAD81C}"/>
              </a:ext>
            </a:extLst>
          </p:cNvPr>
          <p:cNvSpPr/>
          <p:nvPr/>
        </p:nvSpPr>
        <p:spPr>
          <a:xfrm>
            <a:off x="180554" y="5532073"/>
            <a:ext cx="11873690" cy="5842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2607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remove"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20000" fill="hold"/>
                                        <p:tgtEl>
                                          <p:spTgt spid="11"/>
                                        </p:tgtEl>
                                        <p:attrNameLst>
                                          <p:attrName>ppt_x</p:attrName>
                                        </p:attrNameLst>
                                      </p:cBhvr>
                                      <p:tavLst>
                                        <p:tav tm="0">
                                          <p:val>
                                            <p:strVal val="0-#ppt_w/2"/>
                                          </p:val>
                                        </p:tav>
                                        <p:tav tm="100000">
                                          <p:val>
                                            <p:strVal val="#ppt_x"/>
                                          </p:val>
                                        </p:tav>
                                      </p:tavLst>
                                    </p:anim>
                                    <p:anim calcmode="lin" valueType="num">
                                      <p:cBhvr additive="base">
                                        <p:cTn id="8" dur="120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p:bldP spid="22" grpId="0"/>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Tabela 7">
            <a:extLst>
              <a:ext uri="{FF2B5EF4-FFF2-40B4-BE49-F238E27FC236}">
                <a16:creationId xmlns:a16="http://schemas.microsoft.com/office/drawing/2014/main" id="{C6EFE564-4596-7F8C-0AE2-470D757D2E7B}"/>
              </a:ext>
            </a:extLst>
          </p:cNvPr>
          <p:cNvGraphicFramePr>
            <a:graphicFrameLocks noGrp="1"/>
          </p:cNvGraphicFramePr>
          <p:nvPr>
            <p:extLst>
              <p:ext uri="{D42A27DB-BD31-4B8C-83A1-F6EECF244321}">
                <p14:modId xmlns:p14="http://schemas.microsoft.com/office/powerpoint/2010/main" val="828874884"/>
              </p:ext>
            </p:extLst>
          </p:nvPr>
        </p:nvGraphicFramePr>
        <p:xfrm>
          <a:off x="215660" y="1331840"/>
          <a:ext cx="11760680" cy="3147610"/>
        </p:xfrm>
        <a:graphic>
          <a:graphicData uri="http://schemas.openxmlformats.org/drawingml/2006/table">
            <a:tbl>
              <a:tblPr firstRow="1" firstCol="1" bandRow="1"/>
              <a:tblGrid>
                <a:gridCol w="457246">
                  <a:extLst>
                    <a:ext uri="{9D8B030D-6E8A-4147-A177-3AD203B41FA5}">
                      <a16:colId xmlns:a16="http://schemas.microsoft.com/office/drawing/2014/main" val="3821296921"/>
                    </a:ext>
                  </a:extLst>
                </a:gridCol>
                <a:gridCol w="11303434">
                  <a:extLst>
                    <a:ext uri="{9D8B030D-6E8A-4147-A177-3AD203B41FA5}">
                      <a16:colId xmlns:a16="http://schemas.microsoft.com/office/drawing/2014/main" val="3594898958"/>
                    </a:ext>
                  </a:extLst>
                </a:gridCol>
              </a:tblGrid>
              <a:tr h="790258">
                <a:tc>
                  <a:txBody>
                    <a:bodyPr/>
                    <a:lstStyle/>
                    <a:p>
                      <a:pPr algn="ctr"/>
                      <a:r>
                        <a:rPr lang="pt-BR" sz="1200" b="1" dirty="0">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rPr>
                        <a:t>1</a:t>
                      </a:r>
                    </a:p>
                  </a:txBody>
                  <a:tcPr marL="46044" marR="460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r>
                        <a:rPr lang="pt-BR" sz="1200" i="1">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rPr>
                        <a:t>Entrega das fontes vigentes do ambiente de produção das duas versões do time checker para que possamos armazenar nos nossos repositórios de código fonte internos;</a:t>
                      </a:r>
                      <a:endParaRPr lang="pt-BR" sz="1400">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endParaRPr>
                    </a:p>
                  </a:txBody>
                  <a:tcPr marL="46044" marR="460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2417649"/>
                  </a:ext>
                </a:extLst>
              </a:tr>
              <a:tr h="784122">
                <a:tc>
                  <a:txBody>
                    <a:bodyPr/>
                    <a:lstStyle/>
                    <a:p>
                      <a:pPr algn="ctr"/>
                      <a:r>
                        <a:rPr lang="pt-BR" sz="1200" b="1" dirty="0">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rPr>
                        <a:t>2</a:t>
                      </a:r>
                    </a:p>
                  </a:txBody>
                  <a:tcPr marL="46044" marR="460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r>
                        <a:rPr lang="pt-BR" sz="1200" i="1">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rPr>
                        <a:t>Entrega da documentação das duas versões da solução, incluindo a especificação da arquitetura, diagramas de banco de dados DER com layout de tabelas, descrição das funcionalidades, requisitos técnicos, segurança, backup, parâmetros de configuração das ferramentas envolvidas, descrição dos serviços de terceiros utilizados pela solução (envio de whatsapp, sms, etc), descrição das linguagens de programação, IDE's e outras ferramentas necessárias para desenvolver a solução, etc;</a:t>
                      </a:r>
                      <a:endParaRPr lang="pt-BR" sz="1400">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endParaRPr>
                    </a:p>
                  </a:txBody>
                  <a:tcPr marL="46044" marR="460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786974322"/>
                  </a:ext>
                </a:extLst>
              </a:tr>
              <a:tr h="789108">
                <a:tc>
                  <a:txBody>
                    <a:bodyPr/>
                    <a:lstStyle/>
                    <a:p>
                      <a:pPr algn="ctr"/>
                      <a:r>
                        <a:rPr lang="pt-BR" sz="1200" b="1" dirty="0">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rPr>
                        <a:t>3</a:t>
                      </a:r>
                    </a:p>
                  </a:txBody>
                  <a:tcPr marL="46044" marR="460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r>
                        <a:rPr lang="pt-BR" sz="1200" i="1">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rPr>
                        <a:t>Instalação completa dos ambientes de desenvolvimento e de deploy das duas versões da solução no DTI HDA;</a:t>
                      </a:r>
                      <a:endParaRPr lang="pt-BR" sz="1400">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endParaRPr>
                    </a:p>
                  </a:txBody>
                  <a:tcPr marL="46044" marR="460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7048521"/>
                  </a:ext>
                </a:extLst>
              </a:tr>
              <a:tr h="784122">
                <a:tc>
                  <a:txBody>
                    <a:bodyPr/>
                    <a:lstStyle/>
                    <a:p>
                      <a:pPr algn="ctr"/>
                      <a:r>
                        <a:rPr lang="pt-BR" sz="1200" b="1" dirty="0">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rPr>
                        <a:t>4</a:t>
                      </a:r>
                    </a:p>
                  </a:txBody>
                  <a:tcPr marL="46044" marR="460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r>
                        <a:rPr lang="pt-BR" sz="1200" i="1">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rPr>
                        <a:t>Treinamento / Passagem de conhecimento do que foi desenvolvido e do pipeline de builds</a:t>
                      </a:r>
                    </a:p>
                    <a:p>
                      <a:r>
                        <a:rPr lang="pt-BR" sz="1200" i="1">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rPr>
                        <a:t> (especificar qtd de horas necessárias para esclarecimento total das duas versões da solução ); </a:t>
                      </a:r>
                      <a:endParaRPr lang="pt-BR" sz="1400">
                        <a:solidFill>
                          <a:schemeClr val="tx1">
                            <a:lumMod val="75000"/>
                            <a:lumOff val="25000"/>
                          </a:schemeClr>
                        </a:solidFill>
                        <a:effectLst/>
                        <a:latin typeface="Aptos" panose="020B0004020202020204" pitchFamily="34" charset="0"/>
                        <a:ea typeface="Yu Gothic" panose="020B0400000000000000" pitchFamily="34" charset="-128"/>
                        <a:cs typeface="Aptos" panose="020B0004020202020204" pitchFamily="34" charset="0"/>
                      </a:endParaRPr>
                    </a:p>
                  </a:txBody>
                  <a:tcPr marL="46044" marR="4604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36318646"/>
                  </a:ext>
                </a:extLst>
              </a:tr>
            </a:tbl>
          </a:graphicData>
        </a:graphic>
      </p:graphicFrame>
      <p:sp>
        <p:nvSpPr>
          <p:cNvPr id="9" name="Rectangle 3">
            <a:extLst>
              <a:ext uri="{FF2B5EF4-FFF2-40B4-BE49-F238E27FC236}">
                <a16:creationId xmlns:a16="http://schemas.microsoft.com/office/drawing/2014/main" id="{11A8E0E9-D836-934C-4BEB-20822C348CC4}"/>
              </a:ext>
            </a:extLst>
          </p:cNvPr>
          <p:cNvSpPr>
            <a:spLocks noChangeArrowheads="1"/>
          </p:cNvSpPr>
          <p:nvPr/>
        </p:nvSpPr>
        <p:spPr bwMode="auto">
          <a:xfrm>
            <a:off x="3113438" y="232386"/>
            <a:ext cx="6178294"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1100" b="1" i="0" u="none" strike="noStrike" cap="none" normalizeH="0" baseline="0" dirty="0">
                <a:ln>
                  <a:noFill/>
                </a:ln>
                <a:solidFill>
                  <a:schemeClr val="tx1"/>
                </a:solidFill>
                <a:effectLst/>
                <a:latin typeface="Arial" panose="020B0604020202020204" pitchFamily="34" charset="0"/>
                <a:ea typeface="Yu Gothic" panose="020B0400000000000000" pitchFamily="34" charset="-128"/>
                <a:cs typeface="Aptos" panose="020B0004020202020204" pitchFamily="34" charset="0"/>
              </a:rPr>
              <a:t>RECOMENDAÇÃO DE ESCOPO DE ATIVIDADES E A SER CONSIDERADO NA PROPOSTA</a:t>
            </a:r>
            <a:endParaRPr kumimoji="0" lang="pt-BR" altLang="pt-BR"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89725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910</Words>
  <Application>Microsoft Office PowerPoint</Application>
  <PresentationFormat>Widescreen</PresentationFormat>
  <Paragraphs>104</Paragraphs>
  <Slides>5</Slides>
  <Notes>1</Notes>
  <HiddenSlides>1</HiddenSlides>
  <MMClips>0</MMClips>
  <ScaleCrop>false</ScaleCrop>
  <HeadingPairs>
    <vt:vector size="8" baseType="variant">
      <vt:variant>
        <vt:lpstr>Fontes usadas</vt:lpstr>
      </vt:variant>
      <vt:variant>
        <vt:i4>8</vt:i4>
      </vt:variant>
      <vt:variant>
        <vt:lpstr>Tema</vt:lpstr>
      </vt:variant>
      <vt:variant>
        <vt:i4>1</vt:i4>
      </vt:variant>
      <vt:variant>
        <vt:lpstr>Títulos de slides</vt:lpstr>
      </vt:variant>
      <vt:variant>
        <vt:i4>5</vt:i4>
      </vt:variant>
      <vt:variant>
        <vt:lpstr>Apresentações personalizadas</vt:lpstr>
      </vt:variant>
      <vt:variant>
        <vt:i4>1</vt:i4>
      </vt:variant>
    </vt:vector>
  </HeadingPairs>
  <TitlesOfParts>
    <vt:vector size="15" baseType="lpstr">
      <vt:lpstr>Aptos</vt:lpstr>
      <vt:lpstr>Aptos Display</vt:lpstr>
      <vt:lpstr>Arial</vt:lpstr>
      <vt:lpstr>Calibri</vt:lpstr>
      <vt:lpstr>Open Sans</vt:lpstr>
      <vt:lpstr>Segoe UI Black</vt:lpstr>
      <vt:lpstr>Tenorite</vt:lpstr>
      <vt:lpstr>Verdana</vt:lpstr>
      <vt:lpstr>Tema do Office</vt:lpstr>
      <vt:lpstr>Apresentação do PowerPoint</vt:lpstr>
      <vt:lpstr>Apresentação do PowerPoint</vt:lpstr>
      <vt:lpstr>Apresentação do PowerPoint</vt:lpstr>
      <vt:lpstr>Apresentação do PowerPoint</vt:lpstr>
      <vt:lpstr>Apresentação do PowerPoint</vt:lpstr>
      <vt:lpstr>x1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Christyan Antonio Arruda Mendonca</dc:creator>
  <cp:lastModifiedBy>Christyan Antonio Arruda Mendonca</cp:lastModifiedBy>
  <cp:revision>2</cp:revision>
  <dcterms:created xsi:type="dcterms:W3CDTF">2025-03-17T17:03:04Z</dcterms:created>
  <dcterms:modified xsi:type="dcterms:W3CDTF">2025-04-10T16:48:39Z</dcterms:modified>
</cp:coreProperties>
</file>