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80"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c782c48e2d_0_3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2c782c48e2d_0_3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c782c48e2d_0_2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2c782c48e2d_0_2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 name="Google Shape;16;p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ab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6" name="Google Shape;56;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 name="Google Shape;58;p7"/>
          <p:cNvSpPr txBox="1"/>
          <p:nvPr/>
        </p:nvSpPr>
        <p:spPr>
          <a:xfrm>
            <a:off x="6396734" y="2067305"/>
            <a:ext cx="3113025" cy="509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smtClean="0">
                <a:latin typeface="Trebuchet MS"/>
                <a:ea typeface="Trebuchet MS"/>
                <a:cs typeface="Trebuchet MS"/>
                <a:sym typeface="Trebuchet MS"/>
              </a:rPr>
              <a:t>CHRISTY TITUS </a:t>
            </a:r>
            <a:endParaRPr sz="3200" dirty="0">
              <a:latin typeface="Trebuchet MS"/>
              <a:ea typeface="Trebuchet MS"/>
              <a:cs typeface="Trebuchet MS"/>
              <a:sym typeface="Trebuchet MS"/>
            </a:endParaRPr>
          </a:p>
        </p:txBody>
      </p:sp>
      <p:sp>
        <p:nvSpPr>
          <p:cNvPr id="59" name="Google Shape;59;p7"/>
          <p:cNvSpPr txBox="1"/>
          <p:nvPr/>
        </p:nvSpPr>
        <p:spPr>
          <a:xfrm>
            <a:off x="6512761" y="2807558"/>
            <a:ext cx="3653100" cy="75148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dirty="0" smtClean="0">
                <a:solidFill>
                  <a:srgbClr val="2D936B"/>
                </a:solidFill>
                <a:latin typeface="Trebuchet MS"/>
                <a:ea typeface="Trebuchet MS"/>
                <a:cs typeface="Trebuchet MS"/>
                <a:sym typeface="Trebuchet MS"/>
              </a:rPr>
              <a:t>CHEMICAL STEGANOGRAPHY</a:t>
            </a:r>
            <a:endParaRPr sz="2400" dirty="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p:nvPr/>
        </p:nvSpPr>
        <p:spPr>
          <a:xfrm>
            <a:off x="752475" y="6486037"/>
            <a:ext cx="1773600" cy="16920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89" name="Google Shape;189;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0" name="Google Shape;190;p16"/>
          <p:cNvSpPr txBox="1"/>
          <p:nvPr/>
        </p:nvSpPr>
        <p:spPr>
          <a:xfrm>
            <a:off x="739775" y="1367853"/>
            <a:ext cx="2812500" cy="2898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191" name="Google Shape;191;p16"/>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10</a:t>
            </a:fld>
            <a:endParaRPr/>
          </a:p>
        </p:txBody>
      </p:sp>
      <p:sp>
        <p:nvSpPr>
          <p:cNvPr id="192" name="Google Shape;192;p16"/>
          <p:cNvSpPr txBox="1">
            <a:spLocks noGrp="1"/>
          </p:cNvSpPr>
          <p:nvPr>
            <p:ph type="ctrTitle"/>
          </p:nvPr>
        </p:nvSpPr>
        <p:spPr>
          <a:xfrm>
            <a:off x="739775" y="291147"/>
            <a:ext cx="33045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193" name="Google Shape;193;p16"/>
          <p:cNvSpPr txBox="1"/>
          <p:nvPr/>
        </p:nvSpPr>
        <p:spPr>
          <a:xfrm>
            <a:off x="402150" y="1062109"/>
            <a:ext cx="9627300" cy="52344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GB" sz="1800" dirty="0" err="1">
                <a:latin typeface="Calibri" panose="020F0502020204030204" pitchFamily="34" charset="0"/>
                <a:ea typeface="Calibri" panose="020F0502020204030204" pitchFamily="34" charset="0"/>
                <a:cs typeface="Calibri" panose="020F0502020204030204" pitchFamily="34" charset="0"/>
              </a:rPr>
              <a:t>Modeling</a:t>
            </a:r>
            <a:r>
              <a:rPr lang="en-GB" sz="1800" dirty="0">
                <a:latin typeface="Calibri" panose="020F0502020204030204" pitchFamily="34" charset="0"/>
                <a:ea typeface="Calibri" panose="020F0502020204030204" pitchFamily="34" charset="0"/>
                <a:cs typeface="Calibri" panose="020F0502020204030204" pitchFamily="34" charset="0"/>
              </a:rPr>
              <a:t> in chemical steganography involves creating mathematical or computational representations of the processes used to encode and decode hidden messages within chemical compounds or reactions. </a:t>
            </a:r>
            <a:endParaRPr lang="en-GB" sz="1800" dirty="0" smtClean="0">
              <a:latin typeface="Calibri" panose="020F0502020204030204" pitchFamily="34" charset="0"/>
              <a:ea typeface="Calibri" panose="020F0502020204030204" pitchFamily="34" charset="0"/>
              <a:cs typeface="Calibri" panose="020F0502020204030204" pitchFamily="34" charset="0"/>
            </a:endParaRPr>
          </a:p>
          <a:p>
            <a:pPr lvl="0">
              <a:buClr>
                <a:schemeClr val="dk1"/>
              </a:buClr>
              <a:buSzPts val="1100"/>
            </a:pPr>
            <a:r>
              <a:rPr lang="en-GB" sz="1800" b="1" dirty="0">
                <a:latin typeface="Calibri" panose="020F0502020204030204" pitchFamily="34" charset="0"/>
                <a:ea typeface="Calibri" panose="020F0502020204030204" pitchFamily="34" charset="0"/>
                <a:cs typeface="Calibri" panose="020F0502020204030204" pitchFamily="34" charset="0"/>
              </a:rPr>
              <a:t>Algorithm Development</a:t>
            </a:r>
            <a:r>
              <a:rPr lang="en-GB" sz="1800" dirty="0">
                <a:latin typeface="Calibri" panose="020F0502020204030204" pitchFamily="34" charset="0"/>
                <a:ea typeface="Calibri" panose="020F0502020204030204" pitchFamily="34" charset="0"/>
                <a:cs typeface="Calibri" panose="020F0502020204030204" pitchFamily="34" charset="0"/>
              </a:rPr>
              <a:t>: Models help in the development of encoding and decoding algorithms by providing a theoretical framework to understand how messages can be hidden within chemical </a:t>
            </a:r>
            <a:r>
              <a:rPr lang="en-GB" sz="1800" dirty="0" smtClean="0">
                <a:latin typeface="Calibri" panose="020F0502020204030204" pitchFamily="34" charset="0"/>
                <a:ea typeface="Calibri" panose="020F0502020204030204" pitchFamily="34" charset="0"/>
                <a:cs typeface="Calibri" panose="020F0502020204030204" pitchFamily="34" charset="0"/>
              </a:rPr>
              <a:t>structures.</a:t>
            </a:r>
          </a:p>
          <a:p>
            <a:pPr lvl="0">
              <a:buClr>
                <a:schemeClr val="dk1"/>
              </a:buClr>
              <a:buSzPts val="1100"/>
            </a:pPr>
            <a:r>
              <a:rPr lang="en-GB" sz="1800" b="1" dirty="0">
                <a:latin typeface="Calibri" panose="020F0502020204030204" pitchFamily="34" charset="0"/>
                <a:ea typeface="Calibri" panose="020F0502020204030204" pitchFamily="34" charset="0"/>
                <a:cs typeface="Calibri" panose="020F0502020204030204" pitchFamily="34" charset="0"/>
              </a:rPr>
              <a:t>Simulation and Prediction</a:t>
            </a:r>
            <a:r>
              <a:rPr lang="en-GB" sz="1800" dirty="0">
                <a:latin typeface="Calibri" panose="020F0502020204030204" pitchFamily="34" charset="0"/>
                <a:ea typeface="Calibri" panose="020F0502020204030204" pitchFamily="34" charset="0"/>
                <a:cs typeface="Calibri" panose="020F0502020204030204" pitchFamily="34" charset="0"/>
              </a:rPr>
              <a:t>: Models enable simulation of chemical reactions and their effects on encoded messages, allowing researchers to predict how different factors such as reactant concentrations, reaction kinetics, and environmental conditions may influence the concealment and retrieval of information. This helps in optimizing encoding strategies for maximum security and reliability</a:t>
            </a:r>
            <a:r>
              <a:rPr lang="en-GB" dirty="0" smtClean="0"/>
              <a:t>.</a:t>
            </a:r>
          </a:p>
          <a:p>
            <a:pPr lvl="0">
              <a:buClr>
                <a:schemeClr val="dk1"/>
              </a:buClr>
              <a:buSzPts val="1100"/>
            </a:pPr>
            <a:r>
              <a:rPr lang="en-GB" sz="1800" b="1" dirty="0">
                <a:latin typeface="Calibri" panose="020F0502020204030204" pitchFamily="34" charset="0"/>
                <a:ea typeface="Calibri" panose="020F0502020204030204" pitchFamily="34" charset="0"/>
                <a:cs typeface="Calibri" panose="020F0502020204030204" pitchFamily="34" charset="0"/>
              </a:rPr>
              <a:t>Analysis of Security</a:t>
            </a:r>
            <a:r>
              <a:rPr lang="en-GB" sz="1800" dirty="0">
                <a:latin typeface="Calibri" panose="020F0502020204030204" pitchFamily="34" charset="0"/>
                <a:ea typeface="Calibri" panose="020F0502020204030204" pitchFamily="34" charset="0"/>
                <a:cs typeface="Calibri" panose="020F0502020204030204" pitchFamily="34" charset="0"/>
              </a:rPr>
              <a:t>: </a:t>
            </a:r>
            <a:r>
              <a:rPr lang="en-GB" sz="1800" dirty="0" err="1">
                <a:latin typeface="Calibri" panose="020F0502020204030204" pitchFamily="34" charset="0"/>
                <a:ea typeface="Calibri" panose="020F0502020204030204" pitchFamily="34" charset="0"/>
                <a:cs typeface="Calibri" panose="020F0502020204030204" pitchFamily="34" charset="0"/>
              </a:rPr>
              <a:t>Modeling</a:t>
            </a:r>
            <a:r>
              <a:rPr lang="en-GB" sz="1800" dirty="0">
                <a:latin typeface="Calibri" panose="020F0502020204030204" pitchFamily="34" charset="0"/>
                <a:ea typeface="Calibri" panose="020F0502020204030204" pitchFamily="34" charset="0"/>
                <a:cs typeface="Calibri" panose="020F0502020204030204" pitchFamily="34" charset="0"/>
              </a:rPr>
              <a:t> allows for the analysis of the security of chemical steganography techniques by identifying potential vulnerabilities and weaknesses in encoding and decoding </a:t>
            </a:r>
            <a:r>
              <a:rPr lang="en-GB" sz="1800" dirty="0" smtClean="0">
                <a:latin typeface="Calibri" panose="020F0502020204030204" pitchFamily="34" charset="0"/>
                <a:ea typeface="Calibri" panose="020F0502020204030204" pitchFamily="34" charset="0"/>
                <a:cs typeface="Calibri" panose="020F0502020204030204" pitchFamily="34" charset="0"/>
              </a:rPr>
              <a:t>processes.</a:t>
            </a:r>
          </a:p>
          <a:p>
            <a:pPr lvl="0">
              <a:buClr>
                <a:schemeClr val="dk1"/>
              </a:buClr>
              <a:buSzPts val="1100"/>
            </a:pPr>
            <a:r>
              <a:rPr lang="en-GB" sz="1800" b="1" dirty="0">
                <a:latin typeface="Calibri" panose="020F0502020204030204" pitchFamily="34" charset="0"/>
                <a:ea typeface="Calibri" panose="020F0502020204030204" pitchFamily="34" charset="0"/>
                <a:cs typeface="Calibri" panose="020F0502020204030204" pitchFamily="34" charset="0"/>
              </a:rPr>
              <a:t>Education and Communication</a:t>
            </a:r>
            <a:r>
              <a:rPr lang="en-GB" sz="1800" dirty="0">
                <a:latin typeface="Calibri" panose="020F0502020204030204" pitchFamily="34" charset="0"/>
                <a:ea typeface="Calibri" panose="020F0502020204030204" pitchFamily="34" charset="0"/>
                <a:cs typeface="Calibri" panose="020F0502020204030204" pitchFamily="34" charset="0"/>
              </a:rPr>
              <a:t>: Models serve as educational tools for understanding the principles and applications of chemical </a:t>
            </a:r>
            <a:r>
              <a:rPr lang="en-GB" sz="1800" dirty="0" smtClean="0">
                <a:latin typeface="Calibri" panose="020F0502020204030204" pitchFamily="34" charset="0"/>
                <a:ea typeface="Calibri" panose="020F0502020204030204" pitchFamily="34" charset="0"/>
                <a:cs typeface="Calibri" panose="020F0502020204030204" pitchFamily="34" charset="0"/>
              </a:rPr>
              <a:t>steganography.</a:t>
            </a:r>
            <a:r>
              <a:rPr lang="en-GB" sz="1800" dirty="0">
                <a:latin typeface="Calibri" panose="020F0502020204030204" pitchFamily="34" charset="0"/>
                <a:ea typeface="Calibri" panose="020F0502020204030204" pitchFamily="34" charset="0"/>
                <a:cs typeface="Calibri" panose="020F0502020204030204" pitchFamily="34" charset="0"/>
              </a:rPr>
              <a:t> They help researchers, students, and practitioners visualize abstract concepts, explore theoretical scenarios, and communicate ideas </a:t>
            </a:r>
            <a:r>
              <a:rPr lang="en-GB" sz="1800" dirty="0" smtClean="0">
                <a:latin typeface="Calibri" panose="020F0502020204030204" pitchFamily="34" charset="0"/>
                <a:ea typeface="Calibri" panose="020F0502020204030204" pitchFamily="34" charset="0"/>
                <a:cs typeface="Calibri" panose="020F0502020204030204" pitchFamily="34" charset="0"/>
              </a:rPr>
              <a:t>effectively</a:t>
            </a:r>
          </a:p>
          <a:p>
            <a:pPr lvl="0">
              <a:buClr>
                <a:schemeClr val="dk1"/>
              </a:buClr>
              <a:buSzPts val="1100"/>
            </a:pPr>
            <a:r>
              <a:rPr lang="en-GB" sz="1800" dirty="0" smtClean="0">
                <a:latin typeface="Calibri" panose="020F0502020204030204" pitchFamily="34" charset="0"/>
                <a:ea typeface="Calibri" panose="020F0502020204030204" pitchFamily="34" charset="0"/>
                <a:cs typeface="Calibri" panose="020F0502020204030204" pitchFamily="34" charset="0"/>
              </a:rPr>
              <a:t> </a:t>
            </a:r>
            <a:r>
              <a:rPr lang="en-GB" sz="1800" dirty="0">
                <a:latin typeface="Calibri" panose="020F0502020204030204" pitchFamily="34" charset="0"/>
                <a:ea typeface="Calibri" panose="020F0502020204030204" pitchFamily="34" charset="0"/>
                <a:cs typeface="Calibri" panose="020F0502020204030204" pitchFamily="34" charset="0"/>
              </a:rPr>
              <a:t>within the scientific community</a:t>
            </a:r>
            <a:r>
              <a:rPr lang="en-GB" dirty="0"/>
              <a:t>.</a:t>
            </a:r>
            <a:endParaRPr sz="1800" dirty="0">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0" name="Google Shape;210;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1" name="Google Shape;211;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12" name="Google Shape;212;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3" name="Google Shape;213;p18"/>
          <p:cNvSpPr txBox="1">
            <a:spLocks noGrp="1"/>
          </p:cNvSpPr>
          <p:nvPr>
            <p:ph type="title"/>
          </p:nvPr>
        </p:nvSpPr>
        <p:spPr>
          <a:xfrm>
            <a:off x="558165" y="385444"/>
            <a:ext cx="9764395" cy="1122362"/>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dirty="0"/>
              <a:t>RESULTS</a:t>
            </a:r>
            <a:endParaRPr dirty="0"/>
          </a:p>
        </p:txBody>
      </p:sp>
      <p:sp>
        <p:nvSpPr>
          <p:cNvPr id="214" name="Google Shape;214;p1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11</a:t>
            </a:fld>
            <a:endParaRPr/>
          </a:p>
        </p:txBody>
      </p:sp>
      <p:sp>
        <p:nvSpPr>
          <p:cNvPr id="215" name="Google Shape;215;p18"/>
          <p:cNvSpPr txBox="1"/>
          <p:nvPr/>
        </p:nvSpPr>
        <p:spPr>
          <a:xfrm>
            <a:off x="683259" y="6111875"/>
            <a:ext cx="1230630" cy="3352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sp>
        <p:nvSpPr>
          <p:cNvPr id="216" name="Google Shape;216;p18"/>
          <p:cNvSpPr txBox="1"/>
          <p:nvPr/>
        </p:nvSpPr>
        <p:spPr>
          <a:xfrm>
            <a:off x="155575" y="850640"/>
            <a:ext cx="7872900" cy="4483800"/>
          </a:xfrm>
          <a:prstGeom prst="rect">
            <a:avLst/>
          </a:prstGeom>
          <a:noFill/>
          <a:ln>
            <a:noFill/>
          </a:ln>
        </p:spPr>
        <p:txBody>
          <a:bodyPr spcFirstLastPara="1" wrap="square" lIns="91425" tIns="91425" rIns="91425" bIns="91425" anchor="t" anchorCtr="0">
            <a:noAutofit/>
          </a:bodyPr>
          <a:lstStyle/>
          <a:p>
            <a:pPr lvl="0" algn="ctr"/>
            <a:endParaRPr sz="1800" dirty="0">
              <a:latin typeface="Calibri"/>
              <a:ea typeface="Calibri"/>
              <a:cs typeface="Calibri"/>
              <a:sym typeface="Calibri"/>
            </a:endParaRPr>
          </a:p>
        </p:txBody>
      </p:sp>
      <p:sp>
        <p:nvSpPr>
          <p:cNvPr id="2" name="AutoShape 2" descr="blob:https://web.whatsapp.com/88495ed8-d9c6-4d02-b84a-3ddb0fa6f4b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blob:https://web.whatsapp.com/88495ed8-d9c6-4d02-b84a-3ddb0fa6f4b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5"/>
          <a:stretch>
            <a:fillRect/>
          </a:stretch>
        </p:blipFill>
        <p:spPr>
          <a:xfrm>
            <a:off x="155575" y="1874394"/>
            <a:ext cx="9522997" cy="2009775"/>
          </a:xfrm>
          <a:prstGeom prst="rect">
            <a:avLst/>
          </a:prstGeom>
        </p:spPr>
      </p:pic>
      <p:sp>
        <p:nvSpPr>
          <p:cNvPr id="6" name="TextBox 5"/>
          <p:cNvSpPr txBox="1"/>
          <p:nvPr/>
        </p:nvSpPr>
        <p:spPr>
          <a:xfrm rot="10800000" flipV="1">
            <a:off x="558165" y="4220953"/>
            <a:ext cx="7134225" cy="1477328"/>
          </a:xfrm>
          <a:prstGeom prst="rect">
            <a:avLst/>
          </a:prstGeom>
          <a:noFill/>
        </p:spPr>
        <p:txBody>
          <a:bodyPr wrap="square" rtlCol="0">
            <a:spAutoFit/>
          </a:bodyPr>
          <a:lstStyle/>
          <a:p>
            <a:pPr marL="285750" indent="-285750">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The encoded substance is a list of integers where each integer represents a modified value of the original substance to embed the binary message.</a:t>
            </a:r>
          </a:p>
          <a:p>
            <a:pPr marL="285750" indent="-285750">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The decoded message is reconstructed from the extracted binary message, resulting in the original message "Hello, </a:t>
            </a:r>
            <a:r>
              <a:rPr lang="en-GB" sz="1800" dirty="0" smtClean="0">
                <a:latin typeface="Calibri" panose="020F0502020204030204" pitchFamily="34" charset="0"/>
                <a:ea typeface="Calibri" panose="020F0502020204030204" pitchFamily="34" charset="0"/>
                <a:cs typeface="Calibri" panose="020F0502020204030204" pitchFamily="34" charset="0"/>
              </a:rPr>
              <a:t>🌎</a:t>
            </a:r>
            <a:endParaRPr lang="en-GB"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8"/>
          <p:cNvSpPr/>
          <p:nvPr/>
        </p:nvSpPr>
        <p:spPr>
          <a:xfrm>
            <a:off x="0" y="-12"/>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 name="Google Shape;70;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 name="Google Shape;71;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 name="Google Shape;72;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 name="Google Shape;73;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 name="Google Shape;74;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 name="Google Shape;75;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 name="Google Shape;76;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 name="Google Shape;77;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8" name="Google Shape;78;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 name="Google Shape;8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2" name="Google Shape;82;p8"/>
          <p:cNvSpPr txBox="1">
            <a:spLocks noGrp="1"/>
          </p:cNvSpPr>
          <p:nvPr>
            <p:ph type="title"/>
          </p:nvPr>
        </p:nvSpPr>
        <p:spPr>
          <a:xfrm>
            <a:off x="558165" y="385444"/>
            <a:ext cx="9764395" cy="1122362"/>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None/>
            </a:pPr>
            <a:r>
              <a:rPr lang="en-US" sz="4250"/>
              <a:t>PROJECT TITLE</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2</a:t>
            </a:fld>
            <a:endParaRPr/>
          </a:p>
        </p:txBody>
      </p:sp>
      <p:sp>
        <p:nvSpPr>
          <p:cNvPr id="88" name="Google Shape;88;p8"/>
          <p:cNvSpPr txBox="1"/>
          <p:nvPr/>
        </p:nvSpPr>
        <p:spPr>
          <a:xfrm>
            <a:off x="176600" y="2561050"/>
            <a:ext cx="9999000" cy="11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latin typeface="Calibri"/>
                <a:ea typeface="Calibri"/>
                <a:cs typeface="Calibri"/>
                <a:sym typeface="Calibri"/>
              </a:rPr>
              <a:t>Implementation of </a:t>
            </a:r>
            <a:r>
              <a:rPr lang="en-US" sz="3200" b="1" dirty="0" smtClean="0">
                <a:latin typeface="Calibri"/>
                <a:ea typeface="Calibri"/>
                <a:cs typeface="Calibri"/>
                <a:sym typeface="Calibri"/>
              </a:rPr>
              <a:t>chemical </a:t>
            </a:r>
            <a:r>
              <a:rPr lang="en-US" sz="3200" b="1" dirty="0">
                <a:latin typeface="Calibri"/>
                <a:ea typeface="Calibri"/>
                <a:cs typeface="Calibri"/>
                <a:sym typeface="Calibri"/>
              </a:rPr>
              <a:t>steganography using python </a:t>
            </a:r>
            <a:endParaRPr sz="3200" b="1"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6" name="Google Shape;96;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7" name="Google Shape;97;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8" name="Google Shape;98;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 name="Google Shape;99;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 name="Google Shape;102;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3" name="Google Shape;103;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4" name="Google Shape;104;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5" name="Google Shape;105;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7" name="Google Shape;107;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08" name="Google Shape;108;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9"/>
          <p:cNvSpPr txBox="1">
            <a:spLocks noGrp="1"/>
          </p:cNvSpPr>
          <p:nvPr>
            <p:ph type="title"/>
          </p:nvPr>
        </p:nvSpPr>
        <p:spPr>
          <a:xfrm>
            <a:off x="558165" y="385444"/>
            <a:ext cx="9764395" cy="1122362"/>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a:t>AGENDA</a:t>
            </a:r>
            <a:endParaRPr/>
          </a:p>
        </p:txBody>
      </p:sp>
      <p:sp>
        <p:nvSpPr>
          <p:cNvPr id="113" name="Google Shape;113;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3</a:t>
            </a:fld>
            <a:endParaRPr/>
          </a:p>
        </p:txBody>
      </p:sp>
      <p:sp>
        <p:nvSpPr>
          <p:cNvPr id="114" name="Google Shape;114;p9"/>
          <p:cNvSpPr txBox="1"/>
          <p:nvPr/>
        </p:nvSpPr>
        <p:spPr>
          <a:xfrm>
            <a:off x="1623631" y="1379774"/>
            <a:ext cx="6648172" cy="4754325"/>
          </a:xfrm>
          <a:prstGeom prst="rect">
            <a:avLst/>
          </a:prstGeom>
          <a:noFill/>
          <a:ln>
            <a:noFill/>
          </a:ln>
        </p:spPr>
        <p:txBody>
          <a:bodyPr spcFirstLastPara="1" wrap="square" lIns="91425" tIns="91425" rIns="91425" bIns="91425" anchor="t" anchorCtr="0">
            <a:noAutofit/>
          </a:bodyPr>
          <a:lstStyle/>
          <a:p>
            <a:pPr lvl="0"/>
            <a:r>
              <a:rPr lang="en-US" sz="1800" b="1" dirty="0">
                <a:latin typeface="Calibri"/>
                <a:ea typeface="Calibri"/>
                <a:cs typeface="Calibri"/>
                <a:sym typeface="Calibri"/>
              </a:rPr>
              <a:t>1. Introduction to </a:t>
            </a:r>
            <a:r>
              <a:rPr lang="en-US" sz="1800" b="1" dirty="0" smtClean="0">
                <a:latin typeface="Calibri"/>
                <a:ea typeface="Calibri"/>
                <a:cs typeface="Calibri"/>
                <a:sym typeface="Calibri"/>
              </a:rPr>
              <a:t>chemical steganography:</a:t>
            </a:r>
            <a:r>
              <a:rPr lang="en-GB" sz="1800" dirty="0">
                <a:latin typeface="Calibri" panose="020F0502020204030204" pitchFamily="34" charset="0"/>
                <a:ea typeface="Calibri" panose="020F0502020204030204" pitchFamily="34" charset="0"/>
                <a:cs typeface="Calibri" panose="020F0502020204030204" pitchFamily="34" charset="0"/>
              </a:rPr>
              <a:t>Chemical steganography is a fascinating field that involves hiding messages or information within chemical substances</a:t>
            </a:r>
            <a:r>
              <a:rPr lang="en-US" sz="1800" dirty="0" smtClean="0">
                <a:latin typeface="Calibri" panose="020F0502020204030204" pitchFamily="34" charset="0"/>
                <a:ea typeface="Calibri" panose="020F0502020204030204" pitchFamily="34" charset="0"/>
                <a:cs typeface="Calibri" panose="020F0502020204030204" pitchFamily="34" charset="0"/>
                <a:sym typeface="Calibri"/>
              </a:rPr>
              <a:t> .</a:t>
            </a:r>
            <a:endParaRPr sz="1800" dirty="0">
              <a:latin typeface="Calibri" panose="020F0502020204030204" pitchFamily="34" charset="0"/>
              <a:ea typeface="Calibri" panose="020F0502020204030204" pitchFamily="34" charset="0"/>
              <a:cs typeface="Calibri" panose="020F0502020204030204" pitchFamily="34" charset="0"/>
              <a:sym typeface="Calibri"/>
            </a:endParaRPr>
          </a:p>
          <a:p>
            <a:pPr lvl="0"/>
            <a:r>
              <a:rPr lang="en-US" sz="1800" b="1" dirty="0">
                <a:latin typeface="Calibri"/>
                <a:ea typeface="Calibri"/>
                <a:cs typeface="Calibri"/>
                <a:sym typeface="Calibri"/>
              </a:rPr>
              <a:t>2. Benefits of </a:t>
            </a:r>
            <a:r>
              <a:rPr lang="en-US" sz="1800" b="1" dirty="0" smtClean="0">
                <a:latin typeface="Calibri"/>
                <a:ea typeface="Calibri"/>
                <a:cs typeface="Calibri"/>
                <a:sym typeface="Calibri"/>
              </a:rPr>
              <a:t>chemical </a:t>
            </a:r>
            <a:r>
              <a:rPr lang="en-US" sz="1800" b="1" dirty="0">
                <a:latin typeface="Calibri"/>
                <a:ea typeface="Calibri"/>
                <a:cs typeface="Calibri"/>
                <a:sym typeface="Calibri"/>
              </a:rPr>
              <a:t>steganography:</a:t>
            </a:r>
            <a:r>
              <a:rPr lang="en-US" sz="1800" dirty="0">
                <a:latin typeface="Calibri"/>
                <a:ea typeface="Calibri"/>
                <a:cs typeface="Calibri"/>
                <a:sym typeface="Calibri"/>
              </a:rPr>
              <a:t> </a:t>
            </a:r>
            <a:r>
              <a:rPr lang="en-GB" sz="1800" dirty="0">
                <a:latin typeface="Calibri" panose="020F0502020204030204" pitchFamily="34" charset="0"/>
                <a:ea typeface="Calibri" panose="020F0502020204030204" pitchFamily="34" charset="0"/>
                <a:cs typeface="Calibri" panose="020F0502020204030204" pitchFamily="34" charset="0"/>
              </a:rPr>
              <a:t>Chemical steganography offers several benefits and unique advantages compared to other forms of </a:t>
            </a:r>
            <a:r>
              <a:rPr lang="en-GB" sz="1800" dirty="0" smtClean="0">
                <a:latin typeface="Calibri" panose="020F0502020204030204" pitchFamily="34" charset="0"/>
                <a:ea typeface="Calibri" panose="020F0502020204030204" pitchFamily="34" charset="0"/>
                <a:cs typeface="Calibri" panose="020F0502020204030204" pitchFamily="34" charset="0"/>
              </a:rPr>
              <a:t>steganography</a:t>
            </a:r>
            <a:r>
              <a:rPr lang="en-GB" dirty="0">
                <a:ea typeface="Calibri" panose="020F0502020204030204" pitchFamily="34" charset="0"/>
              </a:rPr>
              <a:t> </a:t>
            </a:r>
            <a:r>
              <a:rPr lang="en-GB" dirty="0" smtClean="0">
                <a:ea typeface="Calibri" panose="020F0502020204030204" pitchFamily="34" charset="0"/>
              </a:rPr>
              <a:t>.</a:t>
            </a:r>
            <a:r>
              <a:rPr lang="en-GB" dirty="0"/>
              <a:t> </a:t>
            </a:r>
            <a:r>
              <a:rPr lang="en-GB" sz="1800" dirty="0">
                <a:latin typeface="Calibri" panose="020F0502020204030204" pitchFamily="34" charset="0"/>
                <a:ea typeface="Calibri" panose="020F0502020204030204" pitchFamily="34" charset="0"/>
                <a:cs typeface="Calibri" panose="020F0502020204030204" pitchFamily="34" charset="0"/>
              </a:rPr>
              <a:t>Here are some of the key </a:t>
            </a:r>
            <a:r>
              <a:rPr lang="en-GB" sz="1800" dirty="0" smtClean="0">
                <a:latin typeface="Calibri" panose="020F0502020204030204" pitchFamily="34" charset="0"/>
                <a:ea typeface="Calibri" panose="020F0502020204030204" pitchFamily="34" charset="0"/>
                <a:cs typeface="Calibri" panose="020F0502020204030204" pitchFamily="34" charset="0"/>
              </a:rPr>
              <a:t>benefits</a:t>
            </a:r>
          </a:p>
          <a:p>
            <a:pPr lvl="0"/>
            <a:r>
              <a:rPr lang="en-IN" sz="1800" dirty="0" smtClean="0">
                <a:latin typeface="Calibri" panose="020F0502020204030204" pitchFamily="34" charset="0"/>
                <a:ea typeface="Calibri" panose="020F0502020204030204" pitchFamily="34" charset="0"/>
                <a:cs typeface="Calibri" panose="020F0502020204030204" pitchFamily="34" charset="0"/>
              </a:rPr>
              <a:t>Covert Communication</a:t>
            </a:r>
            <a:r>
              <a:rPr lang="en-IN" b="1" dirty="0" smtClean="0">
                <a:latin typeface="Calibri" panose="020F0502020204030204" pitchFamily="34" charset="0"/>
                <a:ea typeface="Calibri" panose="020F0502020204030204" pitchFamily="34" charset="0"/>
                <a:cs typeface="Calibri" panose="020F0502020204030204" pitchFamily="34" charset="0"/>
              </a:rPr>
              <a:t>,</a:t>
            </a:r>
            <a:r>
              <a:rPr lang="en-IN" b="1" dirty="0"/>
              <a:t> </a:t>
            </a:r>
            <a:r>
              <a:rPr lang="en-IN" sz="1800" dirty="0">
                <a:latin typeface="Calibri" panose="020F0502020204030204" pitchFamily="34" charset="0"/>
                <a:ea typeface="Calibri" panose="020F0502020204030204" pitchFamily="34" charset="0"/>
                <a:cs typeface="Calibri" panose="020F0502020204030204" pitchFamily="34" charset="0"/>
              </a:rPr>
              <a:t>Low </a:t>
            </a:r>
            <a:r>
              <a:rPr lang="en-IN" sz="1800" dirty="0" smtClean="0">
                <a:latin typeface="Calibri" panose="020F0502020204030204" pitchFamily="34" charset="0"/>
                <a:ea typeface="Calibri" panose="020F0502020204030204" pitchFamily="34" charset="0"/>
                <a:cs typeface="Calibri" panose="020F0502020204030204" pitchFamily="34" charset="0"/>
              </a:rPr>
              <a:t>Visibility</a:t>
            </a:r>
            <a:r>
              <a:rPr lang="en-IN" dirty="0" smtClean="0">
                <a:latin typeface="Calibri" panose="020F0502020204030204" pitchFamily="34" charset="0"/>
                <a:ea typeface="Calibri" panose="020F0502020204030204" pitchFamily="34" charset="0"/>
                <a:cs typeface="Calibri" panose="020F0502020204030204" pitchFamily="34" charset="0"/>
              </a:rPr>
              <a:t>,</a:t>
            </a:r>
            <a:r>
              <a:rPr lang="en-IN" b="1" dirty="0"/>
              <a:t> </a:t>
            </a:r>
            <a:r>
              <a:rPr lang="en-IN" sz="1800" dirty="0">
                <a:latin typeface="Calibri" panose="020F0502020204030204" pitchFamily="34" charset="0"/>
                <a:ea typeface="Calibri" panose="020F0502020204030204" pitchFamily="34" charset="0"/>
                <a:cs typeface="Calibri" panose="020F0502020204030204" pitchFamily="34" charset="0"/>
              </a:rPr>
              <a:t>Long-Term </a:t>
            </a:r>
            <a:r>
              <a:rPr lang="en-IN" sz="1800" dirty="0" smtClean="0">
                <a:latin typeface="Calibri" panose="020F0502020204030204" pitchFamily="34" charset="0"/>
                <a:ea typeface="Calibri" panose="020F0502020204030204" pitchFamily="34" charset="0"/>
                <a:cs typeface="Calibri" panose="020F0502020204030204" pitchFamily="34" charset="0"/>
              </a:rPr>
              <a:t>Stability,</a:t>
            </a:r>
            <a:r>
              <a:rPr lang="en-IN" b="1" dirty="0"/>
              <a:t> </a:t>
            </a:r>
            <a:r>
              <a:rPr lang="en-IN" sz="1800" dirty="0">
                <a:latin typeface="Calibri" panose="020F0502020204030204" pitchFamily="34" charset="0"/>
                <a:ea typeface="Calibri" panose="020F0502020204030204" pitchFamily="34" charset="0"/>
                <a:cs typeface="Calibri" panose="020F0502020204030204" pitchFamily="34" charset="0"/>
              </a:rPr>
              <a:t>Authentication and </a:t>
            </a:r>
            <a:r>
              <a:rPr lang="en-IN" sz="1800" dirty="0" smtClean="0">
                <a:latin typeface="Calibri" panose="020F0502020204030204" pitchFamily="34" charset="0"/>
                <a:ea typeface="Calibri" panose="020F0502020204030204" pitchFamily="34" charset="0"/>
                <a:cs typeface="Calibri" panose="020F0502020204030204" pitchFamily="34" charset="0"/>
              </a:rPr>
              <a:t>Anti-Counterfeiting and some others.</a:t>
            </a:r>
            <a:endParaRPr lang="en-IN" sz="1800" dirty="0">
              <a:latin typeface="Calibri"/>
              <a:ea typeface="Calibri"/>
              <a:cs typeface="Calibri"/>
              <a:sym typeface="Calibri"/>
            </a:endParaRPr>
          </a:p>
          <a:p>
            <a:pPr lvl="0"/>
            <a:r>
              <a:rPr lang="en-IN" sz="1800" b="1" dirty="0" smtClean="0">
                <a:latin typeface="Calibri"/>
                <a:ea typeface="Calibri"/>
                <a:cs typeface="Calibri"/>
                <a:sym typeface="Calibri"/>
              </a:rPr>
              <a:t>3</a:t>
            </a:r>
            <a:r>
              <a:rPr lang="en-US" sz="1800" b="1" dirty="0">
                <a:latin typeface="Calibri"/>
                <a:ea typeface="Calibri"/>
                <a:cs typeface="Calibri"/>
                <a:sym typeface="Calibri"/>
              </a:rPr>
              <a:t>.</a:t>
            </a:r>
            <a:r>
              <a:rPr lang="en-US" sz="1800" b="1" dirty="0" smtClean="0">
                <a:latin typeface="Calibri"/>
                <a:ea typeface="Calibri"/>
                <a:cs typeface="Calibri"/>
                <a:sym typeface="Calibri"/>
              </a:rPr>
              <a:t> </a:t>
            </a:r>
            <a:r>
              <a:rPr lang="en-US" sz="1800" b="1" dirty="0">
                <a:latin typeface="Calibri"/>
                <a:ea typeface="Calibri"/>
                <a:cs typeface="Calibri"/>
                <a:sym typeface="Calibri"/>
              </a:rPr>
              <a:t>Best practices for </a:t>
            </a:r>
            <a:r>
              <a:rPr lang="en-US" sz="1800" b="1" dirty="0" smtClean="0">
                <a:latin typeface="Calibri"/>
                <a:ea typeface="Calibri"/>
                <a:cs typeface="Calibri"/>
                <a:sym typeface="Calibri"/>
              </a:rPr>
              <a:t>chemical </a:t>
            </a:r>
            <a:r>
              <a:rPr lang="en-US" sz="1800" b="1" dirty="0">
                <a:latin typeface="Calibri"/>
                <a:ea typeface="Calibri"/>
                <a:cs typeface="Calibri"/>
                <a:sym typeface="Calibri"/>
              </a:rPr>
              <a:t>steganography: </a:t>
            </a:r>
            <a:r>
              <a:rPr lang="en-US" sz="1800" dirty="0">
                <a:latin typeface="Calibri"/>
                <a:ea typeface="Calibri"/>
                <a:cs typeface="Calibri"/>
                <a:sym typeface="Calibri"/>
              </a:rPr>
              <a:t>Guidelines and recommendations for ensuring the security and effectiveness of using steganography in </a:t>
            </a:r>
            <a:r>
              <a:rPr lang="en-US" sz="1800" dirty="0" smtClean="0">
                <a:latin typeface="Calibri"/>
                <a:ea typeface="Calibri"/>
                <a:cs typeface="Calibri"/>
                <a:sym typeface="Calibri"/>
              </a:rPr>
              <a:t>chemical.</a:t>
            </a:r>
            <a:endParaRPr sz="1800" dirty="0">
              <a:latin typeface="Calibri"/>
              <a:ea typeface="Calibri"/>
              <a:cs typeface="Calibri"/>
              <a:sym typeface="Calibri"/>
            </a:endParaRPr>
          </a:p>
          <a:p>
            <a:r>
              <a:rPr lang="en-US" sz="1800" b="1" dirty="0" smtClean="0">
                <a:latin typeface="Calibri"/>
                <a:ea typeface="Calibri"/>
                <a:cs typeface="Calibri"/>
                <a:sym typeface="Calibri"/>
              </a:rPr>
              <a:t>4.Conclusion </a:t>
            </a:r>
            <a:r>
              <a:rPr lang="en-US" sz="1800" b="1" dirty="0">
                <a:latin typeface="Calibri"/>
                <a:ea typeface="Calibri"/>
                <a:cs typeface="Calibri"/>
                <a:sym typeface="Calibri"/>
              </a:rPr>
              <a:t>and </a:t>
            </a:r>
            <a:r>
              <a:rPr lang="en-US" sz="1800" b="1" dirty="0" smtClean="0">
                <a:latin typeface="Calibri"/>
                <a:ea typeface="Calibri"/>
                <a:cs typeface="Calibri"/>
                <a:sym typeface="Calibri"/>
              </a:rPr>
              <a:t>summary:</a:t>
            </a:r>
            <a:r>
              <a:rPr lang="en-GB" sz="1800" dirty="0">
                <a:latin typeface="Calibri" panose="020F0502020204030204" pitchFamily="34" charset="0"/>
                <a:ea typeface="Calibri" panose="020F0502020204030204" pitchFamily="34" charset="0"/>
                <a:cs typeface="Calibri" panose="020F0502020204030204" pitchFamily="34" charset="0"/>
              </a:rPr>
              <a:t>Summarize the key findings and contributions of the </a:t>
            </a:r>
            <a:r>
              <a:rPr lang="en-GB" sz="1800" dirty="0" err="1" smtClean="0">
                <a:latin typeface="Calibri" panose="020F0502020204030204" pitchFamily="34" charset="0"/>
                <a:ea typeface="Calibri" panose="020F0502020204030204" pitchFamily="34" charset="0"/>
                <a:cs typeface="Calibri" panose="020F0502020204030204" pitchFamily="34" charset="0"/>
              </a:rPr>
              <a:t>project.Reflect</a:t>
            </a:r>
            <a:r>
              <a:rPr lang="en-GB" sz="1800" dirty="0" smtClean="0">
                <a:latin typeface="Calibri" panose="020F0502020204030204" pitchFamily="34" charset="0"/>
                <a:ea typeface="Calibri" panose="020F0502020204030204" pitchFamily="34" charset="0"/>
                <a:cs typeface="Calibri" panose="020F0502020204030204" pitchFamily="34" charset="0"/>
              </a:rPr>
              <a:t> </a:t>
            </a:r>
            <a:r>
              <a:rPr lang="en-GB" sz="1800" dirty="0">
                <a:latin typeface="Calibri" panose="020F0502020204030204" pitchFamily="34" charset="0"/>
                <a:ea typeface="Calibri" panose="020F0502020204030204" pitchFamily="34" charset="0"/>
                <a:cs typeface="Calibri" panose="020F0502020204030204" pitchFamily="34" charset="0"/>
              </a:rPr>
              <a:t>on the achievements, limitations, and areas for future research in chemical steganography.</a:t>
            </a:r>
          </a:p>
          <a:p>
            <a:r>
              <a:rPr lang="en-GB" sz="1800" dirty="0">
                <a:latin typeface="Calibri" panose="020F0502020204030204" pitchFamily="34" charset="0"/>
                <a:ea typeface="Calibri" panose="020F0502020204030204" pitchFamily="34" charset="0"/>
                <a:cs typeface="Calibri" panose="020F0502020204030204" pitchFamily="34" charset="0"/>
              </a:rPr>
              <a:t>Reiterate the importance of secure and ethical practices in the development and deployment of </a:t>
            </a:r>
            <a:r>
              <a:rPr lang="en-GB" sz="1800" dirty="0" err="1">
                <a:latin typeface="Calibri" panose="020F0502020204030204" pitchFamily="34" charset="0"/>
                <a:ea typeface="Calibri" panose="020F0502020204030204" pitchFamily="34" charset="0"/>
                <a:cs typeface="Calibri" panose="020F0502020204030204" pitchFamily="34" charset="0"/>
              </a:rPr>
              <a:t>steganographic</a:t>
            </a:r>
            <a:r>
              <a:rPr lang="en-GB" sz="1800" dirty="0">
                <a:latin typeface="Calibri" panose="020F0502020204030204" pitchFamily="34" charset="0"/>
                <a:ea typeface="Calibri" panose="020F0502020204030204" pitchFamily="34" charset="0"/>
                <a:cs typeface="Calibri" panose="020F0502020204030204" pitchFamily="34" charset="0"/>
              </a:rPr>
              <a:t> techniques.</a:t>
            </a:r>
          </a:p>
          <a:p>
            <a:pPr lvl="0"/>
            <a:endParaRPr sz="1800" dirty="0">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l" rtl="0">
              <a:spcBef>
                <a:spcPts val="0"/>
              </a:spcBef>
              <a:spcAft>
                <a:spcPts val="0"/>
              </a:spcAft>
              <a:buNone/>
            </a:pPr>
            <a:endParaRPr sz="1800" b="1"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1" name="Google Shape;12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22" name="Google Shape;122;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4" name="Google Shape;124;p10"/>
          <p:cNvSpPr txBox="1">
            <a:spLocks noGrp="1"/>
          </p:cNvSpPr>
          <p:nvPr>
            <p:ph type="title"/>
          </p:nvPr>
        </p:nvSpPr>
        <p:spPr>
          <a:xfrm>
            <a:off x="739775" y="575055"/>
            <a:ext cx="5638800"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5" name="Google Shape;125;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4</a:t>
            </a:fld>
            <a:endParaRPr/>
          </a:p>
        </p:txBody>
      </p:sp>
      <p:sp>
        <p:nvSpPr>
          <p:cNvPr id="128" name="Google Shape;128;p10"/>
          <p:cNvSpPr txBox="1"/>
          <p:nvPr/>
        </p:nvSpPr>
        <p:spPr>
          <a:xfrm>
            <a:off x="925575" y="2314723"/>
            <a:ext cx="5770500" cy="1891518"/>
          </a:xfrm>
          <a:prstGeom prst="rect">
            <a:avLst/>
          </a:prstGeom>
          <a:noFill/>
          <a:ln>
            <a:noFill/>
          </a:ln>
        </p:spPr>
        <p:txBody>
          <a:bodyPr spcFirstLastPara="1" wrap="square" lIns="91425" tIns="91425" rIns="91425" bIns="91425" anchor="t" anchorCtr="0">
            <a:noAutofit/>
          </a:bodyPr>
          <a:lstStyle/>
          <a:p>
            <a:pPr lvl="0"/>
            <a:r>
              <a:rPr lang="en-GB" sz="1800" dirty="0">
                <a:latin typeface="Calibri" panose="020F0502020204030204" pitchFamily="34" charset="0"/>
                <a:ea typeface="Calibri" panose="020F0502020204030204" pitchFamily="34" charset="0"/>
                <a:cs typeface="Calibri" panose="020F0502020204030204" pitchFamily="34" charset="0"/>
              </a:rPr>
              <a:t>Chemical steganography offers a novel approach to concealment by encoding messages within chemical substances, providing a level of covertness and resistance to detection not achievable through purely digital </a:t>
            </a:r>
            <a:r>
              <a:rPr lang="en-GB" sz="1800" dirty="0" smtClean="0">
                <a:latin typeface="Calibri" panose="020F0502020204030204" pitchFamily="34" charset="0"/>
                <a:ea typeface="Calibri" panose="020F0502020204030204" pitchFamily="34" charset="0"/>
                <a:cs typeface="Calibri" panose="020F0502020204030204" pitchFamily="34" charset="0"/>
              </a:rPr>
              <a:t>means.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5" name="Google Shape;135;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36" name="Google Shape;136;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11"/>
          <p:cNvSpPr/>
          <p:nvPr/>
        </p:nvSpPr>
        <p:spPr>
          <a:xfrm>
            <a:off x="7805629" y="158719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8" name="Google Shape;138;p11"/>
          <p:cNvSpPr txBox="1">
            <a:spLocks noGrp="1"/>
          </p:cNvSpPr>
          <p:nvPr>
            <p:ph type="title"/>
          </p:nvPr>
        </p:nvSpPr>
        <p:spPr>
          <a:xfrm>
            <a:off x="739775" y="829627"/>
            <a:ext cx="526478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39" name="Google Shape;139;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5</a:t>
            </a:fld>
            <a:endParaRPr/>
          </a:p>
        </p:txBody>
      </p:sp>
      <p:sp>
        <p:nvSpPr>
          <p:cNvPr id="142" name="Google Shape;142;p11"/>
          <p:cNvSpPr txBox="1"/>
          <p:nvPr/>
        </p:nvSpPr>
        <p:spPr>
          <a:xfrm>
            <a:off x="435454" y="2314275"/>
            <a:ext cx="7684500" cy="3276900"/>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GB" sz="1800" dirty="0">
                <a:latin typeface="Calibri" panose="020F0502020204030204" pitchFamily="34" charset="0"/>
                <a:ea typeface="Calibri" panose="020F0502020204030204" pitchFamily="34" charset="0"/>
                <a:cs typeface="Calibri" panose="020F0502020204030204" pitchFamily="34" charset="0"/>
              </a:rPr>
              <a:t>Chemical steganography is a form of hiding information within the chemical composition of substances. Unlike traditional steganography which hides messages within images, text, or audio, chemical steganography conceals data within chemical compounds or reactions</a:t>
            </a:r>
            <a:r>
              <a:rPr lang="en-GB" dirty="0" smtClean="0"/>
              <a:t>.</a:t>
            </a:r>
          </a:p>
          <a:p>
            <a:pPr lvl="0">
              <a:buClr>
                <a:schemeClr val="dk1"/>
              </a:buClr>
              <a:buSzPts val="1100"/>
            </a:pPr>
            <a:r>
              <a:rPr lang="en-GB" sz="1800" dirty="0" smtClean="0">
                <a:latin typeface="Calibri" panose="020F0502020204030204" pitchFamily="34" charset="0"/>
                <a:ea typeface="Calibri" panose="020F0502020204030204" pitchFamily="34" charset="0"/>
                <a:cs typeface="Calibri" panose="020F0502020204030204" pitchFamily="34" charset="0"/>
              </a:rPr>
              <a:t>The </a:t>
            </a:r>
            <a:r>
              <a:rPr lang="en-GB" sz="1800" dirty="0">
                <a:latin typeface="Calibri" panose="020F0502020204030204" pitchFamily="34" charset="0"/>
                <a:ea typeface="Calibri" panose="020F0502020204030204" pitchFamily="34" charset="0"/>
                <a:cs typeface="Calibri" panose="020F0502020204030204" pitchFamily="34" charset="0"/>
              </a:rPr>
              <a:t>concept involves embedding secret messages in innocuous-looking chemical substances or manipulating the properties of known chemicals to encode information. This can be achieved through various techniques such as altering the concentration of specific compounds, modifying reaction parameters, or using molecular structures to represent bits of data</a:t>
            </a:r>
            <a:endParaRPr sz="1800" dirty="0">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txBox="1">
            <a:spLocks noGrp="1"/>
          </p:cNvSpPr>
          <p:nvPr>
            <p:ph type="title"/>
          </p:nvPr>
        </p:nvSpPr>
        <p:spPr>
          <a:xfrm>
            <a:off x="417488" y="-152426"/>
            <a:ext cx="9764395" cy="1122362"/>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US" sz="3200" dirty="0"/>
              <a:t>WHO ARE THE END USERS?</a:t>
            </a:r>
            <a:endParaRPr sz="3200" dirty="0"/>
          </a:p>
        </p:txBody>
      </p:sp>
      <p:pic>
        <p:nvPicPr>
          <p:cNvPr id="148" name="Google Shape;148;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9" name="Google Shape;149;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0" name="Google Shape;150;p1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6</a:t>
            </a:fld>
            <a:endParaRPr/>
          </a:p>
        </p:txBody>
      </p:sp>
      <p:sp>
        <p:nvSpPr>
          <p:cNvPr id="151" name="Google Shape;151;p12"/>
          <p:cNvSpPr txBox="1"/>
          <p:nvPr/>
        </p:nvSpPr>
        <p:spPr>
          <a:xfrm>
            <a:off x="268199" y="642201"/>
            <a:ext cx="9322800" cy="58311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dirty="0">
                <a:latin typeface="Calibri"/>
                <a:ea typeface="Calibri"/>
                <a:cs typeface="Calibri"/>
                <a:sym typeface="Calibri"/>
              </a:rPr>
              <a:t>End users of image steganography can vary widely depending on the context and purpose of its use. Here are some potential end users</a:t>
            </a:r>
            <a:r>
              <a:rPr lang="en-US" sz="1800" dirty="0" smtClean="0">
                <a:latin typeface="Calibri"/>
                <a:ea typeface="Calibri"/>
                <a:cs typeface="Calibri"/>
                <a:sym typeface="Calibri"/>
              </a:rPr>
              <a:t>:</a:t>
            </a:r>
          </a:p>
          <a:p>
            <a:r>
              <a:rPr lang="en-GB" sz="1800" b="1" dirty="0" smtClean="0">
                <a:latin typeface="Calibri" panose="020F0502020204030204" pitchFamily="34" charset="0"/>
                <a:ea typeface="Calibri" panose="020F0502020204030204" pitchFamily="34" charset="0"/>
                <a:cs typeface="Calibri" panose="020F0502020204030204" pitchFamily="34" charset="0"/>
              </a:rPr>
              <a:t>1.Intelligence </a:t>
            </a:r>
            <a:r>
              <a:rPr lang="en-GB" sz="1800" b="1" dirty="0">
                <a:latin typeface="Calibri" panose="020F0502020204030204" pitchFamily="34" charset="0"/>
                <a:ea typeface="Calibri" panose="020F0502020204030204" pitchFamily="34" charset="0"/>
                <a:cs typeface="Calibri" panose="020F0502020204030204" pitchFamily="34" charset="0"/>
              </a:rPr>
              <a:t>agencies and military organizations</a:t>
            </a:r>
            <a:r>
              <a:rPr lang="en-GB" sz="1800" dirty="0">
                <a:latin typeface="Calibri" panose="020F0502020204030204" pitchFamily="34" charset="0"/>
                <a:ea typeface="Calibri" panose="020F0502020204030204" pitchFamily="34" charset="0"/>
                <a:cs typeface="Calibri" panose="020F0502020204030204" pitchFamily="34" charset="0"/>
              </a:rPr>
              <a:t>: These entities may use chemical steganography for covert communication to exchange classified information securely. This could include encoding messages in seemingly innocuous chemical substances or altering chemical reactions to convey hidden messages.</a:t>
            </a:r>
          </a:p>
          <a:p>
            <a:r>
              <a:rPr lang="en-GB" sz="1800" b="1" dirty="0" smtClean="0">
                <a:latin typeface="Calibri" panose="020F0502020204030204" pitchFamily="34" charset="0"/>
                <a:ea typeface="Calibri" panose="020F0502020204030204" pitchFamily="34" charset="0"/>
                <a:cs typeface="Calibri" panose="020F0502020204030204" pitchFamily="34" charset="0"/>
              </a:rPr>
              <a:t>2.Criminal </a:t>
            </a:r>
            <a:r>
              <a:rPr lang="en-GB" sz="1800" b="1" dirty="0">
                <a:latin typeface="Calibri" panose="020F0502020204030204" pitchFamily="34" charset="0"/>
                <a:ea typeface="Calibri" panose="020F0502020204030204" pitchFamily="34" charset="0"/>
                <a:cs typeface="Calibri" panose="020F0502020204030204" pitchFamily="34" charset="0"/>
              </a:rPr>
              <a:t>organizations or clandestine groups</a:t>
            </a:r>
            <a:r>
              <a:rPr lang="en-GB" sz="1800" dirty="0">
                <a:latin typeface="Calibri" panose="020F0502020204030204" pitchFamily="34" charset="0"/>
                <a:ea typeface="Calibri" panose="020F0502020204030204" pitchFamily="34" charset="0"/>
                <a:cs typeface="Calibri" panose="020F0502020204030204" pitchFamily="34" charset="0"/>
              </a:rPr>
              <a:t>: Similar to intelligence agencies, criminal organizations or other clandestine groups might utilize chemical steganography to communicate covertly, particularly when traditional digital communication methods are not secure or feasible.</a:t>
            </a:r>
          </a:p>
          <a:p>
            <a:r>
              <a:rPr lang="en-GB" sz="1800" b="1" dirty="0" smtClean="0">
                <a:latin typeface="Calibri" panose="020F0502020204030204" pitchFamily="34" charset="0"/>
                <a:ea typeface="Calibri" panose="020F0502020204030204" pitchFamily="34" charset="0"/>
                <a:cs typeface="Calibri" panose="020F0502020204030204" pitchFamily="34" charset="0"/>
              </a:rPr>
              <a:t>3.Researchers </a:t>
            </a:r>
            <a:r>
              <a:rPr lang="en-GB" sz="1800" b="1" dirty="0">
                <a:latin typeface="Calibri" panose="020F0502020204030204" pitchFamily="34" charset="0"/>
                <a:ea typeface="Calibri" panose="020F0502020204030204" pitchFamily="34" charset="0"/>
                <a:cs typeface="Calibri" panose="020F0502020204030204" pitchFamily="34" charset="0"/>
              </a:rPr>
              <a:t>and scientists</a:t>
            </a:r>
            <a:r>
              <a:rPr lang="en-GB" sz="1800" dirty="0">
                <a:latin typeface="Calibri" panose="020F0502020204030204" pitchFamily="34" charset="0"/>
                <a:ea typeface="Calibri" panose="020F0502020204030204" pitchFamily="34" charset="0"/>
                <a:cs typeface="Calibri" panose="020F0502020204030204" pitchFamily="34" charset="0"/>
              </a:rPr>
              <a:t>: Some researchers and scientists may explore chemical steganography for academic or experimental purposes. They might be interested in studying the feasibility of hiding information within chemical compounds or reactions, or they may be developing new techniques for encryption or authentication using chemical means.</a:t>
            </a:r>
          </a:p>
          <a:p>
            <a:r>
              <a:rPr lang="en-GB" sz="1800" b="1" dirty="0" smtClean="0">
                <a:latin typeface="Calibri" panose="020F0502020204030204" pitchFamily="34" charset="0"/>
                <a:ea typeface="Calibri" panose="020F0502020204030204" pitchFamily="34" charset="0"/>
                <a:cs typeface="Calibri" panose="020F0502020204030204" pitchFamily="34" charset="0"/>
              </a:rPr>
              <a:t>4.Industrial </a:t>
            </a:r>
            <a:r>
              <a:rPr lang="en-GB" sz="1800" b="1" dirty="0">
                <a:latin typeface="Calibri" panose="020F0502020204030204" pitchFamily="34" charset="0"/>
                <a:ea typeface="Calibri" panose="020F0502020204030204" pitchFamily="34" charset="0"/>
                <a:cs typeface="Calibri" panose="020F0502020204030204" pitchFamily="34" charset="0"/>
              </a:rPr>
              <a:t>sectors</a:t>
            </a:r>
            <a:r>
              <a:rPr lang="en-GB" sz="1800" dirty="0">
                <a:latin typeface="Calibri" panose="020F0502020204030204" pitchFamily="34" charset="0"/>
                <a:ea typeface="Calibri" panose="020F0502020204030204" pitchFamily="34" charset="0"/>
                <a:cs typeface="Calibri" panose="020F0502020204030204" pitchFamily="34" charset="0"/>
              </a:rPr>
              <a:t>: Industries concerned with proprietary information or trade secrets, such as pharmaceutical companies or manufacturers of high-value products, may employ chemical steganography to protect sensitive data from competitors or unauthorized access.</a:t>
            </a:r>
          </a:p>
          <a:p>
            <a:r>
              <a:rPr lang="en-GB" sz="1800" b="1" dirty="0" smtClean="0">
                <a:latin typeface="Calibri" panose="020F0502020204030204" pitchFamily="34" charset="0"/>
                <a:ea typeface="Calibri" panose="020F0502020204030204" pitchFamily="34" charset="0"/>
                <a:cs typeface="Calibri" panose="020F0502020204030204" pitchFamily="34" charset="0"/>
              </a:rPr>
              <a:t>5.Individuals </a:t>
            </a:r>
            <a:r>
              <a:rPr lang="en-GB" sz="1800" b="1" dirty="0">
                <a:latin typeface="Calibri" panose="020F0502020204030204" pitchFamily="34" charset="0"/>
                <a:ea typeface="Calibri" panose="020F0502020204030204" pitchFamily="34" charset="0"/>
                <a:cs typeface="Calibri" panose="020F0502020204030204" pitchFamily="34" charset="0"/>
              </a:rPr>
              <a:t>with privacy concerns</a:t>
            </a:r>
            <a:r>
              <a:rPr lang="en-GB" sz="1800" dirty="0">
                <a:latin typeface="Calibri" panose="020F0502020204030204" pitchFamily="34" charset="0"/>
                <a:ea typeface="Calibri" panose="020F0502020204030204" pitchFamily="34" charset="0"/>
                <a:cs typeface="Calibri" panose="020F0502020204030204" pitchFamily="34" charset="0"/>
              </a:rPr>
              <a:t>: In certain cases, individuals may also use chemical steganography to communicate sensitive information securely, especially if they have </a:t>
            </a:r>
            <a:endParaRPr lang="en-GB" sz="1800" dirty="0" smtClean="0">
              <a:latin typeface="Calibri" panose="020F0502020204030204" pitchFamily="34" charset="0"/>
              <a:ea typeface="Calibri" panose="020F0502020204030204" pitchFamily="34" charset="0"/>
              <a:cs typeface="Calibri" panose="020F0502020204030204" pitchFamily="34" charset="0"/>
            </a:endParaRPr>
          </a:p>
          <a:p>
            <a:r>
              <a:rPr lang="en-GB" sz="1800" dirty="0" smtClean="0">
                <a:latin typeface="Calibri" panose="020F0502020204030204" pitchFamily="34" charset="0"/>
                <a:ea typeface="Calibri" panose="020F0502020204030204" pitchFamily="34" charset="0"/>
                <a:cs typeface="Calibri" panose="020F0502020204030204" pitchFamily="34" charset="0"/>
              </a:rPr>
              <a:t>concerns </a:t>
            </a:r>
            <a:r>
              <a:rPr lang="en-GB" sz="1800" dirty="0">
                <a:latin typeface="Calibri" panose="020F0502020204030204" pitchFamily="34" charset="0"/>
                <a:ea typeface="Calibri" panose="020F0502020204030204" pitchFamily="34" charset="0"/>
                <a:cs typeface="Calibri" panose="020F0502020204030204" pitchFamily="34" charset="0"/>
              </a:rPr>
              <a:t>about digital surveillance or privacy breaches.</a:t>
            </a: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13"/>
          <p:cNvPicPr preferRelativeResize="0"/>
          <p:nvPr/>
        </p:nvPicPr>
        <p:blipFill rotWithShape="1">
          <a:blip r:embed="rId3">
            <a:alphaModFix/>
          </a:blip>
          <a:srcRect/>
          <a:stretch/>
        </p:blipFill>
        <p:spPr>
          <a:xfrm>
            <a:off x="0" y="1592507"/>
            <a:ext cx="2695574" cy="3248025"/>
          </a:xfrm>
          <a:prstGeom prst="rect">
            <a:avLst/>
          </a:prstGeom>
          <a:noFill/>
          <a:ln>
            <a:noFill/>
          </a:ln>
        </p:spPr>
      </p:pic>
      <p:sp>
        <p:nvSpPr>
          <p:cNvPr id="157" name="Google Shape;157;p13"/>
          <p:cNvSpPr txBox="1">
            <a:spLocks noGrp="1"/>
          </p:cNvSpPr>
          <p:nvPr>
            <p:ph type="title"/>
          </p:nvPr>
        </p:nvSpPr>
        <p:spPr>
          <a:xfrm>
            <a:off x="319024" y="-238393"/>
            <a:ext cx="5679300" cy="1599000"/>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US" sz="3600" dirty="0"/>
              <a:t>YOUR SOLUTION AND ITS VALUE PROPOSITION</a:t>
            </a:r>
            <a:endParaRPr sz="3600" dirty="0"/>
          </a:p>
        </p:txBody>
      </p:sp>
      <p:pic>
        <p:nvPicPr>
          <p:cNvPr id="158" name="Google Shape;158;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59" name="Google Shape;159;p1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0" name="Google Shape;160;p13"/>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2538730" y="1567229"/>
            <a:ext cx="7387885" cy="5265493"/>
          </a:xfrm>
          <a:prstGeom prst="rect">
            <a:avLst/>
          </a:prstGeom>
          <a:noFill/>
          <a:ln>
            <a:noFill/>
          </a:ln>
        </p:spPr>
        <p:txBody>
          <a:bodyPr spcFirstLastPara="1" wrap="square" lIns="91425" tIns="91425" rIns="91425" bIns="91425" anchor="t" anchorCtr="0">
            <a:noAutofit/>
          </a:bodyPr>
          <a:lstStyle/>
          <a:p>
            <a:pPr lvl="0"/>
            <a:r>
              <a:rPr lang="en-GB" sz="1800" dirty="0" smtClean="0">
                <a:latin typeface="Calibri" panose="020F0502020204030204" pitchFamily="34" charset="0"/>
                <a:ea typeface="Calibri" panose="020F0502020204030204" pitchFamily="34" charset="0"/>
                <a:cs typeface="Calibri" panose="020F0502020204030204" pitchFamily="34" charset="0"/>
              </a:rPr>
              <a:t>It’s crucial </a:t>
            </a:r>
            <a:r>
              <a:rPr lang="en-GB" sz="1800" dirty="0">
                <a:latin typeface="Calibri" panose="020F0502020204030204" pitchFamily="34" charset="0"/>
                <a:ea typeface="Calibri" panose="020F0502020204030204" pitchFamily="34" charset="0"/>
                <a:cs typeface="Calibri" panose="020F0502020204030204" pitchFamily="34" charset="0"/>
              </a:rPr>
              <a:t>to have expertise in chemistry, cryptography, and secure communication protocols to successfully implement chemical steganography. Additionally, both the sender and recipient must possess the necessary knowledge and tools to encode and decode messages effectively while ensuring the security and integrity of the communication process.</a:t>
            </a:r>
            <a:endParaRPr sz="1800" dirty="0">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l" rtl="0">
              <a:spcBef>
                <a:spcPts val="0"/>
              </a:spcBef>
              <a:spcAft>
                <a:spcPts val="0"/>
              </a:spcAft>
              <a:buClr>
                <a:schemeClr val="dk1"/>
              </a:buClr>
              <a:buSzPts val="1100"/>
              <a:buFont typeface="Arial"/>
              <a:buNone/>
            </a:pPr>
            <a:endParaRPr lang="en-US" sz="1800" dirty="0">
              <a:latin typeface="Calibri" panose="020F0502020204030204" pitchFamily="34" charset="0"/>
              <a:ea typeface="Calibri" panose="020F0502020204030204" pitchFamily="34" charset="0"/>
              <a:cs typeface="Calibri" panose="020F0502020204030204" pitchFamily="34" charset="0"/>
              <a:sym typeface="Calibri"/>
            </a:endParaRPr>
          </a:p>
          <a:p>
            <a:pPr marL="0" lvl="0" indent="0" algn="l" rtl="0">
              <a:spcBef>
                <a:spcPts val="0"/>
              </a:spcBef>
              <a:spcAft>
                <a:spcPts val="0"/>
              </a:spcAft>
              <a:buClr>
                <a:schemeClr val="dk1"/>
              </a:buClr>
              <a:buSzPts val="1100"/>
              <a:buFont typeface="Arial"/>
              <a:buNone/>
            </a:pPr>
            <a:r>
              <a:rPr lang="en-US" sz="1800" dirty="0" smtClean="0">
                <a:latin typeface="Calibri"/>
                <a:ea typeface="Calibri"/>
                <a:cs typeface="Calibri"/>
                <a:sym typeface="Calibri"/>
              </a:rPr>
              <a:t>Value </a:t>
            </a:r>
            <a:r>
              <a:rPr lang="en-US" sz="1800" dirty="0">
                <a:latin typeface="Calibri"/>
                <a:ea typeface="Calibri"/>
                <a:cs typeface="Calibri"/>
                <a:sym typeface="Calibri"/>
              </a:rPr>
              <a:t>Proposition</a:t>
            </a:r>
            <a:r>
              <a:rPr lang="en-US" sz="1800" dirty="0" smtClean="0">
                <a:latin typeface="Calibri"/>
                <a:ea typeface="Calibri"/>
                <a:cs typeface="Calibri"/>
                <a:sym typeface="Calibri"/>
              </a:rPr>
              <a:t>:</a:t>
            </a:r>
          </a:p>
          <a:p>
            <a:r>
              <a:rPr lang="en-GB" sz="1800" b="1" dirty="0">
                <a:latin typeface="Calibri" panose="020F0502020204030204" pitchFamily="34" charset="0"/>
                <a:ea typeface="Calibri" panose="020F0502020204030204" pitchFamily="34" charset="0"/>
                <a:cs typeface="Calibri" panose="020F0502020204030204" pitchFamily="34" charset="0"/>
              </a:rPr>
              <a:t>Stealth Communication</a:t>
            </a:r>
            <a:r>
              <a:rPr lang="en-GB" sz="1800" dirty="0">
                <a:latin typeface="Calibri" panose="020F0502020204030204" pitchFamily="34" charset="0"/>
                <a:ea typeface="Calibri" panose="020F0502020204030204" pitchFamily="34" charset="0"/>
                <a:cs typeface="Calibri" panose="020F0502020204030204" pitchFamily="34" charset="0"/>
              </a:rPr>
              <a:t>: Chemical steganography offers a covert communication channel that can be less susceptible to detection compared to traditional digital methods. By embedding messages within the chemical composition of substances or reactions, it can evade scrutiny from digital surveillance or monitoring tools.</a:t>
            </a:r>
          </a:p>
          <a:p>
            <a:r>
              <a:rPr lang="en-GB" sz="1800" b="1" dirty="0">
                <a:latin typeface="Calibri" panose="020F0502020204030204" pitchFamily="34" charset="0"/>
                <a:ea typeface="Calibri" panose="020F0502020204030204" pitchFamily="34" charset="0"/>
                <a:cs typeface="Calibri" panose="020F0502020204030204" pitchFamily="34" charset="0"/>
              </a:rPr>
              <a:t>Enhanced Security</a:t>
            </a:r>
            <a:r>
              <a:rPr lang="en-GB" sz="1800" dirty="0">
                <a:latin typeface="Calibri" panose="020F0502020204030204" pitchFamily="34" charset="0"/>
                <a:ea typeface="Calibri" panose="020F0502020204030204" pitchFamily="34" charset="0"/>
                <a:cs typeface="Calibri" panose="020F0502020204030204" pitchFamily="34" charset="0"/>
              </a:rPr>
              <a:t>: Chemical steganography can provide an additional layer of security for sensitive information exchange. Unlike digital encryption methods that may leave digital traces or encryption keys susceptible to interception, hiding messages within chemical compounds can offer </a:t>
            </a:r>
            <a:endParaRPr lang="en-GB" sz="1800" dirty="0" smtClean="0">
              <a:latin typeface="Calibri" panose="020F0502020204030204" pitchFamily="34" charset="0"/>
              <a:ea typeface="Calibri" panose="020F0502020204030204" pitchFamily="34" charset="0"/>
              <a:cs typeface="Calibri" panose="020F0502020204030204" pitchFamily="34" charset="0"/>
            </a:endParaRPr>
          </a:p>
          <a:p>
            <a:r>
              <a:rPr lang="en-GB" sz="1800" dirty="0" smtClean="0">
                <a:latin typeface="Calibri" panose="020F0502020204030204" pitchFamily="34" charset="0"/>
                <a:ea typeface="Calibri" panose="020F0502020204030204" pitchFamily="34" charset="0"/>
                <a:cs typeface="Calibri" panose="020F0502020204030204" pitchFamily="34" charset="0"/>
              </a:rPr>
              <a:t>a </a:t>
            </a:r>
            <a:r>
              <a:rPr lang="en-GB" sz="1800" dirty="0">
                <a:latin typeface="Calibri" panose="020F0502020204030204" pitchFamily="34" charset="0"/>
                <a:ea typeface="Calibri" panose="020F0502020204030204" pitchFamily="34" charset="0"/>
                <a:cs typeface="Calibri" panose="020F0502020204030204" pitchFamily="34" charset="0"/>
              </a:rPr>
              <a:t>more obscure and difficult-to-detect form of encryption.</a:t>
            </a:r>
          </a:p>
          <a:p>
            <a:r>
              <a:rPr lang="en-GB" sz="1800" dirty="0" smtClean="0">
                <a:latin typeface="Calibri" panose="020F0502020204030204" pitchFamily="34" charset="0"/>
                <a:ea typeface="Calibri" panose="020F0502020204030204" pitchFamily="34" charset="0"/>
                <a:cs typeface="Calibri" panose="020F0502020204030204" pitchFamily="34" charset="0"/>
              </a:rPr>
              <a:t>.</a:t>
            </a:r>
            <a:endParaRPr lang="en-GB" sz="18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2123830"/>
            <a:ext cx="2695574" cy="3248025"/>
          </a:xfrm>
          <a:prstGeom prst="rect">
            <a:avLst/>
          </a:prstGeom>
          <a:noFill/>
          <a:ln>
            <a:noFill/>
          </a:ln>
        </p:spPr>
      </p:pic>
      <p:sp>
        <p:nvSpPr>
          <p:cNvPr id="167" name="Google Shape;167;p14"/>
          <p:cNvSpPr txBox="1">
            <a:spLocks noGrp="1"/>
          </p:cNvSpPr>
          <p:nvPr>
            <p:ph type="title"/>
          </p:nvPr>
        </p:nvSpPr>
        <p:spPr>
          <a:xfrm>
            <a:off x="472472" y="-61625"/>
            <a:ext cx="5679300" cy="1599000"/>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US" sz="3600" dirty="0"/>
              <a:t>YOUR SOLUTION AND ITS VALUE PROPOSITION</a:t>
            </a:r>
            <a:endParaRPr sz="3600" dirty="0"/>
          </a:p>
        </p:txBody>
      </p:sp>
      <p:pic>
        <p:nvPicPr>
          <p:cNvPr id="168" name="Google Shape;168;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9" name="Google Shape;169;p14"/>
          <p:cNvSpPr txBox="1"/>
          <p:nvPr/>
        </p:nvSpPr>
        <p:spPr>
          <a:xfrm>
            <a:off x="739775" y="6473337"/>
            <a:ext cx="1799100" cy="17640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0" name="Google Shape;170;p14"/>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8</a:t>
            </a:fld>
            <a:endParaRPr/>
          </a:p>
        </p:txBody>
      </p:sp>
      <p:sp>
        <p:nvSpPr>
          <p:cNvPr id="171" name="Google Shape;171;p14"/>
          <p:cNvSpPr txBox="1"/>
          <p:nvPr/>
        </p:nvSpPr>
        <p:spPr>
          <a:xfrm>
            <a:off x="1869550" y="1816300"/>
            <a:ext cx="7959900" cy="4451100"/>
          </a:xfrm>
          <a:prstGeom prst="rect">
            <a:avLst/>
          </a:prstGeom>
          <a:noFill/>
          <a:ln>
            <a:noFill/>
          </a:ln>
        </p:spPr>
        <p:txBody>
          <a:bodyPr spcFirstLastPara="1" wrap="square" lIns="91425" tIns="91425" rIns="91425" bIns="91425" anchor="t" anchorCtr="0">
            <a:noAutofit/>
          </a:bodyPr>
          <a:lstStyle/>
          <a:p>
            <a:r>
              <a:rPr lang="en-GB" sz="1800" b="1" dirty="0">
                <a:latin typeface="Calibri" panose="020F0502020204030204" pitchFamily="34" charset="0"/>
                <a:ea typeface="Calibri" panose="020F0502020204030204" pitchFamily="34" charset="0"/>
                <a:cs typeface="Calibri" panose="020F0502020204030204" pitchFamily="34" charset="0"/>
              </a:rPr>
              <a:t>Diverse Applications</a:t>
            </a:r>
            <a:r>
              <a:rPr lang="en-GB" sz="1800" dirty="0">
                <a:latin typeface="Calibri" panose="020F0502020204030204" pitchFamily="34" charset="0"/>
                <a:ea typeface="Calibri" panose="020F0502020204030204" pitchFamily="34" charset="0"/>
                <a:cs typeface="Calibri" panose="020F0502020204030204" pitchFamily="34" charset="0"/>
              </a:rPr>
              <a:t>: Chemical steganography has diverse potential applications across various fields. It can be used in military and intelligence operations for secure communication, in research for experimental purposes or data encryption, and in industries for protecting proprietary information or trade secrets.</a:t>
            </a:r>
          </a:p>
          <a:p>
            <a:r>
              <a:rPr lang="en-GB" sz="1800" b="1" dirty="0">
                <a:latin typeface="Calibri" panose="020F0502020204030204" pitchFamily="34" charset="0"/>
                <a:ea typeface="Calibri" panose="020F0502020204030204" pitchFamily="34" charset="0"/>
                <a:cs typeface="Calibri" panose="020F0502020204030204" pitchFamily="34" charset="0"/>
              </a:rPr>
              <a:t>Flexibility and Complexity</a:t>
            </a:r>
            <a:r>
              <a:rPr lang="en-GB" sz="1800" dirty="0">
                <a:latin typeface="Calibri" panose="020F0502020204030204" pitchFamily="34" charset="0"/>
                <a:ea typeface="Calibri" panose="020F0502020204030204" pitchFamily="34" charset="0"/>
                <a:cs typeface="Calibri" panose="020F0502020204030204" pitchFamily="34" charset="0"/>
              </a:rPr>
              <a:t>: Chemical steganography allows for a high degree of flexibility and complexity in encoding and decoding messages. With a vast array of chemicals and reactions available, there are numerous possibilities for encoding techniques, making it challenging for unauthorized parties to decipher hidden messages.</a:t>
            </a:r>
          </a:p>
          <a:p>
            <a:r>
              <a:rPr lang="en-GB" sz="1800" b="1" dirty="0">
                <a:latin typeface="Calibri" panose="020F0502020204030204" pitchFamily="34" charset="0"/>
                <a:ea typeface="Calibri" panose="020F0502020204030204" pitchFamily="34" charset="0"/>
                <a:cs typeface="Calibri" panose="020F0502020204030204" pitchFamily="34" charset="0"/>
              </a:rPr>
              <a:t>Resistance to Digital Attacks</a:t>
            </a:r>
            <a:r>
              <a:rPr lang="en-GB" sz="1800" dirty="0">
                <a:latin typeface="Calibri" panose="020F0502020204030204" pitchFamily="34" charset="0"/>
                <a:ea typeface="Calibri" panose="020F0502020204030204" pitchFamily="34" charset="0"/>
                <a:cs typeface="Calibri" panose="020F0502020204030204" pitchFamily="34" charset="0"/>
              </a:rPr>
              <a:t>: Since chemical steganography operates outside the realm of digital communication, it can be resistant to certain types of digital attacks, such as hacking, malware, or interception of electronic </a:t>
            </a:r>
            <a:r>
              <a:rPr lang="en-GB" sz="1800" dirty="0" smtClean="0">
                <a:latin typeface="Calibri" panose="020F0502020204030204" pitchFamily="34" charset="0"/>
                <a:ea typeface="Calibri" panose="020F0502020204030204" pitchFamily="34" charset="0"/>
                <a:cs typeface="Calibri" panose="020F0502020204030204" pitchFamily="34" charset="0"/>
              </a:rPr>
              <a:t>communications.</a:t>
            </a:r>
            <a:endParaRPr lang="en-GB" sz="1800" dirty="0">
              <a:latin typeface="Calibri" panose="020F0502020204030204" pitchFamily="34" charset="0"/>
              <a:ea typeface="Calibri" panose="020F0502020204030204" pitchFamily="34" charset="0"/>
              <a:cs typeface="Calibri" panose="020F0502020204030204" pitchFamily="34" charset="0"/>
            </a:endParaRPr>
          </a:p>
          <a:p>
            <a:r>
              <a:rPr lang="en-GB" sz="1800" b="1" dirty="0">
                <a:latin typeface="Calibri" panose="020F0502020204030204" pitchFamily="34" charset="0"/>
                <a:ea typeface="Calibri" panose="020F0502020204030204" pitchFamily="34" charset="0"/>
                <a:cs typeface="Calibri" panose="020F0502020204030204" pitchFamily="34" charset="0"/>
              </a:rPr>
              <a:t>Innovative Research Opportunities</a:t>
            </a:r>
            <a:r>
              <a:rPr lang="en-GB" sz="1800" dirty="0">
                <a:latin typeface="Calibri" panose="020F0502020204030204" pitchFamily="34" charset="0"/>
                <a:ea typeface="Calibri" panose="020F0502020204030204" pitchFamily="34" charset="0"/>
                <a:cs typeface="Calibri" panose="020F0502020204030204" pitchFamily="34" charset="0"/>
              </a:rPr>
              <a:t>: The study and development of chemical steganography present innovative research opportunities in fields such as chemistry, cryptography, and information 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8" name="Google Shape;178;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9" name="Google Shape;179;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80" name="Google Shape;180;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1" name="Google Shape;181;p15"/>
          <p:cNvSpPr txBox="1">
            <a:spLocks noGrp="1"/>
          </p:cNvSpPr>
          <p:nvPr>
            <p:ph type="title"/>
          </p:nvPr>
        </p:nvSpPr>
        <p:spPr>
          <a:xfrm>
            <a:off x="558165" y="385444"/>
            <a:ext cx="9764395" cy="1122362"/>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4250" dirty="0"/>
              <a:t>THE WOW IN YOUR SOLUTION</a:t>
            </a:r>
            <a:endParaRPr sz="4250" dirty="0"/>
          </a:p>
        </p:txBody>
      </p:sp>
      <p:sp>
        <p:nvSpPr>
          <p:cNvPr id="182" name="Google Shape;182;p1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9</a:t>
            </a:fld>
            <a:endParaRPr/>
          </a:p>
        </p:txBody>
      </p:sp>
      <p:sp>
        <p:nvSpPr>
          <p:cNvPr id="183" name="Google Shape;183;p15"/>
          <p:cNvSpPr txBox="1"/>
          <p:nvPr/>
        </p:nvSpPr>
        <p:spPr>
          <a:xfrm>
            <a:off x="2533650" y="2346190"/>
            <a:ext cx="6176700" cy="2711400"/>
          </a:xfrm>
          <a:prstGeom prst="rect">
            <a:avLst/>
          </a:prstGeom>
          <a:noFill/>
          <a:ln>
            <a:noFill/>
          </a:ln>
        </p:spPr>
        <p:txBody>
          <a:bodyPr spcFirstLastPara="1" wrap="square" lIns="91425" tIns="91425" rIns="91425" bIns="91425" anchor="t" anchorCtr="0">
            <a:noAutofit/>
          </a:bodyPr>
          <a:lstStyle/>
          <a:p>
            <a:pPr lvl="0"/>
            <a:r>
              <a:rPr lang="en-GB" sz="1800" b="1" dirty="0">
                <a:latin typeface="Calibri" panose="020F0502020204030204" pitchFamily="34" charset="0"/>
                <a:ea typeface="Calibri" panose="020F0502020204030204" pitchFamily="34" charset="0"/>
                <a:cs typeface="Calibri" panose="020F0502020204030204" pitchFamily="34" charset="0"/>
              </a:rPr>
              <a:t>Real-world Application</a:t>
            </a:r>
            <a:r>
              <a:rPr lang="en-GB" sz="1800" dirty="0">
                <a:latin typeface="Calibri" panose="020F0502020204030204" pitchFamily="34" charset="0"/>
                <a:ea typeface="Calibri" panose="020F0502020204030204" pitchFamily="34" charset="0"/>
                <a:cs typeface="Calibri" panose="020F0502020204030204" pitchFamily="34" charset="0"/>
              </a:rPr>
              <a:t>: From secure military communications to safeguarding trade secrets and privacy in sensitive transactions, chemical steganography showcases its practical utility in scenarios where traditional encryption methods may fall short, leaving a lasting impression of its effectiveness</a:t>
            </a:r>
            <a:r>
              <a:rPr lang="en-GB" dirty="0" smtClean="0"/>
              <a:t>.</a:t>
            </a:r>
            <a:endParaRPr lang="en-US" sz="1800" dirty="0">
              <a:latin typeface="Calibri"/>
              <a:ea typeface="Calibri"/>
              <a:cs typeface="Calibri"/>
              <a:sym typeface="Calibri"/>
            </a:endParaRPr>
          </a:p>
          <a:p>
            <a:pPr lvl="0"/>
            <a:r>
              <a:rPr lang="en-GB" sz="1800" b="1" dirty="0">
                <a:latin typeface="Calibri" panose="020F0502020204030204" pitchFamily="34" charset="0"/>
                <a:ea typeface="Calibri" panose="020F0502020204030204" pitchFamily="34" charset="0"/>
                <a:cs typeface="Calibri" panose="020F0502020204030204" pitchFamily="34" charset="0"/>
              </a:rPr>
              <a:t>Invisible Encryption</a:t>
            </a:r>
            <a:r>
              <a:rPr lang="en-GB" sz="1800" dirty="0">
                <a:latin typeface="Calibri" panose="020F0502020204030204" pitchFamily="34" charset="0"/>
                <a:ea typeface="Calibri" panose="020F0502020204030204" pitchFamily="34" charset="0"/>
                <a:cs typeface="Calibri" panose="020F0502020204030204" pitchFamily="34" charset="0"/>
              </a:rPr>
              <a:t>: By concealing messages within the chemical composition of substances or reactions, chemical steganography renders information virtually invisible to conventional surveillance methods, sparking intrigue and fascination</a:t>
            </a:r>
            <a:endParaRPr sz="1800" dirty="0">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1176</Words>
  <Application>Microsoft Office PowerPoint</Application>
  <PresentationFormat>Widescreen</PresentationFormat>
  <Paragraphs>76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user68</dc:creator>
  <cp:lastModifiedBy>user68</cp:lastModifiedBy>
  <cp:revision>15</cp:revision>
  <dcterms:modified xsi:type="dcterms:W3CDTF">2024-04-01T09:35:09Z</dcterms:modified>
</cp:coreProperties>
</file>