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1"/>
  </p:sldMasterIdLst>
  <p:sldIdLst>
    <p:sldId id="343" r:id="rId2"/>
    <p:sldId id="257" r:id="rId3"/>
    <p:sldId id="351" r:id="rId4"/>
    <p:sldId id="284" r:id="rId5"/>
    <p:sldId id="267" r:id="rId6"/>
    <p:sldId id="268" r:id="rId7"/>
    <p:sldId id="264" r:id="rId8"/>
    <p:sldId id="344" r:id="rId9"/>
    <p:sldId id="259" r:id="rId10"/>
    <p:sldId id="35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F6F9FF"/>
    <a:srgbClr val="EDEFF7"/>
    <a:srgbClr val="D0D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hyperlink" Target="https://en.wikiversity.org/wiki/File:Pictogram_voting_move.svg" TargetMode="External"/><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hyperlink" Target="https://commons.wikimedia.org/wiki/File:Download-Icon.png" TargetMode="External"/><Relationship Id="rId1" Type="http://schemas.openxmlformats.org/officeDocument/2006/relationships/image" Target="../media/image4.png"/><Relationship Id="rId6" Type="http://schemas.openxmlformats.org/officeDocument/2006/relationships/image" Target="../media/image6.png"/><Relationship Id="rId5" Type="http://schemas.openxmlformats.org/officeDocument/2006/relationships/hyperlink" Target="http://www.nswash.com.br/cropped-limpeza-de-bancos-de-couro-curitiba-png/" TargetMode="External"/><Relationship Id="rId4" Type="http://schemas.microsoft.com/office/2007/relationships/hdphoto" Target="../media/hdphoto1.wdp"/></Relationships>
</file>

<file path=ppt/diagrams/_rels/drawing1.xml.rels><?xml version="1.0" encoding="UTF-8" standalone="yes"?>
<Relationships xmlns="http://schemas.openxmlformats.org/package/2006/relationships"><Relationship Id="rId8" Type="http://schemas.openxmlformats.org/officeDocument/2006/relationships/hyperlink" Target="https://en.wikiversity.org/wiki/File:Pictogram_voting_move.svg" TargetMode="External"/><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hyperlink" Target="https://commons.wikimedia.org/wiki/File:Download-Icon.png" TargetMode="External"/><Relationship Id="rId1" Type="http://schemas.openxmlformats.org/officeDocument/2006/relationships/image" Target="../media/image4.png"/><Relationship Id="rId6" Type="http://schemas.openxmlformats.org/officeDocument/2006/relationships/image" Target="../media/image6.png"/><Relationship Id="rId5" Type="http://schemas.openxmlformats.org/officeDocument/2006/relationships/hyperlink" Target="http://www.nswash.com.br/cropped-limpeza-de-bancos-de-couro-curitiba-png/" TargetMode="External"/><Relationship Id="rId4" Type="http://schemas.microsoft.com/office/2007/relationships/hdphoto" Target="../media/hdphoto1.wdp"/></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latin typeface="+mn-lt"/>
              <a:ea typeface="+mn-ea"/>
              <a:cs typeface="+mn-cs"/>
            </a:rPr>
            <a:t>Data will be obtained from relevant sources using different methods such as APIs and web scraping.</a:t>
          </a:r>
          <a:endParaRPr lang="en-US" sz="1600" dirty="0">
            <a:solidFill>
              <a:schemeClr val="tx1"/>
            </a:solidFill>
          </a:endParaRP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latin typeface="+mn-lt"/>
              <a:ea typeface="+mn-ea"/>
              <a:cs typeface="+mn-cs"/>
            </a:rPr>
            <a:t>Data needs to be converted from source to usable format that can be imported into Notebook.</a:t>
          </a:r>
          <a:endParaRPr lang="en-US" sz="1600" dirty="0">
            <a:solidFill>
              <a:schemeClr val="tx1"/>
            </a:solidFill>
          </a:endParaRP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Import data into Notebook for modelling. </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biLevel thresh="75000"/>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a:noFill/>
        </a:ln>
      </dgm:spPr>
    </dgm:pt>
    <dgm:pt modelId="{F7010F18-F6C1-6244-999C-6F4826BFEE21}" type="pres">
      <dgm:prSet presAssocID="{15F858BE-12F3-4653-B340-0B188B98203C}" presName="txNode" presStyleLbl="node1" presStyleIdx="0" presStyleCnt="3" custScaleY="100000" custLinFactNeighborX="-232" custLinFactNeighborY="7829">
        <dgm:presLayoutVars>
          <dgm:bulletEnabled val="1"/>
        </dgm:presLayoutVars>
      </dgm:prSet>
      <dgm:spPr/>
    </dgm:pt>
    <dgm:pt modelId="{B48CEBB2-ABEF-3441-AEA3-83AB1BDCA6CB}" type="pres">
      <dgm:prSet presAssocID="{BAF7F54C-54BB-4E32-A3BE-70FDDE1ACC7A}" presName="sibTrans" presStyleLbl="sibTrans2D1" presStyleIdx="0" presStyleCnt="2" custScaleX="113904"/>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duotone>
              <a:prstClr val="black"/>
              <a:srgbClr val="191919">
                <a:tint val="45000"/>
                <a:satMod val="400000"/>
              </a:srgbClr>
            </a:duotone>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noFill/>
        </a:ln>
      </dgm:spPr>
    </dgm:pt>
    <dgm:pt modelId="{81E0535B-114E-6F49-902E-9793A88FD7A2}" type="pres">
      <dgm:prSet presAssocID="{18935234-F39B-4F64-9D3E-ECC198090598}" presName="txNode" presStyleLbl="node1" presStyleIdx="1" presStyleCnt="3" custScaleY="100000" custLinFactNeighborX="-1134" custLinFactNeighborY="7829">
        <dgm:presLayoutVars>
          <dgm:bulletEnabled val="1"/>
        </dgm:presLayoutVars>
      </dgm:prSet>
      <dgm:spPr/>
    </dgm:pt>
    <dgm:pt modelId="{F44E78FC-A2BF-B94F-9C95-C81B202ABE44}" type="pres">
      <dgm:prSet presAssocID="{A80C0A60-9866-4750-AF50-82E6D30D27C4}" presName="sibTrans" presStyleLbl="sibTrans2D1" presStyleIdx="1" presStyleCnt="2" custScaleX="108980" custScaleY="98111"/>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Ang="10800000" custScaleX="60833" custScaleY="66072" custLinFactNeighborX="15146" custLinFactNeighborY="810"/>
      <dgm:spPr>
        <a:blipFill dpi="0" rotWithShape="1">
          <a:blip xmlns:r="http://schemas.openxmlformats.org/officeDocument/2006/relationships" r:embed="rId6">
            <a:extLst>
              <a:ext uri="{BEBA8EAE-BF5A-486C-A8C5-ECC9F3942E4B}">
                <a14:imgProps xmlns:a14="http://schemas.microsoft.com/office/drawing/2010/main">
                  <a14:imgLayer r:embed="rId7">
                    <a14:imgEffect>
                      <a14:saturation sat="0"/>
                    </a14:imgEffect>
                    <a14:imgEffect>
                      <a14:brightnessContrast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ln>
          <a:noFill/>
        </a:ln>
      </dgm:spPr>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Foursquare Query</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algn="l" defTabSz="533400">
            <a:lnSpc>
              <a:spcPct val="100000"/>
            </a:lnSpc>
            <a:spcBef>
              <a:spcPct val="0"/>
            </a:spcBef>
            <a:spcAft>
              <a:spcPts val="0"/>
            </a:spcAft>
            <a:buNone/>
          </a:pPr>
          <a:r>
            <a:rPr lang="en-ZA" sz="1200" kern="1200" dirty="0"/>
            <a:t>Queries were run for the terms “Bus Stops”, “Train Stations” and “Grocery Stores” using the Foursquare API </a:t>
          </a:r>
          <a:endParaRPr lang="en-US" sz="1200" kern="1200" dirty="0">
            <a:latin typeface="+mn-lt"/>
            <a:ea typeface="+mn-ea"/>
            <a:cs typeface="+mn-cs"/>
          </a:endParaRP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Rental and crime data were obtained from Statistics Australia.</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Data Handling</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lgn="l">
            <a:buNone/>
            <a:tabLst/>
          </a:pPr>
          <a:r>
            <a:rPr lang="en-US" sz="1200" dirty="0">
              <a:latin typeface="+mn-lt"/>
              <a:ea typeface="+mn-ea"/>
              <a:cs typeface="+mn-cs"/>
            </a:rPr>
            <a:t>Data handling methods were used to convert the data into the usable forms.</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Crime and Rental Statistics</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Visualization</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ZA" sz="1600" b="1" dirty="0">
              <a:effectLst/>
              <a:latin typeface="+mj-lt"/>
            </a:rPr>
            <a:t>Ranked </a:t>
          </a:r>
          <a:r>
            <a:rPr lang="en-ZA" sz="1600" b="1" dirty="0" err="1">
              <a:effectLst/>
              <a:latin typeface="+mj-lt"/>
            </a:rPr>
            <a:t>Dataframes</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Python package Folium was used to create map visualization tool.</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200" kern="1200" dirty="0">
              <a:latin typeface="+mn-lt"/>
              <a:ea typeface="+mn-ea"/>
              <a:cs typeface="+mn-cs"/>
            </a:rPr>
            <a:t>Ranked </a:t>
          </a:r>
          <a:r>
            <a:rPr lang="en-US" sz="1200" kern="1200" dirty="0" err="1">
              <a:latin typeface="+mn-lt"/>
              <a:ea typeface="+mn-ea"/>
              <a:cs typeface="+mn-cs"/>
            </a:rPr>
            <a:t>dataframes</a:t>
          </a:r>
          <a:r>
            <a:rPr lang="en-US" sz="1200" kern="1200" dirty="0">
              <a:latin typeface="+mn-lt"/>
              <a:ea typeface="+mn-ea"/>
              <a:cs typeface="+mn-cs"/>
            </a:rPr>
            <a:t> were created to display the best scoring LGAs according to crime and rental statistics.</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custScaleX="109293" custLinFactNeighborX="6174">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custScaleX="104867" custLinFactNeighborX="473" custLinFactNeighborY="-723">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biLevel thresh="75000"/>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314" y="141028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ea typeface="+mn-ea"/>
              <a:cs typeface="+mn-cs"/>
            </a:rPr>
            <a:t>Data will be obtained from relevant sources using different methods such as APIs and web scraping.</a:t>
          </a:r>
          <a:endParaRPr lang="en-US" sz="1600" kern="1200" dirty="0">
            <a:solidFill>
              <a:schemeClr val="tx1"/>
            </a:solidFill>
          </a:endParaRPr>
        </a:p>
      </dsp:txBody>
      <dsp:txXfrm>
        <a:off x="69158" y="1479133"/>
        <a:ext cx="2523269" cy="2212804"/>
      </dsp:txXfrm>
    </dsp:sp>
    <dsp:sp modelId="{B48CEBB2-ABEF-3441-AEA3-83AB1BDCA6CB}">
      <dsp:nvSpPr>
        <dsp:cNvPr id="0" name=""/>
        <dsp:cNvSpPr/>
      </dsp:nvSpPr>
      <dsp:spPr>
        <a:xfrm>
          <a:off x="2791456" y="690563"/>
          <a:ext cx="826627"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791456" y="818441"/>
        <a:ext cx="634810"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duotone>
              <a:prstClr val="black"/>
              <a:srgbClr val="191919">
                <a:tint val="45000"/>
                <a:satMod val="400000"/>
              </a:srgbClr>
            </a:duotone>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68545" y="141028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ea typeface="+mn-ea"/>
              <a:cs typeface="+mn-cs"/>
            </a:rPr>
            <a:t>Data needs to be converted from source to usable format that can be imported into Notebook.</a:t>
          </a:r>
          <a:endParaRPr lang="en-US" sz="1600" kern="1200" dirty="0">
            <a:solidFill>
              <a:schemeClr val="tx1"/>
            </a:solidFill>
          </a:endParaRPr>
        </a:p>
      </dsp:txBody>
      <dsp:txXfrm>
        <a:off x="3737389" y="1479133"/>
        <a:ext cx="2523269" cy="2212804"/>
      </dsp:txXfrm>
    </dsp:sp>
    <dsp:sp modelId="{F44E78FC-A2BF-B94F-9C95-C81B202ABE44}">
      <dsp:nvSpPr>
        <dsp:cNvPr id="0" name=""/>
        <dsp:cNvSpPr/>
      </dsp:nvSpPr>
      <dsp:spPr>
        <a:xfrm rot="21585715">
          <a:off x="6501553" y="688716"/>
          <a:ext cx="790899" cy="62731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dirty="0">
            <a:solidFill>
              <a:schemeClr val="tx1"/>
            </a:solidFill>
          </a:endParaRPr>
        </a:p>
      </dsp:txBody>
      <dsp:txXfrm>
        <a:off x="6501554" y="814569"/>
        <a:ext cx="602705" cy="376388"/>
      </dsp:txXfrm>
    </dsp:sp>
    <dsp:sp modelId="{1CADC06F-09C6-D742-9130-63CA66649117}">
      <dsp:nvSpPr>
        <dsp:cNvPr id="0" name=""/>
        <dsp:cNvSpPr/>
      </dsp:nvSpPr>
      <dsp:spPr>
        <a:xfrm rot="10800000">
          <a:off x="7881912" y="218407"/>
          <a:ext cx="1618740" cy="1553017"/>
        </a:xfrm>
        <a:prstGeom prst="roundRect">
          <a:avLst>
            <a:gd name="adj" fmla="val 10000"/>
          </a:avLst>
        </a:prstGeom>
        <a:blipFill dpi="0" rotWithShape="1">
          <a:blip xmlns:r="http://schemas.openxmlformats.org/officeDocument/2006/relationships" r:embed="rId6">
            <a:extLst>
              <a:ext uri="{BEBA8EAE-BF5A-486C-A8C5-ECC9F3942E4B}">
                <a14:imgProps xmlns:a14="http://schemas.microsoft.com/office/drawing/2010/main">
                  <a14:imgLayer r:embed="rId7">
                    <a14:imgEffect>
                      <a14:saturation sat="0"/>
                    </a14:imgEffect>
                    <a14:imgEffect>
                      <a14:brightnessContrast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10926"/>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Import data into Notebook for modelling. </a:t>
          </a:r>
        </a:p>
      </dsp:txBody>
      <dsp:txXfrm>
        <a:off x="7459798" y="1279770"/>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83235" y="521112"/>
          <a:ext cx="2146250" cy="858500"/>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Foursquare Query</a:t>
          </a:r>
        </a:p>
      </dsp:txBody>
      <dsp:txXfrm>
        <a:off x="512485" y="521112"/>
        <a:ext cx="1287750" cy="858500"/>
      </dsp:txXfrm>
    </dsp:sp>
    <dsp:sp modelId="{79CA1122-69FB-0B4E-B2C9-4D2ECE3F8377}">
      <dsp:nvSpPr>
        <dsp:cNvPr id="0" name=""/>
        <dsp:cNvSpPr/>
      </dsp:nvSpPr>
      <dsp:spPr>
        <a:xfrm>
          <a:off x="109462" y="1486925"/>
          <a:ext cx="1876561" cy="175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ZA" sz="1200" kern="1200" dirty="0"/>
            <a:t>Queries were run for the terms “Bus Stops”, “Train Stations” and “Grocery Stores” using the Foursquare API </a:t>
          </a:r>
          <a:endParaRPr lang="en-US" sz="1200" kern="1200" dirty="0">
            <a:latin typeface="+mn-lt"/>
            <a:ea typeface="+mn-ea"/>
            <a:cs typeface="+mn-cs"/>
          </a:endParaRPr>
        </a:p>
      </dsp:txBody>
      <dsp:txXfrm>
        <a:off x="109462" y="1486925"/>
        <a:ext cx="1876561" cy="1752750"/>
      </dsp:txXfrm>
    </dsp:sp>
    <dsp:sp modelId="{3FE0BECA-F8E9-F948-9E5B-A2C88CDF4684}">
      <dsp:nvSpPr>
        <dsp:cNvPr id="0" name=""/>
        <dsp:cNvSpPr/>
      </dsp:nvSpPr>
      <dsp:spPr>
        <a:xfrm>
          <a:off x="2013485" y="521112"/>
          <a:ext cx="2146250" cy="858500"/>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Crime and Rental Statistics</a:t>
          </a:r>
        </a:p>
      </dsp:txBody>
      <dsp:txXfrm>
        <a:off x="2442735" y="521112"/>
        <a:ext cx="1287750" cy="858500"/>
      </dsp:txXfrm>
    </dsp:sp>
    <dsp:sp modelId="{E0B80017-40D4-A441-897E-5DB40659239C}">
      <dsp:nvSpPr>
        <dsp:cNvPr id="0" name=""/>
        <dsp:cNvSpPr/>
      </dsp:nvSpPr>
      <dsp:spPr>
        <a:xfrm>
          <a:off x="2013485" y="1486925"/>
          <a:ext cx="1717000" cy="175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Rental and crime data were obtained from Statistics Australia.</a:t>
          </a:r>
          <a:endParaRPr lang="en-US" sz="1200" kern="1200" dirty="0"/>
        </a:p>
      </dsp:txBody>
      <dsp:txXfrm>
        <a:off x="2013485" y="1486925"/>
        <a:ext cx="1717000" cy="1752750"/>
      </dsp:txXfrm>
    </dsp:sp>
    <dsp:sp modelId="{81520718-E0A3-F74D-A443-828F2E61E496}">
      <dsp:nvSpPr>
        <dsp:cNvPr id="0" name=""/>
        <dsp:cNvSpPr/>
      </dsp:nvSpPr>
      <dsp:spPr>
        <a:xfrm>
          <a:off x="3943736" y="521112"/>
          <a:ext cx="2146250" cy="858500"/>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Data Handling</a:t>
          </a:r>
        </a:p>
      </dsp:txBody>
      <dsp:txXfrm>
        <a:off x="4372986" y="521112"/>
        <a:ext cx="1287750" cy="858500"/>
      </dsp:txXfrm>
    </dsp:sp>
    <dsp:sp modelId="{8A27EB0C-FEE2-BE49-9979-EC1C219DE78D}">
      <dsp:nvSpPr>
        <dsp:cNvPr id="0" name=""/>
        <dsp:cNvSpPr/>
      </dsp:nvSpPr>
      <dsp:spPr>
        <a:xfrm>
          <a:off x="3943736" y="1486925"/>
          <a:ext cx="1717000" cy="175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Data handling methods were used to convert the data into the usable forms.</a:t>
          </a:r>
          <a:endParaRPr lang="en-US" sz="1200" kern="1200" dirty="0"/>
        </a:p>
      </dsp:txBody>
      <dsp:txXfrm>
        <a:off x="3943736" y="1486925"/>
        <a:ext cx="1717000" cy="1752750"/>
      </dsp:txXfrm>
    </dsp:sp>
    <dsp:sp modelId="{0CD56FB9-D72E-9940-8548-010CDB0C9363}">
      <dsp:nvSpPr>
        <dsp:cNvPr id="0" name=""/>
        <dsp:cNvSpPr/>
      </dsp:nvSpPr>
      <dsp:spPr>
        <a:xfrm>
          <a:off x="5884138" y="514905"/>
          <a:ext cx="2250708" cy="858500"/>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Visualization</a:t>
          </a:r>
          <a:endParaRPr lang="ru-RU" sz="1600" b="1" kern="1200" dirty="0">
            <a:effectLst/>
            <a:latin typeface="+mj-lt"/>
          </a:endParaRPr>
        </a:p>
      </dsp:txBody>
      <dsp:txXfrm>
        <a:off x="6313388" y="514905"/>
        <a:ext cx="1392208" cy="858500"/>
      </dsp:txXfrm>
    </dsp:sp>
    <dsp:sp modelId="{F38F5139-7DF1-3240-BF8A-0D0B02C34E33}">
      <dsp:nvSpPr>
        <dsp:cNvPr id="0" name=""/>
        <dsp:cNvSpPr/>
      </dsp:nvSpPr>
      <dsp:spPr>
        <a:xfrm>
          <a:off x="5926215" y="1486925"/>
          <a:ext cx="1717000" cy="175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Python package Folium was used to create map visualization tool.</a:t>
          </a:r>
        </a:p>
      </dsp:txBody>
      <dsp:txXfrm>
        <a:off x="5926215" y="1486925"/>
        <a:ext cx="1717000" cy="1752750"/>
      </dsp:txXfrm>
    </dsp:sp>
    <dsp:sp modelId="{BB3B3198-26D7-164E-981A-C5A96DD0DBEF}">
      <dsp:nvSpPr>
        <dsp:cNvPr id="0" name=""/>
        <dsp:cNvSpPr/>
      </dsp:nvSpPr>
      <dsp:spPr>
        <a:xfrm>
          <a:off x="7908694" y="521112"/>
          <a:ext cx="2146250" cy="858500"/>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ZA" sz="1600" b="1" kern="1200" dirty="0">
              <a:effectLst/>
              <a:latin typeface="+mj-lt"/>
            </a:rPr>
            <a:t>Ranked </a:t>
          </a:r>
          <a:r>
            <a:rPr lang="en-ZA" sz="1600" b="1" kern="1200" dirty="0" err="1">
              <a:effectLst/>
              <a:latin typeface="+mj-lt"/>
            </a:rPr>
            <a:t>Dataframes</a:t>
          </a:r>
          <a:endParaRPr lang="ru-RU" sz="1600" b="1" kern="1200" dirty="0">
            <a:effectLst/>
            <a:latin typeface="+mj-lt"/>
          </a:endParaRPr>
        </a:p>
      </dsp:txBody>
      <dsp:txXfrm>
        <a:off x="8337944" y="521112"/>
        <a:ext cx="1287750" cy="858500"/>
      </dsp:txXfrm>
    </dsp:sp>
    <dsp:sp modelId="{7DDD8217-14DA-AF4E-9FE3-03C109C46553}">
      <dsp:nvSpPr>
        <dsp:cNvPr id="0" name=""/>
        <dsp:cNvSpPr/>
      </dsp:nvSpPr>
      <dsp:spPr>
        <a:xfrm>
          <a:off x="7908694" y="1486925"/>
          <a:ext cx="1717000" cy="175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Ranked </a:t>
          </a:r>
          <a:r>
            <a:rPr lang="en-US" sz="1200" kern="1200" dirty="0" err="1">
              <a:latin typeface="+mn-lt"/>
              <a:ea typeface="+mn-ea"/>
              <a:cs typeface="+mn-cs"/>
            </a:rPr>
            <a:t>dataframes</a:t>
          </a:r>
          <a:r>
            <a:rPr lang="en-US" sz="1200" kern="1200" dirty="0">
              <a:latin typeface="+mn-lt"/>
              <a:ea typeface="+mn-ea"/>
              <a:cs typeface="+mn-cs"/>
            </a:rPr>
            <a:t> were created to display the best scoring LGAs according to crime and rental statistics.</a:t>
          </a:r>
        </a:p>
      </dsp:txBody>
      <dsp:txXfrm>
        <a:off x="7908694" y="1486925"/>
        <a:ext cx="1717000" cy="175275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3/19/2020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3/19/2020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3/19/2020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3/19/2020</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3/19/2020</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3/19/2020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3/19/2020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3/19/2020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3/19/2020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3/19/2020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3/19/2020</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Melbourne Relocation Assistance tool</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Christopher van de </a:t>
            </a:r>
            <a:r>
              <a:rPr lang="en-US" dirty="0" err="1"/>
              <a:t>vyver</a:t>
            </a:r>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825096"/>
            <a:ext cx="10058400" cy="4338640"/>
          </a:xfrm>
        </p:spPr>
        <p:txBody>
          <a:bodyPr>
            <a:normAutofit/>
          </a:bodyPr>
          <a:lstStyle/>
          <a:p>
            <a:pPr>
              <a:buClr>
                <a:schemeClr val="tx1"/>
              </a:buClr>
              <a:buFont typeface="Arial" panose="020B0604020202020204" pitchFamily="34" charset="0"/>
              <a:buChar char="•"/>
            </a:pPr>
            <a:r>
              <a:rPr lang="en-ZA" dirty="0"/>
              <a:t>Additional venues may be added to increase the comprehensiveness of the mapping tool and enable users to make a more informed decision. </a:t>
            </a:r>
          </a:p>
          <a:p>
            <a:pPr>
              <a:buClr>
                <a:schemeClr val="tx1"/>
              </a:buClr>
              <a:buFont typeface="Arial" panose="020B0604020202020204" pitchFamily="34" charset="0"/>
              <a:buChar char="•"/>
            </a:pPr>
            <a:r>
              <a:rPr lang="en-ZA" dirty="0"/>
              <a:t>More statistics such as number of restaurants or hospitals can be included in venue search. Even schools for couples or families moving.</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1013991"/>
            <a:ext cx="10058400" cy="587584"/>
          </a:xfrm>
        </p:spPr>
        <p:txBody>
          <a:bodyPr/>
          <a:lstStyle/>
          <a:p>
            <a:r>
              <a:rPr lang="en-US" dirty="0"/>
              <a:t>Recommendations</a:t>
            </a:r>
          </a:p>
        </p:txBody>
      </p:sp>
    </p:spTree>
    <p:extLst>
      <p:ext uri="{BB962C8B-B14F-4D97-AF65-F5344CB8AC3E}">
        <p14:creationId xmlns:p14="http://schemas.microsoft.com/office/powerpoint/2010/main" val="13043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endParaRPr lang="en-US" dirty="0"/>
          </a:p>
          <a:p>
            <a:r>
              <a:rPr lang="en-US" dirty="0"/>
              <a:t>The Problem</a:t>
            </a:r>
          </a:p>
          <a:p>
            <a:r>
              <a:rPr lang="en-US" dirty="0"/>
              <a:t>Data Required</a:t>
            </a:r>
          </a:p>
          <a:p>
            <a:r>
              <a:rPr lang="en-US" dirty="0"/>
              <a:t>Data Handling</a:t>
            </a:r>
          </a:p>
          <a:p>
            <a:r>
              <a:rPr lang="en-US" dirty="0"/>
              <a:t>Methodology</a:t>
            </a:r>
          </a:p>
          <a:p>
            <a:r>
              <a:rPr lang="en-US" dirty="0"/>
              <a:t>Visualization Tool </a:t>
            </a:r>
          </a:p>
          <a:p>
            <a:r>
              <a:rPr lang="en-US" dirty="0"/>
              <a:t>Ranked Local Government Area </a:t>
            </a:r>
            <a:r>
              <a:rPr lang="en-US" dirty="0" err="1"/>
              <a:t>Dataframe</a:t>
            </a:r>
            <a:endParaRPr lang="en-US" dirty="0"/>
          </a:p>
          <a:p>
            <a:r>
              <a:rPr lang="en-US" dirty="0"/>
              <a:t>Conclusions</a:t>
            </a:r>
          </a:p>
          <a:p>
            <a:r>
              <a:rPr lang="en-US" dirty="0"/>
              <a:t>Recommendations</a:t>
            </a:r>
          </a:p>
        </p:txBody>
      </p:sp>
      <p:cxnSp>
        <p:nvCxnSpPr>
          <p:cNvPr id="7" name="Straight Connector 6">
            <a:extLst>
              <a:ext uri="{FF2B5EF4-FFF2-40B4-BE49-F238E27FC236}">
                <a16:creationId xmlns:a16="http://schemas.microsoft.com/office/drawing/2014/main" id="{3542244B-B542-4010-A7D3-628A239ECBE8}"/>
              </a:ext>
            </a:extLst>
          </p:cNvPr>
          <p:cNvCxnSpPr/>
          <p:nvPr/>
        </p:nvCxnSpPr>
        <p:spPr>
          <a:xfrm>
            <a:off x="4935985" y="1227338"/>
            <a:ext cx="0" cy="4403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193445" y="633875"/>
            <a:ext cx="6054559" cy="5590250"/>
          </a:xfrm>
        </p:spPr>
        <p:txBody>
          <a:bodyPr/>
          <a:lstStyle/>
          <a:p>
            <a:pPr marL="0" indent="0">
              <a:lnSpc>
                <a:spcPct val="150000"/>
              </a:lnSpc>
              <a:buNone/>
            </a:pPr>
            <a:r>
              <a:rPr lang="en-ZA" dirty="0"/>
              <a:t>The greatest decision individuals relocating to any new city are faced with, is choosing a place to stay. This decision impacts your family and social life, transport time to work as well as rental costs. </a:t>
            </a:r>
          </a:p>
          <a:p>
            <a:pPr marL="0" indent="0">
              <a:lnSpc>
                <a:spcPct val="150000"/>
              </a:lnSpc>
              <a:buNone/>
            </a:pPr>
            <a:r>
              <a:rPr lang="en-ZA" dirty="0"/>
              <a:t>The main contributing factors when deciding on a location to stay is the rental cost, safety of the area, proximity to public transport and grocery stores/supermarkets. </a:t>
            </a:r>
            <a:endParaRPr lang="en-US" dirty="0"/>
          </a:p>
        </p:txBody>
      </p:sp>
      <p:sp>
        <p:nvSpPr>
          <p:cNvPr id="6" name="Title 3">
            <a:extLst>
              <a:ext uri="{FF2B5EF4-FFF2-40B4-BE49-F238E27FC236}">
                <a16:creationId xmlns:a16="http://schemas.microsoft.com/office/drawing/2014/main" id="{61FB01E3-B038-437B-BD6C-A629FB9443DF}"/>
              </a:ext>
            </a:extLst>
          </p:cNvPr>
          <p:cNvSpPr txBox="1">
            <a:spLocks/>
          </p:cNvSpPr>
          <p:nvPr/>
        </p:nvSpPr>
        <p:spPr>
          <a:xfrm>
            <a:off x="114837" y="3135208"/>
            <a:ext cx="5460992" cy="587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pPr>
              <a:tabLst>
                <a:tab pos="3308350" algn="l"/>
              </a:tabLst>
            </a:pPr>
            <a:r>
              <a:rPr lang="en-US" dirty="0">
                <a:solidFill>
                  <a:schemeClr val="tx1">
                    <a:lumMod val="85000"/>
                    <a:lumOff val="15000"/>
                  </a:schemeClr>
                </a:solidFill>
              </a:rPr>
              <a:t>The problem</a:t>
            </a:r>
          </a:p>
        </p:txBody>
      </p:sp>
      <p:cxnSp>
        <p:nvCxnSpPr>
          <p:cNvPr id="5" name="Straight Connector 4">
            <a:extLst>
              <a:ext uri="{FF2B5EF4-FFF2-40B4-BE49-F238E27FC236}">
                <a16:creationId xmlns:a16="http://schemas.microsoft.com/office/drawing/2014/main" id="{F5D2C08B-16B7-4D30-91EB-C652BCAD8E2C}"/>
              </a:ext>
            </a:extLst>
          </p:cNvPr>
          <p:cNvCxnSpPr/>
          <p:nvPr/>
        </p:nvCxnSpPr>
        <p:spPr>
          <a:xfrm>
            <a:off x="4935985" y="1227338"/>
            <a:ext cx="0" cy="4403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8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Data required</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82690" y="2281659"/>
            <a:ext cx="4728796" cy="3633471"/>
          </a:xfrm>
        </p:spPr>
        <p:txBody>
          <a:bodyPr>
            <a:normAutofit/>
          </a:bodyPr>
          <a:lstStyle/>
          <a:p>
            <a:r>
              <a:rPr lang="en-ZA" dirty="0"/>
              <a:t> - Foursquare LGA location data</a:t>
            </a:r>
          </a:p>
          <a:p>
            <a:r>
              <a:rPr lang="en-ZA" dirty="0"/>
              <a:t> - Crime statistics for the various LGAs</a:t>
            </a:r>
          </a:p>
          <a:p>
            <a:r>
              <a:rPr lang="en-ZA" dirty="0"/>
              <a:t> - Median rental rates for the specific LGAs </a:t>
            </a:r>
          </a:p>
          <a:p>
            <a:r>
              <a:rPr lang="en-ZA" dirty="0"/>
              <a:t>Methods such as web scraping will be used in order to obtain the information from the various related websites.</a:t>
            </a:r>
          </a:p>
        </p:txBody>
      </p:sp>
      <p:sp>
        <p:nvSpPr>
          <p:cNvPr id="17" name="Picture Placeholder 16">
            <a:extLst>
              <a:ext uri="{FF2B5EF4-FFF2-40B4-BE49-F238E27FC236}">
                <a16:creationId xmlns:a16="http://schemas.microsoft.com/office/drawing/2014/main" id="{1AD8102F-E7CB-4CBC-B238-D001AC7E6A11}"/>
              </a:ext>
            </a:extLst>
          </p:cNvPr>
          <p:cNvSpPr>
            <a:spLocks noGrp="1"/>
          </p:cNvSpPr>
          <p:nvPr>
            <p:ph type="pic" sz="quarter" idx="13"/>
          </p:nvPr>
        </p:nvSpPr>
        <p:spPr/>
      </p:sp>
      <p:pic>
        <p:nvPicPr>
          <p:cNvPr id="19" name="Picture 18">
            <a:extLst>
              <a:ext uri="{FF2B5EF4-FFF2-40B4-BE49-F238E27FC236}">
                <a16:creationId xmlns:a16="http://schemas.microsoft.com/office/drawing/2014/main" id="{13AF0F0F-3C9C-47A4-A92F-619B073993B0}"/>
              </a:ext>
            </a:extLst>
          </p:cNvPr>
          <p:cNvPicPr>
            <a:picLocks noChangeAspect="1"/>
          </p:cNvPicPr>
          <p:nvPr/>
        </p:nvPicPr>
        <p:blipFill>
          <a:blip r:embed="rId2"/>
          <a:stretch>
            <a:fillRect/>
          </a:stretch>
        </p:blipFill>
        <p:spPr>
          <a:xfrm>
            <a:off x="6424077" y="1974054"/>
            <a:ext cx="4572169" cy="2712946"/>
          </a:xfrm>
          <a:prstGeom prst="rect">
            <a:avLst/>
          </a:prstGeom>
        </p:spPr>
      </p:pic>
      <p:pic>
        <p:nvPicPr>
          <p:cNvPr id="18" name="Picture 17">
            <a:extLst>
              <a:ext uri="{FF2B5EF4-FFF2-40B4-BE49-F238E27FC236}">
                <a16:creationId xmlns:a16="http://schemas.microsoft.com/office/drawing/2014/main" id="{4F357EAF-A50F-4308-8850-80CA94EDAFFE}"/>
              </a:ext>
            </a:extLst>
          </p:cNvPr>
          <p:cNvPicPr>
            <a:picLocks noChangeAspect="1"/>
          </p:cNvPicPr>
          <p:nvPr/>
        </p:nvPicPr>
        <p:blipFill rotWithShape="1">
          <a:blip r:embed="rId3"/>
          <a:srcRect l="10647" b="16649"/>
          <a:stretch/>
        </p:blipFill>
        <p:spPr>
          <a:xfrm>
            <a:off x="7654691" y="933886"/>
            <a:ext cx="1821323" cy="449075"/>
          </a:xfrm>
          <a:prstGeom prst="rect">
            <a:avLst/>
          </a:prstGeom>
        </p:spPr>
      </p:pic>
      <p:pic>
        <p:nvPicPr>
          <p:cNvPr id="20" name="Picture 19">
            <a:extLst>
              <a:ext uri="{FF2B5EF4-FFF2-40B4-BE49-F238E27FC236}">
                <a16:creationId xmlns:a16="http://schemas.microsoft.com/office/drawing/2014/main" id="{807EDFE1-25D8-484F-8209-B6BD2FE520A7}"/>
              </a:ext>
            </a:extLst>
          </p:cNvPr>
          <p:cNvPicPr>
            <a:picLocks noChangeAspect="1"/>
          </p:cNvPicPr>
          <p:nvPr/>
        </p:nvPicPr>
        <p:blipFill>
          <a:blip r:embed="rId4"/>
          <a:stretch>
            <a:fillRect/>
          </a:stretch>
        </p:blipFill>
        <p:spPr>
          <a:xfrm>
            <a:off x="6183780" y="5110778"/>
            <a:ext cx="2381573" cy="449075"/>
          </a:xfrm>
          <a:prstGeom prst="rect">
            <a:avLst/>
          </a:prstGeom>
        </p:spPr>
      </p:pic>
      <p:sp>
        <p:nvSpPr>
          <p:cNvPr id="21" name="Rectangle 20">
            <a:extLst>
              <a:ext uri="{FF2B5EF4-FFF2-40B4-BE49-F238E27FC236}">
                <a16:creationId xmlns:a16="http://schemas.microsoft.com/office/drawing/2014/main" id="{FD46C116-D1B8-45A7-8F41-36EB0DC8D8A2}"/>
              </a:ext>
            </a:extLst>
          </p:cNvPr>
          <p:cNvSpPr/>
          <p:nvPr/>
        </p:nvSpPr>
        <p:spPr>
          <a:xfrm>
            <a:off x="6183780" y="5150649"/>
            <a:ext cx="2381573" cy="369332"/>
          </a:xfrm>
          <a:prstGeom prst="rect">
            <a:avLst/>
          </a:prstGeom>
          <a:noFill/>
        </p:spPr>
        <p:txBody>
          <a:bodyPr wrap="square" lIns="91440" tIns="45720" rIns="91440" bIns="45720">
            <a:spAutoFit/>
          </a:bodyPr>
          <a:lstStyle/>
          <a:p>
            <a:pPr algn="ctr"/>
            <a:r>
              <a:rPr lang="en-US" b="1" cap="none" spc="0" dirty="0">
                <a:ln w="0">
                  <a:noFill/>
                </a:ln>
                <a:solidFill>
                  <a:srgbClr val="F6F9FF"/>
                </a:solidFill>
              </a:rPr>
              <a:t>STATISTICS.VIC.GOV</a:t>
            </a:r>
          </a:p>
        </p:txBody>
      </p:sp>
      <p:pic>
        <p:nvPicPr>
          <p:cNvPr id="23" name="Picture 22">
            <a:extLst>
              <a:ext uri="{FF2B5EF4-FFF2-40B4-BE49-F238E27FC236}">
                <a16:creationId xmlns:a16="http://schemas.microsoft.com/office/drawing/2014/main" id="{4E7B33AF-182A-41C7-953C-63F86B2ACD19}"/>
              </a:ext>
            </a:extLst>
          </p:cNvPr>
          <p:cNvPicPr>
            <a:picLocks noChangeAspect="1"/>
          </p:cNvPicPr>
          <p:nvPr/>
        </p:nvPicPr>
        <p:blipFill>
          <a:blip r:embed="rId4"/>
          <a:stretch>
            <a:fillRect/>
          </a:stretch>
        </p:blipFill>
        <p:spPr>
          <a:xfrm>
            <a:off x="9232598" y="5106570"/>
            <a:ext cx="1882414" cy="449075"/>
          </a:xfrm>
          <a:prstGeom prst="rect">
            <a:avLst/>
          </a:prstGeom>
        </p:spPr>
      </p:pic>
      <p:sp>
        <p:nvSpPr>
          <p:cNvPr id="24" name="Rectangle 23">
            <a:extLst>
              <a:ext uri="{FF2B5EF4-FFF2-40B4-BE49-F238E27FC236}">
                <a16:creationId xmlns:a16="http://schemas.microsoft.com/office/drawing/2014/main" id="{C6CC6A75-9F47-4161-A09A-97E1B07A4C64}"/>
              </a:ext>
            </a:extLst>
          </p:cNvPr>
          <p:cNvSpPr/>
          <p:nvPr/>
        </p:nvSpPr>
        <p:spPr>
          <a:xfrm>
            <a:off x="9232598" y="5146441"/>
            <a:ext cx="1882414" cy="369332"/>
          </a:xfrm>
          <a:prstGeom prst="rect">
            <a:avLst/>
          </a:prstGeom>
          <a:noFill/>
        </p:spPr>
        <p:txBody>
          <a:bodyPr wrap="square" lIns="91440" tIns="45720" rIns="91440" bIns="45720">
            <a:spAutoFit/>
          </a:bodyPr>
          <a:lstStyle/>
          <a:p>
            <a:pPr algn="ctr"/>
            <a:r>
              <a:rPr lang="en-US" b="1" cap="none" spc="0" dirty="0">
                <a:ln w="0">
                  <a:noFill/>
                </a:ln>
                <a:solidFill>
                  <a:srgbClr val="F6F9FF"/>
                </a:solidFill>
              </a:rPr>
              <a:t>DHHS.VIC.GOV</a:t>
            </a:r>
          </a:p>
        </p:txBody>
      </p:sp>
      <p:cxnSp>
        <p:nvCxnSpPr>
          <p:cNvPr id="25" name="Straight Arrow Connector 24">
            <a:extLst>
              <a:ext uri="{FF2B5EF4-FFF2-40B4-BE49-F238E27FC236}">
                <a16:creationId xmlns:a16="http://schemas.microsoft.com/office/drawing/2014/main" id="{B482D985-BF57-4097-81D6-727E96C961A6}"/>
              </a:ext>
            </a:extLst>
          </p:cNvPr>
          <p:cNvCxnSpPr>
            <a:cxnSpLocks/>
            <a:stCxn id="20" idx="0"/>
          </p:cNvCxnSpPr>
          <p:nvPr/>
        </p:nvCxnSpPr>
        <p:spPr>
          <a:xfrm flipV="1">
            <a:off x="7374567" y="4726872"/>
            <a:ext cx="153697" cy="38390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D0C87DA-2228-42A8-BAAE-1FC2E7075CDF}"/>
              </a:ext>
            </a:extLst>
          </p:cNvPr>
          <p:cNvCxnSpPr>
            <a:cxnSpLocks/>
          </p:cNvCxnSpPr>
          <p:nvPr/>
        </p:nvCxnSpPr>
        <p:spPr>
          <a:xfrm flipH="1" flipV="1">
            <a:off x="9921114" y="4758431"/>
            <a:ext cx="252691" cy="34715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421A0D-923C-47CE-97FD-8C97E7A3116C}"/>
              </a:ext>
            </a:extLst>
          </p:cNvPr>
          <p:cNvCxnSpPr>
            <a:cxnSpLocks/>
          </p:cNvCxnSpPr>
          <p:nvPr/>
        </p:nvCxnSpPr>
        <p:spPr>
          <a:xfrm flipH="1">
            <a:off x="8565351" y="1506947"/>
            <a:ext cx="1" cy="39567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4065814324"/>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Data handling</a:t>
            </a:r>
          </a:p>
        </p:txBody>
      </p:sp>
    </p:spTree>
    <p:extLst>
      <p:ext uri="{BB962C8B-B14F-4D97-AF65-F5344CB8AC3E}">
        <p14:creationId xmlns:p14="http://schemas.microsoft.com/office/powerpoint/2010/main" val="402862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307391926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14020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xfrm>
            <a:off x="819112" y="940856"/>
            <a:ext cx="10058400" cy="587584"/>
          </a:xfrm>
          <a:prstGeom prst="rect">
            <a:avLst/>
          </a:prstGeom>
        </p:spPr>
        <p:txBody>
          <a:bodyPr anchor="ctr">
            <a:normAutofit/>
          </a:bodyPr>
          <a:lstStyle/>
          <a:p>
            <a:r>
              <a:rPr lang="en-US" dirty="0"/>
              <a:t>Visualization </a:t>
            </a:r>
            <a:r>
              <a:rPr lang="en-US" dirty="0" err="1"/>
              <a:t>tOOL</a:t>
            </a:r>
            <a:endParaRPr lang="en-US" dirty="0"/>
          </a:p>
        </p:txBody>
      </p:sp>
      <p:pic>
        <p:nvPicPr>
          <p:cNvPr id="7" name="Picture 6">
            <a:extLst>
              <a:ext uri="{FF2B5EF4-FFF2-40B4-BE49-F238E27FC236}">
                <a16:creationId xmlns:a16="http://schemas.microsoft.com/office/drawing/2014/main" id="{A49A4FFB-EE80-4346-A04A-507CDCB1B613}"/>
              </a:ext>
            </a:extLst>
          </p:cNvPr>
          <p:cNvPicPr/>
          <p:nvPr/>
        </p:nvPicPr>
        <p:blipFill rotWithShape="1">
          <a:blip r:embed="rId2">
            <a:extLst>
              <a:ext uri="{28A0092B-C50C-407E-A947-70E740481C1C}">
                <a14:useLocalDpi xmlns:a14="http://schemas.microsoft.com/office/drawing/2010/main" val="0"/>
              </a:ext>
            </a:extLst>
          </a:blip>
          <a:srcRect l="7934" t="-1" r="1664" b="1876"/>
          <a:stretch/>
        </p:blipFill>
        <p:spPr bwMode="auto">
          <a:xfrm>
            <a:off x="6214371" y="2664958"/>
            <a:ext cx="5158518" cy="3195961"/>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0349FC0-97F6-4748-A7EB-4FB9C42210B7}"/>
              </a:ext>
            </a:extLst>
          </p:cNvPr>
          <p:cNvPicPr/>
          <p:nvPr/>
        </p:nvPicPr>
        <p:blipFill rotWithShape="1">
          <a:blip r:embed="rId3">
            <a:extLst>
              <a:ext uri="{28A0092B-C50C-407E-A947-70E740481C1C}">
                <a14:useLocalDpi xmlns:a14="http://schemas.microsoft.com/office/drawing/2010/main" val="0"/>
              </a:ext>
            </a:extLst>
          </a:blip>
          <a:srcRect l="8013" t="972" r="1983" b="2083"/>
          <a:stretch/>
        </p:blipFill>
        <p:spPr bwMode="auto">
          <a:xfrm>
            <a:off x="819113" y="2664959"/>
            <a:ext cx="5158518" cy="3195961"/>
          </a:xfrm>
          <a:prstGeom prst="rect">
            <a:avLst/>
          </a:prstGeom>
          <a:ln>
            <a:noFill/>
          </a:ln>
          <a:extLst>
            <a:ext uri="{53640926-AAD7-44D8-BBD7-CCE9431645EC}">
              <a14:shadowObscured xmlns:a14="http://schemas.microsoft.com/office/drawing/2010/main"/>
            </a:ext>
          </a:extLst>
        </p:spPr>
      </p:pic>
      <p:sp>
        <p:nvSpPr>
          <p:cNvPr id="9" name="Content Placeholder 2">
            <a:extLst>
              <a:ext uri="{FF2B5EF4-FFF2-40B4-BE49-F238E27FC236}">
                <a16:creationId xmlns:a16="http://schemas.microsoft.com/office/drawing/2014/main" id="{DF80F022-7DAA-4993-85CF-CA63C066571E}"/>
              </a:ext>
            </a:extLst>
          </p:cNvPr>
          <p:cNvSpPr txBox="1">
            <a:spLocks/>
          </p:cNvSpPr>
          <p:nvPr/>
        </p:nvSpPr>
        <p:spPr>
          <a:xfrm>
            <a:off x="819112" y="1450556"/>
            <a:ext cx="10641960" cy="706718"/>
          </a:xfrm>
          <a:prstGeom prst="rect">
            <a:avLst/>
          </a:prstGeom>
        </p:spPr>
        <p:txBody>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The venues were clustered to allow the map to not be so densely clustered and allow easier interpretation.</a:t>
            </a:r>
          </a:p>
          <a:p>
            <a:pPr marL="342900" indent="-342900">
              <a:buFont typeface="+mj-lt"/>
              <a:buAutoNum type="arabicPeriod"/>
            </a:pPr>
            <a:endParaRPr lang="en-US" dirty="0"/>
          </a:p>
        </p:txBody>
      </p:sp>
      <p:sp>
        <p:nvSpPr>
          <p:cNvPr id="10" name="Title 1">
            <a:extLst>
              <a:ext uri="{FF2B5EF4-FFF2-40B4-BE49-F238E27FC236}">
                <a16:creationId xmlns:a16="http://schemas.microsoft.com/office/drawing/2014/main" id="{BD71A58F-E513-4CC3-B23C-C28060AD9694}"/>
              </a:ext>
            </a:extLst>
          </p:cNvPr>
          <p:cNvSpPr txBox="1">
            <a:spLocks/>
          </p:cNvSpPr>
          <p:nvPr/>
        </p:nvSpPr>
        <p:spPr>
          <a:xfrm>
            <a:off x="1788853" y="2117324"/>
            <a:ext cx="8851036" cy="58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t>       Before 		        			after</a:t>
            </a:r>
          </a:p>
        </p:txBody>
      </p:sp>
    </p:spTree>
    <p:extLst>
      <p:ext uri="{BB962C8B-B14F-4D97-AF65-F5344CB8AC3E}">
        <p14:creationId xmlns:p14="http://schemas.microsoft.com/office/powerpoint/2010/main" val="119102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Ranked Local government area </a:t>
            </a:r>
            <a:r>
              <a:rPr lang="en-US" dirty="0" err="1"/>
              <a:t>dataframe</a:t>
            </a:r>
            <a:endParaRPr lang="en-US" dirty="0"/>
          </a:p>
        </p:txBody>
      </p:sp>
      <p:pic>
        <p:nvPicPr>
          <p:cNvPr id="6" name="Picture 5">
            <a:extLst>
              <a:ext uri="{FF2B5EF4-FFF2-40B4-BE49-F238E27FC236}">
                <a16:creationId xmlns:a16="http://schemas.microsoft.com/office/drawing/2014/main" id="{8397F281-5C70-4183-8355-567C860483A0}"/>
              </a:ext>
            </a:extLst>
          </p:cNvPr>
          <p:cNvPicPr/>
          <p:nvPr/>
        </p:nvPicPr>
        <p:blipFill>
          <a:blip r:embed="rId2">
            <a:extLst>
              <a:ext uri="{28A0092B-C50C-407E-A947-70E740481C1C}">
                <a14:useLocalDpi xmlns:a14="http://schemas.microsoft.com/office/drawing/2010/main" val="0"/>
              </a:ext>
            </a:extLst>
          </a:blip>
          <a:stretch>
            <a:fillRect/>
          </a:stretch>
        </p:blipFill>
        <p:spPr>
          <a:xfrm>
            <a:off x="4981513" y="1962912"/>
            <a:ext cx="6174167" cy="3017461"/>
          </a:xfrm>
          <a:prstGeom prst="rect">
            <a:avLst/>
          </a:prstGeom>
        </p:spPr>
      </p:pic>
      <p:sp>
        <p:nvSpPr>
          <p:cNvPr id="5" name="TextBox 4">
            <a:extLst>
              <a:ext uri="{FF2B5EF4-FFF2-40B4-BE49-F238E27FC236}">
                <a16:creationId xmlns:a16="http://schemas.microsoft.com/office/drawing/2014/main" id="{0C0F298F-1D44-4587-8765-5BD2428AE6B0}"/>
              </a:ext>
            </a:extLst>
          </p:cNvPr>
          <p:cNvSpPr txBox="1"/>
          <p:nvPr/>
        </p:nvSpPr>
        <p:spPr>
          <a:xfrm>
            <a:off x="1036320" y="2551837"/>
            <a:ext cx="3884233" cy="1754326"/>
          </a:xfrm>
          <a:prstGeom prst="rect">
            <a:avLst/>
          </a:prstGeom>
          <a:noFill/>
        </p:spPr>
        <p:txBody>
          <a:bodyPr wrap="square" rtlCol="0">
            <a:spAutoFit/>
          </a:bodyPr>
          <a:lstStyle/>
          <a:p>
            <a:r>
              <a:rPr lang="en-ZA" dirty="0"/>
              <a:t>A final </a:t>
            </a:r>
            <a:r>
              <a:rPr lang="en-ZA" dirty="0" err="1"/>
              <a:t>dataframe</a:t>
            </a:r>
            <a:r>
              <a:rPr lang="en-ZA" dirty="0"/>
              <a:t> comprising of all the Local Government Areas was created whereby the LGAs were ranked according to their median rental rate and crime incident rate. </a:t>
            </a:r>
          </a:p>
        </p:txBody>
      </p:sp>
    </p:spTree>
    <p:extLst>
      <p:ext uri="{BB962C8B-B14F-4D97-AF65-F5344CB8AC3E}">
        <p14:creationId xmlns:p14="http://schemas.microsoft.com/office/powerpoint/2010/main" val="349449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784412"/>
            <a:ext cx="10058400" cy="4084684"/>
          </a:xfrm>
        </p:spPr>
        <p:txBody>
          <a:bodyPr>
            <a:normAutofit/>
          </a:bodyPr>
          <a:lstStyle/>
          <a:p>
            <a:pPr lvl="0">
              <a:buClr>
                <a:schemeClr val="tx1"/>
              </a:buClr>
              <a:buFont typeface="Arial" panose="020B0604020202020204" pitchFamily="34" charset="0"/>
              <a:buChar char="•"/>
            </a:pPr>
            <a:r>
              <a:rPr lang="en-ZA" dirty="0"/>
              <a:t>The best scoring LGAs may not necessarily be most optimal LGA for the individual’s requirements.</a:t>
            </a:r>
          </a:p>
          <a:p>
            <a:pPr lvl="0">
              <a:buClr>
                <a:schemeClr val="tx1"/>
              </a:buClr>
              <a:buFont typeface="Arial" panose="020B0604020202020204" pitchFamily="34" charset="0"/>
              <a:buChar char="•"/>
            </a:pPr>
            <a:r>
              <a:rPr lang="en-ZA" dirty="0"/>
              <a:t>Even though the best scoring LGAs may not suit the user’s criteria, the tool is still extremely useful and will yield benefits to the user by allowing them to select the most optimal LGA. </a:t>
            </a:r>
          </a:p>
          <a:p>
            <a:pPr lvl="0">
              <a:buClr>
                <a:schemeClr val="tx1"/>
              </a:buClr>
              <a:buFont typeface="Arial" panose="020B0604020202020204" pitchFamily="34" charset="0"/>
              <a:buChar char="•"/>
            </a:pPr>
            <a:r>
              <a:rPr lang="en-ZA" dirty="0"/>
              <a:t>The visualisation is an effective tool to be used in conjunction with the ranking system </a:t>
            </a:r>
            <a:r>
              <a:rPr lang="en-ZA" dirty="0" err="1"/>
              <a:t>dataframes</a:t>
            </a:r>
            <a:r>
              <a:rPr lang="en-ZA" dirty="0"/>
              <a:t>. One should not be used without the other. </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a:t>
            </a:r>
          </a:p>
        </p:txBody>
      </p:sp>
    </p:spTree>
    <p:extLst>
      <p:ext uri="{BB962C8B-B14F-4D97-AF65-F5344CB8AC3E}">
        <p14:creationId xmlns:p14="http://schemas.microsoft.com/office/powerpoint/2010/main" val="268205981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0</TotalTime>
  <Words>472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RetrospectVTI</vt:lpstr>
      <vt:lpstr>Melbourne Relocation Assistance tool</vt:lpstr>
      <vt:lpstr>OUTLINE</vt:lpstr>
      <vt:lpstr>PowerPoint Presentation</vt:lpstr>
      <vt:lpstr>Data required</vt:lpstr>
      <vt:lpstr>Data handling</vt:lpstr>
      <vt:lpstr>Methodology</vt:lpstr>
      <vt:lpstr>Visualization tOOL</vt:lpstr>
      <vt:lpstr>Ranked Local government area dataframe</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2020-03-18T12:23:08Z</dcterms:created>
  <dcterms:modified xsi:type="dcterms:W3CDTF">2020-03-19T06:43:08Z</dcterms:modified>
</cp:coreProperties>
</file>