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69" r:id="rId8"/>
    <p:sldId id="268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5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BEB2D-CA8D-C340-B8AE-4C8B43DF8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2650DC-9EBD-524F-8873-38E6FB4B9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DC2992-350E-1547-88F2-768463C6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710F0F-2A52-AC43-96DC-D71B9CB9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124A-CE25-6842-9493-7B3A7271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18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80F26-80D8-C04A-BD62-6D6C97E0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590417-B257-E041-8C30-E08E4A1F7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89FDAF-767E-FA4C-B4CB-DC5ACBEC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55479-645F-4241-9305-4BFC16A3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CE8856-4595-FC4B-9DED-9B54B629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08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3E01EE-3C75-1D4A-A25A-903FC8C38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D87B80-1764-014E-BFAF-74D8C6DAA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468114-D6EE-FA41-B291-5B100321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170169-3BCE-1141-A350-133C7A66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28AE64-ED1E-A647-9364-14C4585F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07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09B99-6080-6440-8C7A-0B188D44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19B97-34C5-8E46-A531-8EF8E31F2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A31AC-44E7-CB4F-83F1-0DF18428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FECEAE-43F7-3344-91D7-B06D6EB2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E6A50-ADA7-8043-9627-1A0C4919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53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9B08A-5288-9043-8C2C-A7E6B621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FA15DA-0464-B542-8038-2C03FBF5A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FAC9C9-DF45-E143-9C1B-A9DE59E0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71C83-DE3F-4349-B17F-8EB5B42B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A17E04-7E4A-AB4F-A208-DE8126BC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09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FDA3F-7579-FB49-9387-1F4184C0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D50E86-23E4-8A4E-9C4A-0AF872ABC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B4B820-A3B6-8749-9CBD-9CD64B519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09F0B0-9B47-0546-9E05-A519ED32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21.03.22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B0E6DD-5426-2145-8FB0-A0E126B9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F044B-3810-C141-907D-B121BF23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88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A703A-A9D5-944A-A0E7-83BF340D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A75D0-7D1D-B047-850C-B018DDFB4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F351C-9472-8342-BD5C-659971333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F0D5EE-D0B4-2E40-BF9A-4A02312A1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591420-6B05-FB44-A981-1E2D318DA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1BE12B-6BCB-9A40-A220-93F2B1AD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21.03.22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11D8840-5F15-AC4F-AAF3-204087B7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40682B-A4F3-6C4E-9104-0E171342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2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44348-F21D-AE46-ACD2-59E6A231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D5911E-1021-8A43-AE75-0D986760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21.03.22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BC8A65-882C-D245-9C93-7C8B9204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B9B807-D303-6947-8535-7F6CCA77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25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048BBB-9310-194E-B58D-4601F547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21.03.22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CCBC2B-1592-7C46-80AB-5A2C7C0B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D96404-E9BF-E644-AEEA-C33691B5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87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C17F9-3AC0-8B47-A464-022472A3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12544-30FC-5D43-961B-51FC9E189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8A6E5-D5A9-AB4C-B85B-6710B0FBD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52D54E-E7E0-0047-B7C9-2E321481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21.03.22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46270F-1A25-B64A-BBB3-D5FE0D88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EB06A4-454C-0A45-B954-687B02D4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88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C2B1C-E823-D542-80B0-ADF90894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538381-12BA-324D-B85F-3198F18AA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7033FF-836B-8540-BBEC-6C77D8EC1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6F81EE-2BF3-7C40-ACB0-5D66670A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21.03.22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32FADB-FF3F-2A4F-93EE-1A6E1972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5640C3-BF42-C24D-A31F-E6C7E50B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03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6E2CD94-3B1A-204C-8831-949C37E00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1C16B8-99D5-994F-B37B-CA4A0B4C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0EF5E-12F1-5E4E-8F6C-A391A594D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4FEAC-1E62-0E47-82AE-5BB4BD139FFA}" type="datetimeFigureOut">
              <a:rPr lang="de-DE" smtClean="0"/>
              <a:t>21.03.22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4519BE-6C46-CB4D-B479-4BCCF3AEB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C42BB2-989C-2649-AB64-472D28678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18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1F6EB-C8DF-484D-AEF6-9CD73F625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Java-Starter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5FCEF0-2717-C14F-B935-7C84523CB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 err="1"/>
              <a:t>Conciso</a:t>
            </a:r>
            <a:r>
              <a:rPr lang="de-DE" dirty="0"/>
              <a:t> GmbH</a:t>
            </a:r>
          </a:p>
        </p:txBody>
      </p:sp>
    </p:spTree>
    <p:extLst>
      <p:ext uri="{BB962C8B-B14F-4D97-AF65-F5344CB8AC3E}">
        <p14:creationId xmlns:p14="http://schemas.microsoft.com/office/powerpoint/2010/main" val="1814848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Nutzung eines </a:t>
            </a:r>
            <a:r>
              <a:rPr lang="de-DE" dirty="0" err="1"/>
              <a:t>Maven-Plugins</a:t>
            </a:r>
            <a:endParaRPr lang="de-DE" dirty="0"/>
          </a:p>
          <a:p>
            <a:pPr lvl="1"/>
            <a:r>
              <a:rPr lang="de-DE" dirty="0"/>
              <a:t>Das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de-DE" dirty="0" err="1"/>
              <a:t>-Plugin</a:t>
            </a:r>
            <a:r>
              <a:rPr lang="de-DE" dirty="0"/>
              <a:t> ermöglicht es, Java-Programme aus </a:t>
            </a:r>
            <a:r>
              <a:rPr lang="de-DE" dirty="0" err="1"/>
              <a:t>Maven</a:t>
            </a:r>
            <a:r>
              <a:rPr lang="de-DE" dirty="0"/>
              <a:t> heraus auszuführen</a:t>
            </a:r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ist ein Goal</a:t>
            </a:r>
          </a:p>
        </p:txBody>
      </p:sp>
    </p:spTree>
    <p:extLst>
      <p:ext uri="{BB962C8B-B14F-4D97-AF65-F5344CB8AC3E}">
        <p14:creationId xmlns:p14="http://schemas.microsoft.com/office/powerpoint/2010/main" val="3687928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Logging</a:t>
            </a:r>
            <a:r>
              <a:rPr lang="de-DE" dirty="0"/>
              <a:t>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</a:p>
          <a:p>
            <a:pPr lvl="1"/>
            <a:r>
              <a:rPr lang="de-DE" dirty="0"/>
              <a:t>Ausgaben sollten in produktivem Code nie mit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dirty="0"/>
              <a:t> erfolgen</a:t>
            </a:r>
          </a:p>
          <a:p>
            <a:pPr lvl="1"/>
            <a:r>
              <a:rPr lang="de-DE" dirty="0"/>
              <a:t>Konzepte von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  <a:r>
              <a:rPr lang="de-DE" dirty="0"/>
              <a:t>:</a:t>
            </a:r>
          </a:p>
          <a:p>
            <a:pPr lvl="2"/>
            <a:r>
              <a:rPr lang="de-DE" dirty="0"/>
              <a:t>Logger</a:t>
            </a:r>
          </a:p>
          <a:p>
            <a:pPr lvl="2"/>
            <a:r>
              <a:rPr lang="de-DE" dirty="0" err="1"/>
              <a:t>Appender</a:t>
            </a:r>
            <a:endParaRPr lang="de-DE" dirty="0"/>
          </a:p>
          <a:p>
            <a:pPr lvl="2"/>
            <a:r>
              <a:rPr lang="de-DE" dirty="0" err="1"/>
              <a:t>Loglevel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820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Strukturierung des Projekts in </a:t>
            </a:r>
            <a:r>
              <a:rPr lang="de-DE" dirty="0" err="1"/>
              <a:t>Maven</a:t>
            </a:r>
            <a:r>
              <a:rPr lang="de-DE" dirty="0"/>
              <a:t>-Module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Aufteilung der Definition in Parent und Module</a:t>
            </a:r>
          </a:p>
          <a:p>
            <a:pPr lvl="1"/>
            <a:r>
              <a:rPr lang="de-DE" dirty="0"/>
              <a:t>Verwaltung der Abhängigkeiten in den Modul-POMs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4840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Framework für Unit-Tests: </a:t>
            </a:r>
            <a:r>
              <a:rPr lang="de-DE" dirty="0" err="1"/>
              <a:t>Junit</a:t>
            </a:r>
            <a:endParaRPr lang="de-DE" dirty="0"/>
          </a:p>
          <a:p>
            <a:pPr lvl="2"/>
            <a:r>
              <a:rPr lang="de-DE" dirty="0"/>
              <a:t>Definition und Strukturierung von Tests</a:t>
            </a:r>
          </a:p>
          <a:p>
            <a:pPr lvl="2"/>
            <a:r>
              <a:rPr lang="de-DE" dirty="0"/>
              <a:t>Ausführung der Tests</a:t>
            </a:r>
          </a:p>
          <a:p>
            <a:pPr lvl="2"/>
            <a:r>
              <a:rPr lang="de-DE" dirty="0"/>
              <a:t>Darstellung der Ergebnisse</a:t>
            </a:r>
          </a:p>
          <a:p>
            <a:pPr lvl="1"/>
            <a:r>
              <a:rPr lang="de-DE" dirty="0"/>
              <a:t>Bibliothek für </a:t>
            </a:r>
            <a:r>
              <a:rPr lang="de-DE" dirty="0" err="1"/>
              <a:t>Assertions</a:t>
            </a:r>
            <a:r>
              <a:rPr lang="de-DE" dirty="0"/>
              <a:t>: </a:t>
            </a:r>
            <a:r>
              <a:rPr lang="de-DE" dirty="0" err="1"/>
              <a:t>AssertJ</a:t>
            </a:r>
            <a:endParaRPr lang="de-DE" dirty="0"/>
          </a:p>
          <a:p>
            <a:pPr lvl="2"/>
            <a:r>
              <a:rPr lang="de-DE" dirty="0"/>
              <a:t>Formulierung von Test-erwartungen</a:t>
            </a:r>
          </a:p>
          <a:p>
            <a:pPr lvl="2"/>
            <a:r>
              <a:rPr lang="de-DE" dirty="0"/>
              <a:t>Beispiel für interne DSL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2841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Implementierung eines REST-Endpunktes mit Spring Boot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Spring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Java-Framework zur Implementierung von Enterprise </a:t>
            </a:r>
            <a:r>
              <a:rPr lang="de-DE" dirty="0" err="1">
                <a:cs typeface="Courier New" panose="02070309020205020404" pitchFamily="49" charset="0"/>
              </a:rPr>
              <a:t>Applications</a:t>
            </a:r>
            <a:endParaRPr lang="de-DE" dirty="0">
              <a:cs typeface="Courier New" panose="02070309020205020404" pitchFamily="49" charset="0"/>
            </a:endParaRPr>
          </a:p>
          <a:p>
            <a:pPr lvl="2"/>
            <a:r>
              <a:rPr lang="de-DE" dirty="0">
                <a:cs typeface="Courier New" panose="02070309020205020404" pitchFamily="49" charset="0"/>
              </a:rPr>
              <a:t>Kern: Framework für </a:t>
            </a:r>
            <a:r>
              <a:rPr lang="de-DE" dirty="0" err="1">
                <a:cs typeface="Courier New" panose="02070309020205020404" pitchFamily="49" charset="0"/>
              </a:rPr>
              <a:t>Dependency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Injection</a:t>
            </a:r>
            <a:endParaRPr lang="de-DE" dirty="0">
              <a:cs typeface="Courier New" panose="02070309020205020404" pitchFamily="49" charset="0"/>
            </a:endParaRPr>
          </a:p>
          <a:p>
            <a:pPr lvl="2"/>
            <a:r>
              <a:rPr lang="de-DE" dirty="0">
                <a:cs typeface="Courier New" panose="02070309020205020404" pitchFamily="49" charset="0"/>
              </a:rPr>
              <a:t>Sehr umfangreich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Spring Boot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Vereinfachte Konfiguration von Spring-Anwendungen (vordefinierte Starter)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Sehr beliebt zur Implementierung von </a:t>
            </a:r>
            <a:r>
              <a:rPr lang="de-DE" dirty="0" err="1">
                <a:cs typeface="Courier New" panose="02070309020205020404" pitchFamily="49" charset="0"/>
              </a:rPr>
              <a:t>Microservices</a:t>
            </a: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94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70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mit Spring</a:t>
            </a:r>
          </a:p>
        </p:txBody>
      </p:sp>
    </p:spTree>
    <p:extLst>
      <p:ext uri="{BB962C8B-B14F-4D97-AF65-F5344CB8AC3E}">
        <p14:creationId xmlns:p14="http://schemas.microsoft.com/office/powerpoint/2010/main" val="2804024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80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Testen mit Mocks</a:t>
            </a:r>
          </a:p>
          <a:p>
            <a:pPr lvl="1"/>
            <a:r>
              <a:rPr lang="de-DE" dirty="0" err="1"/>
              <a:t>Mockito</a:t>
            </a:r>
            <a:r>
              <a:rPr lang="de-DE" dirty="0"/>
              <a:t>: Bibliothek zum Erstellen von Mock-Objekten </a:t>
            </a:r>
            <a:r>
              <a:rPr lang="de-DE"/>
              <a:t>in Unit-Tests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9070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90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Persistenz mit Spring Data</a:t>
            </a:r>
          </a:p>
        </p:txBody>
      </p:sp>
    </p:spTree>
    <p:extLst>
      <p:ext uri="{BB962C8B-B14F-4D97-AF65-F5344CB8AC3E}">
        <p14:creationId xmlns:p14="http://schemas.microsoft.com/office/powerpoint/2010/main" val="3263348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Service als Docker-Container</a:t>
            </a:r>
          </a:p>
        </p:txBody>
      </p:sp>
    </p:spTree>
    <p:extLst>
      <p:ext uri="{BB962C8B-B14F-4D97-AF65-F5344CB8AC3E}">
        <p14:creationId xmlns:p14="http://schemas.microsoft.com/office/powerpoint/2010/main" val="105959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Wir lernen die Programmierung von </a:t>
            </a:r>
            <a:r>
              <a:rPr lang="de-DE" dirty="0" err="1"/>
              <a:t>Microservices</a:t>
            </a:r>
            <a:endParaRPr lang="de-DE" dirty="0"/>
          </a:p>
          <a:p>
            <a:pPr lvl="1"/>
            <a:r>
              <a:rPr lang="de-DE" dirty="0"/>
              <a:t>Programmierung</a:t>
            </a:r>
          </a:p>
          <a:p>
            <a:pPr lvl="2"/>
            <a:r>
              <a:rPr lang="de-DE" dirty="0"/>
              <a:t>Java</a:t>
            </a:r>
          </a:p>
          <a:p>
            <a:pPr lvl="2"/>
            <a:r>
              <a:rPr lang="de-DE" dirty="0"/>
              <a:t>viele Bibliotheken: Spring-Boot, </a:t>
            </a:r>
            <a:r>
              <a:rPr lang="de-DE" dirty="0" err="1"/>
              <a:t>Lombok</a:t>
            </a:r>
            <a:r>
              <a:rPr lang="de-DE" dirty="0"/>
              <a:t>, Jackson, …</a:t>
            </a:r>
          </a:p>
          <a:p>
            <a:pPr lvl="1"/>
            <a:r>
              <a:rPr lang="de-DE" dirty="0"/>
              <a:t>Test</a:t>
            </a:r>
          </a:p>
          <a:p>
            <a:pPr lvl="2"/>
            <a:r>
              <a:rPr lang="de-DE" dirty="0"/>
              <a:t>Unit-Tests (</a:t>
            </a:r>
            <a:r>
              <a:rPr lang="de-DE" dirty="0" err="1"/>
              <a:t>Junit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Integrationstests (</a:t>
            </a:r>
            <a:r>
              <a:rPr lang="de-DE" dirty="0" err="1"/>
              <a:t>Cucumber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Performancetests (Gatling)</a:t>
            </a:r>
          </a:p>
          <a:p>
            <a:pPr lvl="1"/>
            <a:r>
              <a:rPr lang="de-DE" dirty="0" err="1"/>
              <a:t>Build</a:t>
            </a:r>
            <a:endParaRPr lang="de-DE" dirty="0"/>
          </a:p>
          <a:p>
            <a:pPr lvl="2"/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Betrieb</a:t>
            </a:r>
          </a:p>
          <a:p>
            <a:pPr lvl="2"/>
            <a:r>
              <a:rPr lang="de-DE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154496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Microservices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Welt der Unternehmensanwendungen (</a:t>
            </a:r>
            <a:r>
              <a:rPr lang="de-DE" dirty="0" err="1"/>
              <a:t>enterprise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Software, die Unternehmen für ihren Betrieb brauchen</a:t>
            </a:r>
          </a:p>
          <a:p>
            <a:pPr lvl="2"/>
            <a:r>
              <a:rPr lang="de-DE" dirty="0"/>
              <a:t>Banken: Verwaltung der Konten, Buchungen, Wertpapier-Handel, …</a:t>
            </a:r>
          </a:p>
          <a:p>
            <a:pPr lvl="2"/>
            <a:r>
              <a:rPr lang="de-DE" dirty="0"/>
              <a:t>Versicherungen: Angebote, Verträge, Schaden/Leistung, …</a:t>
            </a:r>
          </a:p>
          <a:p>
            <a:pPr lvl="2"/>
            <a:r>
              <a:rPr lang="de-DE" dirty="0"/>
              <a:t>Handel: Lagerverwaltung, Logistik, Beschaffung, …</a:t>
            </a:r>
          </a:p>
          <a:p>
            <a:pPr lvl="2"/>
            <a:r>
              <a:rPr lang="de-DE" dirty="0"/>
              <a:t>Produzierendes Gewerbe: Aufträge, Planung, Steuerung, Logistik, …</a:t>
            </a:r>
          </a:p>
          <a:p>
            <a:pPr lvl="2"/>
            <a:r>
              <a:rPr lang="de-DE" dirty="0"/>
              <a:t>Behörden</a:t>
            </a:r>
          </a:p>
          <a:p>
            <a:pPr lvl="2"/>
            <a:r>
              <a:rPr lang="de-DE" dirty="0"/>
              <a:t>…</a:t>
            </a:r>
          </a:p>
          <a:p>
            <a:pPr lvl="2"/>
            <a:r>
              <a:rPr lang="de-DE" b="1" dirty="0"/>
              <a:t>Alle</a:t>
            </a:r>
            <a:r>
              <a:rPr lang="de-DE" dirty="0"/>
              <a:t> Unternehmen: Buchhaltung, interne Prozesse (z. B. HR), …</a:t>
            </a:r>
          </a:p>
        </p:txBody>
      </p:sp>
    </p:spTree>
    <p:extLst>
      <p:ext uri="{BB962C8B-B14F-4D97-AF65-F5344CB8AC3E}">
        <p14:creationId xmlns:p14="http://schemas.microsoft.com/office/powerpoint/2010/main" val="216801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Typische Eigenschaften (1)</a:t>
            </a:r>
          </a:p>
          <a:p>
            <a:pPr lvl="1"/>
            <a:r>
              <a:rPr lang="de-DE" dirty="0"/>
              <a:t>Viele Nutzer, die gleichzeitig arbeiten wollen</a:t>
            </a:r>
          </a:p>
          <a:p>
            <a:pPr lvl="2"/>
            <a:r>
              <a:rPr lang="de-DE" dirty="0"/>
              <a:t>Interne Mitarbeiter</a:t>
            </a:r>
          </a:p>
          <a:p>
            <a:pPr lvl="2"/>
            <a:r>
              <a:rPr lang="de-DE" dirty="0"/>
              <a:t>Mitarbeiter anderer Firmen</a:t>
            </a:r>
          </a:p>
          <a:p>
            <a:pPr lvl="2"/>
            <a:r>
              <a:rPr lang="de-DE" dirty="0"/>
              <a:t>Kunden</a:t>
            </a:r>
          </a:p>
          <a:p>
            <a:pPr lvl="1"/>
            <a:r>
              <a:rPr lang="de-DE" dirty="0"/>
              <a:t>Daten</a:t>
            </a:r>
          </a:p>
          <a:p>
            <a:pPr lvl="2"/>
            <a:r>
              <a:rPr lang="de-DE" dirty="0"/>
              <a:t>Zentrale Sicht erwünscht</a:t>
            </a:r>
          </a:p>
          <a:p>
            <a:pPr lvl="2"/>
            <a:r>
              <a:rPr lang="de-DE" dirty="0"/>
              <a:t>Große Mengen</a:t>
            </a:r>
          </a:p>
          <a:p>
            <a:pPr lvl="2"/>
            <a:r>
              <a:rPr lang="de-DE" dirty="0"/>
              <a:t>Viele Datenbewegungen</a:t>
            </a:r>
          </a:p>
          <a:p>
            <a:pPr lvl="2"/>
            <a:endParaRPr lang="de-DE" dirty="0"/>
          </a:p>
          <a:p>
            <a:pPr marL="457200" lvl="1" indent="0">
              <a:buNone/>
            </a:pPr>
            <a:r>
              <a:rPr lang="de-DE" b="1" dirty="0"/>
              <a:t>=&gt; hohe Last!</a:t>
            </a:r>
          </a:p>
        </p:txBody>
      </p:sp>
    </p:spTree>
    <p:extLst>
      <p:ext uri="{BB962C8B-B14F-4D97-AF65-F5344CB8AC3E}">
        <p14:creationId xmlns:p14="http://schemas.microsoft.com/office/powerpoint/2010/main" val="237849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Typische Eigenschaften (2)</a:t>
            </a:r>
          </a:p>
          <a:p>
            <a:pPr lvl="1"/>
            <a:r>
              <a:rPr lang="de-DE" dirty="0"/>
              <a:t>Transaktionale Sicherheit</a:t>
            </a:r>
          </a:p>
          <a:p>
            <a:pPr lvl="2"/>
            <a:r>
              <a:rPr lang="de-DE" dirty="0"/>
              <a:t>Geschäftsvorfall: ganz oder gar nicht</a:t>
            </a:r>
          </a:p>
          <a:p>
            <a:pPr lvl="1"/>
            <a:r>
              <a:rPr lang="de-DE" dirty="0"/>
              <a:t>Hohe Sicherheitsanforderungen</a:t>
            </a:r>
          </a:p>
          <a:p>
            <a:pPr lvl="2"/>
            <a:r>
              <a:rPr lang="de-DE" dirty="0"/>
              <a:t>Schutz vor fremdem Zugriff (lesend/schreibend)</a:t>
            </a:r>
          </a:p>
          <a:p>
            <a:pPr lvl="2"/>
            <a:r>
              <a:rPr lang="de-DE" dirty="0"/>
              <a:t>Schutz vor Datenverlust</a:t>
            </a:r>
          </a:p>
          <a:p>
            <a:pPr lvl="1"/>
            <a:r>
              <a:rPr lang="de-DE" dirty="0"/>
              <a:t>Lange Lebensdauer</a:t>
            </a:r>
          </a:p>
          <a:p>
            <a:pPr lvl="2"/>
            <a:r>
              <a:rPr lang="de-DE" dirty="0"/>
              <a:t>Erfolgreiche Systeme leben Jahrzehnte!</a:t>
            </a:r>
          </a:p>
          <a:p>
            <a:pPr lvl="1"/>
            <a:r>
              <a:rPr lang="de-DE" dirty="0"/>
              <a:t>Anpassbarkeit</a:t>
            </a:r>
          </a:p>
          <a:p>
            <a:pPr lvl="2"/>
            <a:r>
              <a:rPr lang="de-DE" dirty="0"/>
              <a:t>Neue Produkte / Prozesse</a:t>
            </a:r>
          </a:p>
          <a:p>
            <a:pPr lvl="2"/>
            <a:r>
              <a:rPr lang="de-DE" dirty="0"/>
              <a:t>Gesetzesänderungen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69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Wie setzt man solche Systeme um?</a:t>
            </a:r>
          </a:p>
          <a:p>
            <a:pPr lvl="1"/>
            <a:r>
              <a:rPr lang="de-DE" dirty="0"/>
              <a:t>Alt: Mach es groß!</a:t>
            </a:r>
          </a:p>
          <a:p>
            <a:pPr lvl="2"/>
            <a:r>
              <a:rPr lang="de-DE" dirty="0"/>
              <a:t>Große Programme (Monolithen)</a:t>
            </a:r>
          </a:p>
          <a:p>
            <a:pPr lvl="2"/>
            <a:r>
              <a:rPr lang="de-DE" dirty="0"/>
              <a:t>Große Rechner (Mainframe)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Neu: Teile und herrsche!</a:t>
            </a:r>
          </a:p>
          <a:p>
            <a:pPr lvl="2"/>
            <a:r>
              <a:rPr lang="de-DE" dirty="0"/>
              <a:t>Z. B. </a:t>
            </a:r>
            <a:r>
              <a:rPr lang="de-DE"/>
              <a:t>Microservices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022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Java</a:t>
            </a:r>
          </a:p>
          <a:p>
            <a:pPr lvl="1"/>
            <a:r>
              <a:rPr lang="de-DE" dirty="0"/>
              <a:t>Objektorientierte Programmiersprache</a:t>
            </a:r>
          </a:p>
          <a:p>
            <a:pPr lvl="1"/>
            <a:r>
              <a:rPr lang="de-DE" dirty="0"/>
              <a:t>Erscheinungsjahr 1996</a:t>
            </a:r>
          </a:p>
          <a:p>
            <a:pPr lvl="1"/>
            <a:r>
              <a:rPr lang="de-DE" dirty="0"/>
              <a:t>Angelehnt an C++</a:t>
            </a:r>
          </a:p>
          <a:p>
            <a:pPr lvl="1"/>
            <a:endParaRPr lang="de-DE" dirty="0"/>
          </a:p>
          <a:p>
            <a:r>
              <a:rPr lang="de-DE" dirty="0"/>
              <a:t>Inzwischen: eine der am weitesten verbreiteten Programmiersprachen</a:t>
            </a:r>
            <a:br>
              <a:rPr lang="de-DE" dirty="0"/>
            </a:br>
            <a:r>
              <a:rPr lang="de-DE" dirty="0"/>
              <a:t>(zumindest für Unternehmensanwendungen)</a:t>
            </a:r>
          </a:p>
          <a:p>
            <a:pPr lvl="1"/>
            <a:r>
              <a:rPr lang="de-DE" dirty="0"/>
              <a:t>Plattformunabhängigkeit</a:t>
            </a:r>
          </a:p>
          <a:p>
            <a:pPr lvl="1"/>
            <a:r>
              <a:rPr lang="de-DE" dirty="0"/>
              <a:t>Große Zahl an Bibliotheken</a:t>
            </a:r>
          </a:p>
        </p:txBody>
      </p:sp>
    </p:spTree>
    <p:extLst>
      <p:ext uri="{BB962C8B-B14F-4D97-AF65-F5344CB8AC3E}">
        <p14:creationId xmlns:p14="http://schemas.microsoft.com/office/powerpoint/2010/main" val="158559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Java</a:t>
            </a:r>
          </a:p>
          <a:p>
            <a:pPr lvl="1"/>
            <a:r>
              <a:rPr lang="de-DE" dirty="0"/>
              <a:t>Compiler: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HelloWorld.java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/>
              <a:t>Übersetzt Quelltext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(*.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/>
              <a:t>) in Java-Bytecode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(*.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Ausführung: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/>
              <a:t>Führt Java-Bytecode aus</a:t>
            </a:r>
          </a:p>
          <a:p>
            <a:pPr lvl="2"/>
            <a:r>
              <a:rPr lang="de-DE" dirty="0"/>
              <a:t>Laufzeitumgebung:</a:t>
            </a:r>
          </a:p>
          <a:p>
            <a:pPr lvl="3"/>
            <a:r>
              <a:rPr lang="de-DE" dirty="0"/>
              <a:t>Interpreter</a:t>
            </a:r>
          </a:p>
          <a:p>
            <a:pPr lvl="3"/>
            <a:r>
              <a:rPr lang="de-DE" dirty="0"/>
              <a:t>JIT-Compiler</a:t>
            </a:r>
          </a:p>
          <a:p>
            <a:pPr lvl="3"/>
            <a:r>
              <a:rPr lang="de-DE" dirty="0"/>
              <a:t>Standard-Bibliotheken</a:t>
            </a:r>
          </a:p>
        </p:txBody>
      </p:sp>
    </p:spTree>
    <p:extLst>
      <p:ext uri="{BB962C8B-B14F-4D97-AF65-F5344CB8AC3E}">
        <p14:creationId xmlns:p14="http://schemas.microsoft.com/office/powerpoint/2010/main" val="2323058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„</a:t>
            </a:r>
            <a:r>
              <a:rPr lang="de-DE" dirty="0" err="1"/>
              <a:t>Maven</a:t>
            </a:r>
            <a:r>
              <a:rPr lang="de-DE" dirty="0"/>
              <a:t> ist ein auf Java basierendes </a:t>
            </a:r>
            <a:r>
              <a:rPr lang="de-DE" dirty="0" err="1"/>
              <a:t>Build</a:t>
            </a:r>
            <a:r>
              <a:rPr lang="de-DE" dirty="0"/>
              <a:t>-Management-Tool der Apache Software </a:t>
            </a:r>
            <a:r>
              <a:rPr lang="de-DE" dirty="0" err="1"/>
              <a:t>Foundation</a:t>
            </a:r>
            <a:r>
              <a:rPr lang="de-DE" dirty="0"/>
              <a:t>“ (Wikipedia)</a:t>
            </a:r>
          </a:p>
          <a:p>
            <a:pPr lvl="2"/>
            <a:r>
              <a:rPr lang="de-DE" dirty="0"/>
              <a:t>Gibt Standard-Verzeichnisstruktur und Lebenszyklen (Standard-Ablauf) vor</a:t>
            </a:r>
          </a:p>
          <a:p>
            <a:pPr lvl="2"/>
            <a:r>
              <a:rPr lang="de-DE" dirty="0"/>
              <a:t>Verwaltet Abhängigkeiten (innerhalb des Projekts und zu benutzten Bibliotheken)</a:t>
            </a:r>
          </a:p>
          <a:p>
            <a:pPr lvl="2"/>
            <a:r>
              <a:rPr lang="de-DE" dirty="0"/>
              <a:t>Ist erweiterbar durch </a:t>
            </a:r>
            <a:r>
              <a:rPr lang="de-DE" dirty="0" err="1"/>
              <a:t>Plugins</a:t>
            </a:r>
            <a:endParaRPr lang="de-DE" dirty="0"/>
          </a:p>
          <a:p>
            <a:pPr lvl="2"/>
            <a:r>
              <a:rPr lang="de-DE" dirty="0"/>
              <a:t>Deklarative Definition des Projekts in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(Project </a:t>
            </a:r>
            <a:r>
              <a:rPr lang="de-DE" dirty="0" err="1"/>
              <a:t>Object</a:t>
            </a:r>
            <a:r>
              <a:rPr lang="de-DE" dirty="0"/>
              <a:t> Model)</a:t>
            </a:r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clean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de-DE" dirty="0">
                <a:cs typeface="Courier New" panose="02070309020205020404" pitchFamily="49" charset="0"/>
              </a:rPr>
              <a:t> und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e-DE" dirty="0">
                <a:cs typeface="Courier New" panose="02070309020205020404" pitchFamily="49" charset="0"/>
              </a:rPr>
              <a:t> sind Lebenszyklen</a:t>
            </a:r>
          </a:p>
        </p:txBody>
      </p:sp>
    </p:spTree>
    <p:extLst>
      <p:ext uri="{BB962C8B-B14F-4D97-AF65-F5344CB8AC3E}">
        <p14:creationId xmlns:p14="http://schemas.microsoft.com/office/powerpoint/2010/main" val="492142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Microsoft Macintosh PowerPoint</Application>
  <PresentationFormat>Breitbild</PresentationFormat>
  <Paragraphs>129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</vt:lpstr>
      <vt:lpstr>Java-Starter</vt:lpstr>
      <vt:lpstr>Ziel</vt:lpstr>
      <vt:lpstr>Warum Microservices?</vt:lpstr>
      <vt:lpstr>Welt der Unternehmensanwendungen</vt:lpstr>
      <vt:lpstr>Welt der Unternehmensanwendungen</vt:lpstr>
      <vt:lpstr>Welt der Unternehmensanwendungen</vt:lpstr>
      <vt:lpstr>Step 10</vt:lpstr>
      <vt:lpstr>Step 10</vt:lpstr>
      <vt:lpstr>Step 15</vt:lpstr>
      <vt:lpstr>Step 20</vt:lpstr>
      <vt:lpstr>Step 30</vt:lpstr>
      <vt:lpstr>Step 40</vt:lpstr>
      <vt:lpstr>Step 50</vt:lpstr>
      <vt:lpstr>Step 60</vt:lpstr>
      <vt:lpstr>Step 70</vt:lpstr>
      <vt:lpstr>Step 80</vt:lpstr>
      <vt:lpstr>Step 90</vt:lpstr>
      <vt:lpstr>Step 100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Java-Starter</dc:title>
  <dc:creator>Dr. Georg Pietrek</dc:creator>
  <cp:lastModifiedBy>Dr. Georg Pietrek</cp:lastModifiedBy>
  <cp:revision>5</cp:revision>
  <dcterms:created xsi:type="dcterms:W3CDTF">2021-11-07T07:50:44Z</dcterms:created>
  <dcterms:modified xsi:type="dcterms:W3CDTF">2022-03-22T20:56:25Z</dcterms:modified>
</cp:coreProperties>
</file>