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69" r:id="rId11"/>
    <p:sldId id="268" r:id="rId12"/>
    <p:sldId id="281" r:id="rId13"/>
    <p:sldId id="283" r:id="rId14"/>
    <p:sldId id="284" r:id="rId15"/>
    <p:sldId id="282" r:id="rId16"/>
    <p:sldId id="259" r:id="rId17"/>
    <p:sldId id="279" r:id="rId18"/>
    <p:sldId id="286" r:id="rId19"/>
    <p:sldId id="296" r:id="rId20"/>
    <p:sldId id="261" r:id="rId21"/>
    <p:sldId id="289" r:id="rId22"/>
    <p:sldId id="291" r:id="rId23"/>
    <p:sldId id="285" r:id="rId24"/>
    <p:sldId id="290" r:id="rId25"/>
    <p:sldId id="262" r:id="rId26"/>
    <p:sldId id="294" r:id="rId27"/>
    <p:sldId id="295" r:id="rId28"/>
    <p:sldId id="263" r:id="rId29"/>
    <p:sldId id="307" r:id="rId30"/>
    <p:sldId id="308" r:id="rId31"/>
    <p:sldId id="309" r:id="rId32"/>
    <p:sldId id="311" r:id="rId33"/>
    <p:sldId id="298" r:id="rId34"/>
    <p:sldId id="302" r:id="rId35"/>
    <p:sldId id="303" r:id="rId36"/>
    <p:sldId id="301" r:id="rId37"/>
    <p:sldId id="299" r:id="rId38"/>
    <p:sldId id="300" r:id="rId39"/>
    <p:sldId id="297" r:id="rId40"/>
    <p:sldId id="293" r:id="rId41"/>
    <p:sldId id="264" r:id="rId42"/>
    <p:sldId id="265" r:id="rId43"/>
    <p:sldId id="266" r:id="rId44"/>
    <p:sldId id="267" r:id="rId45"/>
    <p:sldId id="304" r:id="rId46"/>
    <p:sldId id="305" r:id="rId47"/>
    <p:sldId id="306" r:id="rId4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3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BEB2D-CA8D-C340-B8AE-4C8B43DF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2650DC-9EBD-524F-8873-38E6FB4B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C2992-350E-1547-88F2-768463C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10F0F-2A52-AC43-96DC-D71B9CB9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124A-CE25-6842-9493-7B3A7271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18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80F26-80D8-C04A-BD62-6D6C97E0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590417-B257-E041-8C30-E08E4A1F7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9FDAF-767E-FA4C-B4CB-DC5ACBEC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55479-645F-4241-9305-4BFC16A3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E8856-4595-FC4B-9DED-9B54B62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8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3E01EE-3C75-1D4A-A25A-903FC8C38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D87B80-1764-014E-BFAF-74D8C6DA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68114-D6EE-FA41-B291-5B100321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70169-3BCE-1141-A350-133C7A66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8AE64-ED1E-A647-9364-14C4585F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0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09B99-6080-6440-8C7A-0B188D44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19B97-34C5-8E46-A531-8EF8E31F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A31AC-44E7-CB4F-83F1-0DF1842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ECEAE-43F7-3344-91D7-B06D6EB2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E6A50-ADA7-8043-9627-1A0C4919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3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9B08A-5288-9043-8C2C-A7E6B621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FA15DA-0464-B542-8038-2C03FBF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FAC9C9-DF45-E143-9C1B-A9DE59E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71C83-DE3F-4349-B17F-8EB5B42B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A17E04-7E4A-AB4F-A208-DE8126BC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09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FDA3F-7579-FB49-9387-1F4184C0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D50E86-23E4-8A4E-9C4A-0AF872ABC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B4B820-A3B6-8749-9CBD-9CD64B51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9F0B0-9B47-0546-9E05-A519ED32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0E6DD-5426-2145-8FB0-A0E126B9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F044B-3810-C141-907D-B121BF23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A703A-A9D5-944A-A0E7-83BF340D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A75D0-7D1D-B047-850C-B018DDFB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F351C-9472-8342-BD5C-65997133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F0D5EE-D0B4-2E40-BF9A-4A02312A1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591420-6B05-FB44-A981-1E2D318DA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1BE12B-6BCB-9A40-A220-93F2B1AD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1D8840-5F15-AC4F-AAF3-204087B7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40682B-A4F3-6C4E-9104-0E171342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2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4348-F21D-AE46-ACD2-59E6A231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5911E-1021-8A43-AE75-0D986760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BC8A65-882C-D245-9C93-7C8B920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B9B807-D303-6947-8535-7F6CCA77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5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048BBB-9310-194E-B58D-4601F547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CCBC2B-1592-7C46-80AB-5A2C7C0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D96404-E9BF-E644-AEEA-C33691B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8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C17F9-3AC0-8B47-A464-022472A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12544-30FC-5D43-961B-51FC9E18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8A6E5-D5A9-AB4C-B85B-6710B0FBD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52D54E-E7E0-0047-B7C9-2E321481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6270F-1A25-B64A-BBB3-D5FE0D88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EB06A4-454C-0A45-B954-687B02D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8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C2B1C-E823-D542-80B0-ADF90894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538381-12BA-324D-B85F-3198F18AA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7033FF-836B-8540-BBEC-6C77D8EC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F81EE-2BF3-7C40-ACB0-5D66670A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2FADB-FF3F-2A4F-93EE-1A6E1972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5640C3-BF42-C24D-A31F-E6C7E50B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E2CD94-3B1A-204C-8831-949C37E0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C16B8-99D5-994F-B37B-CA4A0B4C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0EF5E-12F1-5E4E-8F6C-A391A594D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4FEAC-1E62-0E47-82AE-5BB4BD139FFA}" type="datetimeFigureOut">
              <a:rPr lang="de-DE" smtClean="0"/>
              <a:t>11.04.22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519BE-6C46-CB4D-B479-4BCCF3AEB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42BB2-989C-2649-AB64-472D28678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maven.apache.org/guides/mini/guide-naming-convention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maven" TargetMode="External"/><Relationship Id="rId2" Type="http://schemas.openxmlformats.org/officeDocument/2006/relationships/hyperlink" Target="https://maven.apach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codehaus.mojo/exec-maven-plugin" TargetMode="External"/><Relationship Id="rId2" Type="http://schemas.openxmlformats.org/officeDocument/2006/relationships/hyperlink" Target="http://www.mojohaus.org/exec-maven-plug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maven-java-main-metho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logging-intro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ehavior_Driven_Development" TargetMode="External"/><Relationship Id="rId2" Type="http://schemas.openxmlformats.org/officeDocument/2006/relationships/hyperlink" Target="https://automationpanda.com/2020/07/07/arrange-act-assert-a-pattern-for-writing-good-test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given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ello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person?id=1" TargetMode="External"/><Relationship Id="rId2" Type="http://schemas.openxmlformats.org/officeDocument/2006/relationships/hyperlink" Target="http://localhost:8080/api/hello?name=Ge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api/person/1" TargetMode="External"/><Relationship Id="rId4" Type="http://schemas.openxmlformats.org/officeDocument/2006/relationships/hyperlink" Target="http://localhost:8080/api/hello/Ge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1F6EB-C8DF-484D-AEF6-9CD73F625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Java-Starter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5FCEF0-2717-C14F-B935-7C84523C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 err="1"/>
              <a:t>Conciso</a:t>
            </a:r>
            <a:r>
              <a:rPr lang="de-DE" dirty="0"/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181484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Objektorientierte Programmiersprache</a:t>
            </a:r>
          </a:p>
          <a:p>
            <a:pPr lvl="1"/>
            <a:r>
              <a:rPr lang="de-DE" dirty="0"/>
              <a:t>Erscheinungsjahr 1996</a:t>
            </a:r>
          </a:p>
          <a:p>
            <a:pPr lvl="1"/>
            <a:r>
              <a:rPr lang="de-DE" dirty="0"/>
              <a:t>Angelehnt an C++</a:t>
            </a:r>
          </a:p>
          <a:p>
            <a:pPr lvl="1"/>
            <a:endParaRPr lang="de-DE" dirty="0"/>
          </a:p>
          <a:p>
            <a:r>
              <a:rPr lang="de-DE" dirty="0"/>
              <a:t>Inzwischen: eine der am weitesten verbreiteten Programmiersprachen</a:t>
            </a:r>
            <a:br>
              <a:rPr lang="de-DE" dirty="0"/>
            </a:br>
            <a:r>
              <a:rPr lang="de-DE" dirty="0"/>
              <a:t>(zumindest für Unternehmensanwendungen)</a:t>
            </a:r>
          </a:p>
          <a:p>
            <a:pPr lvl="1"/>
            <a:r>
              <a:rPr lang="de-DE" dirty="0"/>
              <a:t>Plattformunabhängigkeit</a:t>
            </a:r>
          </a:p>
          <a:p>
            <a:pPr lvl="1"/>
            <a:r>
              <a:rPr lang="de-DE" dirty="0"/>
              <a:t>Große Zahl an Bibliotheken</a:t>
            </a:r>
          </a:p>
        </p:txBody>
      </p:sp>
    </p:spTree>
    <p:extLst>
      <p:ext uri="{BB962C8B-B14F-4D97-AF65-F5344CB8AC3E}">
        <p14:creationId xmlns:p14="http://schemas.microsoft.com/office/powerpoint/2010/main" val="158559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Compiler: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Übersetzt Quelltext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/>
              <a:t>) in Java-Bytecode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Ausführung: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Führt Java-Bytecode aus</a:t>
            </a:r>
          </a:p>
          <a:p>
            <a:pPr lvl="2"/>
            <a:r>
              <a:rPr lang="de-DE" dirty="0"/>
              <a:t>Laufzeitumgebung:</a:t>
            </a:r>
          </a:p>
          <a:p>
            <a:pPr lvl="3"/>
            <a:r>
              <a:rPr lang="de-DE" dirty="0"/>
              <a:t>Interpreter</a:t>
            </a:r>
          </a:p>
          <a:p>
            <a:pPr lvl="3"/>
            <a:r>
              <a:rPr lang="de-DE" dirty="0"/>
              <a:t>JIT-Compiler</a:t>
            </a:r>
          </a:p>
          <a:p>
            <a:pPr lvl="3"/>
            <a:r>
              <a:rPr lang="de-DE" dirty="0"/>
              <a:t>Standard-Bibliotheken</a:t>
            </a:r>
          </a:p>
        </p:txBody>
      </p:sp>
    </p:spTree>
    <p:extLst>
      <p:ext uri="{BB962C8B-B14F-4D97-AF65-F5344CB8AC3E}">
        <p14:creationId xmlns:p14="http://schemas.microsoft.com/office/powerpoint/2010/main" val="232305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„</a:t>
            </a:r>
            <a:r>
              <a:rPr lang="de-DE" dirty="0" err="1"/>
              <a:t>Maven</a:t>
            </a:r>
            <a:r>
              <a:rPr lang="de-DE" dirty="0"/>
              <a:t> ist ein auf Java basierendes </a:t>
            </a:r>
            <a:r>
              <a:rPr lang="de-DE" dirty="0" err="1"/>
              <a:t>Build</a:t>
            </a:r>
            <a:r>
              <a:rPr lang="de-DE" dirty="0"/>
              <a:t>-Management-Tool der Apache Software </a:t>
            </a:r>
            <a:r>
              <a:rPr lang="de-DE" dirty="0" err="1"/>
              <a:t>Foundation</a:t>
            </a:r>
            <a:r>
              <a:rPr lang="de-DE" dirty="0"/>
              <a:t>“ (Wikipedia)</a:t>
            </a:r>
          </a:p>
          <a:p>
            <a:pPr lvl="2"/>
            <a:r>
              <a:rPr lang="de-DE" dirty="0"/>
              <a:t>Gibt Standard-Verzeichnisstruktur und Lebenszyklen (Standard-Ablauf) vor</a:t>
            </a:r>
          </a:p>
          <a:p>
            <a:pPr lvl="2"/>
            <a:r>
              <a:rPr lang="de-DE" dirty="0"/>
              <a:t>Verwaltet Abhängigkeiten (innerhalb des Projekts und zu benutzten Bibliotheken)</a:t>
            </a:r>
          </a:p>
          <a:p>
            <a:pPr lvl="2"/>
            <a:r>
              <a:rPr lang="de-DE" dirty="0"/>
              <a:t>Ist erweiterbar durch </a:t>
            </a:r>
            <a:r>
              <a:rPr lang="de-DE" dirty="0" err="1"/>
              <a:t>Plugins</a:t>
            </a:r>
            <a:endParaRPr lang="de-DE" dirty="0"/>
          </a:p>
          <a:p>
            <a:pPr lvl="2"/>
            <a:r>
              <a:rPr lang="de-DE" dirty="0"/>
              <a:t>Deklarative Definition des Projekts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(Project </a:t>
            </a:r>
            <a:r>
              <a:rPr lang="de-DE" dirty="0" err="1"/>
              <a:t>Object</a:t>
            </a:r>
            <a:r>
              <a:rPr lang="de-DE" dirty="0"/>
              <a:t> Model)</a:t>
            </a:r>
          </a:p>
        </p:txBody>
      </p:sp>
    </p:spTree>
    <p:extLst>
      <p:ext uri="{BB962C8B-B14F-4D97-AF65-F5344CB8AC3E}">
        <p14:creationId xmlns:p14="http://schemas.microsoft.com/office/powerpoint/2010/main" val="348176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>
                <a:hlinkClick r:id="rId2"/>
              </a:rPr>
              <a:t>https://maven.apache.org/guides/mini/guide-naming-conventions.html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groupId</a:t>
            </a:r>
            <a:endParaRPr lang="de-DE" dirty="0"/>
          </a:p>
          <a:p>
            <a:pPr lvl="3"/>
            <a:r>
              <a:rPr lang="de-DE" dirty="0"/>
              <a:t>Identifiziert das Projekt</a:t>
            </a:r>
          </a:p>
          <a:p>
            <a:pPr lvl="3"/>
            <a:r>
              <a:rPr lang="de-DE" dirty="0"/>
              <a:t>Sollte Java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folgen, z. B. </a:t>
            </a:r>
            <a:r>
              <a:rPr lang="de-DE" dirty="0" err="1"/>
              <a:t>de.conciso.starter</a:t>
            </a:r>
            <a:endParaRPr lang="de-DE" dirty="0"/>
          </a:p>
          <a:p>
            <a:pPr lvl="2"/>
            <a:r>
              <a:rPr lang="de-DE" dirty="0" err="1"/>
              <a:t>artifactid</a:t>
            </a:r>
            <a:endParaRPr lang="de-DE" dirty="0"/>
          </a:p>
          <a:p>
            <a:pPr lvl="3"/>
            <a:r>
              <a:rPr lang="de-DE" dirty="0"/>
              <a:t>Name des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Build</a:t>
            </a:r>
            <a:r>
              <a:rPr lang="de-DE" dirty="0"/>
              <a:t>-Ergebnis)</a:t>
            </a:r>
          </a:p>
          <a:p>
            <a:pPr lvl="3"/>
            <a:r>
              <a:rPr lang="de-DE" dirty="0" err="1"/>
              <a:t>Lowercase</a:t>
            </a:r>
            <a:r>
              <a:rPr lang="de-DE" dirty="0"/>
              <a:t> </a:t>
            </a:r>
            <a:r>
              <a:rPr lang="de-DE" dirty="0" err="1"/>
              <a:t>letters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strange</a:t>
            </a:r>
            <a:r>
              <a:rPr lang="de-DE" dirty="0"/>
              <a:t> </a:t>
            </a:r>
            <a:r>
              <a:rPr lang="de-DE" dirty="0" err="1"/>
              <a:t>symbols</a:t>
            </a:r>
            <a:endParaRPr lang="de-DE" dirty="0"/>
          </a:p>
          <a:p>
            <a:pPr lvl="2"/>
            <a:r>
              <a:rPr lang="de-DE" dirty="0" err="1"/>
              <a:t>version</a:t>
            </a:r>
            <a:endParaRPr lang="de-DE" dirty="0"/>
          </a:p>
          <a:p>
            <a:pPr lvl="3"/>
            <a:r>
              <a:rPr lang="de-DE" dirty="0"/>
              <a:t>Typisch: Zahlen und Punkte, z. B. 1.0, 1.1, 1.0.1, …</a:t>
            </a:r>
          </a:p>
          <a:p>
            <a:pPr lvl="3"/>
            <a:r>
              <a:rPr lang="de-DE" dirty="0"/>
              <a:t>Beispiel: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Versioning</a:t>
            </a:r>
            <a:r>
              <a:rPr lang="de-DE" dirty="0"/>
              <a:t> (</a:t>
            </a:r>
            <a:r>
              <a:rPr lang="de-DE" dirty="0">
                <a:hlinkClick r:id="rId3"/>
              </a:rPr>
              <a:t>https://semver.org/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757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</a:p>
          <a:p>
            <a:pPr lvl="2"/>
            <a:r>
              <a:rPr lang="de-DE" dirty="0"/>
              <a:t>Identifikation unseres eigenen Produkts</a:t>
            </a:r>
          </a:p>
          <a:p>
            <a:pPr lvl="2"/>
            <a:r>
              <a:rPr lang="de-DE" dirty="0"/>
              <a:t>Identifikation fremder </a:t>
            </a:r>
            <a:r>
              <a:rPr lang="de-DE" dirty="0" err="1"/>
              <a:t>Build</a:t>
            </a:r>
            <a:r>
              <a:rPr lang="de-DE" dirty="0"/>
              <a:t>-Ergebnisse, die wir nutzen wollen!</a:t>
            </a:r>
          </a:p>
          <a:p>
            <a:pPr lvl="3"/>
            <a:r>
              <a:rPr lang="de-DE" dirty="0"/>
              <a:t>Woher kommen die?</a:t>
            </a:r>
          </a:p>
          <a:p>
            <a:pPr lvl="4"/>
            <a:r>
              <a:rPr lang="de-DE" dirty="0">
                <a:hlinkClick r:id="rId2"/>
              </a:rPr>
              <a:t>https://mvnrepository.com/</a:t>
            </a:r>
            <a:endParaRPr lang="de-DE" dirty="0"/>
          </a:p>
          <a:p>
            <a:pPr lvl="4"/>
            <a:r>
              <a:rPr lang="de-DE" dirty="0"/>
              <a:t>Beispiel: </a:t>
            </a:r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1828800" lvl="4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18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e-DE" dirty="0">
                <a:cs typeface="Courier New" panose="02070309020205020404" pitchFamily="49" charset="0"/>
              </a:rPr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cs typeface="Courier New" panose="02070309020205020404" pitchFamily="49" charset="0"/>
              </a:rPr>
              <a:t> sind Lebenszyklen</a:t>
            </a: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Weitere Informationen</a:t>
            </a:r>
          </a:p>
          <a:p>
            <a:pPr lvl="1"/>
            <a:r>
              <a:rPr lang="de-DE" dirty="0">
                <a:cs typeface="Courier New" panose="02070309020205020404" pitchFamily="49" charset="0"/>
                <a:hlinkClick r:id="rId2"/>
              </a:rPr>
              <a:t>https://maven.apache.org/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  <a:hlinkClick r:id="rId3"/>
              </a:rPr>
              <a:t>https://www.baeldung.com/maven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95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Nutzung eines </a:t>
            </a:r>
            <a:r>
              <a:rPr lang="de-DE" dirty="0" err="1"/>
              <a:t>Maven-Plugins</a:t>
            </a:r>
            <a:endParaRPr lang="de-DE" dirty="0"/>
          </a:p>
          <a:p>
            <a:pPr lvl="1"/>
            <a:r>
              <a:rPr lang="de-DE" dirty="0"/>
              <a:t>Das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DE" dirty="0" err="1"/>
              <a:t>-Plugin</a:t>
            </a:r>
            <a:r>
              <a:rPr lang="de-DE" dirty="0"/>
              <a:t> ermöglicht es, Java-Programme aus </a:t>
            </a:r>
            <a:r>
              <a:rPr lang="de-DE" dirty="0" err="1"/>
              <a:t>Maven</a:t>
            </a:r>
            <a:r>
              <a:rPr lang="de-DE" dirty="0"/>
              <a:t> heraus auszuführen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ist ein Goal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Weitere Informationen</a:t>
            </a:r>
          </a:p>
          <a:p>
            <a:pPr lvl="2"/>
            <a:r>
              <a:rPr lang="de-DE" dirty="0">
                <a:hlinkClick r:id="rId2"/>
              </a:rPr>
              <a:t>http://www.mojohaus.org/exec-maven-plugin/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https://mvnrepository.com/artifact/org.codehaus.mojo/exec-maven-plugin</a:t>
            </a:r>
            <a:endParaRPr lang="de-DE" dirty="0"/>
          </a:p>
          <a:p>
            <a:pPr lvl="2"/>
            <a:r>
              <a:rPr lang="de-DE" dirty="0">
                <a:hlinkClick r:id="rId4"/>
              </a:rPr>
              <a:t>https://www.baeldung.com/maven-java-main-method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792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Weit verbreitete Bibliothek für </a:t>
            </a:r>
            <a:r>
              <a:rPr lang="de-DE" dirty="0" err="1"/>
              <a:t>Logging</a:t>
            </a:r>
            <a:endParaRPr lang="de-DE" dirty="0"/>
          </a:p>
          <a:p>
            <a:pPr lvl="2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21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Ausgaben sollten in produktivem Code nie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dirty="0"/>
              <a:t> erfolgen!</a:t>
            </a:r>
          </a:p>
          <a:p>
            <a:pPr lvl="1"/>
            <a:r>
              <a:rPr lang="de-DE" dirty="0"/>
              <a:t>Konzepte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Logger</a:t>
            </a:r>
          </a:p>
          <a:p>
            <a:pPr lvl="2"/>
            <a:r>
              <a:rPr lang="de-DE" dirty="0" err="1"/>
              <a:t>Appender</a:t>
            </a:r>
            <a:endParaRPr lang="de-DE" dirty="0"/>
          </a:p>
          <a:p>
            <a:pPr lvl="2"/>
            <a:r>
              <a:rPr lang="de-DE" dirty="0" err="1"/>
              <a:t>Loglevel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https://www.baeldung.com/java-logging-intro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58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einer Service-Klasse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2"/>
            <a:r>
              <a:rPr lang="de-DE" dirty="0"/>
              <a:t>Jede Klasse soll einen Aspekt der Anwendung implementieren</a:t>
            </a:r>
          </a:p>
          <a:p>
            <a:pPr lvl="1"/>
            <a:r>
              <a:rPr lang="de-DE" dirty="0"/>
              <a:t>Implementierungen eines Service sind austauschbar</a:t>
            </a:r>
          </a:p>
          <a:p>
            <a:pPr lvl="2"/>
            <a:r>
              <a:rPr lang="de-DE" dirty="0"/>
              <a:t>Flexibilität für Änderungswünsche</a:t>
            </a:r>
          </a:p>
          <a:p>
            <a:pPr lvl="2"/>
            <a:r>
              <a:rPr lang="de-DE" dirty="0"/>
              <a:t>Gut für Tests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9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Wir lernen die Programmierung von </a:t>
            </a:r>
            <a:r>
              <a:rPr lang="de-DE" dirty="0" err="1"/>
              <a:t>Microservices</a:t>
            </a:r>
            <a:endParaRPr lang="de-DE" dirty="0"/>
          </a:p>
          <a:p>
            <a:pPr lvl="1"/>
            <a:r>
              <a:rPr lang="de-DE" dirty="0"/>
              <a:t>Programmierung</a:t>
            </a:r>
          </a:p>
          <a:p>
            <a:pPr lvl="2"/>
            <a:r>
              <a:rPr lang="de-DE" dirty="0"/>
              <a:t>Java</a:t>
            </a:r>
          </a:p>
          <a:p>
            <a:pPr lvl="2"/>
            <a:r>
              <a:rPr lang="de-DE" dirty="0"/>
              <a:t>viele Bibliotheken: Spring-Boot, </a:t>
            </a:r>
            <a:r>
              <a:rPr lang="de-DE" dirty="0" err="1"/>
              <a:t>Lombok</a:t>
            </a:r>
            <a:r>
              <a:rPr lang="de-DE" dirty="0"/>
              <a:t>, Jackson, …</a:t>
            </a:r>
          </a:p>
          <a:p>
            <a:pPr lvl="1"/>
            <a:r>
              <a:rPr lang="de-DE" dirty="0"/>
              <a:t>Test</a:t>
            </a:r>
          </a:p>
          <a:p>
            <a:pPr lvl="2"/>
            <a:r>
              <a:rPr lang="de-DE" dirty="0"/>
              <a:t>Unit-Tests (</a:t>
            </a:r>
            <a:r>
              <a:rPr lang="de-DE" dirty="0" err="1"/>
              <a:t>Junit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Integrationstests (</a:t>
            </a:r>
            <a:r>
              <a:rPr lang="de-DE" dirty="0" err="1"/>
              <a:t>Cucumber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Performancetests (Gatling)</a:t>
            </a:r>
          </a:p>
          <a:p>
            <a:pPr lvl="1"/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Betrieb</a:t>
            </a:r>
          </a:p>
          <a:p>
            <a:pPr lvl="2"/>
            <a:r>
              <a:rPr lang="de-D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544965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Aufteilung der Definition in Parent und Module</a:t>
            </a:r>
          </a:p>
          <a:p>
            <a:pPr lvl="1"/>
            <a:r>
              <a:rPr lang="de-DE" dirty="0"/>
              <a:t>Verwaltung der Abhängigkeiten in den Modul-POMs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1"/>
            <a:r>
              <a:rPr lang="de-DE" dirty="0"/>
              <a:t>Jedes Modul sollte für einen Teil-Aspekt der Gesamtanwendung zuständig sein</a:t>
            </a:r>
          </a:p>
          <a:p>
            <a:pPr lvl="1"/>
            <a:r>
              <a:rPr lang="de-DE" dirty="0"/>
              <a:t>Gegensatz: „</a:t>
            </a:r>
            <a:r>
              <a:rPr lang="de-DE" dirty="0" err="1"/>
              <a:t>big</a:t>
            </a:r>
            <a:r>
              <a:rPr lang="de-DE" dirty="0"/>
              <a:t>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</a:t>
            </a:r>
            <a:r>
              <a:rPr lang="de-DE" dirty="0"/>
              <a:t>“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84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endParaRPr lang="de-DE" dirty="0"/>
          </a:p>
          <a:p>
            <a:pPr lvl="1"/>
            <a:r>
              <a:rPr lang="de-DE" dirty="0"/>
              <a:t>Domain </a:t>
            </a:r>
            <a:r>
              <a:rPr lang="de-DE" dirty="0" err="1"/>
              <a:t>core</a:t>
            </a:r>
            <a:r>
              <a:rPr lang="de-DE" dirty="0"/>
              <a:t>: Fachlogik</a:t>
            </a:r>
          </a:p>
          <a:p>
            <a:pPr lvl="2"/>
            <a:r>
              <a:rPr lang="de-DE" dirty="0"/>
              <a:t>Pur Java</a:t>
            </a:r>
          </a:p>
          <a:p>
            <a:pPr lvl="2"/>
            <a:r>
              <a:rPr lang="de-DE" dirty="0"/>
              <a:t>Keine Technologie</a:t>
            </a:r>
          </a:p>
        </p:txBody>
      </p:sp>
    </p:spTree>
    <p:extLst>
      <p:ext uri="{BB962C8B-B14F-4D97-AF65-F5344CB8AC3E}">
        <p14:creationId xmlns:p14="http://schemas.microsoft.com/office/powerpoint/2010/main" val="329553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Adapter: Verbindung zur Außenwelt</a:t>
            </a:r>
          </a:p>
          <a:p>
            <a:pPr lvl="1"/>
            <a:endParaRPr lang="de-DE" dirty="0"/>
          </a:p>
          <a:p>
            <a:pPr lvl="2"/>
            <a:r>
              <a:rPr lang="de-DE" dirty="0" err="1"/>
              <a:t>Incoming</a:t>
            </a:r>
            <a:r>
              <a:rPr lang="de-DE" dirty="0"/>
              <a:t>: Außenwelt ruft uns auf</a:t>
            </a:r>
          </a:p>
          <a:p>
            <a:pPr lvl="3"/>
            <a:r>
              <a:rPr lang="de-DE" dirty="0"/>
              <a:t>Rest-Call, der unseren Service aufruft</a:t>
            </a:r>
          </a:p>
          <a:p>
            <a:pPr lvl="3"/>
            <a:r>
              <a:rPr lang="de-DE" dirty="0"/>
              <a:t>Message, die an unseren Service gesendet wird</a:t>
            </a:r>
          </a:p>
          <a:p>
            <a:pPr lvl="3"/>
            <a:endParaRPr lang="de-DE" dirty="0"/>
          </a:p>
          <a:p>
            <a:pPr lvl="2"/>
            <a:r>
              <a:rPr lang="de-DE" dirty="0" err="1"/>
              <a:t>Outgoing</a:t>
            </a:r>
            <a:r>
              <a:rPr lang="de-DE" dirty="0"/>
              <a:t>: wir wollen etwas von der Außenwelt</a:t>
            </a:r>
          </a:p>
          <a:p>
            <a:pPr lvl="3"/>
            <a:r>
              <a:rPr lang="de-DE" dirty="0"/>
              <a:t>Datenbank, die unser Service nutzen will (lesend und schreibend)</a:t>
            </a:r>
          </a:p>
          <a:p>
            <a:pPr lvl="3"/>
            <a:r>
              <a:rPr lang="de-DE" dirty="0"/>
              <a:t>Rest-Call, wenn wir einen anderen Service aufrufen wollen</a:t>
            </a:r>
          </a:p>
          <a:p>
            <a:pPr lvl="3"/>
            <a:r>
              <a:rPr lang="de-DE" dirty="0"/>
              <a:t>Message, die wir an einen anderen Service senden wollen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236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5A599D99-EF7D-ED4C-A8EA-2674EA6D04C6}"/>
              </a:ext>
            </a:extLst>
          </p:cNvPr>
          <p:cNvSpPr/>
          <p:nvPr/>
        </p:nvSpPr>
        <p:spPr>
          <a:xfrm rot="769307">
            <a:off x="2629481" y="266685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A2FB8AC-D170-934B-8806-4D1FEE7B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Ports </a:t>
            </a:r>
            <a:r>
              <a:rPr lang="de-DE" dirty="0" err="1"/>
              <a:t>and</a:t>
            </a:r>
            <a:r>
              <a:rPr lang="de-DE" dirty="0"/>
              <a:t> Adapters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74F1630-5EB2-094C-B942-DC9E3703966C}"/>
              </a:ext>
            </a:extLst>
          </p:cNvPr>
          <p:cNvSpPr/>
          <p:nvPr/>
        </p:nvSpPr>
        <p:spPr>
          <a:xfrm>
            <a:off x="1094935" y="2368237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REST-In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48C04379-C729-7B4D-BD16-866AC65C1EC0}"/>
              </a:ext>
            </a:extLst>
          </p:cNvPr>
          <p:cNvSpPr/>
          <p:nvPr/>
        </p:nvSpPr>
        <p:spPr>
          <a:xfrm rot="21050164">
            <a:off x="2594172" y="369121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3932B2A9-E635-0E48-83D5-562F500AAA97}"/>
              </a:ext>
            </a:extLst>
          </p:cNvPr>
          <p:cNvSpPr/>
          <p:nvPr/>
        </p:nvSpPr>
        <p:spPr>
          <a:xfrm>
            <a:off x="1094935" y="3706245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Message-In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84587AE-7A51-8A45-B0CF-5B5F6F1E75F0}"/>
              </a:ext>
            </a:extLst>
          </p:cNvPr>
          <p:cNvSpPr txBox="1"/>
          <p:nvPr/>
        </p:nvSpPr>
        <p:spPr>
          <a:xfrm>
            <a:off x="1377432" y="1703711"/>
            <a:ext cx="118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incoming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F9FC919-C824-F441-A979-A858745DCE8F}"/>
              </a:ext>
            </a:extLst>
          </p:cNvPr>
          <p:cNvSpPr txBox="1"/>
          <p:nvPr/>
        </p:nvSpPr>
        <p:spPr>
          <a:xfrm>
            <a:off x="8931659" y="170665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outgoing</a:t>
            </a:r>
            <a:r>
              <a:rPr lang="de-DE" dirty="0"/>
              <a:t>)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5A5D1A2-C4B5-9D47-B85A-E004364A36B2}"/>
              </a:ext>
            </a:extLst>
          </p:cNvPr>
          <p:cNvSpPr/>
          <p:nvPr/>
        </p:nvSpPr>
        <p:spPr>
          <a:xfrm>
            <a:off x="8698730" y="2449703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REST-Out</a:t>
            </a:r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157F4F64-C0A5-DF4D-93F8-8D31624D1C8C}"/>
              </a:ext>
            </a:extLst>
          </p:cNvPr>
          <p:cNvSpPr/>
          <p:nvPr/>
        </p:nvSpPr>
        <p:spPr>
          <a:xfrm rot="21050164">
            <a:off x="6731883" y="2708362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8251D23-1AD8-F246-821C-1343ED398DAB}"/>
              </a:ext>
            </a:extLst>
          </p:cNvPr>
          <p:cNvSpPr/>
          <p:nvPr/>
        </p:nvSpPr>
        <p:spPr>
          <a:xfrm>
            <a:off x="8698730" y="3294706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888D1408-12CB-E44F-89D1-A7CB725E5EA9}"/>
              </a:ext>
            </a:extLst>
          </p:cNvPr>
          <p:cNvSpPr/>
          <p:nvPr/>
        </p:nvSpPr>
        <p:spPr>
          <a:xfrm>
            <a:off x="8698730" y="4139709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Message-Out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2F4275C8-2FF5-EB48-BA6A-5B7B4CAE3138}"/>
              </a:ext>
            </a:extLst>
          </p:cNvPr>
          <p:cNvSpPr/>
          <p:nvPr/>
        </p:nvSpPr>
        <p:spPr>
          <a:xfrm rot="769307">
            <a:off x="6696574" y="398250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D4C8522-78F3-084D-8CCE-58FC2D34150C}"/>
              </a:ext>
            </a:extLst>
          </p:cNvPr>
          <p:cNvSpPr/>
          <p:nvPr/>
        </p:nvSpPr>
        <p:spPr>
          <a:xfrm>
            <a:off x="6696574" y="3378778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23B659F1-9FDB-764C-8468-A98F151067B1}"/>
              </a:ext>
            </a:extLst>
          </p:cNvPr>
          <p:cNvSpPr/>
          <p:nvPr/>
        </p:nvSpPr>
        <p:spPr>
          <a:xfrm>
            <a:off x="4612460" y="2702740"/>
            <a:ext cx="2840305" cy="173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D087E2-41B4-7A4F-920A-AD5D084E2BF3}"/>
              </a:ext>
            </a:extLst>
          </p:cNvPr>
          <p:cNvSpPr/>
          <p:nvPr/>
        </p:nvSpPr>
        <p:spPr>
          <a:xfrm>
            <a:off x="4613440" y="296327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994A4C-39DB-2545-9FF8-B5D67E0820E6}"/>
              </a:ext>
            </a:extLst>
          </p:cNvPr>
          <p:cNvSpPr/>
          <p:nvPr/>
        </p:nvSpPr>
        <p:spPr>
          <a:xfrm>
            <a:off x="4612459" y="3626860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CC958C-19FA-434F-BEA2-C89B88886FD8}"/>
              </a:ext>
            </a:extLst>
          </p:cNvPr>
          <p:cNvSpPr/>
          <p:nvPr/>
        </p:nvSpPr>
        <p:spPr>
          <a:xfrm>
            <a:off x="7071419" y="283715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5CFDE4-ADBE-A145-9E7C-85331503F437}"/>
              </a:ext>
            </a:extLst>
          </p:cNvPr>
          <p:cNvSpPr/>
          <p:nvPr/>
        </p:nvSpPr>
        <p:spPr>
          <a:xfrm>
            <a:off x="7068988" y="3454061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B8B7B0-2ABB-E64C-BD4D-C9FC145BB85D}"/>
              </a:ext>
            </a:extLst>
          </p:cNvPr>
          <p:cNvSpPr/>
          <p:nvPr/>
        </p:nvSpPr>
        <p:spPr>
          <a:xfrm>
            <a:off x="7068988" y="3979558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DAF6F74-DAAC-EE4A-A970-E654D177702A}"/>
              </a:ext>
            </a:extLst>
          </p:cNvPr>
          <p:cNvSpPr txBox="1"/>
          <p:nvPr/>
        </p:nvSpPr>
        <p:spPr>
          <a:xfrm>
            <a:off x="4481655" y="5332249"/>
            <a:ext cx="482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= Schnittstellen-Spezifikation (Java-Interface)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D850BA-5A91-3741-91AE-26761372E9BC}"/>
              </a:ext>
            </a:extLst>
          </p:cNvPr>
          <p:cNvSpPr/>
          <p:nvPr/>
        </p:nvSpPr>
        <p:spPr>
          <a:xfrm>
            <a:off x="3851993" y="5312382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7904CA8-5647-244A-856C-E77BA178CFE4}"/>
              </a:ext>
            </a:extLst>
          </p:cNvPr>
          <p:cNvSpPr txBox="1"/>
          <p:nvPr/>
        </p:nvSpPr>
        <p:spPr>
          <a:xfrm>
            <a:off x="4457923" y="5987639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Aufrufrichtung</a:t>
            </a:r>
          </a:p>
        </p:txBody>
      </p:sp>
      <p:sp>
        <p:nvSpPr>
          <p:cNvPr id="25" name="Pfeil nach rechts 24">
            <a:extLst>
              <a:ext uri="{FF2B5EF4-FFF2-40B4-BE49-F238E27FC236}">
                <a16:creationId xmlns:a16="http://schemas.microsoft.com/office/drawing/2014/main" id="{30652773-5F35-5545-B561-904E09485380}"/>
              </a:ext>
            </a:extLst>
          </p:cNvPr>
          <p:cNvSpPr/>
          <p:nvPr/>
        </p:nvSpPr>
        <p:spPr>
          <a:xfrm>
            <a:off x="3638625" y="5899811"/>
            <a:ext cx="845822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206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53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Framework für Unit-Tests: </a:t>
            </a:r>
            <a:r>
              <a:rPr lang="de-DE" dirty="0" err="1"/>
              <a:t>Junit</a:t>
            </a:r>
            <a:endParaRPr lang="de-DE" dirty="0"/>
          </a:p>
          <a:p>
            <a:pPr lvl="2"/>
            <a:r>
              <a:rPr lang="de-DE" dirty="0"/>
              <a:t>Definition und Strukturierung von Tests</a:t>
            </a:r>
          </a:p>
          <a:p>
            <a:pPr lvl="2"/>
            <a:r>
              <a:rPr lang="de-DE" dirty="0"/>
              <a:t>Ausführung der Tests</a:t>
            </a:r>
          </a:p>
          <a:p>
            <a:pPr lvl="2"/>
            <a:r>
              <a:rPr lang="de-DE" dirty="0"/>
              <a:t>Darstellung der Ergebnisse</a:t>
            </a:r>
          </a:p>
          <a:p>
            <a:pPr lvl="1"/>
            <a:r>
              <a:rPr lang="de-DE" dirty="0"/>
              <a:t>Bibliothek für </a:t>
            </a:r>
            <a:r>
              <a:rPr lang="de-DE" dirty="0" err="1"/>
              <a:t>Assertions</a:t>
            </a:r>
            <a:r>
              <a:rPr lang="de-DE" dirty="0"/>
              <a:t>: </a:t>
            </a:r>
            <a:r>
              <a:rPr lang="de-DE" dirty="0" err="1"/>
              <a:t>AssertJ</a:t>
            </a:r>
            <a:endParaRPr lang="de-DE" dirty="0"/>
          </a:p>
          <a:p>
            <a:pPr lvl="2"/>
            <a:r>
              <a:rPr lang="de-DE" dirty="0"/>
              <a:t>Formulierung von Test-Erwartungen</a:t>
            </a:r>
          </a:p>
          <a:p>
            <a:pPr lvl="2"/>
            <a:r>
              <a:rPr lang="de-DE" dirty="0"/>
              <a:t>Beispiel für interne DSL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4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Muster</a:t>
            </a:r>
          </a:p>
          <a:p>
            <a:pPr lvl="2"/>
            <a:r>
              <a:rPr lang="de-DE" dirty="0" err="1"/>
              <a:t>Arrange</a:t>
            </a:r>
            <a:r>
              <a:rPr lang="de-DE" dirty="0"/>
              <a:t>-Act-</a:t>
            </a:r>
            <a:r>
              <a:rPr lang="de-DE" dirty="0" err="1"/>
              <a:t>Assert</a:t>
            </a:r>
            <a:endParaRPr lang="de-DE" dirty="0"/>
          </a:p>
          <a:p>
            <a:pPr lvl="2"/>
            <a:r>
              <a:rPr lang="de-DE" dirty="0"/>
              <a:t>BDD mit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lvl="3"/>
            <a:r>
              <a:rPr lang="de-DE" dirty="0" err="1"/>
              <a:t>Given</a:t>
            </a:r>
            <a:endParaRPr lang="de-DE" dirty="0"/>
          </a:p>
          <a:p>
            <a:pPr lvl="3"/>
            <a:r>
              <a:rPr lang="de-DE" dirty="0" err="1"/>
              <a:t>When</a:t>
            </a:r>
            <a:endParaRPr lang="de-DE" dirty="0"/>
          </a:p>
          <a:p>
            <a:pPr lvl="3"/>
            <a:r>
              <a:rPr lang="de-DE" dirty="0" err="1"/>
              <a:t>Then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https://automationpanda.com/2020/07/07/arrange-act-assert-a-pattern-for-writing-good-tests/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https://de.wikipedia.org/wiki/Behavior_Driven_Development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77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BDD mit </a:t>
            </a:r>
            <a:r>
              <a:rPr lang="de-DE" dirty="0" err="1"/>
              <a:t>JGiven</a:t>
            </a:r>
            <a:endParaRPr lang="de-DE" dirty="0"/>
          </a:p>
          <a:p>
            <a:pPr lvl="2"/>
            <a:r>
              <a:rPr lang="de-DE" dirty="0"/>
              <a:t>Hat jemand Interesse, das als Aufgabe zu nehmen?</a:t>
            </a:r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https://jgiven.org/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1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– das Protokoll des Internets</a:t>
            </a:r>
          </a:p>
          <a:p>
            <a:pPr lvl="1"/>
            <a:r>
              <a:rPr lang="de-DE" dirty="0"/>
              <a:t> zustandsloses Protokoll zur Übertragung von Daten über ein Rechnernetz</a:t>
            </a:r>
          </a:p>
          <a:p>
            <a:r>
              <a:rPr lang="de-DE" dirty="0">
                <a:cs typeface="Courier New" panose="02070309020205020404" pitchFamily="49" charset="0"/>
              </a:rPr>
              <a:t>Eng verknüpft mit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URLs (URIs)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Identifiziert eine Ressource in Computernetzwerken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Beispiel: </a:t>
            </a:r>
            <a:r>
              <a:rPr lang="de-DE" dirty="0">
                <a:cs typeface="Courier New" panose="02070309020205020404" pitchFamily="49" charset="0"/>
                <a:hlinkClick r:id="rId2"/>
              </a:rPr>
              <a:t>http://localhost:8080/hello.html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HTML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Auszeichnungssprache zur Strukturierung elektronischer Dokumente wie Texte mit Hyperlinks, Bildern und anderen Inhalten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 Beispiel: </a:t>
            </a:r>
            <a:r>
              <a:rPr lang="de-DE" dirty="0" err="1">
                <a:cs typeface="Courier New" panose="02070309020205020404" pitchFamily="49" charset="0"/>
              </a:rPr>
              <a:t>hello.html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94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JSON – JavaScript </a:t>
            </a:r>
            <a:r>
              <a:rPr lang="de-DE" dirty="0" err="1"/>
              <a:t>Object</a:t>
            </a:r>
            <a:r>
              <a:rPr lang="de-DE" dirty="0"/>
              <a:t> Notation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Datenformat in Textform zum Datenaustausch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Werte</a:t>
            </a:r>
          </a:p>
          <a:p>
            <a:pPr lvl="2"/>
            <a:r>
              <a:rPr lang="de-DE" dirty="0" err="1">
                <a:cs typeface="Courier New" panose="02070309020205020404" pitchFamily="49" charset="0"/>
              </a:rPr>
              <a:t>Nullwert</a:t>
            </a:r>
            <a:r>
              <a:rPr lang="de-DE" dirty="0">
                <a:cs typeface="Courier New" panose="02070309020205020404" pitchFamily="49" charset="0"/>
              </a:rPr>
              <a:t>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Boolescher Wert -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Zahl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3.141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-17.2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Zeichenkette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World"</a:t>
            </a:r>
          </a:p>
        </p:txBody>
      </p:sp>
    </p:spTree>
    <p:extLst>
      <p:ext uri="{BB962C8B-B14F-4D97-AF65-F5344CB8AC3E}">
        <p14:creationId xmlns:p14="http://schemas.microsoft.com/office/powerpoint/2010/main" val="426816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Microservices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Welt der Unternehmensanwendungen (</a:t>
            </a:r>
            <a:r>
              <a:rPr lang="de-DE" dirty="0" err="1"/>
              <a:t>enterprise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Software, die Unternehmen für ihren Betrieb brauchen</a:t>
            </a:r>
          </a:p>
          <a:p>
            <a:pPr lvl="2"/>
            <a:r>
              <a:rPr lang="de-DE" dirty="0"/>
              <a:t>Banken: Verwaltung der Konten, Buchungen, Wertpapier-Handel, …</a:t>
            </a:r>
          </a:p>
          <a:p>
            <a:pPr lvl="2"/>
            <a:r>
              <a:rPr lang="de-DE" dirty="0"/>
              <a:t>Versicherungen: Angebote, Verträge, Schaden/Leistung, …</a:t>
            </a:r>
          </a:p>
          <a:p>
            <a:pPr lvl="2"/>
            <a:r>
              <a:rPr lang="de-DE" dirty="0"/>
              <a:t>Handel: Lagerverwaltung, Logistik, Beschaffung, …</a:t>
            </a:r>
          </a:p>
          <a:p>
            <a:pPr lvl="2"/>
            <a:r>
              <a:rPr lang="de-DE" dirty="0"/>
              <a:t>Produzierendes Gewerbe: Aufträge, Planung, Steuerung, Logistik, …</a:t>
            </a:r>
          </a:p>
          <a:p>
            <a:pPr lvl="2"/>
            <a:r>
              <a:rPr lang="de-DE" dirty="0"/>
              <a:t>Behörden</a:t>
            </a:r>
          </a:p>
          <a:p>
            <a:pPr lvl="2"/>
            <a:r>
              <a:rPr lang="de-DE" dirty="0"/>
              <a:t>…</a:t>
            </a:r>
          </a:p>
          <a:p>
            <a:pPr lvl="2"/>
            <a:r>
              <a:rPr lang="de-DE" b="1" dirty="0"/>
              <a:t>Alle</a:t>
            </a:r>
            <a:r>
              <a:rPr lang="de-DE" dirty="0"/>
              <a:t> Unternehmen: Buchhaltung, interne Prozesse (z. B. HR), …</a:t>
            </a:r>
          </a:p>
        </p:txBody>
      </p:sp>
    </p:spTree>
    <p:extLst>
      <p:ext uri="{BB962C8B-B14F-4D97-AF65-F5344CB8AC3E}">
        <p14:creationId xmlns:p14="http://schemas.microsoft.com/office/powerpoint/2010/main" val="216801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JSON – JavaScript </a:t>
            </a:r>
            <a:r>
              <a:rPr lang="de-DE" dirty="0" err="1"/>
              <a:t>Object</a:t>
            </a:r>
            <a:r>
              <a:rPr lang="de-DE" dirty="0"/>
              <a:t> Notation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Datenformat in Textform zum Datenaustausch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Werte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Array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3"/>
            <a:r>
              <a:rPr lang="de-DE" dirty="0">
                <a:cs typeface="Courier New" panose="02070309020205020404" pitchFamily="49" charset="0"/>
              </a:rPr>
              <a:t>Liste von Elementen (Array, </a:t>
            </a:r>
            <a:r>
              <a:rPr lang="de-DE" dirty="0" err="1">
                <a:cs typeface="Courier New" panose="02070309020205020404" pitchFamily="49" charset="0"/>
              </a:rPr>
              <a:t>Object</a:t>
            </a:r>
            <a:r>
              <a:rPr lang="de-DE" dirty="0"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de-DE" dirty="0" err="1">
                <a:cs typeface="Courier New" panose="02070309020205020404" pitchFamily="49" charset="0"/>
              </a:rPr>
              <a:t>Object</a:t>
            </a:r>
            <a:r>
              <a:rPr lang="de-DE" dirty="0">
                <a:cs typeface="Courier New" panose="02070309020205020404" pitchFamily="49" charset="0"/>
              </a:rPr>
              <a:t>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}</a:t>
            </a:r>
          </a:p>
          <a:p>
            <a:pPr lvl="3"/>
            <a:r>
              <a:rPr lang="de-DE" dirty="0">
                <a:cs typeface="Courier New" panose="02070309020205020404" pitchFamily="49" charset="0"/>
              </a:rPr>
              <a:t>Liste von Eigenschaften -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 : " Georg"</a:t>
            </a:r>
          </a:p>
        </p:txBody>
      </p:sp>
    </p:spTree>
    <p:extLst>
      <p:ext uri="{BB962C8B-B14F-4D97-AF65-F5344CB8AC3E}">
        <p14:creationId xmlns:p14="http://schemas.microsoft.com/office/powerpoint/2010/main" val="3126683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"Georg",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"Pietrek",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"Pariser Bogen 7",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44269,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"Westfalendamm 251",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44141,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060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"Georg",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"Pietrek",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"Pariser Bogen 7",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44269,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"Westfalendamm 251",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44141,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E7668F6-22E9-074A-A261-8973E4B87336}"/>
              </a:ext>
            </a:extLst>
          </p:cNvPr>
          <p:cNvGrpSpPr/>
          <p:nvPr/>
        </p:nvGrpSpPr>
        <p:grpSpPr>
          <a:xfrm>
            <a:off x="7932845" y="681037"/>
            <a:ext cx="3864429" cy="2357552"/>
            <a:chOff x="6302828" y="2079171"/>
            <a:chExt cx="3864429" cy="2357552"/>
          </a:xfrm>
        </p:grpSpPr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8891FFC3-52C0-C549-8C13-0BAF8B7A5C8E}"/>
                </a:ext>
              </a:extLst>
            </p:cNvPr>
            <p:cNvSpPr/>
            <p:nvPr/>
          </p:nvSpPr>
          <p:spPr>
            <a:xfrm>
              <a:off x="7184571" y="2079171"/>
              <a:ext cx="1763486" cy="8708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person</a:t>
              </a:r>
              <a:endParaRPr lang="de-DE" dirty="0"/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DDA51E39-A99C-9843-AFE3-635592381326}"/>
                </a:ext>
              </a:extLst>
            </p:cNvPr>
            <p:cNvSpPr/>
            <p:nvPr/>
          </p:nvSpPr>
          <p:spPr>
            <a:xfrm>
              <a:off x="6302828" y="3565865"/>
              <a:ext cx="1763486" cy="87085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adresse</a:t>
              </a:r>
              <a:endParaRPr lang="de-DE" dirty="0"/>
            </a:p>
          </p:txBody>
        </p: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E4BB884D-DDFE-E84B-9330-8FCE82FEEC23}"/>
                </a:ext>
              </a:extLst>
            </p:cNvPr>
            <p:cNvSpPr/>
            <p:nvPr/>
          </p:nvSpPr>
          <p:spPr>
            <a:xfrm>
              <a:off x="8403771" y="3565865"/>
              <a:ext cx="1763486" cy="87085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adresse</a:t>
              </a:r>
              <a:endParaRPr lang="de-DE" dirty="0"/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83CCABD6-7884-3E4A-83C9-E27F919DC19C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8066314" y="2950029"/>
              <a:ext cx="1219200" cy="61583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AF0B6DD-CFE0-0B4E-9E17-71A248180DB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7184571" y="2950029"/>
              <a:ext cx="881743" cy="61583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623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Schnittstelle eines </a:t>
            </a:r>
            <a:r>
              <a:rPr lang="de-DE" dirty="0" err="1"/>
              <a:t>Microservices</a:t>
            </a:r>
            <a:r>
              <a:rPr lang="de-DE" dirty="0"/>
              <a:t>, über die Funktionen des </a:t>
            </a:r>
            <a:r>
              <a:rPr lang="de-DE" dirty="0" err="1"/>
              <a:t>Microservice</a:t>
            </a:r>
            <a:r>
              <a:rPr lang="de-DE" dirty="0"/>
              <a:t> aufgerufen werden können</a:t>
            </a:r>
          </a:p>
          <a:p>
            <a:pPr lvl="1"/>
            <a:r>
              <a:rPr lang="de-DE" dirty="0"/>
              <a:t>Basierend auf dem HTTP-Protokoll</a:t>
            </a:r>
          </a:p>
          <a:p>
            <a:pPr lvl="1"/>
            <a:r>
              <a:rPr lang="de-DE" dirty="0"/>
              <a:t>Codierung der Daten als JSON</a:t>
            </a:r>
          </a:p>
        </p:txBody>
      </p:sp>
    </p:spTree>
    <p:extLst>
      <p:ext uri="{BB962C8B-B14F-4D97-AF65-F5344CB8AC3E}">
        <p14:creationId xmlns:p14="http://schemas.microsoft.com/office/powerpoint/2010/main" val="254585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Aufruf (Request)</a:t>
            </a:r>
          </a:p>
          <a:p>
            <a:pPr lvl="2"/>
            <a:r>
              <a:rPr lang="de-DE" dirty="0"/>
              <a:t>Methode (POST, PUT, GET, DELETE)</a:t>
            </a:r>
          </a:p>
          <a:p>
            <a:pPr lvl="2"/>
            <a:r>
              <a:rPr lang="de-DE" dirty="0"/>
              <a:t>URL</a:t>
            </a:r>
          </a:p>
          <a:p>
            <a:pPr lvl="2"/>
            <a:r>
              <a:rPr lang="de-DE" dirty="0"/>
              <a:t>Request-Header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Eingabe-Daten</a:t>
            </a:r>
          </a:p>
          <a:p>
            <a:pPr lvl="3"/>
            <a:r>
              <a:rPr lang="de-DE" dirty="0"/>
              <a:t>JSON-Format</a:t>
            </a:r>
          </a:p>
        </p:txBody>
      </p:sp>
    </p:spTree>
    <p:extLst>
      <p:ext uri="{BB962C8B-B14F-4D97-AF65-F5344CB8AC3E}">
        <p14:creationId xmlns:p14="http://schemas.microsoft.com/office/powerpoint/2010/main" val="3155125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Ergebnis (</a:t>
            </a:r>
            <a:r>
              <a:rPr lang="de-DE" dirty="0" err="1"/>
              <a:t>Rersponse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Status-Code</a:t>
            </a:r>
          </a:p>
          <a:p>
            <a:pPr lvl="3"/>
            <a:r>
              <a:rPr lang="de-DE" dirty="0"/>
              <a:t>Erfolg/</a:t>
            </a:r>
            <a:r>
              <a:rPr lang="de-DE" dirty="0" err="1"/>
              <a:t>Mißerfolg</a:t>
            </a:r>
            <a:r>
              <a:rPr lang="de-DE" dirty="0"/>
              <a:t> des Aufrufs</a:t>
            </a:r>
          </a:p>
          <a:p>
            <a:pPr lvl="4"/>
            <a:r>
              <a:rPr lang="de-DE" dirty="0"/>
              <a:t>200 – OK</a:t>
            </a:r>
          </a:p>
          <a:p>
            <a:pPr lvl="4"/>
            <a:r>
              <a:rPr lang="de-DE" dirty="0"/>
              <a:t>400 – Bad Request</a:t>
            </a:r>
          </a:p>
          <a:p>
            <a:pPr lvl="2"/>
            <a:r>
              <a:rPr lang="de-DE" dirty="0"/>
              <a:t>Response-Header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Ausgabe-Daten</a:t>
            </a:r>
          </a:p>
          <a:p>
            <a:pPr lvl="3"/>
            <a:r>
              <a:rPr lang="de-DE" dirty="0"/>
              <a:t>JSON-Format</a:t>
            </a:r>
          </a:p>
        </p:txBody>
      </p:sp>
    </p:spTree>
    <p:extLst>
      <p:ext uri="{BB962C8B-B14F-4D97-AF65-F5344CB8AC3E}">
        <p14:creationId xmlns:p14="http://schemas.microsoft.com/office/powerpoint/2010/main" val="3667401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POST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Erzeugt Person</a:t>
            </a:r>
          </a:p>
          <a:p>
            <a:pPr lvl="2"/>
            <a:r>
              <a:rPr lang="de-DE" dirty="0"/>
              <a:t>Liefert ID</a:t>
            </a:r>
          </a:p>
          <a:p>
            <a:pPr lvl="1"/>
            <a:r>
              <a:rPr lang="de-DE" dirty="0"/>
              <a:t>PUT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Ändert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Holt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Holt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Und wenn das sehr viele sind (Millionen)?</a:t>
            </a:r>
          </a:p>
        </p:txBody>
      </p:sp>
    </p:spTree>
    <p:extLst>
      <p:ext uri="{BB962C8B-B14F-4D97-AF65-F5344CB8AC3E}">
        <p14:creationId xmlns:p14="http://schemas.microsoft.com/office/powerpoint/2010/main" val="213345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Löscht Person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Loscht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Ist das gefährlich?</a:t>
            </a:r>
          </a:p>
        </p:txBody>
      </p:sp>
    </p:spTree>
    <p:extLst>
      <p:ext uri="{BB962C8B-B14F-4D97-AF65-F5344CB8AC3E}">
        <p14:creationId xmlns:p14="http://schemas.microsoft.com/office/powerpoint/2010/main" val="1274039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eines REST-Endpunktes mit Spring Boot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Java-Framework zur Implementierung von Enterprise </a:t>
            </a:r>
            <a:r>
              <a:rPr lang="de-DE" dirty="0" err="1">
                <a:cs typeface="Courier New" panose="02070309020205020404" pitchFamily="49" charset="0"/>
              </a:rPr>
              <a:t>Applications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Kern (Spring </a:t>
            </a:r>
            <a:r>
              <a:rPr lang="de-DE">
                <a:cs typeface="Courier New" panose="02070309020205020404" pitchFamily="49" charset="0"/>
              </a:rPr>
              <a:t>core): </a:t>
            </a:r>
            <a:r>
              <a:rPr lang="de-DE" dirty="0">
                <a:cs typeface="Courier New" panose="02070309020205020404" pitchFamily="49" charset="0"/>
              </a:rPr>
              <a:t>Framework für </a:t>
            </a:r>
            <a:r>
              <a:rPr lang="de-DE" dirty="0" err="1">
                <a:cs typeface="Courier New" panose="02070309020205020404" pitchFamily="49" charset="0"/>
              </a:rPr>
              <a:t>Dependency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Injection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umfangreich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 Boot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Vereinfachte Konfiguration von Spring-Anwendungen (vordefinierte Starter)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beliebt zur Implementierung von </a:t>
            </a:r>
            <a:r>
              <a:rPr lang="de-DE" dirty="0" err="1">
                <a:cs typeface="Courier New" panose="02070309020205020404" pitchFamily="49" charset="0"/>
              </a:rPr>
              <a:t>Microservices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1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REST-Endpunkt mit Pfad-Variable</a:t>
            </a:r>
          </a:p>
          <a:p>
            <a:pPr lvl="1"/>
            <a:r>
              <a:rPr lang="de-DE" dirty="0"/>
              <a:t>Query-Parameter (HTML-Form)</a:t>
            </a:r>
          </a:p>
          <a:p>
            <a:pPr lvl="2"/>
            <a:r>
              <a:rPr lang="de-DE" dirty="0">
                <a:hlinkClick r:id="rId2"/>
              </a:rPr>
              <a:t>http://localhost:8080/api/hello?name=Georg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http://localhost:8080/api/person?id=1</a:t>
            </a:r>
            <a:endParaRPr lang="de-DE" dirty="0"/>
          </a:p>
          <a:p>
            <a:pPr lvl="1"/>
            <a:r>
              <a:rPr lang="de-DE" dirty="0"/>
              <a:t>Pfad-Variable</a:t>
            </a:r>
          </a:p>
          <a:p>
            <a:pPr lvl="2"/>
            <a:r>
              <a:rPr lang="de-DE" dirty="0">
                <a:hlinkClick r:id="rId4"/>
              </a:rPr>
              <a:t>http://localhost:8080/api/hello/Georg</a:t>
            </a:r>
            <a:endParaRPr lang="de-DE" dirty="0"/>
          </a:p>
          <a:p>
            <a:pPr lvl="2"/>
            <a:r>
              <a:rPr lang="de-DE" dirty="0">
                <a:hlinkClick r:id="rId5"/>
              </a:rPr>
              <a:t>http://localhost:8080/api/person/1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63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(1)</a:t>
            </a:r>
          </a:p>
          <a:p>
            <a:pPr lvl="1"/>
            <a:r>
              <a:rPr lang="de-DE" dirty="0"/>
              <a:t>Viele Nutzer, die gleichzeitig arbeiten wollen</a:t>
            </a:r>
          </a:p>
          <a:p>
            <a:pPr lvl="2"/>
            <a:r>
              <a:rPr lang="de-DE" dirty="0"/>
              <a:t>Interne Mitarbeiter</a:t>
            </a:r>
          </a:p>
          <a:p>
            <a:pPr lvl="2"/>
            <a:r>
              <a:rPr lang="de-DE" dirty="0"/>
              <a:t>Mitarbeiter anderer Firmen</a:t>
            </a:r>
          </a:p>
          <a:p>
            <a:pPr lvl="2"/>
            <a:r>
              <a:rPr lang="de-DE" dirty="0"/>
              <a:t>Kunden</a:t>
            </a:r>
          </a:p>
          <a:p>
            <a:pPr lvl="1"/>
            <a:r>
              <a:rPr lang="de-DE" dirty="0"/>
              <a:t>Daten</a:t>
            </a:r>
          </a:p>
          <a:p>
            <a:pPr lvl="2"/>
            <a:r>
              <a:rPr lang="de-DE" dirty="0"/>
              <a:t>Zentrale Sicht erwünscht</a:t>
            </a:r>
          </a:p>
          <a:p>
            <a:pPr lvl="2"/>
            <a:r>
              <a:rPr lang="de-DE" dirty="0"/>
              <a:t>Große Mengen</a:t>
            </a:r>
          </a:p>
          <a:p>
            <a:pPr lvl="2"/>
            <a:r>
              <a:rPr lang="de-DE" dirty="0"/>
              <a:t>Viele Datenbewegungen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r>
              <a:rPr lang="de-DE" b="1" dirty="0"/>
              <a:t>=&gt; hohe Last!</a:t>
            </a:r>
          </a:p>
        </p:txBody>
      </p:sp>
    </p:spTree>
    <p:extLst>
      <p:ext uri="{BB962C8B-B14F-4D97-AF65-F5344CB8AC3E}">
        <p14:creationId xmlns:p14="http://schemas.microsoft.com/office/powerpoint/2010/main" val="2378491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/>
              <a:t> 55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HelloWorldApplication</a:t>
            </a:r>
            <a:r>
              <a:rPr lang="de-DE" dirty="0"/>
              <a:t> lässt sich schlecht testen</a:t>
            </a:r>
          </a:p>
          <a:p>
            <a:pPr lvl="1"/>
            <a:r>
              <a:rPr lang="de-DE" dirty="0"/>
              <a:t>Wie lässt sich das verbessern?</a:t>
            </a:r>
          </a:p>
          <a:p>
            <a:pPr lvl="2"/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  <a:p>
            <a:pPr lvl="3"/>
            <a:r>
              <a:rPr lang="de-DE" dirty="0"/>
              <a:t>Ein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de-DE" dirty="0"/>
              <a:t> wird nicht innerhalb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HelloWorldApplication</a:t>
            </a:r>
            <a:r>
              <a:rPr lang="de-DE" dirty="0"/>
              <a:t> erzeugt, sondern von außen übergeben (</a:t>
            </a:r>
            <a:r>
              <a:rPr lang="de-DE" dirty="0" err="1"/>
              <a:t>injected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Vorteil: wir können ein spezielles Test-Objekt nutzen</a:t>
            </a:r>
          </a:p>
          <a:p>
            <a:pPr lvl="2"/>
            <a:r>
              <a:rPr lang="de-DE" dirty="0" err="1"/>
              <a:t>Mocking</a:t>
            </a:r>
            <a:endParaRPr lang="de-DE" dirty="0"/>
          </a:p>
          <a:p>
            <a:pPr lvl="3"/>
            <a:r>
              <a:rPr lang="de-DE" dirty="0"/>
              <a:t>Statt des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de-DE" dirty="0"/>
              <a:t>-Service wird ein spezielles Test-Objekt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GreeterMock</a:t>
            </a:r>
            <a:r>
              <a:rPr lang="de-DE" dirty="0"/>
              <a:t>) genutzt</a:t>
            </a:r>
          </a:p>
          <a:p>
            <a:pPr lvl="3"/>
            <a:r>
              <a:rPr lang="de-DE" dirty="0"/>
              <a:t>Dieses Test-Objekt ermöglicht uns zu prüfen, was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HelloWorldApplication</a:t>
            </a:r>
            <a:r>
              <a:rPr lang="de-DE" dirty="0"/>
              <a:t> tatsächlich tut</a:t>
            </a:r>
          </a:p>
        </p:txBody>
      </p:sp>
    </p:spTree>
    <p:extLst>
      <p:ext uri="{BB962C8B-B14F-4D97-AF65-F5344CB8AC3E}">
        <p14:creationId xmlns:p14="http://schemas.microsoft.com/office/powerpoint/2010/main" val="1186333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70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</p:txBody>
      </p:sp>
    </p:spTree>
    <p:extLst>
      <p:ext uri="{BB962C8B-B14F-4D97-AF65-F5344CB8AC3E}">
        <p14:creationId xmlns:p14="http://schemas.microsoft.com/office/powerpoint/2010/main" val="2804024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80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Testen mit Mocks</a:t>
            </a:r>
          </a:p>
          <a:p>
            <a:pPr lvl="1"/>
            <a:r>
              <a:rPr lang="de-DE" dirty="0" err="1"/>
              <a:t>Mockito</a:t>
            </a:r>
            <a:r>
              <a:rPr lang="de-DE" dirty="0"/>
              <a:t>: Bibliothek zum Erstellen von Mock-Objekten </a:t>
            </a:r>
            <a:r>
              <a:rPr lang="de-DE"/>
              <a:t>in Unit-Tests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070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90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Persistenz mit Spring Data</a:t>
            </a:r>
          </a:p>
        </p:txBody>
      </p:sp>
    </p:spTree>
    <p:extLst>
      <p:ext uri="{BB962C8B-B14F-4D97-AF65-F5344CB8AC3E}">
        <p14:creationId xmlns:p14="http://schemas.microsoft.com/office/powerpoint/2010/main" val="3263348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Service als Docker-Container</a:t>
            </a:r>
          </a:p>
        </p:txBody>
      </p:sp>
    </p:spTree>
    <p:extLst>
      <p:ext uri="{BB962C8B-B14F-4D97-AF65-F5344CB8AC3E}">
        <p14:creationId xmlns:p14="http://schemas.microsoft.com/office/powerpoint/2010/main" val="10595979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Sicherheit</a:t>
            </a:r>
          </a:p>
          <a:p>
            <a:pPr lvl="1"/>
            <a:r>
              <a:rPr lang="de-DE" dirty="0"/>
              <a:t>Identity </a:t>
            </a:r>
            <a:r>
              <a:rPr lang="de-DE" dirty="0" err="1"/>
              <a:t>and</a:t>
            </a:r>
            <a:r>
              <a:rPr lang="de-DE" dirty="0"/>
              <a:t> Access Management (</a:t>
            </a:r>
            <a:r>
              <a:rPr lang="de-DE" dirty="0" err="1"/>
              <a:t>IdM</a:t>
            </a:r>
            <a:r>
              <a:rPr lang="de-DE" dirty="0"/>
              <a:t>, IAM, </a:t>
            </a:r>
            <a:r>
              <a:rPr lang="de-DE" dirty="0" err="1"/>
              <a:t>IdAM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Software: </a:t>
            </a:r>
            <a:r>
              <a:rPr lang="de-DE" dirty="0" err="1"/>
              <a:t>Keycloak</a:t>
            </a:r>
            <a:endParaRPr lang="de-DE" dirty="0"/>
          </a:p>
          <a:p>
            <a:pPr lvl="1"/>
            <a:r>
              <a:rPr lang="de-DE" dirty="0"/>
              <a:t>Sicherung der Anwendung</a:t>
            </a:r>
          </a:p>
          <a:p>
            <a:pPr lvl="2"/>
            <a:r>
              <a:rPr lang="de-DE" dirty="0"/>
              <a:t>Framework: 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1812459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Lombok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662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Aufruf eines anderen </a:t>
            </a:r>
            <a:r>
              <a:rPr lang="de-DE" dirty="0" err="1"/>
              <a:t>Microservice</a:t>
            </a:r>
            <a:endParaRPr lang="de-DE" dirty="0"/>
          </a:p>
          <a:p>
            <a:pPr lvl="1"/>
            <a:r>
              <a:rPr lang="de-DE" dirty="0"/>
              <a:t>Absetzen eines REST-Calls</a:t>
            </a:r>
          </a:p>
          <a:p>
            <a:pPr lvl="2"/>
            <a:r>
              <a:rPr lang="de-DE" dirty="0"/>
              <a:t>Framework: Spring </a:t>
            </a:r>
            <a:r>
              <a:rPr lang="de-DE"/>
              <a:t>WebFlux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33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(2)</a:t>
            </a:r>
          </a:p>
          <a:p>
            <a:pPr lvl="1"/>
            <a:r>
              <a:rPr lang="de-DE" dirty="0"/>
              <a:t>Transaktionale Sicherheit</a:t>
            </a:r>
          </a:p>
          <a:p>
            <a:pPr lvl="2"/>
            <a:r>
              <a:rPr lang="de-DE" dirty="0"/>
              <a:t>Geschäftsvorfall: ganz oder gar nicht</a:t>
            </a:r>
          </a:p>
          <a:p>
            <a:pPr lvl="1"/>
            <a:r>
              <a:rPr lang="de-DE" dirty="0"/>
              <a:t>Hohe Sicherheitsanforderungen</a:t>
            </a:r>
          </a:p>
          <a:p>
            <a:pPr lvl="2"/>
            <a:r>
              <a:rPr lang="de-DE" dirty="0"/>
              <a:t>Schutz vor fremdem Zugriff (lesend/schreibend)</a:t>
            </a:r>
          </a:p>
          <a:p>
            <a:pPr lvl="2"/>
            <a:r>
              <a:rPr lang="de-DE" dirty="0"/>
              <a:t>Schutz vor Datenverlust</a:t>
            </a:r>
          </a:p>
          <a:p>
            <a:pPr lvl="1"/>
            <a:r>
              <a:rPr lang="de-DE" dirty="0"/>
              <a:t>Lange Lebensdauer</a:t>
            </a:r>
          </a:p>
          <a:p>
            <a:pPr lvl="2"/>
            <a:r>
              <a:rPr lang="de-DE" dirty="0"/>
              <a:t>Erfolgreiche Systeme leben Jahrzehnte!</a:t>
            </a:r>
          </a:p>
          <a:p>
            <a:pPr lvl="1"/>
            <a:r>
              <a:rPr lang="de-DE" dirty="0"/>
              <a:t>Anpassbarkeit</a:t>
            </a:r>
          </a:p>
          <a:p>
            <a:pPr lvl="2"/>
            <a:r>
              <a:rPr lang="de-DE" dirty="0"/>
              <a:t>Neue Produkte / Prozesse</a:t>
            </a:r>
          </a:p>
          <a:p>
            <a:pPr lvl="2"/>
            <a:r>
              <a:rPr lang="de-DE" dirty="0"/>
              <a:t>Gesetzesänderungen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9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setzt man solche Systeme um?</a:t>
            </a:r>
          </a:p>
          <a:p>
            <a:pPr lvl="1"/>
            <a:r>
              <a:rPr lang="de-DE" dirty="0"/>
              <a:t>Alt: Mach es groß!</a:t>
            </a:r>
          </a:p>
          <a:p>
            <a:pPr lvl="2"/>
            <a:r>
              <a:rPr lang="de-DE" dirty="0"/>
              <a:t>Große Programme (Monolithen)</a:t>
            </a:r>
          </a:p>
          <a:p>
            <a:pPr lvl="2"/>
            <a:r>
              <a:rPr lang="de-DE" dirty="0"/>
              <a:t>Große Rechner (Mainframe)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Neu: Teile und herrsche!</a:t>
            </a:r>
          </a:p>
          <a:p>
            <a:pPr lvl="2"/>
            <a:r>
              <a:rPr lang="de-DE" dirty="0"/>
              <a:t>Z. B. </a:t>
            </a:r>
            <a:r>
              <a:rPr lang="de-DE"/>
              <a:t>Microservices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22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Prinzipien</a:t>
            </a:r>
          </a:p>
          <a:p>
            <a:endParaRPr lang="de-DE" dirty="0"/>
          </a:p>
          <a:p>
            <a:pPr lvl="1"/>
            <a:r>
              <a:rPr lang="de-DE" dirty="0"/>
              <a:t>Jeder </a:t>
            </a:r>
            <a:r>
              <a:rPr lang="de-DE" dirty="0" err="1"/>
              <a:t>Microservice</a:t>
            </a:r>
            <a:r>
              <a:rPr lang="de-DE" dirty="0"/>
              <a:t>: eigenständig laufende Anwendung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Vollständige Unabhängigkeit</a:t>
            </a:r>
          </a:p>
          <a:p>
            <a:pPr lvl="2"/>
            <a:r>
              <a:rPr lang="de-DE" dirty="0"/>
              <a:t>Kein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lvl="2"/>
            <a:r>
              <a:rPr lang="de-DE" dirty="0"/>
              <a:t>Keine gemeinsam genutzte Datenbank</a:t>
            </a:r>
          </a:p>
          <a:p>
            <a:pPr lvl="2"/>
            <a:r>
              <a:rPr lang="de-DE" dirty="0"/>
              <a:t>Unabhängiges </a:t>
            </a:r>
            <a:r>
              <a:rPr lang="de-DE" dirty="0" err="1"/>
              <a:t>Build</a:t>
            </a:r>
            <a:r>
              <a:rPr lang="de-DE" dirty="0"/>
              <a:t>/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09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Technik</a:t>
            </a:r>
          </a:p>
          <a:p>
            <a:pPr lvl="1"/>
            <a:r>
              <a:rPr lang="de-DE" dirty="0"/>
              <a:t>Schnittstellen</a:t>
            </a:r>
          </a:p>
          <a:p>
            <a:pPr lvl="2"/>
            <a:r>
              <a:rPr lang="de-DE" dirty="0"/>
              <a:t>REST/JSON</a:t>
            </a:r>
          </a:p>
          <a:p>
            <a:pPr lvl="2"/>
            <a:r>
              <a:rPr lang="de-DE" dirty="0"/>
              <a:t>Messages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Frameworks</a:t>
            </a:r>
          </a:p>
          <a:p>
            <a:pPr lvl="2"/>
            <a:r>
              <a:rPr lang="de-DE" dirty="0"/>
              <a:t>Java: Spring Boot, </a:t>
            </a:r>
            <a:r>
              <a:rPr lang="de-DE" dirty="0" err="1"/>
              <a:t>Quarkus</a:t>
            </a:r>
            <a:r>
              <a:rPr lang="de-DE" dirty="0"/>
              <a:t>, …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Kann auch in beliebigen anderen Programmiersprachen realisiert werden</a:t>
            </a:r>
          </a:p>
          <a:p>
            <a:pPr lvl="2"/>
            <a:r>
              <a:rPr lang="de-DE" dirty="0"/>
              <a:t>C#, JavaScript, Python, …</a:t>
            </a:r>
          </a:p>
        </p:txBody>
      </p:sp>
    </p:spTree>
    <p:extLst>
      <p:ext uri="{BB962C8B-B14F-4D97-AF65-F5344CB8AC3E}">
        <p14:creationId xmlns:p14="http://schemas.microsoft.com/office/powerpoint/2010/main" val="23770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Praxis-Beispiel</a:t>
            </a:r>
          </a:p>
          <a:p>
            <a:endParaRPr lang="de-DE" dirty="0"/>
          </a:p>
          <a:p>
            <a:pPr lvl="1"/>
            <a:r>
              <a:rPr lang="de-DE" dirty="0"/>
              <a:t>Neue Vertriebsplattform der Deutschen Bahn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Ca. 300 Mitarbeiter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&gt;100 </a:t>
            </a:r>
            <a:r>
              <a:rPr lang="de-DE" dirty="0" err="1"/>
              <a:t>Microservices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07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1824</Words>
  <Application>Microsoft Macintosh PowerPoint</Application>
  <PresentationFormat>Breitbild</PresentationFormat>
  <Paragraphs>405</Paragraphs>
  <Slides>47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Office</vt:lpstr>
      <vt:lpstr>Java-Starter</vt:lpstr>
      <vt:lpstr>Ziel</vt:lpstr>
      <vt:lpstr>Warum Microservices?</vt:lpstr>
      <vt:lpstr>Welt der Unternehmensanwendungen</vt:lpstr>
      <vt:lpstr>Welt der Unternehmensanwendungen</vt:lpstr>
      <vt:lpstr>Welt der Unternehmensanwendungen</vt:lpstr>
      <vt:lpstr>Microservices</vt:lpstr>
      <vt:lpstr>Microservices</vt:lpstr>
      <vt:lpstr>Microservices</vt:lpstr>
      <vt:lpstr>Step 10</vt:lpstr>
      <vt:lpstr>Step 10</vt:lpstr>
      <vt:lpstr>Step 15</vt:lpstr>
      <vt:lpstr>Step 15</vt:lpstr>
      <vt:lpstr>Step 15</vt:lpstr>
      <vt:lpstr>Step 15</vt:lpstr>
      <vt:lpstr>Step 20</vt:lpstr>
      <vt:lpstr>Step 30</vt:lpstr>
      <vt:lpstr>Step 30</vt:lpstr>
      <vt:lpstr>Step 35</vt:lpstr>
      <vt:lpstr>Step 40</vt:lpstr>
      <vt:lpstr>Step 40</vt:lpstr>
      <vt:lpstr>Step 40</vt:lpstr>
      <vt:lpstr>Ports and Adapters Architecture</vt:lpstr>
      <vt:lpstr>Step 40</vt:lpstr>
      <vt:lpstr>Step 50</vt:lpstr>
      <vt:lpstr>Step 50</vt:lpstr>
      <vt:lpstr>Step 50</vt:lpstr>
      <vt:lpstr>Step 60</vt:lpstr>
      <vt:lpstr>Step 60</vt:lpstr>
      <vt:lpstr>Step 60</vt:lpstr>
      <vt:lpstr>PowerPoint-Präsentation</vt:lpstr>
      <vt:lpstr>PowerPoint-Präsentation</vt:lpstr>
      <vt:lpstr>Step 60</vt:lpstr>
      <vt:lpstr>Step 60</vt:lpstr>
      <vt:lpstr>Step 60</vt:lpstr>
      <vt:lpstr>Step 60</vt:lpstr>
      <vt:lpstr>Step 60</vt:lpstr>
      <vt:lpstr>Step 60</vt:lpstr>
      <vt:lpstr>Step 65</vt:lpstr>
      <vt:lpstr>Step 55</vt:lpstr>
      <vt:lpstr>Step 70</vt:lpstr>
      <vt:lpstr>Step 80</vt:lpstr>
      <vt:lpstr>Step 90</vt:lpstr>
      <vt:lpstr>Step 100</vt:lpstr>
      <vt:lpstr>Step 110</vt:lpstr>
      <vt:lpstr>Step 120</vt:lpstr>
      <vt:lpstr>Step 130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Java-Starter</dc:title>
  <dc:creator>Dr. Georg Pietrek</dc:creator>
  <cp:lastModifiedBy>Dr. Georg Pietrek</cp:lastModifiedBy>
  <cp:revision>20</cp:revision>
  <dcterms:created xsi:type="dcterms:W3CDTF">2021-11-07T07:50:44Z</dcterms:created>
  <dcterms:modified xsi:type="dcterms:W3CDTF">2022-04-11T11:04:59Z</dcterms:modified>
</cp:coreProperties>
</file>