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63" r:id="rId29"/>
    <p:sldId id="307" r:id="rId30"/>
    <p:sldId id="308" r:id="rId31"/>
    <p:sldId id="309" r:id="rId32"/>
    <p:sldId id="311" r:id="rId33"/>
    <p:sldId id="298" r:id="rId34"/>
    <p:sldId id="302" r:id="rId35"/>
    <p:sldId id="303" r:id="rId36"/>
    <p:sldId id="301" r:id="rId37"/>
    <p:sldId id="299" r:id="rId38"/>
    <p:sldId id="300" r:id="rId39"/>
    <p:sldId id="312" r:id="rId40"/>
    <p:sldId id="313" r:id="rId41"/>
    <p:sldId id="314" r:id="rId42"/>
    <p:sldId id="297" r:id="rId43"/>
    <p:sldId id="264" r:id="rId44"/>
    <p:sldId id="329" r:id="rId45"/>
    <p:sldId id="322" r:id="rId46"/>
    <p:sldId id="293" r:id="rId47"/>
    <p:sldId id="325" r:id="rId48"/>
    <p:sldId id="326" r:id="rId49"/>
    <p:sldId id="327" r:id="rId50"/>
    <p:sldId id="328" r:id="rId51"/>
    <p:sldId id="323" r:id="rId52"/>
    <p:sldId id="321" r:id="rId53"/>
    <p:sldId id="265" r:id="rId54"/>
    <p:sldId id="338" r:id="rId55"/>
    <p:sldId id="316" r:id="rId56"/>
    <p:sldId id="317" r:id="rId57"/>
    <p:sldId id="318" r:id="rId58"/>
    <p:sldId id="319" r:id="rId59"/>
    <p:sldId id="320" r:id="rId60"/>
    <p:sldId id="267" r:id="rId61"/>
    <p:sldId id="266" r:id="rId62"/>
    <p:sldId id="304" r:id="rId63"/>
    <p:sldId id="324" r:id="rId64"/>
    <p:sldId id="305" r:id="rId65"/>
    <p:sldId id="306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0" r:id="rId74"/>
    <p:sldId id="315" r:id="rId7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0"/>
    <p:restoredTop sz="94663"/>
  </p:normalViewPr>
  <p:slideViewPr>
    <p:cSldViewPr snapToGrid="0" snapToObjects="1">
      <p:cViewPr varScale="1">
        <p:scale>
          <a:sx n="113" d="100"/>
          <a:sy n="113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387BD-2FDA-4640-824D-9ADFD7023C00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82880-91AB-1044-85AB-5C5BC6EDD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0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2880-91AB-1044-85AB-5C5BC6EDD5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6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erson?id=1" TargetMode="External"/><Relationship Id="rId2" Type="http://schemas.openxmlformats.org/officeDocument/2006/relationships/hyperlink" Target="http://localhost:8080/api/hello?name=Ge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api/person/1" TargetMode="External"/><Relationship Id="rId4" Type="http://schemas.openxmlformats.org/officeDocument/2006/relationships/hyperlink" Target="http://localhost:8080/api/hello/Geor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immutables.github.io/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2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FBC981-5128-CAF6-FB07-D4DCDF6A049B}"/>
              </a:ext>
            </a:extLst>
          </p:cNvPr>
          <p:cNvSpPr/>
          <p:nvPr/>
        </p:nvSpPr>
        <p:spPr>
          <a:xfrm>
            <a:off x="370114" y="1404257"/>
            <a:ext cx="3102429" cy="200633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6D995DF-2A80-6D23-8D7E-E0666CFF5597}"/>
              </a:ext>
            </a:extLst>
          </p:cNvPr>
          <p:cNvSpPr txBox="1"/>
          <p:nvPr/>
        </p:nvSpPr>
        <p:spPr>
          <a:xfrm>
            <a:off x="2940806" y="1936239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rest-</a:t>
            </a:r>
            <a:r>
              <a:rPr lang="de-DE" dirty="0" err="1">
                <a:solidFill>
                  <a:srgbClr val="FF0000"/>
                </a:solidFill>
              </a:rPr>
              <a:t>api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FCAF8D-5FB8-8B67-3764-B0E762FCF6B7}"/>
              </a:ext>
            </a:extLst>
          </p:cNvPr>
          <p:cNvSpPr/>
          <p:nvPr/>
        </p:nvSpPr>
        <p:spPr>
          <a:xfrm>
            <a:off x="7968157" y="1404257"/>
            <a:ext cx="3102429" cy="273545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E8121F-30D1-9DCB-ED66-72075A1FF008}"/>
              </a:ext>
            </a:extLst>
          </p:cNvPr>
          <p:cNvSpPr txBox="1"/>
          <p:nvPr/>
        </p:nvSpPr>
        <p:spPr>
          <a:xfrm>
            <a:off x="10142777" y="1550063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infrastructue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Nullwert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Boolescher Wert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Zahl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-17.2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Zeichenkette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</a:p>
        </p:txBody>
      </p:sp>
    </p:spTree>
    <p:extLst>
      <p:ext uri="{BB962C8B-B14F-4D97-AF65-F5344CB8AC3E}">
        <p14:creationId xmlns:p14="http://schemas.microsoft.com/office/powerpoint/2010/main" val="42681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Array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Elementen (Array, </a:t>
            </a:r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}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Eigenschaften 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 : " Georg"</a:t>
            </a:r>
          </a:p>
        </p:txBody>
      </p:sp>
    </p:spTree>
    <p:extLst>
      <p:ext uri="{BB962C8B-B14F-4D97-AF65-F5344CB8AC3E}">
        <p14:creationId xmlns:p14="http://schemas.microsoft.com/office/powerpoint/2010/main" val="312668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06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E7668F6-22E9-074A-A261-8973E4B87336}"/>
              </a:ext>
            </a:extLst>
          </p:cNvPr>
          <p:cNvGrpSpPr/>
          <p:nvPr/>
        </p:nvGrpSpPr>
        <p:grpSpPr>
          <a:xfrm>
            <a:off x="7932845" y="681037"/>
            <a:ext cx="3864429" cy="2357552"/>
            <a:chOff x="6302828" y="2079171"/>
            <a:chExt cx="3864429" cy="2357552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8891FFC3-52C0-C549-8C13-0BAF8B7A5C8E}"/>
                </a:ext>
              </a:extLst>
            </p:cNvPr>
            <p:cNvSpPr/>
            <p:nvPr/>
          </p:nvSpPr>
          <p:spPr>
            <a:xfrm>
              <a:off x="7184571" y="2079171"/>
              <a:ext cx="1763486" cy="870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DDA51E39-A99C-9843-AFE3-635592381326}"/>
                </a:ext>
              </a:extLst>
            </p:cNvPr>
            <p:cNvSpPr/>
            <p:nvPr/>
          </p:nvSpPr>
          <p:spPr>
            <a:xfrm>
              <a:off x="6302828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E4BB884D-DDFE-E84B-9330-8FCE82FEEC23}"/>
                </a:ext>
              </a:extLst>
            </p:cNvPr>
            <p:cNvSpPr/>
            <p:nvPr/>
          </p:nvSpPr>
          <p:spPr>
            <a:xfrm>
              <a:off x="8403771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3CCABD6-7884-3E4A-83C9-E27F919DC19C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066314" y="2950029"/>
              <a:ext cx="1219200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AF0B6DD-CFE0-0B4E-9E17-71A248180DB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184571" y="2950029"/>
              <a:ext cx="881743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62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 (Request)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 (Response)</a:t>
            </a:r>
          </a:p>
          <a:p>
            <a:pPr lvl="2"/>
            <a:r>
              <a:rPr lang="de-DE" dirty="0"/>
              <a:t>Status-Code</a:t>
            </a:r>
          </a:p>
          <a:p>
            <a:pPr lvl="3"/>
            <a:r>
              <a:rPr lang="de-DE" dirty="0"/>
              <a:t>Erfolg/</a:t>
            </a:r>
            <a:r>
              <a:rPr lang="de-DE" dirty="0" err="1"/>
              <a:t>Mißerfolg</a:t>
            </a:r>
            <a:r>
              <a:rPr lang="de-DE" dirty="0"/>
              <a:t> des Aufrufs</a:t>
            </a:r>
          </a:p>
          <a:p>
            <a:pPr lvl="4"/>
            <a:r>
              <a:rPr lang="de-DE" dirty="0"/>
              <a:t>200 – OK</a:t>
            </a:r>
          </a:p>
          <a:p>
            <a:pPr lvl="4"/>
            <a:r>
              <a:rPr lang="de-DE" dirty="0"/>
              <a:t>400 – Bad Request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Löscht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 /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 (Spring </a:t>
            </a:r>
            <a:r>
              <a:rPr lang="de-DE" dirty="0" err="1">
                <a:cs typeface="Courier New" panose="02070309020205020404" pitchFamily="49" charset="0"/>
              </a:rPr>
              <a:t>core</a:t>
            </a:r>
            <a:r>
              <a:rPr lang="de-DE" dirty="0">
                <a:cs typeface="Courier New" panose="02070309020205020404" pitchFamily="49" charset="0"/>
              </a:rPr>
              <a:t>): 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4321629" y="3293723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981700" y="2376488"/>
            <a:ext cx="0" cy="917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432162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81700" y="3979523"/>
            <a:ext cx="0" cy="960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5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24384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98472" y="2376488"/>
            <a:ext cx="1883228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D7EE23F-4668-2CE1-8169-7B825946B545}"/>
              </a:ext>
            </a:extLst>
          </p:cNvPr>
          <p:cNvSpPr/>
          <p:nvPr/>
        </p:nvSpPr>
        <p:spPr>
          <a:xfrm>
            <a:off x="66929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OtherController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5BE337-1825-A642-2304-CA5BBCD5D59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981700" y="2376488"/>
            <a:ext cx="2371272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125185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911930" y="4114800"/>
            <a:ext cx="1186542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EC28F9-305E-755E-C27C-37F0FB3EE738}"/>
              </a:ext>
            </a:extLst>
          </p:cNvPr>
          <p:cNvSpPr/>
          <p:nvPr/>
        </p:nvSpPr>
        <p:spPr>
          <a:xfrm>
            <a:off x="516345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AnotherService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51C038-3DB5-C517-7FFA-5B5AA0844A98}"/>
              </a:ext>
            </a:extLst>
          </p:cNvPr>
          <p:cNvSpPr/>
          <p:nvPr/>
        </p:nvSpPr>
        <p:spPr>
          <a:xfrm>
            <a:off x="860152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YetAnotherService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2A5D451-99BD-5A95-64ED-75FA216988A8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8352972" y="4114800"/>
            <a:ext cx="1908627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828FDE8-A596-C30A-D720-A2BAA9D1D59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6823529" y="4114800"/>
            <a:ext cx="1529443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7F9B6B58-AD4B-2EE2-0C33-A5FC60A30E22}"/>
              </a:ext>
            </a:extLst>
          </p:cNvPr>
          <p:cNvSpPr/>
          <p:nvPr/>
        </p:nvSpPr>
        <p:spPr>
          <a:xfrm>
            <a:off x="5163458" y="61087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SubService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CCFEBB7-52A2-BCE3-F9E4-312736E93D3F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6823529" y="5626100"/>
            <a:ext cx="0" cy="48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4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24B6789-D522-56DB-BFBB-E28E2760B4CA}"/>
              </a:ext>
            </a:extLst>
          </p:cNvPr>
          <p:cNvGrpSpPr/>
          <p:nvPr/>
        </p:nvGrpSpPr>
        <p:grpSpPr>
          <a:xfrm>
            <a:off x="5163458" y="1491003"/>
            <a:ext cx="6758212" cy="5303497"/>
            <a:chOff x="5163458" y="1491003"/>
            <a:chExt cx="6758212" cy="530349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06EBE3-4A4E-5F2A-A60B-710D032D045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StarterApplication2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D7EE23F-4668-2CE1-8169-7B825946B545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OtherController2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35BE337-1825-A642-2304-CA5BBCD5D59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BEC28F9-305E-755E-C27C-37F0FB3EE738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AnotherService2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A51C038-3DB5-C517-7FFA-5B5AA0844A98}"/>
                </a:ext>
              </a:extLst>
            </p:cNvPr>
            <p:cNvSpPr/>
            <p:nvPr/>
          </p:nvSpPr>
          <p:spPr>
            <a:xfrm>
              <a:off x="860152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YetAnotherService2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2A5D451-99BD-5A95-64ED-75FA216988A8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>
            <a:xfrm>
              <a:off x="8352972" y="4114800"/>
              <a:ext cx="1908627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828FDE8-A596-C30A-D720-A2BAA9D1D597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F9B6B58-AD4B-2EE2-0C33-A5FC60A30E22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SubService2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CCFEBB7-52A2-BCE3-F9E4-312736E93D3F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E0494A1-F17E-C1A1-BDFE-BA33F82A17F5}"/>
              </a:ext>
            </a:extLst>
          </p:cNvPr>
          <p:cNvGrpSpPr/>
          <p:nvPr/>
        </p:nvGrpSpPr>
        <p:grpSpPr>
          <a:xfrm>
            <a:off x="65317" y="1534206"/>
            <a:ext cx="4849585" cy="5303497"/>
            <a:chOff x="5163458" y="1491003"/>
            <a:chExt cx="4849585" cy="5303497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47B5E26-0EDF-C158-EBA0-6BF1021EE9B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StarterApplication1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589F2FB-2076-E6CE-6522-3C229DD88B4C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OtherController1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D5F9213-B800-A89B-E38D-37102A0BD698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DEEBBEE-B7FB-BE68-C60B-1527E22EEBCD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AnotherService1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6BD43A4-B4CB-69D3-3812-F057451D519E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E7E185F-3A61-3191-BF30-4BAE9B5E6BF6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SubService1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C37F8B4D-FB24-089E-987C-E59DD21B44A4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AB2DF71-0B5A-2D66-7E51-6C06E8AB8803}"/>
              </a:ext>
            </a:extLst>
          </p:cNvPr>
          <p:cNvGrpSpPr/>
          <p:nvPr/>
        </p:nvGrpSpPr>
        <p:grpSpPr>
          <a:xfrm>
            <a:off x="3385459" y="1833903"/>
            <a:ext cx="3643239" cy="4660900"/>
            <a:chOff x="3385459" y="1833903"/>
            <a:chExt cx="3643239" cy="4660900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608399C1-311D-C155-AB94-C7FDACB127E2}"/>
                </a:ext>
              </a:extLst>
            </p:cNvPr>
            <p:cNvCxnSpPr>
              <a:stCxn id="32" idx="3"/>
              <a:endCxn id="6" idx="1"/>
            </p:cNvCxnSpPr>
            <p:nvPr/>
          </p:nvCxnSpPr>
          <p:spPr>
            <a:xfrm flipV="1">
              <a:off x="3385459" y="1833903"/>
              <a:ext cx="3307442" cy="4660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7A14BBD-2626-FB21-FFD9-09C88A0F5360}"/>
                </a:ext>
              </a:extLst>
            </p:cNvPr>
            <p:cNvSpPr txBox="1"/>
            <p:nvPr/>
          </p:nvSpPr>
          <p:spPr>
            <a:xfrm>
              <a:off x="6040222" y="2677937"/>
              <a:ext cx="9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Rest-Call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891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  <a:p>
            <a:pPr lvl="1"/>
            <a:r>
              <a:rPr lang="de-DE" dirty="0"/>
              <a:t>Query-Parameter (HTML-Form)</a:t>
            </a:r>
          </a:p>
          <a:p>
            <a:pPr lvl="2"/>
            <a:r>
              <a:rPr lang="de-DE" dirty="0">
                <a:hlinkClick r:id="rId2"/>
              </a:rPr>
              <a:t>http://localhost:8080/api/hello?name=Georg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http://localhost:8080/api/person?id=1</a:t>
            </a:r>
            <a:endParaRPr lang="de-DE" dirty="0"/>
          </a:p>
          <a:p>
            <a:pPr lvl="1"/>
            <a:r>
              <a:rPr lang="de-DE" dirty="0"/>
              <a:t>Pfad-Variable</a:t>
            </a:r>
          </a:p>
          <a:p>
            <a:pPr lvl="2"/>
            <a:r>
              <a:rPr lang="de-DE" dirty="0">
                <a:hlinkClick r:id="rId4"/>
              </a:rPr>
              <a:t>http://localhost:8080/api/hello/Georg</a:t>
            </a:r>
            <a:endParaRPr lang="de-DE" dirty="0"/>
          </a:p>
          <a:p>
            <a:pPr lvl="2"/>
            <a:r>
              <a:rPr lang="de-DE" dirty="0">
                <a:hlinkClick r:id="rId5"/>
              </a:rPr>
              <a:t>http://localhost:8080/api/person/1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JSON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Request </a:t>
            </a:r>
            <a:r>
              <a:rPr lang="de-DE" dirty="0" err="1"/>
              <a:t>body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3.0,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4.0,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"+"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dirty="0"/>
              <a:t>Repräsentiert durch: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CalculatorRequestRepresentation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JSON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Response </a:t>
            </a:r>
            <a:r>
              <a:rPr lang="de-DE" dirty="0" err="1"/>
              <a:t>body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7.0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dirty="0"/>
              <a:t>Repräsentiert durch: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CalculatorResponseRepresentation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63 (</a:t>
            </a:r>
            <a:r>
              <a:rPr lang="de-DE" dirty="0" err="1"/>
              <a:t>Step</a:t>
            </a:r>
            <a:r>
              <a:rPr lang="de-DE" dirty="0"/>
              <a:t> 70 + 80)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76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lässt sich schlecht testen</a:t>
            </a:r>
          </a:p>
          <a:p>
            <a:pPr lvl="1"/>
            <a:r>
              <a:rPr lang="de-DE" dirty="0"/>
              <a:t>Wie lässt sich das verbessern?</a:t>
            </a:r>
          </a:p>
          <a:p>
            <a:pPr lvl="2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lvl="3"/>
            <a:r>
              <a:rPr lang="de-DE" dirty="0"/>
              <a:t>Ein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de-DE" dirty="0"/>
              <a:t> wird nicht innerhalb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erzeugt, sondern von außen übergeben (</a:t>
            </a:r>
            <a:r>
              <a:rPr lang="de-DE" dirty="0" err="1"/>
              <a:t>injected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Vorteil: wir können ein spezielles Test-Objekt nutzen</a:t>
            </a:r>
          </a:p>
          <a:p>
            <a:pPr lvl="2"/>
            <a:r>
              <a:rPr lang="de-DE" dirty="0" err="1"/>
              <a:t>Mocking</a:t>
            </a:r>
            <a:endParaRPr lang="de-DE" dirty="0"/>
          </a:p>
          <a:p>
            <a:pPr lvl="3"/>
            <a:r>
              <a:rPr lang="de-DE" dirty="0"/>
              <a:t>Statt des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CalculatorService</a:t>
            </a:r>
            <a:r>
              <a:rPr lang="de-DE" dirty="0"/>
              <a:t> wird ein spezielles Test-Objekt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CalculatorMock</a:t>
            </a:r>
            <a:r>
              <a:rPr lang="de-DE" dirty="0"/>
              <a:t>) genutzt</a:t>
            </a:r>
          </a:p>
          <a:p>
            <a:pPr lvl="3"/>
            <a:r>
              <a:rPr lang="de-DE" dirty="0"/>
              <a:t>Dieses Test-Objekt ermöglicht uns zu prüfen, was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tatsächlich tut</a:t>
            </a:r>
          </a:p>
        </p:txBody>
      </p:sp>
    </p:spTree>
    <p:extLst>
      <p:ext uri="{BB962C8B-B14F-4D97-AF65-F5344CB8AC3E}">
        <p14:creationId xmlns:p14="http://schemas.microsoft.com/office/powerpoint/2010/main" val="1186333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5429514" y="4310743"/>
            <a:ext cx="2495286" cy="100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161217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238903"/>
            <a:ext cx="1" cy="99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1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5429514" y="4310743"/>
            <a:ext cx="2495286" cy="100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161217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238903"/>
            <a:ext cx="1" cy="99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witterblitz 17">
            <a:extLst>
              <a:ext uri="{FF2B5EF4-FFF2-40B4-BE49-F238E27FC236}">
                <a16:creationId xmlns:a16="http://schemas.microsoft.com/office/drawing/2014/main" id="{050F5A1A-5F65-ACF7-D07D-B02E0525067F}"/>
              </a:ext>
            </a:extLst>
          </p:cNvPr>
          <p:cNvSpPr/>
          <p:nvPr/>
        </p:nvSpPr>
        <p:spPr>
          <a:xfrm>
            <a:off x="8470495" y="4310743"/>
            <a:ext cx="1717125" cy="248088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A2D6C1-2490-BFB8-7A4E-D4596D02CA9D}"/>
              </a:ext>
            </a:extLst>
          </p:cNvPr>
          <p:cNvSpPr txBox="1"/>
          <p:nvPr/>
        </p:nvSpPr>
        <p:spPr>
          <a:xfrm>
            <a:off x="1184429" y="5235118"/>
            <a:ext cx="674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Dies ist kein Unit-Test (sondern ein Integrations-Test)</a:t>
            </a:r>
          </a:p>
        </p:txBody>
      </p:sp>
    </p:spTree>
    <p:extLst>
      <p:ext uri="{BB962C8B-B14F-4D97-AF65-F5344CB8AC3E}">
        <p14:creationId xmlns:p14="http://schemas.microsoft.com/office/powerpoint/2010/main" val="28961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 –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33771" y="3771900"/>
            <a:ext cx="1091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4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 – Testen mit Mock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CalculatorMock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33771" y="3771900"/>
            <a:ext cx="1091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592452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670138"/>
            <a:ext cx="1" cy="562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74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64 (</a:t>
            </a:r>
            <a:r>
              <a:rPr lang="de-DE" dirty="0" err="1"/>
              <a:t>Step</a:t>
            </a:r>
            <a:r>
              <a:rPr lang="de-DE" dirty="0"/>
              <a:t> 120)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Lombok</a:t>
            </a:r>
          </a:p>
          <a:p>
            <a:pPr lvl="1"/>
            <a:r>
              <a:rPr lang="de-DE" dirty="0"/>
              <a:t>Bibliothek zur Anreicherung von Java-Klassen</a:t>
            </a:r>
          </a:p>
          <a:p>
            <a:pPr lvl="2"/>
            <a:r>
              <a:rPr lang="de-DE" dirty="0"/>
              <a:t>Getter</a:t>
            </a:r>
          </a:p>
          <a:p>
            <a:pPr lvl="2"/>
            <a:r>
              <a:rPr lang="de-DE" dirty="0"/>
              <a:t>Setter</a:t>
            </a:r>
          </a:p>
          <a:p>
            <a:pPr lvl="2"/>
            <a:r>
              <a:rPr lang="de-DE" dirty="0"/>
              <a:t>Equals</a:t>
            </a:r>
          </a:p>
          <a:p>
            <a:pPr lvl="2"/>
            <a:r>
              <a:rPr lang="de-DE" dirty="0" err="1"/>
              <a:t>Hashcode</a:t>
            </a:r>
            <a:endParaRPr lang="de-DE" dirty="0"/>
          </a:p>
          <a:p>
            <a:pPr lvl="2"/>
            <a:r>
              <a:rPr lang="de-DE" dirty="0" err="1"/>
              <a:t>Builder</a:t>
            </a:r>
            <a:endParaRPr lang="de-DE" dirty="0"/>
          </a:p>
          <a:p>
            <a:pPr lvl="2"/>
            <a:r>
              <a:rPr lang="de-DE" dirty="0"/>
              <a:t>…</a:t>
            </a:r>
          </a:p>
          <a:p>
            <a:pPr lvl="1"/>
            <a:r>
              <a:rPr lang="de-DE" dirty="0">
                <a:hlinkClick r:id="rId2"/>
              </a:rPr>
              <a:t>https://projectlombok.org/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Alternative: </a:t>
            </a:r>
            <a:r>
              <a:rPr lang="de-DE" dirty="0" err="1"/>
              <a:t>Immutables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https://immutables.github.io</a:t>
            </a:r>
            <a:r>
              <a:rPr lang="de-DE">
                <a:hlinkClick r:id="rId3"/>
              </a:rPr>
              <a:t>/</a:t>
            </a:r>
            <a:endParaRPr lang="de-DE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252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1607655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3835981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6716488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1240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3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32E77D-6233-2927-6431-D6D7300EF2AC}"/>
              </a:ext>
            </a:extLst>
          </p:cNvPr>
          <p:cNvSpPr/>
          <p:nvPr/>
        </p:nvSpPr>
        <p:spPr>
          <a:xfrm>
            <a:off x="6646460" y="2565779"/>
            <a:ext cx="4531056" cy="3220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VirtuelleMaschine</a:t>
            </a:r>
            <a:r>
              <a:rPr lang="de-DE" dirty="0"/>
              <a:t>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23EDF90-E300-28E2-7E22-0885A21D4B01}"/>
              </a:ext>
            </a:extLst>
          </p:cNvPr>
          <p:cNvSpPr txBox="1"/>
          <p:nvPr/>
        </p:nvSpPr>
        <p:spPr>
          <a:xfrm>
            <a:off x="8357808" y="2691179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C9DCCE-C274-A309-883A-5C78B048E0A8}"/>
              </a:ext>
            </a:extLst>
          </p:cNvPr>
          <p:cNvSpPr txBox="1"/>
          <p:nvPr/>
        </p:nvSpPr>
        <p:spPr>
          <a:xfrm>
            <a:off x="1812260" y="436728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VM-Hosts (Beispiele): VirtualBox, </a:t>
            </a:r>
            <a:r>
              <a:rPr lang="de-DE" dirty="0" err="1"/>
              <a:t>VMWare</a:t>
            </a:r>
            <a:r>
              <a:rPr lang="de-DE" dirty="0"/>
              <a:t>, Parallels, </a:t>
            </a:r>
            <a:r>
              <a:rPr lang="de-DE" dirty="0" err="1"/>
              <a:t>HyperV</a:t>
            </a:r>
            <a:r>
              <a:rPr lang="de-DE" dirty="0"/>
              <a:t>, KVM</a:t>
            </a:r>
          </a:p>
        </p:txBody>
      </p:sp>
    </p:spTree>
    <p:extLst>
      <p:ext uri="{BB962C8B-B14F-4D97-AF65-F5344CB8AC3E}">
        <p14:creationId xmlns:p14="http://schemas.microsoft.com/office/powerpoint/2010/main" val="2208554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6096000" y="2593075"/>
            <a:ext cx="5504597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Container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8338505" y="2758295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ECC9DC-FAA1-9470-E01E-AD3E4ADE45AC}"/>
              </a:ext>
            </a:extLst>
          </p:cNvPr>
          <p:cNvSpPr txBox="1"/>
          <p:nvPr/>
        </p:nvSpPr>
        <p:spPr>
          <a:xfrm>
            <a:off x="6884451" y="43316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698380-BB82-054A-3110-1DD2609B9D43}"/>
              </a:ext>
            </a:extLst>
          </p:cNvPr>
          <p:cNvSpPr txBox="1"/>
          <p:nvPr/>
        </p:nvSpPr>
        <p:spPr>
          <a:xfrm>
            <a:off x="5759571" y="37617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057846-A6B7-E451-FB47-CFCC3D61FE18}"/>
              </a:ext>
            </a:extLst>
          </p:cNvPr>
          <p:cNvSpPr txBox="1"/>
          <p:nvPr/>
        </p:nvSpPr>
        <p:spPr>
          <a:xfrm>
            <a:off x="1812260" y="436728"/>
            <a:ext cx="722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Jeder Docker-Container verhält sich wie eine eigenständige Linux-Maschine</a:t>
            </a:r>
            <a:br>
              <a:rPr lang="de-DE" dirty="0"/>
            </a:br>
            <a:r>
              <a:rPr lang="de-DE" dirty="0"/>
              <a:t>(nutzt Linux-Kernel-Virtualisierung)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8E783D0-D70F-3293-8013-1FC1A2F55871}"/>
              </a:ext>
            </a:extLst>
          </p:cNvPr>
          <p:cNvSpPr/>
          <p:nvPr/>
        </p:nvSpPr>
        <p:spPr>
          <a:xfrm>
            <a:off x="3051361" y="1875518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A1A92FD-F215-DABE-0B7D-934A72A16C55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4237904" y="2627032"/>
            <a:ext cx="51068" cy="801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5BC5FA8-EC54-8AEF-5341-8C398DDC8215}"/>
              </a:ext>
            </a:extLst>
          </p:cNvPr>
          <p:cNvSpPr txBox="1"/>
          <p:nvPr/>
        </p:nvSpPr>
        <p:spPr>
          <a:xfrm>
            <a:off x="4282766" y="30860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3492998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1812324" y="3046696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021643" y="3568412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445776" y="356841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574900" y="36979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350003" y="4101415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cxnSpLocks/>
          </p:cNvCxnSpPr>
          <p:nvPr/>
        </p:nvCxnSpPr>
        <p:spPr>
          <a:xfrm flipH="1">
            <a:off x="5447794" y="4005943"/>
            <a:ext cx="7249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703044" y="3103144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2774135" y="3882621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525202" y="3494399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C8843C-E156-2013-39F6-279162EC4858}"/>
              </a:ext>
            </a:extLst>
          </p:cNvPr>
          <p:cNvSpPr/>
          <p:nvPr/>
        </p:nvSpPr>
        <p:spPr>
          <a:xfrm>
            <a:off x="2953073" y="1684361"/>
            <a:ext cx="2169617" cy="62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21BB95-9C8E-396A-BA72-0C7DD10E28BD}"/>
              </a:ext>
            </a:extLst>
          </p:cNvPr>
          <p:cNvSpPr/>
          <p:nvPr/>
        </p:nvSpPr>
        <p:spPr>
          <a:xfrm>
            <a:off x="2791390" y="2627635"/>
            <a:ext cx="475884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0BFEF6-AB67-1116-F56A-EE5D0894EA8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037882" y="2312808"/>
            <a:ext cx="0" cy="360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D1075ED-7B9F-3155-EC11-6BC68FA80A84}"/>
              </a:ext>
            </a:extLst>
          </p:cNvPr>
          <p:cNvSpPr txBox="1"/>
          <p:nvPr/>
        </p:nvSpPr>
        <p:spPr>
          <a:xfrm>
            <a:off x="4037881" y="2292883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EFBDB9A-8EF0-0131-CC19-EAFE9A6F50BB}"/>
              </a:ext>
            </a:extLst>
          </p:cNvPr>
          <p:cNvSpPr txBox="1"/>
          <p:nvPr/>
        </p:nvSpPr>
        <p:spPr>
          <a:xfrm>
            <a:off x="5408317" y="3661152"/>
            <a:ext cx="126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Java-starter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C40330-E8ED-473F-BB53-1716E8E3BADB}"/>
              </a:ext>
            </a:extLst>
          </p:cNvPr>
          <p:cNvSpPr/>
          <p:nvPr/>
        </p:nvSpPr>
        <p:spPr>
          <a:xfrm rot="5400000" flipV="1">
            <a:off x="5218382" y="4576510"/>
            <a:ext cx="20326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95CC962-C4B6-5A0C-3D64-F32969520C4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>
            <a:off x="5475579" y="4584748"/>
            <a:ext cx="736280" cy="14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1B06C8F-3089-1DE1-C93C-41B52F78B83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257578" y="4584747"/>
            <a:ext cx="76406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6E6BBFC-1B5D-1DC1-93FA-50F8434F62D9}"/>
              </a:ext>
            </a:extLst>
          </p:cNvPr>
          <p:cNvSpPr txBox="1"/>
          <p:nvPr/>
        </p:nvSpPr>
        <p:spPr>
          <a:xfrm>
            <a:off x="6419284" y="420719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db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96A7824F-1777-AF0C-4A16-75F527AD380E}"/>
              </a:ext>
            </a:extLst>
          </p:cNvPr>
          <p:cNvSpPr/>
          <p:nvPr/>
        </p:nvSpPr>
        <p:spPr>
          <a:xfrm>
            <a:off x="4037881" y="2673354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C562B2-E72E-8F08-CAEC-BCCC0400BA94}"/>
              </a:ext>
            </a:extLst>
          </p:cNvPr>
          <p:cNvSpPr/>
          <p:nvPr/>
        </p:nvSpPr>
        <p:spPr>
          <a:xfrm rot="2139162">
            <a:off x="3691360" y="2855638"/>
            <a:ext cx="2848977" cy="100789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2564D9-56F3-21C8-BBFA-F1D6D365C1FA}"/>
              </a:ext>
            </a:extLst>
          </p:cNvPr>
          <p:cNvSpPr/>
          <p:nvPr/>
        </p:nvSpPr>
        <p:spPr>
          <a:xfrm>
            <a:off x="3033360" y="407222"/>
            <a:ext cx="2642927" cy="593094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3E1E0-20CD-AAE2-596C-A72F1743AB22}"/>
              </a:ext>
            </a:extLst>
          </p:cNvPr>
          <p:cNvSpPr txBox="1"/>
          <p:nvPr/>
        </p:nvSpPr>
        <p:spPr>
          <a:xfrm>
            <a:off x="1235487" y="48151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</a:t>
            </a:r>
            <a:r>
              <a:rPr lang="de-DE" dirty="0" err="1"/>
              <a:t>forwarding</a:t>
            </a:r>
            <a:r>
              <a:rPr lang="de-DE" dirty="0"/>
              <a:t>: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7BEB12-C916-A745-1000-ADAF00456CF0}"/>
              </a:ext>
            </a:extLst>
          </p:cNvPr>
          <p:cNvSpPr/>
          <p:nvPr/>
        </p:nvSpPr>
        <p:spPr>
          <a:xfrm rot="5400000">
            <a:off x="5233916" y="3106375"/>
            <a:ext cx="2848977" cy="100789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B335211-481F-C337-70A0-993E7A512672}"/>
              </a:ext>
            </a:extLst>
          </p:cNvPr>
          <p:cNvSpPr txBox="1"/>
          <p:nvPr/>
        </p:nvSpPr>
        <p:spPr>
          <a:xfrm>
            <a:off x="6785320" y="2160673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</p:spTree>
    <p:extLst>
      <p:ext uri="{BB962C8B-B14F-4D97-AF65-F5344CB8AC3E}">
        <p14:creationId xmlns:p14="http://schemas.microsoft.com/office/powerpoint/2010/main" val="40499375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Cloud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2140618" y="2593075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774070" y="3114790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833081" y="26609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853496" y="3040778"/>
            <a:ext cx="126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Java-starter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FC98F1-F565-7585-D590-EF47DE84F32E}"/>
              </a:ext>
            </a:extLst>
          </p:cNvPr>
          <p:cNvSpPr/>
          <p:nvPr/>
        </p:nvSpPr>
        <p:spPr>
          <a:xfrm>
            <a:off x="1197429" y="272143"/>
            <a:ext cx="10689771" cy="96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15D069-FA12-BAD6-500E-8F78EB7FA600}"/>
              </a:ext>
            </a:extLst>
          </p:cNvPr>
          <p:cNvSpPr txBox="1"/>
          <p:nvPr/>
        </p:nvSpPr>
        <p:spPr>
          <a:xfrm>
            <a:off x="5732759" y="573364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9786B0-F317-F794-3719-C8B190C6C7C4}"/>
              </a:ext>
            </a:extLst>
          </p:cNvPr>
          <p:cNvSpPr/>
          <p:nvPr/>
        </p:nvSpPr>
        <p:spPr>
          <a:xfrm>
            <a:off x="2774070" y="413657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BB4CE52-27DB-C19C-F951-94F7E5B443C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40629" y="1165171"/>
            <a:ext cx="348343" cy="2263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1190180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Sicherheit</a:t>
            </a:r>
          </a:p>
          <a:p>
            <a:pPr lvl="1"/>
            <a:r>
              <a:rPr lang="de-DE" dirty="0"/>
              <a:t>Identity </a:t>
            </a:r>
            <a:r>
              <a:rPr lang="de-DE" dirty="0" err="1"/>
              <a:t>and</a:t>
            </a:r>
            <a:r>
              <a:rPr lang="de-DE" dirty="0"/>
              <a:t> Access Management (</a:t>
            </a:r>
            <a:r>
              <a:rPr lang="de-DE" dirty="0" err="1"/>
              <a:t>IdM</a:t>
            </a:r>
            <a:r>
              <a:rPr lang="de-DE" dirty="0"/>
              <a:t>, IAM, </a:t>
            </a:r>
            <a:r>
              <a:rPr lang="de-DE" dirty="0" err="1"/>
              <a:t>IdAM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Software: </a:t>
            </a:r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Sicherung der Anwendung</a:t>
            </a:r>
          </a:p>
          <a:p>
            <a:pPr lvl="2"/>
            <a:r>
              <a:rPr lang="de-DE" dirty="0"/>
              <a:t>Framework: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812459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BB48DB7-0F93-4ABF-122D-B94C2F7898AB}"/>
              </a:ext>
            </a:extLst>
          </p:cNvPr>
          <p:cNvSpPr/>
          <p:nvPr/>
        </p:nvSpPr>
        <p:spPr>
          <a:xfrm>
            <a:off x="6945086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167F54-9461-4AA7-01C0-BB2BB7399FE1}"/>
              </a:ext>
            </a:extLst>
          </p:cNvPr>
          <p:cNvSpPr/>
          <p:nvPr/>
        </p:nvSpPr>
        <p:spPr>
          <a:xfrm>
            <a:off x="1197429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88AE4-8AE3-B2A4-A15D-8AECE0859A4B}"/>
              </a:ext>
            </a:extLst>
          </p:cNvPr>
          <p:cNvSpPr/>
          <p:nvPr/>
        </p:nvSpPr>
        <p:spPr>
          <a:xfrm>
            <a:off x="4321629" y="500742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(Postman)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774C1B6-51C7-3AB5-5CA6-A1D46779E1A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883729" y="2253342"/>
            <a:ext cx="2623457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B75BD27-E373-DCC5-E628-1E2FDEE05E07}"/>
              </a:ext>
            </a:extLst>
          </p:cNvPr>
          <p:cNvSpPr txBox="1"/>
          <p:nvPr/>
        </p:nvSpPr>
        <p:spPr>
          <a:xfrm>
            <a:off x="7195457" y="2764971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Login -&gt; Access-Token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8930D43-9B7E-4A76-F565-0AD7EFA77D9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759529" y="2253342"/>
            <a:ext cx="3124200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830AB6-F027-14ED-97A2-9EC22470E848}"/>
              </a:ext>
            </a:extLst>
          </p:cNvPr>
          <p:cNvSpPr txBox="1"/>
          <p:nvPr/>
        </p:nvSpPr>
        <p:spPr>
          <a:xfrm>
            <a:off x="1782191" y="2673616"/>
            <a:ext cx="22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person</a:t>
            </a:r>
            <a:br>
              <a:rPr lang="de-DE" dirty="0"/>
            </a:br>
            <a:r>
              <a:rPr lang="de-DE" dirty="0"/>
              <a:t>Header: Access-Token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F9E805-E125-3CCB-AD5E-002D8A768FC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321629" y="4708071"/>
            <a:ext cx="26234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0177309-BD26-E840-F795-DCDF4825170C}"/>
              </a:ext>
            </a:extLst>
          </p:cNvPr>
          <p:cNvSpPr txBox="1"/>
          <p:nvPr/>
        </p:nvSpPr>
        <p:spPr>
          <a:xfrm>
            <a:off x="4627266" y="4776889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06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Lombok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66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Aufruf eines anderen </a:t>
            </a:r>
            <a:r>
              <a:rPr lang="de-DE" dirty="0" err="1"/>
              <a:t>Microservice</a:t>
            </a:r>
            <a:endParaRPr lang="de-DE" dirty="0"/>
          </a:p>
          <a:p>
            <a:pPr lvl="1"/>
            <a:r>
              <a:rPr lang="de-DE" dirty="0"/>
              <a:t>Absetzen eines REST-Calls</a:t>
            </a:r>
          </a:p>
          <a:p>
            <a:pPr lvl="2"/>
            <a:r>
              <a:rPr lang="de-DE" dirty="0"/>
              <a:t>Framework: Spring </a:t>
            </a:r>
            <a:r>
              <a:rPr lang="de-DE"/>
              <a:t>WebFlux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332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Microservice für Lager-DB</a:t>
            </a:r>
          </a:p>
          <a:p>
            <a:pPr lvl="1"/>
            <a:r>
              <a:rPr lang="de-DE" dirty="0"/>
              <a:t>1. Team: Persistenz mit Spring Data (Hibernate)</a:t>
            </a:r>
          </a:p>
          <a:p>
            <a:pPr lvl="2"/>
            <a:r>
              <a:rPr lang="de-DE" dirty="0"/>
              <a:t>Vorgabe</a:t>
            </a:r>
          </a:p>
          <a:p>
            <a:pPr lvl="3"/>
            <a:r>
              <a:rPr lang="de-DE" dirty="0"/>
              <a:t>Datenbankschema Lager-DB (Beispiel aus PR3)</a:t>
            </a:r>
          </a:p>
          <a:p>
            <a:pPr lvl="3"/>
            <a:r>
              <a:rPr lang="de-DE" dirty="0"/>
              <a:t>Interface der Business-Logik (domain-</a:t>
            </a:r>
            <a:r>
              <a:rPr lang="de-DE" dirty="0" err="1"/>
              <a:t>api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Aufgabe</a:t>
            </a:r>
          </a:p>
          <a:p>
            <a:pPr lvl="3"/>
            <a:r>
              <a:rPr lang="de-DE" dirty="0"/>
              <a:t>Implementierung Business-Logik (domain-core)</a:t>
            </a:r>
          </a:p>
          <a:p>
            <a:pPr lvl="4"/>
            <a:r>
              <a:rPr lang="de-DE" dirty="0"/>
              <a:t>Ersatz der Trigger-Logik durch Java-Implementierung</a:t>
            </a:r>
          </a:p>
          <a:p>
            <a:pPr lvl="3"/>
            <a:r>
              <a:rPr lang="de-DE" dirty="0"/>
              <a:t>Implementierung Datenbank-Zugriff (Entitäten und Data Access </a:t>
            </a:r>
            <a:r>
              <a:rPr lang="de-DE" dirty="0" err="1"/>
              <a:t>Object</a:t>
            </a:r>
            <a:r>
              <a:rPr lang="de-DE" dirty="0"/>
              <a:t> (DAO))</a:t>
            </a:r>
          </a:p>
        </p:txBody>
      </p:sp>
    </p:spTree>
    <p:extLst>
      <p:ext uri="{BB962C8B-B14F-4D97-AF65-F5344CB8AC3E}">
        <p14:creationId xmlns:p14="http://schemas.microsoft.com/office/powerpoint/2010/main" val="110709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Microservice für Lager-DB</a:t>
            </a:r>
          </a:p>
          <a:p>
            <a:pPr lvl="1"/>
            <a:r>
              <a:rPr lang="de-DE" dirty="0"/>
              <a:t>2. Team: Rest-Schnittstelle für Lager-DB</a:t>
            </a:r>
          </a:p>
          <a:p>
            <a:pPr lvl="2"/>
            <a:r>
              <a:rPr lang="de-DE" dirty="0"/>
              <a:t>Vorgabe</a:t>
            </a:r>
          </a:p>
          <a:p>
            <a:pPr lvl="3"/>
            <a:r>
              <a:rPr lang="de-DE" dirty="0"/>
              <a:t>Interface der Business-Logik (domain-</a:t>
            </a:r>
            <a:r>
              <a:rPr lang="de-DE" dirty="0" err="1"/>
              <a:t>api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Aufgabe</a:t>
            </a:r>
          </a:p>
          <a:p>
            <a:pPr lvl="3"/>
            <a:r>
              <a:rPr lang="de-DE" dirty="0"/>
              <a:t>Definition der Rest-Schnittstelle</a:t>
            </a:r>
          </a:p>
          <a:p>
            <a:pPr lvl="4"/>
            <a:r>
              <a:rPr lang="de-DE" dirty="0"/>
              <a:t>Methoden, Pfade, JSON-Formate</a:t>
            </a:r>
          </a:p>
          <a:p>
            <a:pPr lvl="3"/>
            <a:r>
              <a:rPr lang="de-DE" dirty="0"/>
              <a:t>Implementierung des Rest-Controllers</a:t>
            </a:r>
          </a:p>
          <a:p>
            <a:pPr lvl="3"/>
            <a:r>
              <a:rPr lang="de-DE" dirty="0"/>
              <a:t>Bereitstellung Test-Aufrufe in Postman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4345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Spring?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Spring?</a:t>
            </a:r>
          </a:p>
          <a:p>
            <a:pPr lvl="3"/>
            <a:r>
              <a:rPr lang="de-DE" dirty="0"/>
              <a:t>Rest-</a:t>
            </a:r>
            <a:r>
              <a:rPr lang="de-DE" dirty="0" err="1"/>
              <a:t>Endpoint</a:t>
            </a:r>
            <a:endParaRPr lang="de-DE" dirty="0"/>
          </a:p>
          <a:p>
            <a:pPr lvl="3"/>
            <a:r>
              <a:rPr lang="de-DE" dirty="0" err="1"/>
              <a:t>Dependency-Injection</a:t>
            </a:r>
            <a:endParaRPr lang="de-DE" dirty="0"/>
          </a:p>
          <a:p>
            <a:pPr lvl="4"/>
            <a:r>
              <a:rPr lang="de-DE" dirty="0"/>
              <a:t>Auflösung von Mehrdeutigkeit</a:t>
            </a:r>
          </a:p>
          <a:p>
            <a:pPr lvl="2"/>
            <a:r>
              <a:rPr lang="de-DE" dirty="0"/>
              <a:t>Wie tut Spring das?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6624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Docker?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Docker?</a:t>
            </a:r>
          </a:p>
          <a:p>
            <a:pPr lvl="3"/>
            <a:r>
              <a:rPr lang="de-DE" dirty="0"/>
              <a:t>Was würde man tun, wenn man Docker nicht benutzt?</a:t>
            </a:r>
          </a:p>
          <a:p>
            <a:pPr lvl="2"/>
            <a:r>
              <a:rPr lang="de-DE" dirty="0"/>
              <a:t>Wie funktioniert das?</a:t>
            </a:r>
          </a:p>
          <a:p>
            <a:pPr lvl="3"/>
            <a:r>
              <a:rPr lang="de-DE" dirty="0"/>
              <a:t>Bereitstellung der Images</a:t>
            </a:r>
          </a:p>
          <a:p>
            <a:pPr lvl="3"/>
            <a:r>
              <a:rPr lang="de-DE" dirty="0" err="1"/>
              <a:t>Runtime</a:t>
            </a:r>
            <a:endParaRPr lang="de-DE" dirty="0"/>
          </a:p>
          <a:p>
            <a:pPr lvl="4"/>
            <a:r>
              <a:rPr lang="de-DE" dirty="0"/>
              <a:t>Virtuelle Netzwerke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2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Maven?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Maven?</a:t>
            </a:r>
          </a:p>
          <a:p>
            <a:pPr lvl="3"/>
            <a:r>
              <a:rPr lang="de-DE" dirty="0"/>
              <a:t>Was würde man tun, wenn man Maven nicht benutzt?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Aufteilung von </a:t>
            </a:r>
            <a:r>
              <a:rPr lang="de-DE" dirty="0" err="1"/>
              <a:t>infrastructure</a:t>
            </a:r>
            <a:r>
              <a:rPr lang="de-DE" dirty="0"/>
              <a:t> (aus step0130) in mehrere Maven-Module</a:t>
            </a:r>
          </a:p>
          <a:p>
            <a:pPr lvl="2"/>
            <a:r>
              <a:rPr lang="de-DE" dirty="0"/>
              <a:t>Zufügen (mindestens eines) Plugins zur statischen Code-Analyse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1923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Unit-Tests mit </a:t>
            </a:r>
            <a:r>
              <a:rPr lang="de-DE" dirty="0" err="1"/>
              <a:t>JGiven</a:t>
            </a:r>
            <a:endParaRPr lang="de-DE" dirty="0"/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Zufügen der </a:t>
            </a:r>
            <a:r>
              <a:rPr lang="de-DE" dirty="0" err="1"/>
              <a:t>JGiven</a:t>
            </a:r>
            <a:r>
              <a:rPr lang="de-DE" dirty="0"/>
              <a:t>-Library zu allen sample-Microservices (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Implementierung von (je mindestens einem) Unit-Test </a:t>
            </a:r>
            <a:r>
              <a:rPr lang="de-DE" dirty="0" err="1"/>
              <a:t>innerhal</a:t>
            </a:r>
            <a:r>
              <a:rPr lang="de-DE" dirty="0"/>
              <a:t> </a:t>
            </a:r>
            <a:r>
              <a:rPr lang="de-DE"/>
              <a:t>jedes Microservice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6103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Integrations-Tests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Zufügen eines Integrations-Tests mit </a:t>
            </a:r>
            <a:r>
              <a:rPr lang="de-DE" dirty="0" err="1"/>
              <a:t>Cucumber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r>
              <a:rPr lang="de-DE" dirty="0" err="1"/>
              <a:t>Todo</a:t>
            </a:r>
            <a:r>
              <a:rPr lang="de-DE" dirty="0"/>
              <a:t>: Beispiel-Bild</a:t>
            </a:r>
          </a:p>
        </p:txBody>
      </p:sp>
    </p:spTree>
    <p:extLst>
      <p:ext uri="{BB962C8B-B14F-4D97-AF65-F5344CB8AC3E}">
        <p14:creationId xmlns:p14="http://schemas.microsoft.com/office/powerpoint/2010/main" val="18342549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2.5.2022</a:t>
            </a:r>
          </a:p>
          <a:p>
            <a:pPr lvl="1"/>
            <a:r>
              <a:rPr lang="de-DE" dirty="0"/>
              <a:t>90 – Persistenz</a:t>
            </a:r>
          </a:p>
          <a:p>
            <a:pPr lvl="1"/>
            <a:r>
              <a:rPr lang="de-DE" dirty="0"/>
              <a:t>100 – Docker</a:t>
            </a:r>
          </a:p>
          <a:p>
            <a:r>
              <a:rPr lang="de-DE" dirty="0"/>
              <a:t>9.5.2022</a:t>
            </a:r>
          </a:p>
          <a:p>
            <a:pPr lvl="1"/>
            <a:r>
              <a:rPr lang="de-DE" dirty="0"/>
              <a:t>110 – Security</a:t>
            </a:r>
          </a:p>
          <a:p>
            <a:pPr lvl="1"/>
            <a:r>
              <a:rPr lang="de-DE" dirty="0"/>
              <a:t>130 – Rest-Call</a:t>
            </a:r>
          </a:p>
        </p:txBody>
      </p:sp>
    </p:spTree>
    <p:extLst>
      <p:ext uri="{BB962C8B-B14F-4D97-AF65-F5344CB8AC3E}">
        <p14:creationId xmlns:p14="http://schemas.microsoft.com/office/powerpoint/2010/main" val="2683012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Integrations-Tests mit </a:t>
            </a:r>
            <a:r>
              <a:rPr lang="de-DE" dirty="0" err="1"/>
              <a:t>Cucumber</a:t>
            </a:r>
            <a:endParaRPr lang="de-DE" dirty="0"/>
          </a:p>
          <a:p>
            <a:r>
              <a:rPr lang="de-DE" dirty="0"/>
              <a:t>Performance-Tests mit Gatling</a:t>
            </a:r>
          </a:p>
          <a:p>
            <a:r>
              <a:rPr lang="de-DE" dirty="0"/>
              <a:t>Message-in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  <a:p>
            <a:r>
              <a:rPr lang="de-DE" dirty="0"/>
              <a:t>Message-out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</p:txBody>
      </p:sp>
    </p:spTree>
    <p:extLst>
      <p:ext uri="{BB962C8B-B14F-4D97-AF65-F5344CB8AC3E}">
        <p14:creationId xmlns:p14="http://schemas.microsoft.com/office/powerpoint/2010/main" val="65782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2462</Words>
  <Application>Microsoft Macintosh PowerPoint</Application>
  <PresentationFormat>Breitbild</PresentationFormat>
  <Paragraphs>605</Paragraphs>
  <Slides>74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60</vt:lpstr>
      <vt:lpstr>Step 60</vt:lpstr>
      <vt:lpstr>Step 60</vt:lpstr>
      <vt:lpstr>PowerPoint-Präsentation</vt:lpstr>
      <vt:lpstr>PowerPoint-Präsentation</vt:lpstr>
      <vt:lpstr>Step 60</vt:lpstr>
      <vt:lpstr>Step 60</vt:lpstr>
      <vt:lpstr>Step 60</vt:lpstr>
      <vt:lpstr>Step 60</vt:lpstr>
      <vt:lpstr>Step 60</vt:lpstr>
      <vt:lpstr>Step 60 / calculator 61</vt:lpstr>
      <vt:lpstr>Step calculator 61</vt:lpstr>
      <vt:lpstr>Step calculator 61</vt:lpstr>
      <vt:lpstr>Ausblick: Step 130</vt:lpstr>
      <vt:lpstr>Step 65</vt:lpstr>
      <vt:lpstr>Step calculator 62</vt:lpstr>
      <vt:lpstr>Step calculator 62</vt:lpstr>
      <vt:lpstr>Step calculator 63 (Step 70 + 80)</vt:lpstr>
      <vt:lpstr>Step 63</vt:lpstr>
      <vt:lpstr>Step 63</vt:lpstr>
      <vt:lpstr>Step 63</vt:lpstr>
      <vt:lpstr>Step 63 – Dependency Injection</vt:lpstr>
      <vt:lpstr>Step 63 – Testen mit Mock</vt:lpstr>
      <vt:lpstr>Step calculator 64 (Step 120)</vt:lpstr>
      <vt:lpstr>Step 70</vt:lpstr>
      <vt:lpstr>Step 80</vt:lpstr>
      <vt:lpstr>Step 100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Step 100</vt:lpstr>
      <vt:lpstr>Step 90</vt:lpstr>
      <vt:lpstr>Step 110</vt:lpstr>
      <vt:lpstr>PowerPoint-Präsentation</vt:lpstr>
      <vt:lpstr>Step 120</vt:lpstr>
      <vt:lpstr>Step 130</vt:lpstr>
      <vt:lpstr>Aufgaben</vt:lpstr>
      <vt:lpstr>Aufgaben</vt:lpstr>
      <vt:lpstr>Aufgaben</vt:lpstr>
      <vt:lpstr>Aufgaben</vt:lpstr>
      <vt:lpstr>Aufgaben</vt:lpstr>
      <vt:lpstr>Aufgaben</vt:lpstr>
      <vt:lpstr>Aufgaben</vt:lpstr>
      <vt:lpstr>Nächste Schritte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37</cp:revision>
  <dcterms:created xsi:type="dcterms:W3CDTF">2021-11-07T07:50:44Z</dcterms:created>
  <dcterms:modified xsi:type="dcterms:W3CDTF">2022-04-29T16:32:12Z</dcterms:modified>
</cp:coreProperties>
</file>