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9" r:id="rId12"/>
    <p:sldId id="268" r:id="rId13"/>
    <p:sldId id="281" r:id="rId14"/>
    <p:sldId id="283" r:id="rId15"/>
    <p:sldId id="284" r:id="rId16"/>
    <p:sldId id="282" r:id="rId17"/>
    <p:sldId id="259" r:id="rId18"/>
    <p:sldId id="279" r:id="rId19"/>
    <p:sldId id="286" r:id="rId20"/>
    <p:sldId id="261" r:id="rId21"/>
    <p:sldId id="262" r:id="rId22"/>
    <p:sldId id="263" r:id="rId23"/>
    <p:sldId id="264" r:id="rId24"/>
    <p:sldId id="265" r:id="rId25"/>
    <p:sldId id="266" r:id="rId26"/>
    <p:sldId id="267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8"/>
    <p:restoredTop sz="94675"/>
  </p:normalViewPr>
  <p:slideViewPr>
    <p:cSldViewPr snapToGrid="0" snapToObjects="1">
      <p:cViewPr varScale="1">
        <p:scale>
          <a:sx n="148" d="100"/>
          <a:sy n="14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EB2D-CA8D-C340-B8AE-4C8B43D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2650DC-9EBD-524F-8873-38E6FB4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C2992-350E-1547-88F2-768463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10F0F-2A52-AC43-96DC-D71B9C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124A-CE25-6842-9493-7B3A727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0F26-80D8-C04A-BD62-6D6C97E0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90417-B257-E041-8C30-E08E4A1F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FDAF-767E-FA4C-B4CB-DC5ACBE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5479-645F-4241-9305-4BFC16A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E8856-4595-FC4B-9DED-9B54B62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01EE-3C75-1D4A-A25A-903FC8C3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87B80-1764-014E-BFAF-74D8C6DA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68114-D6EE-FA41-B291-5B10032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0169-3BCE-1141-A350-133C7A6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E64-ED1E-A647-9364-14C4585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09B99-6080-6440-8C7A-0B188D44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19B97-34C5-8E46-A531-8EF8E31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31AC-44E7-CB4F-83F1-0DF1842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EAE-43F7-3344-91D7-B06D6EB2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E6A50-ADA7-8043-9627-1A0C491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B08A-5288-9043-8C2C-A7E6B62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A15DA-0464-B542-8038-2C03FBF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AC9C9-DF45-E143-9C1B-A9DE59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1C83-DE3F-4349-B17F-8EB5B42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7E04-7E4A-AB4F-A208-DE8126BC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DA3F-7579-FB49-9387-1F4184C0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50E86-23E4-8A4E-9C4A-0AF872AB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4B820-A3B6-8749-9CBD-9CD64B51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9F0B0-9B47-0546-9E05-A519ED3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27.03.22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0E6DD-5426-2145-8FB0-A0E126B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044B-3810-C141-907D-B121BF23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703A-A9D5-944A-A0E7-83BF340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A75D0-7D1D-B047-850C-B018DDF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F351C-9472-8342-BD5C-6599713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F0D5EE-D0B4-2E40-BF9A-4A02312A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91420-6B05-FB44-A981-1E2D318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E12B-6BCB-9A40-A220-93F2B1A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27.03.22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D8840-5F15-AC4F-AAF3-204087B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40682B-A4F3-6C4E-9104-0E17134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4348-F21D-AE46-ACD2-59E6A2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5911E-1021-8A43-AE75-0D986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27.03.22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C8A65-882C-D245-9C93-7C8B920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B9B807-D303-6947-8535-7F6CCA77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48BBB-9310-194E-B58D-4601F54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27.03.22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CCBC2B-1592-7C46-80AB-5A2C7C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96404-E9BF-E644-AEEA-C33691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C17F9-3AC0-8B47-A464-022472A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12544-30FC-5D43-961B-51FC9E1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8A6E5-D5A9-AB4C-B85B-6710B0FB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D54E-E7E0-0047-B7C9-2E32148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27.03.22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6270F-1A25-B64A-BBB3-D5FE0D88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B06A4-454C-0A45-B954-687B02D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2B1C-E823-D542-80B0-ADF9089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8381-12BA-324D-B85F-3198F18A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033FF-836B-8540-BBEC-6C77D8EC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F81EE-2BF3-7C40-ACB0-5D66670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27.03.22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2FADB-FF3F-2A4F-93EE-1A6E19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640C3-BF42-C24D-A31F-E6C7E5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2CD94-3B1A-204C-8831-949C37E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C16B8-99D5-994F-B37B-CA4A0B4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EF5E-12F1-5E4E-8F6C-A391A594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FEAC-1E62-0E47-82AE-5BB4BD139FFA}" type="datetimeFigureOut">
              <a:rPr lang="de-DE" smtClean="0"/>
              <a:t>27.03.22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519BE-6C46-CB4D-B479-4BCCF3AE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2BB2-989C-2649-AB64-472D2867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maven.apache.org/guides/mini/guide-naming-convention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codehaus.mojo/exec-maven-plugin" TargetMode="External"/><Relationship Id="rId2" Type="http://schemas.openxmlformats.org/officeDocument/2006/relationships/hyperlink" Target="http://www.mojohaus.org/exec-maven-plugi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F6EB-C8DF-484D-AEF6-9CD73F62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FCEF0-2717-C14F-B935-7C84523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181484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Praxis-Beispiel</a:t>
            </a:r>
          </a:p>
          <a:p>
            <a:endParaRPr lang="de-DE" dirty="0"/>
          </a:p>
          <a:p>
            <a:pPr lvl="1"/>
            <a:r>
              <a:rPr lang="de-DE" dirty="0"/>
              <a:t>Neue Vertriebsplattform der Deutschen Bahn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Ca. 300 Mitarbeiter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&gt;100 </a:t>
            </a:r>
            <a:r>
              <a:rPr lang="de-DE" dirty="0" err="1"/>
              <a:t>Microservices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07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Objektorientierte Programmiersprache</a:t>
            </a:r>
          </a:p>
          <a:p>
            <a:pPr lvl="1"/>
            <a:r>
              <a:rPr lang="de-DE" dirty="0"/>
              <a:t>Erscheinungsjahr 1996</a:t>
            </a:r>
          </a:p>
          <a:p>
            <a:pPr lvl="1"/>
            <a:r>
              <a:rPr lang="de-DE" dirty="0"/>
              <a:t>Angelehnt an C++</a:t>
            </a:r>
          </a:p>
          <a:p>
            <a:pPr lvl="1"/>
            <a:endParaRPr lang="de-DE" dirty="0"/>
          </a:p>
          <a:p>
            <a:r>
              <a:rPr lang="de-DE" dirty="0"/>
              <a:t>Inzwischen: eine der am weitesten verbreiteten Programmiersprachen</a:t>
            </a:r>
            <a:br>
              <a:rPr lang="de-DE" dirty="0"/>
            </a:br>
            <a:r>
              <a:rPr lang="de-DE" dirty="0"/>
              <a:t>(zumindest für Unternehmensanwendungen)</a:t>
            </a:r>
          </a:p>
          <a:p>
            <a:pPr lvl="1"/>
            <a:r>
              <a:rPr lang="de-DE" dirty="0"/>
              <a:t>Plattformunabhängigkeit</a:t>
            </a:r>
          </a:p>
          <a:p>
            <a:pPr lvl="1"/>
            <a:r>
              <a:rPr lang="de-DE" dirty="0"/>
              <a:t>Große Zahl an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58559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Compiler: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Übersetzt Quelltext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) in Java-Bytecode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Führt Java-Bytecode aus</a:t>
            </a:r>
          </a:p>
          <a:p>
            <a:pPr lvl="2"/>
            <a:r>
              <a:rPr lang="de-DE" dirty="0"/>
              <a:t>Laufzeitumgebung:</a:t>
            </a:r>
          </a:p>
          <a:p>
            <a:pPr lvl="3"/>
            <a:r>
              <a:rPr lang="de-DE" dirty="0"/>
              <a:t>Interpreter</a:t>
            </a:r>
          </a:p>
          <a:p>
            <a:pPr lvl="3"/>
            <a:r>
              <a:rPr lang="de-DE" dirty="0"/>
              <a:t>JIT-Compiler</a:t>
            </a:r>
          </a:p>
          <a:p>
            <a:pPr lvl="3"/>
            <a:r>
              <a:rPr lang="de-DE" dirty="0"/>
              <a:t>Standard-Bibliotheken</a:t>
            </a:r>
          </a:p>
        </p:txBody>
      </p:sp>
    </p:spTree>
    <p:extLst>
      <p:ext uri="{BB962C8B-B14F-4D97-AF65-F5344CB8AC3E}">
        <p14:creationId xmlns:p14="http://schemas.microsoft.com/office/powerpoint/2010/main" val="232305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Maven</a:t>
            </a:r>
            <a:r>
              <a:rPr lang="de-DE" dirty="0"/>
              <a:t> ist ein auf Java basierendes </a:t>
            </a:r>
            <a:r>
              <a:rPr lang="de-DE" dirty="0" err="1"/>
              <a:t>Build</a:t>
            </a:r>
            <a:r>
              <a:rPr lang="de-DE" dirty="0"/>
              <a:t>-Management-Tool der Apache Software </a:t>
            </a:r>
            <a:r>
              <a:rPr lang="de-DE" dirty="0" err="1"/>
              <a:t>Foundation</a:t>
            </a:r>
            <a:r>
              <a:rPr lang="de-DE" dirty="0"/>
              <a:t>“ (Wikipedia)</a:t>
            </a:r>
          </a:p>
          <a:p>
            <a:pPr lvl="2"/>
            <a:r>
              <a:rPr lang="de-DE" dirty="0"/>
              <a:t>Gibt Standard-Verzeichnisstruktur und Lebenszyklen (Standard-Ablauf) vor</a:t>
            </a:r>
          </a:p>
          <a:p>
            <a:pPr lvl="2"/>
            <a:r>
              <a:rPr lang="de-DE" dirty="0"/>
              <a:t>Verwaltet Abhängigkeiten (innerhalb des Projekts und zu benutzten Bibliotheken)</a:t>
            </a:r>
          </a:p>
          <a:p>
            <a:pPr lvl="2"/>
            <a:r>
              <a:rPr lang="de-DE" dirty="0"/>
              <a:t>Ist erweiterbar durch </a:t>
            </a:r>
            <a:r>
              <a:rPr lang="de-DE" dirty="0" err="1"/>
              <a:t>Plugins</a:t>
            </a:r>
            <a:endParaRPr lang="de-DE" dirty="0"/>
          </a:p>
          <a:p>
            <a:pPr lvl="2"/>
            <a:r>
              <a:rPr lang="de-DE" dirty="0"/>
              <a:t>Deklarative Definition des Projekts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348176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hlinkClick r:id="rId2"/>
              </a:rPr>
              <a:t>https://maven.apache.org/guides/mini/guide-naming-conventions.html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groupId</a:t>
            </a:r>
            <a:endParaRPr lang="de-DE" dirty="0"/>
          </a:p>
          <a:p>
            <a:pPr lvl="3"/>
            <a:r>
              <a:rPr lang="de-DE" dirty="0"/>
              <a:t>Identifiziert das Projekt</a:t>
            </a:r>
          </a:p>
          <a:p>
            <a:pPr lvl="3"/>
            <a:r>
              <a:rPr lang="de-DE" dirty="0"/>
              <a:t>Sollte Java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folgen, z. B. </a:t>
            </a:r>
            <a:r>
              <a:rPr lang="de-DE" dirty="0" err="1"/>
              <a:t>de.conciso.starter</a:t>
            </a:r>
            <a:endParaRPr lang="de-DE" dirty="0"/>
          </a:p>
          <a:p>
            <a:pPr lvl="2"/>
            <a:r>
              <a:rPr lang="de-DE" dirty="0" err="1"/>
              <a:t>artifactid</a:t>
            </a:r>
            <a:endParaRPr lang="de-DE" dirty="0"/>
          </a:p>
          <a:p>
            <a:pPr lvl="3"/>
            <a:r>
              <a:rPr lang="de-DE" dirty="0"/>
              <a:t>Name des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-Ergebnis)</a:t>
            </a:r>
          </a:p>
          <a:p>
            <a:pPr lvl="3"/>
            <a:r>
              <a:rPr lang="de-DE" dirty="0" err="1"/>
              <a:t>Lowercase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strange</a:t>
            </a:r>
            <a:r>
              <a:rPr lang="de-DE" dirty="0"/>
              <a:t> </a:t>
            </a:r>
            <a:r>
              <a:rPr lang="de-DE" dirty="0" err="1"/>
              <a:t>symbols</a:t>
            </a:r>
            <a:endParaRPr lang="de-DE" dirty="0"/>
          </a:p>
          <a:p>
            <a:pPr lvl="2"/>
            <a:r>
              <a:rPr lang="de-DE" dirty="0" err="1"/>
              <a:t>version</a:t>
            </a:r>
            <a:endParaRPr lang="de-DE" dirty="0"/>
          </a:p>
          <a:p>
            <a:pPr lvl="3"/>
            <a:r>
              <a:rPr lang="de-DE" dirty="0"/>
              <a:t>Typisch: Zahlen und Punkte, z. B. 1.0, 1.1, 1.0.1, …</a:t>
            </a:r>
          </a:p>
          <a:p>
            <a:pPr lvl="3"/>
            <a:r>
              <a:rPr lang="de-DE" dirty="0"/>
              <a:t>Beispiel: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https://semver.org/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57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</a:p>
          <a:p>
            <a:pPr lvl="2"/>
            <a:r>
              <a:rPr lang="de-DE" dirty="0"/>
              <a:t>Identifikation unseres eigenen Produkts</a:t>
            </a:r>
          </a:p>
          <a:p>
            <a:pPr lvl="2"/>
            <a:r>
              <a:rPr lang="de-DE" dirty="0"/>
              <a:t>Identifikation fremder </a:t>
            </a:r>
            <a:r>
              <a:rPr lang="de-DE" dirty="0" err="1"/>
              <a:t>Build</a:t>
            </a:r>
            <a:r>
              <a:rPr lang="de-DE" dirty="0"/>
              <a:t>-Ergebnisse, die wir nutzen wollen!</a:t>
            </a:r>
          </a:p>
          <a:p>
            <a:pPr lvl="3"/>
            <a:r>
              <a:rPr lang="de-DE" dirty="0"/>
              <a:t>Woher kommen die?</a:t>
            </a:r>
          </a:p>
          <a:p>
            <a:pPr lvl="4"/>
            <a:r>
              <a:rPr lang="de-DE" dirty="0">
                <a:hlinkClick r:id="rId2"/>
              </a:rPr>
              <a:t>https://mvnrepository.com/</a:t>
            </a:r>
            <a:endParaRPr lang="de-DE" dirty="0"/>
          </a:p>
          <a:p>
            <a:pPr lvl="4"/>
            <a:r>
              <a:rPr lang="de-DE" dirty="0"/>
              <a:t>Beispiel: </a:t>
            </a:r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1828800" lvl="4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18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e-DE" dirty="0">
                <a:cs typeface="Courier New" panose="02070309020205020404" pitchFamily="49" charset="0"/>
              </a:rPr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cs typeface="Courier New" panose="02070309020205020404" pitchFamily="49" charset="0"/>
              </a:rPr>
              <a:t> sind Lebenszyklen</a:t>
            </a:r>
          </a:p>
        </p:txBody>
      </p:sp>
    </p:spTree>
    <p:extLst>
      <p:ext uri="{BB962C8B-B14F-4D97-AF65-F5344CB8AC3E}">
        <p14:creationId xmlns:p14="http://schemas.microsoft.com/office/powerpoint/2010/main" val="199929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Nutzung eines </a:t>
            </a:r>
            <a:r>
              <a:rPr lang="de-DE" dirty="0" err="1"/>
              <a:t>Maven-Plugins</a:t>
            </a:r>
            <a:endParaRPr lang="de-DE" dirty="0"/>
          </a:p>
          <a:p>
            <a:pPr lvl="1"/>
            <a:r>
              <a:rPr lang="de-DE" dirty="0"/>
              <a:t>Das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err="1"/>
              <a:t>-Plugin</a:t>
            </a:r>
            <a:r>
              <a:rPr lang="de-DE" dirty="0"/>
              <a:t> ermöglicht es, Java-Programme aus </a:t>
            </a:r>
            <a:r>
              <a:rPr lang="de-DE" dirty="0" err="1"/>
              <a:t>Maven</a:t>
            </a:r>
            <a:r>
              <a:rPr lang="de-DE" dirty="0"/>
              <a:t> heraus auszuführen</a:t>
            </a:r>
          </a:p>
          <a:p>
            <a:pPr lvl="2"/>
            <a:r>
              <a:rPr lang="de-DE" dirty="0">
                <a:hlinkClick r:id="rId2"/>
              </a:rPr>
              <a:t>http://www.mojohaus.org/exec-maven-plugin/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https://mvnrepository.com/artifact/org.codehaus.mojo/exec-maven-plugin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ist ein Goal</a:t>
            </a:r>
          </a:p>
        </p:txBody>
      </p:sp>
    </p:spTree>
    <p:extLst>
      <p:ext uri="{BB962C8B-B14F-4D97-AF65-F5344CB8AC3E}">
        <p14:creationId xmlns:p14="http://schemas.microsoft.com/office/powerpoint/2010/main" val="3687928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Weit verbreitete Bibliothek für </a:t>
            </a:r>
            <a:r>
              <a:rPr lang="de-DE" dirty="0" err="1"/>
              <a:t>Logging</a:t>
            </a:r>
            <a:endParaRPr lang="de-DE" dirty="0"/>
          </a:p>
          <a:p>
            <a:pPr lvl="2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21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Ausgaben sollten in produktivem Code nie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dirty="0"/>
              <a:t> erfolgen!</a:t>
            </a:r>
          </a:p>
          <a:p>
            <a:pPr lvl="1"/>
            <a:r>
              <a:rPr lang="de-DE" dirty="0"/>
              <a:t>Konzepte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Logger</a:t>
            </a:r>
          </a:p>
          <a:p>
            <a:pPr lvl="2"/>
            <a:r>
              <a:rPr lang="de-DE" dirty="0" err="1"/>
              <a:t>Appender</a:t>
            </a:r>
            <a:endParaRPr lang="de-DE" dirty="0"/>
          </a:p>
          <a:p>
            <a:pPr lvl="2"/>
            <a:r>
              <a:rPr lang="de-DE" dirty="0" err="1"/>
              <a:t>Loglevel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58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Wir lernen die Programmierung von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dirty="0"/>
              <a:t>Programmierung</a:t>
            </a:r>
          </a:p>
          <a:p>
            <a:pPr lvl="2"/>
            <a:r>
              <a:rPr lang="de-DE" dirty="0"/>
              <a:t>Java</a:t>
            </a:r>
          </a:p>
          <a:p>
            <a:pPr lvl="2"/>
            <a:r>
              <a:rPr lang="de-DE" dirty="0"/>
              <a:t>viele Bibliotheken: Spring-Boot, </a:t>
            </a:r>
            <a:r>
              <a:rPr lang="de-DE" dirty="0" err="1"/>
              <a:t>Lombok</a:t>
            </a:r>
            <a:r>
              <a:rPr lang="de-DE" dirty="0"/>
              <a:t>, Jackson, …</a:t>
            </a:r>
          </a:p>
          <a:p>
            <a:pPr lvl="1"/>
            <a:r>
              <a:rPr lang="de-DE" dirty="0"/>
              <a:t>Test</a:t>
            </a:r>
          </a:p>
          <a:p>
            <a:pPr lvl="2"/>
            <a:r>
              <a:rPr lang="de-DE" dirty="0"/>
              <a:t>Unit-Tests (</a:t>
            </a:r>
            <a:r>
              <a:rPr lang="de-DE" dirty="0" err="1"/>
              <a:t>Junit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Integrationstests (</a:t>
            </a:r>
            <a:r>
              <a:rPr lang="de-DE" dirty="0" err="1"/>
              <a:t>Cucumber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Performancetests (Gatling)</a:t>
            </a:r>
          </a:p>
          <a:p>
            <a:pPr lvl="1"/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Betrieb</a:t>
            </a:r>
          </a:p>
          <a:p>
            <a:pPr lvl="2"/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54496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Aufteilung der Definition in Parent und Module</a:t>
            </a:r>
          </a:p>
          <a:p>
            <a:pPr lvl="1"/>
            <a:r>
              <a:rPr lang="de-DE" dirty="0"/>
              <a:t>Verwaltung der Abhängigkeiten in den Modul-POMs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Framework für Unit-Tests: </a:t>
            </a:r>
            <a:r>
              <a:rPr lang="de-DE" dirty="0" err="1"/>
              <a:t>Junit</a:t>
            </a:r>
            <a:endParaRPr lang="de-DE" dirty="0"/>
          </a:p>
          <a:p>
            <a:pPr lvl="2"/>
            <a:r>
              <a:rPr lang="de-DE" dirty="0"/>
              <a:t>Definition und Strukturierung von Tests</a:t>
            </a:r>
          </a:p>
          <a:p>
            <a:pPr lvl="2"/>
            <a:r>
              <a:rPr lang="de-DE" dirty="0"/>
              <a:t>Ausführung der Tests</a:t>
            </a:r>
          </a:p>
          <a:p>
            <a:pPr lvl="2"/>
            <a:r>
              <a:rPr lang="de-DE" dirty="0"/>
              <a:t>Darstellung der Ergebnisse</a:t>
            </a:r>
          </a:p>
          <a:p>
            <a:pPr lvl="1"/>
            <a:r>
              <a:rPr lang="de-DE" dirty="0"/>
              <a:t>Bibliothek für </a:t>
            </a:r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endParaRPr lang="de-DE" dirty="0"/>
          </a:p>
          <a:p>
            <a:pPr lvl="2"/>
            <a:r>
              <a:rPr lang="de-DE" dirty="0"/>
              <a:t>Formulierung von Test-erwartungen</a:t>
            </a:r>
          </a:p>
          <a:p>
            <a:pPr lvl="2"/>
            <a:r>
              <a:rPr lang="de-DE" dirty="0"/>
              <a:t>Beispiel für interne DSL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4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eines REST-Endpunktes mit Spring Boot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Java-Framework zur Implementierung von Enterprise </a:t>
            </a:r>
            <a:r>
              <a:rPr lang="de-DE" dirty="0" err="1">
                <a:cs typeface="Courier New" panose="02070309020205020404" pitchFamily="49" charset="0"/>
              </a:rPr>
              <a:t>Applications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Kern: Framework für </a:t>
            </a:r>
            <a:r>
              <a:rPr lang="de-DE" dirty="0" err="1">
                <a:cs typeface="Courier New" panose="02070309020205020404" pitchFamily="49" charset="0"/>
              </a:rPr>
              <a:t>Dependency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Injection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umfangreich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 Boot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Vereinfachte Konfiguration von Spring-Anwendungen (vordefinierte Starter)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beliebt zur Implementierung von </a:t>
            </a:r>
            <a:r>
              <a:rPr lang="de-DE" dirty="0" err="1">
                <a:cs typeface="Courier New" panose="02070309020205020404" pitchFamily="49" charset="0"/>
              </a:rPr>
              <a:t>Microservices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4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</p:txBody>
      </p:sp>
    </p:spTree>
    <p:extLst>
      <p:ext uri="{BB962C8B-B14F-4D97-AF65-F5344CB8AC3E}">
        <p14:creationId xmlns:p14="http://schemas.microsoft.com/office/powerpoint/2010/main" val="2804024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</a:t>
            </a:r>
            <a:r>
              <a:rPr lang="de-DE"/>
              <a:t>in Unit-Tests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070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90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Persistenz mit Spring Data</a:t>
            </a:r>
          </a:p>
        </p:txBody>
      </p:sp>
    </p:spTree>
    <p:extLst>
      <p:ext uri="{BB962C8B-B14F-4D97-AF65-F5344CB8AC3E}">
        <p14:creationId xmlns:p14="http://schemas.microsoft.com/office/powerpoint/2010/main" val="3263348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105959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Welt der Unternehmensanwendungen (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Software, die Unternehmen für ihren Betrieb brauchen</a:t>
            </a:r>
          </a:p>
          <a:p>
            <a:pPr lvl="2"/>
            <a:r>
              <a:rPr lang="de-DE" dirty="0"/>
              <a:t>Banken: Verwaltung der Konten, Buchungen, Wertpapier-Handel, …</a:t>
            </a:r>
          </a:p>
          <a:p>
            <a:pPr lvl="2"/>
            <a:r>
              <a:rPr lang="de-DE" dirty="0"/>
              <a:t>Versicherungen: Angebote, Verträge, Schaden/Leistung, …</a:t>
            </a:r>
          </a:p>
          <a:p>
            <a:pPr lvl="2"/>
            <a:r>
              <a:rPr lang="de-DE" dirty="0"/>
              <a:t>Handel: Lagerverwaltung, Logistik, Beschaffung, …</a:t>
            </a:r>
          </a:p>
          <a:p>
            <a:pPr lvl="2"/>
            <a:r>
              <a:rPr lang="de-DE" dirty="0"/>
              <a:t>Produzierendes Gewerbe: Aufträge, Planung, Steuerung, Logistik, …</a:t>
            </a:r>
          </a:p>
          <a:p>
            <a:pPr lvl="2"/>
            <a:r>
              <a:rPr lang="de-DE" dirty="0"/>
              <a:t>Behörden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b="1" dirty="0"/>
              <a:t>Alle</a:t>
            </a:r>
            <a:r>
              <a:rPr lang="de-DE" dirty="0"/>
              <a:t> Unternehmen: Buchhaltung, interne Prozesse (z. B. HR), …</a:t>
            </a:r>
          </a:p>
        </p:txBody>
      </p:sp>
    </p:spTree>
    <p:extLst>
      <p:ext uri="{BB962C8B-B14F-4D97-AF65-F5344CB8AC3E}">
        <p14:creationId xmlns:p14="http://schemas.microsoft.com/office/powerpoint/2010/main" val="216801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(1)</a:t>
            </a:r>
          </a:p>
          <a:p>
            <a:pPr lvl="1"/>
            <a:r>
              <a:rPr lang="de-DE" dirty="0"/>
              <a:t>Viele Nutzer, die gleichzeitig arbeiten wollen</a:t>
            </a:r>
          </a:p>
          <a:p>
            <a:pPr lvl="2"/>
            <a:r>
              <a:rPr lang="de-DE" dirty="0"/>
              <a:t>Interne Mitarbeiter</a:t>
            </a:r>
          </a:p>
          <a:p>
            <a:pPr lvl="2"/>
            <a:r>
              <a:rPr lang="de-DE" dirty="0"/>
              <a:t>Mitarbeiter anderer Firmen</a:t>
            </a:r>
          </a:p>
          <a:p>
            <a:pPr lvl="2"/>
            <a:r>
              <a:rPr lang="de-DE" dirty="0"/>
              <a:t>Kunden</a:t>
            </a:r>
          </a:p>
          <a:p>
            <a:pPr lvl="1"/>
            <a:r>
              <a:rPr lang="de-DE" dirty="0"/>
              <a:t>Daten</a:t>
            </a:r>
          </a:p>
          <a:p>
            <a:pPr lvl="2"/>
            <a:r>
              <a:rPr lang="de-DE" dirty="0"/>
              <a:t>Zentrale Sicht erwünscht</a:t>
            </a:r>
          </a:p>
          <a:p>
            <a:pPr lvl="2"/>
            <a:r>
              <a:rPr lang="de-DE" dirty="0"/>
              <a:t>Große Mengen</a:t>
            </a:r>
          </a:p>
          <a:p>
            <a:pPr lvl="2"/>
            <a:r>
              <a:rPr lang="de-DE" dirty="0"/>
              <a:t>Viele Datenbewegungen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r>
              <a:rPr lang="de-DE" b="1" dirty="0"/>
              <a:t>=&gt; hohe Last!</a:t>
            </a:r>
          </a:p>
        </p:txBody>
      </p:sp>
    </p:spTree>
    <p:extLst>
      <p:ext uri="{BB962C8B-B14F-4D97-AF65-F5344CB8AC3E}">
        <p14:creationId xmlns:p14="http://schemas.microsoft.com/office/powerpoint/2010/main" val="237849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(2)</a:t>
            </a:r>
          </a:p>
          <a:p>
            <a:pPr lvl="1"/>
            <a:r>
              <a:rPr lang="de-DE" dirty="0"/>
              <a:t>Transaktionale Sicherheit</a:t>
            </a:r>
          </a:p>
          <a:p>
            <a:pPr lvl="2"/>
            <a:r>
              <a:rPr lang="de-DE" dirty="0"/>
              <a:t>Geschäftsvorfall: ganz oder gar nicht</a:t>
            </a:r>
          </a:p>
          <a:p>
            <a:pPr lvl="1"/>
            <a:r>
              <a:rPr lang="de-DE" dirty="0"/>
              <a:t>Hohe Sicherheitsanforderungen</a:t>
            </a:r>
          </a:p>
          <a:p>
            <a:pPr lvl="2"/>
            <a:r>
              <a:rPr lang="de-DE" dirty="0"/>
              <a:t>Schutz vor fremdem Zugriff (lesend/schreibend)</a:t>
            </a:r>
          </a:p>
          <a:p>
            <a:pPr lvl="2"/>
            <a:r>
              <a:rPr lang="de-DE" dirty="0"/>
              <a:t>Schutz vor Datenverlust</a:t>
            </a:r>
          </a:p>
          <a:p>
            <a:pPr lvl="1"/>
            <a:r>
              <a:rPr lang="de-DE" dirty="0"/>
              <a:t>Lange Lebensdauer</a:t>
            </a:r>
          </a:p>
          <a:p>
            <a:pPr lvl="2"/>
            <a:r>
              <a:rPr lang="de-DE" dirty="0"/>
              <a:t>Erfolgreiche Systeme leben Jahrzehnte!</a:t>
            </a:r>
          </a:p>
          <a:p>
            <a:pPr lvl="1"/>
            <a:r>
              <a:rPr lang="de-DE" dirty="0"/>
              <a:t>Anpassbarkeit</a:t>
            </a:r>
          </a:p>
          <a:p>
            <a:pPr lvl="2"/>
            <a:r>
              <a:rPr lang="de-DE" dirty="0"/>
              <a:t>Neue Produkte / Prozesse</a:t>
            </a:r>
          </a:p>
          <a:p>
            <a:pPr lvl="2"/>
            <a:r>
              <a:rPr lang="de-DE" dirty="0"/>
              <a:t>Gesetzesänderungen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9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setzt man solche Systeme um?</a:t>
            </a:r>
          </a:p>
          <a:p>
            <a:pPr lvl="1"/>
            <a:r>
              <a:rPr lang="de-DE" dirty="0"/>
              <a:t>Alt: Mach es groß!</a:t>
            </a:r>
          </a:p>
          <a:p>
            <a:pPr lvl="2"/>
            <a:r>
              <a:rPr lang="de-DE" dirty="0"/>
              <a:t>Große Programme (Monolithen)</a:t>
            </a:r>
          </a:p>
          <a:p>
            <a:pPr lvl="2"/>
            <a:r>
              <a:rPr lang="de-DE" dirty="0"/>
              <a:t>Große Rechner (Mainframe)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Neu: Teile und herrsche!</a:t>
            </a:r>
          </a:p>
          <a:p>
            <a:pPr lvl="2"/>
            <a:r>
              <a:rPr lang="de-DE" dirty="0"/>
              <a:t>Z. B. </a:t>
            </a:r>
            <a:r>
              <a:rPr lang="de-DE"/>
              <a:t>Microservices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22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Prinzipien</a:t>
            </a:r>
          </a:p>
          <a:p>
            <a:pPr lvl="1"/>
            <a:r>
              <a:rPr lang="de-DE" dirty="0"/>
              <a:t>Vollständige Unabhängigkeit</a:t>
            </a:r>
          </a:p>
          <a:p>
            <a:pPr lvl="2"/>
            <a:r>
              <a:rPr lang="de-DE" dirty="0"/>
              <a:t>Kein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2"/>
            <a:r>
              <a:rPr lang="de-DE" dirty="0"/>
              <a:t>Keine gemeinsam genutzte Datenbank</a:t>
            </a:r>
          </a:p>
          <a:p>
            <a:pPr lvl="2"/>
            <a:r>
              <a:rPr lang="de-DE" dirty="0"/>
              <a:t>Unabhängiges </a:t>
            </a:r>
            <a:r>
              <a:rPr lang="de-DE" dirty="0" err="1"/>
              <a:t>Build</a:t>
            </a:r>
            <a:r>
              <a:rPr lang="de-DE" dirty="0"/>
              <a:t>/</a:t>
            </a:r>
            <a:r>
              <a:rPr lang="de-DE" dirty="0" err="1"/>
              <a:t>Deployment</a:t>
            </a:r>
            <a:endParaRPr lang="de-DE" dirty="0"/>
          </a:p>
          <a:p>
            <a:pPr lvl="1"/>
            <a:r>
              <a:rPr lang="de-DE" dirty="0"/>
              <a:t>Technik</a:t>
            </a:r>
          </a:p>
          <a:p>
            <a:pPr lvl="2"/>
            <a:r>
              <a:rPr lang="de-DE" dirty="0"/>
              <a:t>Jeder </a:t>
            </a:r>
            <a:r>
              <a:rPr lang="de-DE" dirty="0" err="1"/>
              <a:t>Microservice</a:t>
            </a:r>
            <a:r>
              <a:rPr lang="de-DE" dirty="0"/>
              <a:t>: eigenständige Anwendung</a:t>
            </a:r>
          </a:p>
          <a:p>
            <a:pPr lvl="2"/>
            <a:r>
              <a:rPr lang="de-DE" dirty="0"/>
              <a:t>Schnittstellen</a:t>
            </a:r>
          </a:p>
          <a:p>
            <a:pPr lvl="3"/>
            <a:r>
              <a:rPr lang="de-DE" dirty="0"/>
              <a:t>REST/JSON</a:t>
            </a:r>
          </a:p>
          <a:p>
            <a:pPr lvl="3"/>
            <a:r>
              <a:rPr lang="de-DE" dirty="0"/>
              <a:t>Messages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44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Prinzipien</a:t>
            </a:r>
          </a:p>
          <a:p>
            <a:endParaRPr lang="de-DE" dirty="0"/>
          </a:p>
          <a:p>
            <a:pPr lvl="1"/>
            <a:r>
              <a:rPr lang="de-DE" dirty="0"/>
              <a:t>Jeder </a:t>
            </a:r>
            <a:r>
              <a:rPr lang="de-DE" dirty="0" err="1"/>
              <a:t>Microservice</a:t>
            </a:r>
            <a:r>
              <a:rPr lang="de-DE" dirty="0"/>
              <a:t>: eigenständig laufende Anwendung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Vollständige Unabhängigkeit</a:t>
            </a:r>
          </a:p>
          <a:p>
            <a:pPr lvl="2"/>
            <a:r>
              <a:rPr lang="de-DE" dirty="0"/>
              <a:t>Kein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2"/>
            <a:r>
              <a:rPr lang="de-DE" dirty="0"/>
              <a:t>Keine gemeinsam genutzte Datenbank</a:t>
            </a:r>
          </a:p>
          <a:p>
            <a:pPr lvl="2"/>
            <a:r>
              <a:rPr lang="de-DE" dirty="0"/>
              <a:t>Unabhängiges </a:t>
            </a:r>
            <a:r>
              <a:rPr lang="de-DE" dirty="0" err="1"/>
              <a:t>Build</a:t>
            </a:r>
            <a:r>
              <a:rPr lang="de-DE" dirty="0"/>
              <a:t>/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09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Technik</a:t>
            </a:r>
          </a:p>
          <a:p>
            <a:pPr lvl="1"/>
            <a:r>
              <a:rPr lang="de-DE" dirty="0"/>
              <a:t>Schnittstellen</a:t>
            </a:r>
          </a:p>
          <a:p>
            <a:pPr lvl="2"/>
            <a:r>
              <a:rPr lang="de-DE" dirty="0"/>
              <a:t>REST/JSON</a:t>
            </a:r>
          </a:p>
          <a:p>
            <a:pPr lvl="2"/>
            <a:r>
              <a:rPr lang="de-DE" dirty="0"/>
              <a:t>Messages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Frameworks</a:t>
            </a:r>
          </a:p>
          <a:p>
            <a:pPr lvl="2"/>
            <a:r>
              <a:rPr lang="de-DE" dirty="0"/>
              <a:t>Java: Spring Boot, </a:t>
            </a:r>
            <a:r>
              <a:rPr lang="de-DE" dirty="0" err="1"/>
              <a:t>Quarkus</a:t>
            </a:r>
            <a:r>
              <a:rPr lang="de-DE" dirty="0"/>
              <a:t>, …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Kann auch in beliebigen anderen Programmiersprachen realisiert werden</a:t>
            </a:r>
          </a:p>
          <a:p>
            <a:pPr lvl="2"/>
            <a:r>
              <a:rPr lang="de-DE" dirty="0"/>
              <a:t>C#, JavaScript, Python, …</a:t>
            </a:r>
          </a:p>
        </p:txBody>
      </p:sp>
    </p:spTree>
    <p:extLst>
      <p:ext uri="{BB962C8B-B14F-4D97-AF65-F5344CB8AC3E}">
        <p14:creationId xmlns:p14="http://schemas.microsoft.com/office/powerpoint/2010/main" val="23770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Microsoft Macintosh PowerPoint</Application>
  <PresentationFormat>Breitbild</PresentationFormat>
  <Paragraphs>197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</vt:lpstr>
      <vt:lpstr>Java-Starter</vt:lpstr>
      <vt:lpstr>Ziel</vt:lpstr>
      <vt:lpstr>Warum Microservices?</vt:lpstr>
      <vt:lpstr>Welt der Unternehmensanwendungen</vt:lpstr>
      <vt:lpstr>Welt der Unternehmensanwendungen</vt:lpstr>
      <vt:lpstr>Welt der Unternehmensanwendungen</vt:lpstr>
      <vt:lpstr>Microservices</vt:lpstr>
      <vt:lpstr>Microservices</vt:lpstr>
      <vt:lpstr>Microservices</vt:lpstr>
      <vt:lpstr>Microservices</vt:lpstr>
      <vt:lpstr>Step 10</vt:lpstr>
      <vt:lpstr>Step 10</vt:lpstr>
      <vt:lpstr>Step 15</vt:lpstr>
      <vt:lpstr>Step 15</vt:lpstr>
      <vt:lpstr>Step 15</vt:lpstr>
      <vt:lpstr>Step 15</vt:lpstr>
      <vt:lpstr>Step 20</vt:lpstr>
      <vt:lpstr>Step 30</vt:lpstr>
      <vt:lpstr>Step 30</vt:lpstr>
      <vt:lpstr>Step 40</vt:lpstr>
      <vt:lpstr>Step 50</vt:lpstr>
      <vt:lpstr>Step 60</vt:lpstr>
      <vt:lpstr>Step 70</vt:lpstr>
      <vt:lpstr>Step 80</vt:lpstr>
      <vt:lpstr>Step 90</vt:lpstr>
      <vt:lpstr>Step 100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Dr. Georg Pietrek</cp:lastModifiedBy>
  <cp:revision>6</cp:revision>
  <dcterms:created xsi:type="dcterms:W3CDTF">2021-11-07T07:50:44Z</dcterms:created>
  <dcterms:modified xsi:type="dcterms:W3CDTF">2022-03-27T11:45:25Z</dcterms:modified>
</cp:coreProperties>
</file>