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64" r:id="rId8"/>
    <p:sldId id="257" r:id="rId9"/>
    <p:sldId id="260" r:id="rId10"/>
    <p:sldId id="258" r:id="rId11"/>
    <p:sldId id="263" r:id="rId12"/>
    <p:sldId id="271" r:id="rId13"/>
    <p:sldId id="261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BF38-8052-4013-8BB0-88C147218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F09B8-03C5-4848-9840-F6FD1403D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B7E3-489C-426D-A38C-8D17B295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FA85B-A950-49BA-BA0D-D3333508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FD29B-FE94-47A7-801B-7CBF5398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C66C-48DB-4733-AF7A-03374840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AAC-9A7A-4C1A-A070-7D9CCBEBE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7FDA-C2AA-42CF-8E74-F60FD65D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A7F6-68D7-48B1-877C-F5FAF3B3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8AE1-136C-49CC-A439-E6006B3C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1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5EC99-CA5F-4CB1-BDEB-D2764FEB9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993BF-9F0A-4A0A-A183-F143576E8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4CE9-149B-4748-9B2F-EFFC1B06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FC6E-FB4F-41A4-B49F-F38C43F5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2D08-5B8F-4551-87ED-B01079DF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1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6B9A-6B0B-4147-8D4D-5CD43E20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B21D-2DBE-444E-B3C6-B0B304D1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F110-E69D-44A9-A00D-43DA3DCE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8AD6-E4F4-4F0D-B3DC-9672EE0E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BD84-B384-4FFF-BF00-9AD5DF6B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9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2C51-55AD-48CB-AF69-1D877A10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2B5BD-0C21-4D45-96E7-CBFA371CC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D36F-7B2C-4585-9795-D1AD4CCB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AC97-B7DE-4F84-94EF-09F7FDD3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C0E1-B8D9-44BF-8404-CB966745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8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F1A-6916-42A9-AE2A-FCE616E8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7422-E235-4B50-8F3B-B646477C7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94F49-75C4-4ED2-A06C-3D8506808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30A6-B22B-4F31-A66C-7D5F8144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33EEA-9930-49FA-BC0E-F3D9DF15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AAB1A-3883-4156-B22E-FF16001A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4F47-4806-4512-80B0-C55B9068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E8783-2AA7-4B0C-8BDB-008C16A5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23298-AF4A-4E2B-A9B9-06F93A039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326C4-7BCB-48DC-AD80-E502AB16B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C618D-DBD9-47D1-AA31-B059B3E77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99392-E6C6-4530-AF1E-759B0649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C2995-0AA4-4A58-ABFB-57CE21E2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F86DB-4866-4E15-B969-439A6341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1F8D-0DD5-4D58-9080-F2D0CE53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5577-75D1-4DAD-A6E5-128D45E0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99A49-7B1F-42A4-AB78-64A7C4D3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6CAFC-2573-4239-9B5C-942AC3ED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32496-38F5-4DFC-960E-16A71A0C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693D7-1AB6-47B0-8958-CED26EA4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73EE1-F01A-4704-900A-CAF01434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0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45BE-2817-4A46-9018-C0F34C69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A505-E0C1-41DC-B3D2-A41F9E0C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0F243-6923-4470-9A0C-B388A18E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1F8A-57A7-4267-8049-92C0AB08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1EB37-5EB5-4338-80B0-FB64777B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BAA34-C612-439B-8B89-D04B69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9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997C-B431-43C7-A396-CB225EC6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34343-111D-4493-A8CE-B7CBDD9B2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FADB2-C14D-41F9-9298-000CF671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819C3-CA52-454C-951B-16FC265C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1611B-61F1-4008-96F7-1FDCC657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D5357-B953-4899-81C2-42DE807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6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9F359-D415-4139-8264-9590E0B0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2B223-68A0-49DD-8DA6-FBB2B9B4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B903-2AF5-4957-B023-6904F0908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200D-F954-4CD3-A203-4A49B336C8BF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DAD3-67A4-4EA4-AD93-4AFE0D02D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CF37-9A2F-4F37-BB95-4F671D4EF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C915-0B76-4507-A7B4-8902118CB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7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231920-1A39-4A81-8DB8-D96ABF0C9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956" y="852793"/>
            <a:ext cx="9144000" cy="617192"/>
          </a:xfrm>
        </p:spPr>
        <p:txBody>
          <a:bodyPr/>
          <a:lstStyle/>
          <a:p>
            <a:r>
              <a:rPr lang="zh-CN" altLang="en-US" dirty="0"/>
              <a:t>意图识别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F5B4F8-4A1D-4B70-94E2-E22B51013148}"/>
              </a:ext>
            </a:extLst>
          </p:cNvPr>
          <p:cNvSpPr txBox="1">
            <a:spLocks/>
          </p:cNvSpPr>
          <p:nvPr/>
        </p:nvSpPr>
        <p:spPr>
          <a:xfrm>
            <a:off x="1566311" y="1628940"/>
            <a:ext cx="10625689" cy="4677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关键词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大声 </a:t>
            </a:r>
            <a:r>
              <a:rPr lang="en-US" altLang="zh-CN" dirty="0"/>
              <a:t>-&gt; </a:t>
            </a:r>
            <a:r>
              <a:rPr lang="zh-CN" altLang="en-US" dirty="0"/>
              <a:t>调高音量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小声</a:t>
            </a:r>
            <a:r>
              <a:rPr lang="en-US" altLang="zh-CN" dirty="0"/>
              <a:t>-&gt; </a:t>
            </a:r>
            <a:r>
              <a:rPr lang="zh-CN" altLang="en-US" dirty="0"/>
              <a:t>调低音量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太</a:t>
            </a:r>
            <a:r>
              <a:rPr lang="zh-CN" altLang="en-US" dirty="0">
                <a:solidFill>
                  <a:srgbClr val="FF0000"/>
                </a:solidFill>
              </a:rPr>
              <a:t>小声</a:t>
            </a:r>
            <a:r>
              <a:rPr lang="zh-CN" altLang="en-US" dirty="0"/>
              <a:t>了</a:t>
            </a:r>
            <a:r>
              <a:rPr lang="en-US" altLang="zh-CN" dirty="0"/>
              <a:t>-&gt;</a:t>
            </a:r>
            <a:r>
              <a:rPr lang="zh-CN" altLang="en-US" dirty="0"/>
              <a:t>调低音量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模板与规则匹配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[</a:t>
            </a:r>
            <a:r>
              <a:rPr lang="zh-CN" altLang="en-US" dirty="0"/>
              <a:t>听</a:t>
            </a:r>
            <a:r>
              <a:rPr lang="zh-CN" altLang="en-US" dirty="0">
                <a:solidFill>
                  <a:srgbClr val="FF0000"/>
                </a:solidFill>
              </a:rPr>
              <a:t>岸部真明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-&gt; if </a:t>
            </a:r>
            <a:r>
              <a:rPr lang="zh-CN" altLang="en-US" dirty="0">
                <a:solidFill>
                  <a:srgbClr val="FF0000"/>
                </a:solidFill>
              </a:rPr>
              <a:t>岸部真明</a:t>
            </a:r>
            <a:r>
              <a:rPr lang="zh-CN" altLang="en-US" dirty="0"/>
              <a:t> 是音乐人名 </a:t>
            </a:r>
            <a:r>
              <a:rPr lang="en-US" altLang="zh-CN" dirty="0"/>
              <a:t>-&gt; </a:t>
            </a:r>
            <a:r>
              <a:rPr lang="zh-CN" altLang="en-US" dirty="0"/>
              <a:t>意图</a:t>
            </a:r>
            <a:r>
              <a:rPr lang="en-US" altLang="zh-CN" dirty="0"/>
              <a:t>=</a:t>
            </a:r>
            <a:r>
              <a:rPr lang="zh-CN" altLang="en-US" dirty="0"/>
              <a:t>听音乐，作者</a:t>
            </a:r>
            <a:r>
              <a:rPr lang="en-US" altLang="zh-CN" dirty="0"/>
              <a:t>=</a:t>
            </a:r>
            <a:r>
              <a:rPr lang="zh-CN" altLang="en-US" dirty="0">
                <a:solidFill>
                  <a:srgbClr val="FF0000"/>
                </a:solidFill>
              </a:rPr>
              <a:t>岸部真明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我要听</a:t>
            </a:r>
            <a:r>
              <a:rPr lang="zh-CN" altLang="en-US" dirty="0">
                <a:solidFill>
                  <a:srgbClr val="FF0000"/>
                </a:solidFill>
              </a:rPr>
              <a:t>久石让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机器学习</a:t>
            </a:r>
            <a:r>
              <a:rPr lang="en-US" altLang="zh-CN" dirty="0"/>
              <a:t>/</a:t>
            </a:r>
            <a:r>
              <a:rPr lang="zh-CN" altLang="en-US" dirty="0"/>
              <a:t>深度学习分类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足够的数据，足够准确的标注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F1</a:t>
            </a:r>
            <a:r>
              <a:rPr lang="zh-CN" altLang="en-US" dirty="0"/>
              <a:t>值可以达到</a:t>
            </a:r>
            <a:r>
              <a:rPr lang="en-US" altLang="zh-CN" dirty="0"/>
              <a:t>95%</a:t>
            </a:r>
            <a:r>
              <a:rPr lang="zh-CN" altLang="en-US" dirty="0"/>
              <a:t>，甚至更高</a:t>
            </a:r>
            <a:endParaRPr lang="en-US" altLang="zh-CN" dirty="0"/>
          </a:p>
          <a:p>
            <a:pPr lvl="1" algn="l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63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231920-1A39-4A81-8DB8-D96ABF0C9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956" y="852793"/>
            <a:ext cx="9144000" cy="617192"/>
          </a:xfrm>
        </p:spPr>
        <p:txBody>
          <a:bodyPr/>
          <a:lstStyle/>
          <a:p>
            <a:r>
              <a:rPr lang="zh-CN" altLang="en-US" dirty="0"/>
              <a:t>实体提取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F5B4F8-4A1D-4B70-94E2-E22B51013148}"/>
              </a:ext>
            </a:extLst>
          </p:cNvPr>
          <p:cNvSpPr txBox="1">
            <a:spLocks/>
          </p:cNvSpPr>
          <p:nvPr/>
        </p:nvSpPr>
        <p:spPr>
          <a:xfrm>
            <a:off x="1566311" y="1628940"/>
            <a:ext cx="10625689" cy="4677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规则与统计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自定义字典，与输入文本匹配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机器学习</a:t>
            </a:r>
            <a:r>
              <a:rPr lang="en-US" altLang="zh-CN" dirty="0"/>
              <a:t>/</a:t>
            </a:r>
            <a:r>
              <a:rPr lang="zh-CN" altLang="en-US" dirty="0"/>
              <a:t>深度学习提取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采用分类的思想，对每个字符做分类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依赖大量标注数据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F1</a:t>
            </a:r>
            <a:r>
              <a:rPr lang="zh-CN" altLang="en-US" dirty="0"/>
              <a:t>值可以达到</a:t>
            </a:r>
            <a:r>
              <a:rPr lang="en-US" altLang="zh-CN" dirty="0"/>
              <a:t>95%</a:t>
            </a:r>
            <a:r>
              <a:rPr lang="zh-CN" altLang="en-US" dirty="0"/>
              <a:t>，甚至更高</a:t>
            </a:r>
            <a:endParaRPr lang="en-US" altLang="zh-CN" dirty="0"/>
          </a:p>
          <a:p>
            <a:pPr lvl="1" algn="l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72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1CCF29-C309-4620-9900-CC74EC24B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990" y="216528"/>
            <a:ext cx="5607050" cy="55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55547D-1A6A-4D91-BBA4-EEBF079C05C6}"/>
              </a:ext>
            </a:extLst>
          </p:cNvPr>
          <p:cNvSpPr txBox="1"/>
          <p:nvPr/>
        </p:nvSpPr>
        <p:spPr>
          <a:xfrm>
            <a:off x="4897120" y="3719235"/>
            <a:ext cx="7192645" cy="203132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       </a:t>
            </a:r>
          </a:p>
          <a:p>
            <a:endParaRPr lang="en-US" altLang="zh-CN" dirty="0"/>
          </a:p>
          <a:p>
            <a:r>
              <a:rPr lang="en-US" altLang="zh-CN" dirty="0"/>
              <a:t>embedding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865E5-32A1-4252-BDFA-A96DB41044DA}"/>
              </a:ext>
            </a:extLst>
          </p:cNvPr>
          <p:cNvSpPr txBox="1"/>
          <p:nvPr/>
        </p:nvSpPr>
        <p:spPr>
          <a:xfrm>
            <a:off x="218758" y="216528"/>
            <a:ext cx="543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B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Begin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start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of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entity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I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Intermediate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intermediate of entity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E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End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end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of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entity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S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Single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single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word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O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Other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out of entity</a:t>
            </a:r>
          </a:p>
          <a:p>
            <a:pPr algn="l"/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For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instance:</a:t>
            </a:r>
          </a:p>
          <a:p>
            <a:pPr algn="l"/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Text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“小明在北京大学的燕园看了中国男篮的一场比赛” 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Label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: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[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B-PER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E-PER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O, B-ORG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I-ORG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I-ORG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E-ORG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O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B-LOC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E-LOC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O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O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B-ORG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I-ORG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I-ORG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E-ORG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O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O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O</a:t>
            </a:r>
            <a:r>
              <a:rPr lang="zh-CN" altLang="en-IE" b="0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IE" altLang="zh-CN" b="0" i="0" dirty="0">
                <a:solidFill>
                  <a:srgbClr val="1A1A1A"/>
                </a:solidFill>
                <a:effectLst/>
                <a:latin typeface="-apple-system"/>
              </a:rPr>
              <a:t>O]</a:t>
            </a:r>
          </a:p>
        </p:txBody>
      </p:sp>
    </p:spTree>
    <p:extLst>
      <p:ext uri="{BB962C8B-B14F-4D97-AF65-F5344CB8AC3E}">
        <p14:creationId xmlns:p14="http://schemas.microsoft.com/office/powerpoint/2010/main" val="345406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E162EE-044E-4C18-A411-929D3D149D62}"/>
              </a:ext>
            </a:extLst>
          </p:cNvPr>
          <p:cNvSpPr txBox="1"/>
          <p:nvPr/>
        </p:nvSpPr>
        <p:spPr>
          <a:xfrm>
            <a:off x="2466022" y="679602"/>
            <a:ext cx="5487025" cy="317009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                   </a:t>
            </a:r>
            <a:r>
              <a:rPr lang="en-US" altLang="zh-CN" sz="2000" b="1" dirty="0"/>
              <a:t>pipeline model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44FC6-0852-43A0-8BB8-1E4AA9CE37D4}"/>
              </a:ext>
            </a:extLst>
          </p:cNvPr>
          <p:cNvSpPr txBox="1"/>
          <p:nvPr/>
        </p:nvSpPr>
        <p:spPr>
          <a:xfrm>
            <a:off x="2824480" y="1628140"/>
            <a:ext cx="19145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E2C49-C6C6-4C35-B8EA-974EA1DD35B2}"/>
              </a:ext>
            </a:extLst>
          </p:cNvPr>
          <p:cNvSpPr txBox="1"/>
          <p:nvPr/>
        </p:nvSpPr>
        <p:spPr>
          <a:xfrm>
            <a:off x="2953926" y="1858396"/>
            <a:ext cx="1594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embedding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8B88A-316D-4CE6-909D-7EC1AA5B1630}"/>
              </a:ext>
            </a:extLst>
          </p:cNvPr>
          <p:cNvSpPr txBox="1"/>
          <p:nvPr/>
        </p:nvSpPr>
        <p:spPr>
          <a:xfrm>
            <a:off x="2953925" y="2457984"/>
            <a:ext cx="1594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ALBERT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77E9F-DED7-4092-80E5-5A1A19092EEE}"/>
              </a:ext>
            </a:extLst>
          </p:cNvPr>
          <p:cNvSpPr txBox="1"/>
          <p:nvPr/>
        </p:nvSpPr>
        <p:spPr>
          <a:xfrm>
            <a:off x="2984345" y="3060718"/>
            <a:ext cx="1594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   multilabel</a:t>
            </a:r>
            <a:endParaRPr lang="zh-CN" altLang="en-US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911BD149-6366-4E86-9479-133B009F1435}"/>
              </a:ext>
            </a:extLst>
          </p:cNvPr>
          <p:cNvSpPr/>
          <p:nvPr/>
        </p:nvSpPr>
        <p:spPr>
          <a:xfrm>
            <a:off x="551497" y="2578028"/>
            <a:ext cx="1914525" cy="498576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BAB1F-49FF-4FB5-82B8-44C0D9038E3E}"/>
              </a:ext>
            </a:extLst>
          </p:cNvPr>
          <p:cNvSpPr txBox="1"/>
          <p:nvPr/>
        </p:nvSpPr>
        <p:spPr>
          <a:xfrm>
            <a:off x="821761" y="2393362"/>
            <a:ext cx="196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Input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8A8D5-FEC9-405D-AF5A-CF80257F4DC8}"/>
              </a:ext>
            </a:extLst>
          </p:cNvPr>
          <p:cNvSpPr txBox="1"/>
          <p:nvPr/>
        </p:nvSpPr>
        <p:spPr>
          <a:xfrm>
            <a:off x="5539996" y="1628140"/>
            <a:ext cx="19145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EAF5E7-7AC2-44A0-A9F4-533A0FFE954F}"/>
              </a:ext>
            </a:extLst>
          </p:cNvPr>
          <p:cNvSpPr txBox="1"/>
          <p:nvPr/>
        </p:nvSpPr>
        <p:spPr>
          <a:xfrm>
            <a:off x="3220736" y="4463588"/>
            <a:ext cx="1120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relation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DEEE9-0D97-40DB-8D40-B1DEA7B10757}"/>
              </a:ext>
            </a:extLst>
          </p:cNvPr>
          <p:cNvSpPr txBox="1"/>
          <p:nvPr/>
        </p:nvSpPr>
        <p:spPr>
          <a:xfrm>
            <a:off x="2921163" y="5498250"/>
            <a:ext cx="3670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relation with query pairs</a:t>
            </a:r>
            <a:endParaRPr lang="zh-CN" alt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5E75D6-58F3-471F-8DB2-74CA4C5B399A}"/>
              </a:ext>
            </a:extLst>
          </p:cNvPr>
          <p:cNvCxnSpPr/>
          <p:nvPr/>
        </p:nvCxnSpPr>
        <p:spPr>
          <a:xfrm>
            <a:off x="3708400" y="2192997"/>
            <a:ext cx="0" cy="2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8979BF-9A64-4E3B-98A4-E74B7748BD61}"/>
              </a:ext>
            </a:extLst>
          </p:cNvPr>
          <p:cNvCxnSpPr/>
          <p:nvPr/>
        </p:nvCxnSpPr>
        <p:spPr>
          <a:xfrm>
            <a:off x="3708400" y="2795731"/>
            <a:ext cx="0" cy="2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C1775-E10F-4302-84B9-EC5F1017328C}"/>
              </a:ext>
            </a:extLst>
          </p:cNvPr>
          <p:cNvCxnSpPr>
            <a:cxnSpLocks/>
          </p:cNvCxnSpPr>
          <p:nvPr/>
        </p:nvCxnSpPr>
        <p:spPr>
          <a:xfrm>
            <a:off x="3718560" y="3429000"/>
            <a:ext cx="0" cy="94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51462D-26A8-472D-B652-D55B78EEE91B}"/>
              </a:ext>
            </a:extLst>
          </p:cNvPr>
          <p:cNvSpPr txBox="1"/>
          <p:nvPr/>
        </p:nvSpPr>
        <p:spPr>
          <a:xfrm>
            <a:off x="4579139" y="4455234"/>
            <a:ext cx="1120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 query</a:t>
            </a:r>
            <a:endParaRPr lang="zh-CN" alt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36D5C1-560A-496E-A849-82B2E344C87A}"/>
              </a:ext>
            </a:extLst>
          </p:cNvPr>
          <p:cNvCxnSpPr>
            <a:cxnSpLocks/>
          </p:cNvCxnSpPr>
          <p:nvPr/>
        </p:nvCxnSpPr>
        <p:spPr>
          <a:xfrm>
            <a:off x="3718559" y="4794694"/>
            <a:ext cx="0" cy="63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29ACDF-17DD-49D4-90E3-5E8523BFBA22}"/>
              </a:ext>
            </a:extLst>
          </p:cNvPr>
          <p:cNvCxnSpPr>
            <a:cxnSpLocks/>
          </p:cNvCxnSpPr>
          <p:nvPr/>
        </p:nvCxnSpPr>
        <p:spPr>
          <a:xfrm flipV="1">
            <a:off x="5079999" y="4794694"/>
            <a:ext cx="0" cy="63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9FF5FB8-BBFF-4A8E-8FC2-4AB1B3300CBC}"/>
              </a:ext>
            </a:extLst>
          </p:cNvPr>
          <p:cNvSpPr txBox="1"/>
          <p:nvPr/>
        </p:nvSpPr>
        <p:spPr>
          <a:xfrm>
            <a:off x="5699861" y="1858396"/>
            <a:ext cx="1594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embedding</a:t>
            </a:r>
            <a:endParaRPr lang="zh-CN" alt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B95CC9-3B02-406C-A20F-558005C39DD0}"/>
              </a:ext>
            </a:extLst>
          </p:cNvPr>
          <p:cNvCxnSpPr>
            <a:cxnSpLocks/>
          </p:cNvCxnSpPr>
          <p:nvPr/>
        </p:nvCxnSpPr>
        <p:spPr>
          <a:xfrm flipH="1" flipV="1">
            <a:off x="5100319" y="2043062"/>
            <a:ext cx="1" cy="236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59AC79-BAC9-4D83-8523-7F2E3BD3587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662712" y="2043062"/>
            <a:ext cx="1037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1748EC-78B3-49B4-AE5F-0C779F8180B1}"/>
              </a:ext>
            </a:extLst>
          </p:cNvPr>
          <p:cNvSpPr txBox="1"/>
          <p:nvPr/>
        </p:nvSpPr>
        <p:spPr>
          <a:xfrm>
            <a:off x="5703645" y="2475367"/>
            <a:ext cx="1594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  ELECTRA</a:t>
            </a:r>
            <a:endParaRPr lang="zh-CN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F1A7A9-6E0B-4CF7-B606-284D35221655}"/>
              </a:ext>
            </a:extLst>
          </p:cNvPr>
          <p:cNvSpPr txBox="1"/>
          <p:nvPr/>
        </p:nvSpPr>
        <p:spPr>
          <a:xfrm>
            <a:off x="5699860" y="3068247"/>
            <a:ext cx="1594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400" dirty="0"/>
              <a:t>start-end predict</a:t>
            </a:r>
            <a:endParaRPr lang="zh-CN" alt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CB584C-277B-4606-A28F-996186B8BDC1}"/>
              </a:ext>
            </a:extLst>
          </p:cNvPr>
          <p:cNvCxnSpPr/>
          <p:nvPr/>
        </p:nvCxnSpPr>
        <p:spPr>
          <a:xfrm>
            <a:off x="6476936" y="2210380"/>
            <a:ext cx="0" cy="2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977795-D406-4D49-BDB0-76A86E41AD94}"/>
              </a:ext>
            </a:extLst>
          </p:cNvPr>
          <p:cNvCxnSpPr/>
          <p:nvPr/>
        </p:nvCxnSpPr>
        <p:spPr>
          <a:xfrm>
            <a:off x="6476936" y="2825061"/>
            <a:ext cx="0" cy="2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9FC055B0-55E9-4066-B08F-309D7DCEB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42" y="4492991"/>
            <a:ext cx="4235668" cy="361969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78006C-DC4C-4D3E-A601-C27E0B5CDE65}"/>
              </a:ext>
            </a:extLst>
          </p:cNvPr>
          <p:cNvCxnSpPr>
            <a:cxnSpLocks/>
          </p:cNvCxnSpPr>
          <p:nvPr/>
        </p:nvCxnSpPr>
        <p:spPr>
          <a:xfrm>
            <a:off x="6466776" y="3421380"/>
            <a:ext cx="0" cy="94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2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C691A-83C6-4661-A922-ADAD9E9CA1CA}"/>
              </a:ext>
            </a:extLst>
          </p:cNvPr>
          <p:cNvSpPr txBox="1"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任务一：事件主体抽取</a:t>
            </a: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该任务旨在从文本中抽取事件类型和对应的事件主体。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即给定文本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T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，抽取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T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中所有的事件类型集合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S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，对于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S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中的每个事件类型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s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，从文本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T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中抽取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s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的事件主体。其中各事件类型的主体实体类型为公司名称或人名或机构名称。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输入：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一段文本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输出：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事件类型和事件主体。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示例：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样例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输入：“法院裁定公司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需向公司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一次性赔付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万” 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输出：事件类型：“重大赔付”。 事件主体：“公司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样例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输入：“公司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高管将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万股股权质押给银行，质押开始日期为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日，期限为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年”。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输出： 事件类型：“股权质押”。事件主体：“公司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819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AB9F8-C841-490A-B53F-8A1F9B00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38" y="676862"/>
            <a:ext cx="10186121" cy="285211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32AC73C-6D59-4BAF-BBEF-1731AA929092}"/>
              </a:ext>
            </a:extLst>
          </p:cNvPr>
          <p:cNvSpPr txBox="1">
            <a:spLocks/>
          </p:cNvSpPr>
          <p:nvPr/>
        </p:nvSpPr>
        <p:spPr>
          <a:xfrm>
            <a:off x="1017671" y="4029662"/>
            <a:ext cx="10625689" cy="285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  <a:p>
            <a:r>
              <a:rPr lang="en-US" altLang="zh-CN" dirty="0"/>
              <a:t>Rasa NLU process the user utterance, and decide which action should be execute, custom action execute the intent and interact with knowledge graph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31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78C8E-3AA4-49F8-B389-70D8430E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39" y="130833"/>
            <a:ext cx="4095961" cy="260363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ECA54-C869-450A-B9E0-B2457CD4C12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6589500" y="455704"/>
            <a:ext cx="2271923" cy="97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7A73501-25EE-485E-AEE1-96B1054D9755}"/>
              </a:ext>
            </a:extLst>
          </p:cNvPr>
          <p:cNvSpPr/>
          <p:nvPr/>
        </p:nvSpPr>
        <p:spPr>
          <a:xfrm>
            <a:off x="8861423" y="127091"/>
            <a:ext cx="2752725" cy="657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attibute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DA470B-318D-4EC3-9B02-2A9F3BC9E15A}"/>
              </a:ext>
            </a:extLst>
          </p:cNvPr>
          <p:cNvSpPr/>
          <p:nvPr/>
        </p:nvSpPr>
        <p:spPr>
          <a:xfrm>
            <a:off x="8861423" y="884170"/>
            <a:ext cx="2752725" cy="65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relation_x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B89D8-AEA3-4113-A023-94C9FCC4C960}"/>
              </a:ext>
            </a:extLst>
          </p:cNvPr>
          <p:cNvSpPr/>
          <p:nvPr/>
        </p:nvSpPr>
        <p:spPr>
          <a:xfrm>
            <a:off x="8861423" y="1741102"/>
            <a:ext cx="2752725" cy="6572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entity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B154B3-C774-47A1-86D6-E40F9DAEA102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6589500" y="1212783"/>
            <a:ext cx="2271923" cy="21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1F1902-9F3C-4E08-9696-D3A20366EF63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6589500" y="1432650"/>
            <a:ext cx="2271923" cy="63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B0ACBAE-318F-4F95-8EDD-A3807BDD3D9F}"/>
              </a:ext>
            </a:extLst>
          </p:cNvPr>
          <p:cNvSpPr/>
          <p:nvPr/>
        </p:nvSpPr>
        <p:spPr>
          <a:xfrm>
            <a:off x="207539" y="3627120"/>
            <a:ext cx="2752725" cy="2682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Entity2attribute: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entity1</a:t>
            </a:r>
            <a:r>
              <a:rPr lang="en-US" altLang="zh-CN" dirty="0">
                <a:solidFill>
                  <a:schemeClr val="tx1"/>
                </a:solidFill>
              </a:rPr>
              <a:t>”:[atrribute1,attribute2,….],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altLang="zh-CN" b="1" dirty="0">
                <a:solidFill>
                  <a:schemeClr val="tx1"/>
                </a:solidFill>
              </a:rPr>
              <a:t>entity2</a:t>
            </a:r>
            <a:r>
              <a:rPr lang="en-US" altLang="zh-CN" dirty="0">
                <a:solidFill>
                  <a:schemeClr val="tx1"/>
                </a:solidFill>
              </a:rPr>
              <a:t>”:[atrribute1,attribute2,….],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altLang="zh-CN" b="1" dirty="0">
                <a:solidFill>
                  <a:schemeClr val="tx1"/>
                </a:solidFill>
              </a:rPr>
              <a:t>entity3</a:t>
            </a:r>
            <a:r>
              <a:rPr lang="en-US" altLang="zh-CN" dirty="0">
                <a:solidFill>
                  <a:schemeClr val="tx1"/>
                </a:solidFill>
              </a:rPr>
              <a:t>”:[atrribute1,attribute2,….],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……}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3D62FB-9FD7-4971-90F8-CA6495AEE22C}"/>
              </a:ext>
            </a:extLst>
          </p:cNvPr>
          <p:cNvSpPr/>
          <p:nvPr/>
        </p:nvSpPr>
        <p:spPr>
          <a:xfrm>
            <a:off x="3611139" y="3627120"/>
            <a:ext cx="2752725" cy="2682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Relation2entity: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relation1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s_entity</a:t>
            </a:r>
            <a:r>
              <a:rPr lang="en-US" altLang="zh-CN" dirty="0">
                <a:solidFill>
                  <a:schemeClr val="tx1"/>
                </a:solidFill>
              </a:rPr>
              <a:t>”:[o_entity1,o_entity2,…]},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relation2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s_entity</a:t>
            </a:r>
            <a:r>
              <a:rPr lang="en-US" altLang="zh-CN" dirty="0">
                <a:solidFill>
                  <a:schemeClr val="tx1"/>
                </a:solidFill>
              </a:rPr>
              <a:t>”:[o_entity1,o_entity2,…]},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relation3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s_entity</a:t>
            </a:r>
            <a:r>
              <a:rPr lang="en-US" altLang="zh-CN" dirty="0">
                <a:solidFill>
                  <a:schemeClr val="tx1"/>
                </a:solidFill>
              </a:rPr>
              <a:t>”:[o_entity1,o_entity2,…]}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……}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FF339D-F2F1-4E5D-BDA5-92704E0E7779}"/>
              </a:ext>
            </a:extLst>
          </p:cNvPr>
          <p:cNvSpPr/>
          <p:nvPr/>
        </p:nvSpPr>
        <p:spPr>
          <a:xfrm>
            <a:off x="7421139" y="3627120"/>
            <a:ext cx="4563322" cy="26822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Entity2x_instance_search: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entity1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id_search</a:t>
            </a:r>
            <a:r>
              <a:rPr lang="en-US" altLang="zh-CN" dirty="0">
                <a:solidFill>
                  <a:schemeClr val="tx1"/>
                </a:solidFill>
              </a:rPr>
              <a:t>”:[2,3,4..],”</a:t>
            </a:r>
            <a:r>
              <a:rPr lang="en-US" altLang="zh-CN" dirty="0" err="1">
                <a:solidFill>
                  <a:schemeClr val="tx1"/>
                </a:solidFill>
              </a:rPr>
              <a:t>ip_search</a:t>
            </a:r>
            <a:r>
              <a:rPr lang="en-US" altLang="zh-CN" dirty="0">
                <a:solidFill>
                  <a:schemeClr val="tx1"/>
                </a:solidFill>
              </a:rPr>
              <a:t>”:[],”</a:t>
            </a:r>
            <a:r>
              <a:rPr lang="en-US" altLang="zh-CN" dirty="0" err="1">
                <a:solidFill>
                  <a:schemeClr val="tx1"/>
                </a:solidFill>
              </a:rPr>
              <a:t>name_search</a:t>
            </a:r>
            <a:r>
              <a:rPr lang="en-US" altLang="zh-CN" dirty="0">
                <a:solidFill>
                  <a:schemeClr val="tx1"/>
                </a:solidFill>
              </a:rPr>
              <a:t>”:[“name1”,”name2”,”name3”]},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“entity2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id_search</a:t>
            </a:r>
            <a:r>
              <a:rPr lang="en-US" altLang="zh-CN" dirty="0">
                <a:solidFill>
                  <a:schemeClr val="tx1"/>
                </a:solidFill>
              </a:rPr>
              <a:t>”:[2,3,4..],”</a:t>
            </a:r>
            <a:r>
              <a:rPr lang="en-US" altLang="zh-CN" dirty="0" err="1">
                <a:solidFill>
                  <a:schemeClr val="tx1"/>
                </a:solidFill>
              </a:rPr>
              <a:t>ip_search</a:t>
            </a:r>
            <a:r>
              <a:rPr lang="en-US" altLang="zh-CN" dirty="0">
                <a:solidFill>
                  <a:schemeClr val="tx1"/>
                </a:solidFill>
              </a:rPr>
              <a:t>”:[],”</a:t>
            </a:r>
            <a:r>
              <a:rPr lang="en-US" altLang="zh-CN" dirty="0" err="1">
                <a:solidFill>
                  <a:schemeClr val="tx1"/>
                </a:solidFill>
              </a:rPr>
              <a:t>name_search</a:t>
            </a:r>
            <a:r>
              <a:rPr lang="en-US" altLang="zh-CN" dirty="0">
                <a:solidFill>
                  <a:schemeClr val="tx1"/>
                </a:solidFill>
              </a:rPr>
              <a:t>”:[“name1”,”name2”,”name3”]},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“entity3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id_search</a:t>
            </a:r>
            <a:r>
              <a:rPr lang="en-US" altLang="zh-CN" dirty="0">
                <a:solidFill>
                  <a:schemeClr val="tx1"/>
                </a:solidFill>
              </a:rPr>
              <a:t>”:[2,3,4..],”</a:t>
            </a:r>
            <a:r>
              <a:rPr lang="en-US" altLang="zh-CN" dirty="0" err="1">
                <a:solidFill>
                  <a:schemeClr val="tx1"/>
                </a:solidFill>
              </a:rPr>
              <a:t>ip_search</a:t>
            </a:r>
            <a:r>
              <a:rPr lang="en-US" altLang="zh-CN" dirty="0">
                <a:solidFill>
                  <a:schemeClr val="tx1"/>
                </a:solidFill>
              </a:rPr>
              <a:t>”:[],”</a:t>
            </a:r>
            <a:r>
              <a:rPr lang="en-US" altLang="zh-CN" dirty="0" err="1">
                <a:solidFill>
                  <a:schemeClr val="tx1"/>
                </a:solidFill>
              </a:rPr>
              <a:t>name_search</a:t>
            </a:r>
            <a:r>
              <a:rPr lang="en-US" altLang="zh-CN" dirty="0">
                <a:solidFill>
                  <a:schemeClr val="tx1"/>
                </a:solidFill>
              </a:rPr>
              <a:t>”:[“name1”,”name2”,”name3”]},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……}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DC6EF0-1C4F-4441-8E29-DFF4B3DDDFD6}"/>
              </a:ext>
            </a:extLst>
          </p:cNvPr>
          <p:cNvSpPr txBox="1"/>
          <p:nvPr/>
        </p:nvSpPr>
        <p:spPr>
          <a:xfrm>
            <a:off x="4987501" y="3089718"/>
            <a:ext cx="230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Entity/slot extraction</a:t>
            </a:r>
            <a:endParaRPr lang="zh-CN" alt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13D2F1-5DAE-436D-BB7D-94178DAB4F43}"/>
              </a:ext>
            </a:extLst>
          </p:cNvPr>
          <p:cNvCxnSpPr>
            <a:cxnSpLocks/>
            <a:stCxn id="3" idx="2"/>
            <a:endCxn id="36" idx="0"/>
          </p:cNvCxnSpPr>
          <p:nvPr/>
        </p:nvCxnSpPr>
        <p:spPr>
          <a:xfrm>
            <a:off x="4541520" y="2734467"/>
            <a:ext cx="5161280" cy="89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7853A7-9BBF-43FD-9877-08B2F7A7D976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541520" y="2734467"/>
            <a:ext cx="445982" cy="89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7783E5-0FAA-4E10-9C04-66A39E8344E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583902" y="2734467"/>
            <a:ext cx="2957618" cy="89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D44549-6DAD-4246-896F-9C102B25036D}"/>
              </a:ext>
            </a:extLst>
          </p:cNvPr>
          <p:cNvSpPr txBox="1"/>
          <p:nvPr/>
        </p:nvSpPr>
        <p:spPr>
          <a:xfrm>
            <a:off x="6897421" y="596952"/>
            <a:ext cx="196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Intent extraction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09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FAD080-0717-4046-AF1F-45C04AB99645}"/>
              </a:ext>
            </a:extLst>
          </p:cNvPr>
          <p:cNvSpPr/>
          <p:nvPr/>
        </p:nvSpPr>
        <p:spPr>
          <a:xfrm>
            <a:off x="207539" y="264160"/>
            <a:ext cx="2752725" cy="2682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Entity2attribute: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entity1</a:t>
            </a:r>
            <a:r>
              <a:rPr lang="en-US" altLang="zh-CN" dirty="0">
                <a:solidFill>
                  <a:schemeClr val="tx1"/>
                </a:solidFill>
              </a:rPr>
              <a:t>”:[atrribute1,attribute2,….],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altLang="zh-CN" b="1" dirty="0">
                <a:solidFill>
                  <a:schemeClr val="tx1"/>
                </a:solidFill>
              </a:rPr>
              <a:t>entity2</a:t>
            </a:r>
            <a:r>
              <a:rPr lang="en-US" altLang="zh-CN" dirty="0">
                <a:solidFill>
                  <a:schemeClr val="tx1"/>
                </a:solidFill>
              </a:rPr>
              <a:t>”:[atrribute1,attribute2,….],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altLang="zh-CN" b="1" dirty="0">
                <a:solidFill>
                  <a:schemeClr val="tx1"/>
                </a:solidFill>
              </a:rPr>
              <a:t>entity3</a:t>
            </a:r>
            <a:r>
              <a:rPr lang="en-US" altLang="zh-CN" dirty="0">
                <a:solidFill>
                  <a:schemeClr val="tx1"/>
                </a:solidFill>
              </a:rPr>
              <a:t>”:[atrribute1,attribute2,….],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……}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3C1B9-F2DF-4C5D-BA2E-823048CF0C51}"/>
              </a:ext>
            </a:extLst>
          </p:cNvPr>
          <p:cNvSpPr/>
          <p:nvPr/>
        </p:nvSpPr>
        <p:spPr>
          <a:xfrm>
            <a:off x="3611139" y="264160"/>
            <a:ext cx="2752725" cy="2682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Relation2entity: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relation1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s_entity</a:t>
            </a:r>
            <a:r>
              <a:rPr lang="en-US" altLang="zh-CN" dirty="0">
                <a:solidFill>
                  <a:schemeClr val="tx1"/>
                </a:solidFill>
              </a:rPr>
              <a:t>”:[o_entity1,o_entity2,…]},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relation2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s_entity</a:t>
            </a:r>
            <a:r>
              <a:rPr lang="en-US" altLang="zh-CN" dirty="0">
                <a:solidFill>
                  <a:schemeClr val="tx1"/>
                </a:solidFill>
              </a:rPr>
              <a:t>”:[o_entity1,o_entity2,…]},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relation3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s_entity</a:t>
            </a:r>
            <a:r>
              <a:rPr lang="en-US" altLang="zh-CN" dirty="0">
                <a:solidFill>
                  <a:schemeClr val="tx1"/>
                </a:solidFill>
              </a:rPr>
              <a:t>”:[o_entity1,o_entity2,…]}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……}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3928D-2C1A-474C-9758-310562CFD6EC}"/>
              </a:ext>
            </a:extLst>
          </p:cNvPr>
          <p:cNvSpPr/>
          <p:nvPr/>
        </p:nvSpPr>
        <p:spPr>
          <a:xfrm>
            <a:off x="7421139" y="264160"/>
            <a:ext cx="4563322" cy="26822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Entity2x_instance_search: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entity1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id_search</a:t>
            </a:r>
            <a:r>
              <a:rPr lang="en-US" altLang="zh-CN" dirty="0">
                <a:solidFill>
                  <a:schemeClr val="tx1"/>
                </a:solidFill>
              </a:rPr>
              <a:t>”:[2,3,4..],”</a:t>
            </a:r>
            <a:r>
              <a:rPr lang="en-US" altLang="zh-CN" dirty="0" err="1">
                <a:solidFill>
                  <a:schemeClr val="tx1"/>
                </a:solidFill>
              </a:rPr>
              <a:t>ip_search</a:t>
            </a:r>
            <a:r>
              <a:rPr lang="en-US" altLang="zh-CN" dirty="0">
                <a:solidFill>
                  <a:schemeClr val="tx1"/>
                </a:solidFill>
              </a:rPr>
              <a:t>”:[],”</a:t>
            </a:r>
            <a:r>
              <a:rPr lang="en-US" altLang="zh-CN" dirty="0" err="1">
                <a:solidFill>
                  <a:schemeClr val="tx1"/>
                </a:solidFill>
              </a:rPr>
              <a:t>name_search</a:t>
            </a:r>
            <a:r>
              <a:rPr lang="en-US" altLang="zh-CN" dirty="0">
                <a:solidFill>
                  <a:schemeClr val="tx1"/>
                </a:solidFill>
              </a:rPr>
              <a:t>”:[“name1”,”name2”,”name3”]},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“entity2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id_search</a:t>
            </a:r>
            <a:r>
              <a:rPr lang="en-US" altLang="zh-CN" dirty="0">
                <a:solidFill>
                  <a:schemeClr val="tx1"/>
                </a:solidFill>
              </a:rPr>
              <a:t>”:[2,3,4..],”</a:t>
            </a:r>
            <a:r>
              <a:rPr lang="en-US" altLang="zh-CN" dirty="0" err="1">
                <a:solidFill>
                  <a:schemeClr val="tx1"/>
                </a:solidFill>
              </a:rPr>
              <a:t>ip_search</a:t>
            </a:r>
            <a:r>
              <a:rPr lang="en-US" altLang="zh-CN" dirty="0">
                <a:solidFill>
                  <a:schemeClr val="tx1"/>
                </a:solidFill>
              </a:rPr>
              <a:t>”:[],”</a:t>
            </a:r>
            <a:r>
              <a:rPr lang="en-US" altLang="zh-CN" dirty="0" err="1">
                <a:solidFill>
                  <a:schemeClr val="tx1"/>
                </a:solidFill>
              </a:rPr>
              <a:t>name_search</a:t>
            </a:r>
            <a:r>
              <a:rPr lang="en-US" altLang="zh-CN" dirty="0">
                <a:solidFill>
                  <a:schemeClr val="tx1"/>
                </a:solidFill>
              </a:rPr>
              <a:t>”:[“name1”,”name2”,”name3”]},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“entity3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id_search</a:t>
            </a:r>
            <a:r>
              <a:rPr lang="en-US" altLang="zh-CN" dirty="0">
                <a:solidFill>
                  <a:schemeClr val="tx1"/>
                </a:solidFill>
              </a:rPr>
              <a:t>”:[2,3,4..],”</a:t>
            </a:r>
            <a:r>
              <a:rPr lang="en-US" altLang="zh-CN" dirty="0" err="1">
                <a:solidFill>
                  <a:schemeClr val="tx1"/>
                </a:solidFill>
              </a:rPr>
              <a:t>ip_search</a:t>
            </a:r>
            <a:r>
              <a:rPr lang="en-US" altLang="zh-CN" dirty="0">
                <a:solidFill>
                  <a:schemeClr val="tx1"/>
                </a:solidFill>
              </a:rPr>
              <a:t>”:[],”</a:t>
            </a:r>
            <a:r>
              <a:rPr lang="en-US" altLang="zh-CN" dirty="0" err="1">
                <a:solidFill>
                  <a:schemeClr val="tx1"/>
                </a:solidFill>
              </a:rPr>
              <a:t>name_search</a:t>
            </a:r>
            <a:r>
              <a:rPr lang="en-US" altLang="zh-CN" dirty="0">
                <a:solidFill>
                  <a:schemeClr val="tx1"/>
                </a:solidFill>
              </a:rPr>
              <a:t>”:[“name1”,”name2”,”name3”]},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……}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F39A7A-45D2-4C85-97D6-DE4A2C95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6" y="4126812"/>
            <a:ext cx="9036514" cy="20384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68167B-6393-4D8D-9093-4371C799D17A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1583902" y="2946399"/>
            <a:ext cx="1237667" cy="59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DCCCFD-D1A5-4F04-977B-B155F924ED3D}"/>
              </a:ext>
            </a:extLst>
          </p:cNvPr>
          <p:cNvSpPr txBox="1"/>
          <p:nvPr/>
        </p:nvSpPr>
        <p:spPr>
          <a:xfrm>
            <a:off x="207538" y="3542270"/>
            <a:ext cx="522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Generate NLU training data by scripts</a:t>
            </a:r>
            <a:endParaRPr lang="zh-CN" altLang="en-US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E3E5C9-2F53-4EB8-A950-50E33200CB21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2821569" y="2946399"/>
            <a:ext cx="6881231" cy="59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7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8C67F-189D-4763-B85F-594C4FFF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3" y="4568086"/>
            <a:ext cx="10008114" cy="2025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766E2E-B372-4A72-BF34-6BE076FDB196}"/>
              </a:ext>
            </a:extLst>
          </p:cNvPr>
          <p:cNvSpPr/>
          <p:nvPr/>
        </p:nvSpPr>
        <p:spPr>
          <a:xfrm>
            <a:off x="207539" y="264160"/>
            <a:ext cx="2752725" cy="2682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Entity2attribute: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entity1</a:t>
            </a:r>
            <a:r>
              <a:rPr lang="en-US" altLang="zh-CN" dirty="0">
                <a:solidFill>
                  <a:schemeClr val="tx1"/>
                </a:solidFill>
              </a:rPr>
              <a:t>”:[atrribute1,attribute2,….],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altLang="zh-CN" b="1" dirty="0">
                <a:solidFill>
                  <a:schemeClr val="tx1"/>
                </a:solidFill>
              </a:rPr>
              <a:t>entity2</a:t>
            </a:r>
            <a:r>
              <a:rPr lang="en-US" altLang="zh-CN" dirty="0">
                <a:solidFill>
                  <a:schemeClr val="tx1"/>
                </a:solidFill>
              </a:rPr>
              <a:t>”:[atrribute1,attribute2,….],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altLang="zh-CN" b="1" dirty="0">
                <a:solidFill>
                  <a:schemeClr val="tx1"/>
                </a:solidFill>
              </a:rPr>
              <a:t>entity3</a:t>
            </a:r>
            <a:r>
              <a:rPr lang="en-US" altLang="zh-CN" dirty="0">
                <a:solidFill>
                  <a:schemeClr val="tx1"/>
                </a:solidFill>
              </a:rPr>
              <a:t>”:[atrribute1,attribute2,….],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……}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DD818-F541-4C3B-8956-A5A859695B9A}"/>
              </a:ext>
            </a:extLst>
          </p:cNvPr>
          <p:cNvSpPr/>
          <p:nvPr/>
        </p:nvSpPr>
        <p:spPr>
          <a:xfrm>
            <a:off x="3611139" y="264160"/>
            <a:ext cx="2752725" cy="2682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Relation2entity: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relation1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s_entity</a:t>
            </a:r>
            <a:r>
              <a:rPr lang="en-US" altLang="zh-CN" dirty="0">
                <a:solidFill>
                  <a:schemeClr val="tx1"/>
                </a:solidFill>
              </a:rPr>
              <a:t>”:[o_entity1,o_entity2,…]},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relation2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s_entity</a:t>
            </a:r>
            <a:r>
              <a:rPr lang="en-US" altLang="zh-CN" dirty="0">
                <a:solidFill>
                  <a:schemeClr val="tx1"/>
                </a:solidFill>
              </a:rPr>
              <a:t>”:[o_entity1,o_entity2,…]},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relation3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s_entity</a:t>
            </a:r>
            <a:r>
              <a:rPr lang="en-US" altLang="zh-CN" dirty="0">
                <a:solidFill>
                  <a:schemeClr val="tx1"/>
                </a:solidFill>
              </a:rPr>
              <a:t>”:[o_entity1,o_entity2,…]}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……}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C66E17-95CD-439F-84C2-F02AF8B91EC8}"/>
              </a:ext>
            </a:extLst>
          </p:cNvPr>
          <p:cNvSpPr/>
          <p:nvPr/>
        </p:nvSpPr>
        <p:spPr>
          <a:xfrm>
            <a:off x="7421139" y="264160"/>
            <a:ext cx="4563322" cy="26822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Entity2x_instance_search: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{“</a:t>
            </a:r>
            <a:r>
              <a:rPr lang="en-US" altLang="zh-CN" b="1" dirty="0">
                <a:solidFill>
                  <a:schemeClr val="tx1"/>
                </a:solidFill>
              </a:rPr>
              <a:t>entity1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id_search</a:t>
            </a:r>
            <a:r>
              <a:rPr lang="en-US" altLang="zh-CN" dirty="0">
                <a:solidFill>
                  <a:schemeClr val="tx1"/>
                </a:solidFill>
              </a:rPr>
              <a:t>”:[2,3,4..],”</a:t>
            </a:r>
            <a:r>
              <a:rPr lang="en-US" altLang="zh-CN" dirty="0" err="1">
                <a:solidFill>
                  <a:schemeClr val="tx1"/>
                </a:solidFill>
              </a:rPr>
              <a:t>ip_search</a:t>
            </a:r>
            <a:r>
              <a:rPr lang="en-US" altLang="zh-CN" dirty="0">
                <a:solidFill>
                  <a:schemeClr val="tx1"/>
                </a:solidFill>
              </a:rPr>
              <a:t>”:[],”</a:t>
            </a:r>
            <a:r>
              <a:rPr lang="en-US" altLang="zh-CN" dirty="0" err="1">
                <a:solidFill>
                  <a:schemeClr val="tx1"/>
                </a:solidFill>
              </a:rPr>
              <a:t>name_search</a:t>
            </a:r>
            <a:r>
              <a:rPr lang="en-US" altLang="zh-CN" dirty="0">
                <a:solidFill>
                  <a:schemeClr val="tx1"/>
                </a:solidFill>
              </a:rPr>
              <a:t>”:[“name1”,”name2”,”name3”]},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“entity2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id_search</a:t>
            </a:r>
            <a:r>
              <a:rPr lang="en-US" altLang="zh-CN" dirty="0">
                <a:solidFill>
                  <a:schemeClr val="tx1"/>
                </a:solidFill>
              </a:rPr>
              <a:t>”:[2,3,4..],”</a:t>
            </a:r>
            <a:r>
              <a:rPr lang="en-US" altLang="zh-CN" dirty="0" err="1">
                <a:solidFill>
                  <a:schemeClr val="tx1"/>
                </a:solidFill>
              </a:rPr>
              <a:t>ip_search</a:t>
            </a:r>
            <a:r>
              <a:rPr lang="en-US" altLang="zh-CN" dirty="0">
                <a:solidFill>
                  <a:schemeClr val="tx1"/>
                </a:solidFill>
              </a:rPr>
              <a:t>”:[],”</a:t>
            </a:r>
            <a:r>
              <a:rPr lang="en-US" altLang="zh-CN" dirty="0" err="1">
                <a:solidFill>
                  <a:schemeClr val="tx1"/>
                </a:solidFill>
              </a:rPr>
              <a:t>name_search</a:t>
            </a:r>
            <a:r>
              <a:rPr lang="en-US" altLang="zh-CN" dirty="0">
                <a:solidFill>
                  <a:schemeClr val="tx1"/>
                </a:solidFill>
              </a:rPr>
              <a:t>”:[“name1”,”name2”,”name3”]},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“entity3</a:t>
            </a:r>
            <a:r>
              <a:rPr lang="en-US" altLang="zh-CN" dirty="0">
                <a:solidFill>
                  <a:schemeClr val="tx1"/>
                </a:solidFill>
              </a:rPr>
              <a:t>”:{“</a:t>
            </a:r>
            <a:r>
              <a:rPr lang="en-US" altLang="zh-CN" dirty="0" err="1">
                <a:solidFill>
                  <a:schemeClr val="tx1"/>
                </a:solidFill>
              </a:rPr>
              <a:t>id_search</a:t>
            </a:r>
            <a:r>
              <a:rPr lang="en-US" altLang="zh-CN" dirty="0">
                <a:solidFill>
                  <a:schemeClr val="tx1"/>
                </a:solidFill>
              </a:rPr>
              <a:t>”:[2,3,4..],”</a:t>
            </a:r>
            <a:r>
              <a:rPr lang="en-US" altLang="zh-CN" dirty="0" err="1">
                <a:solidFill>
                  <a:schemeClr val="tx1"/>
                </a:solidFill>
              </a:rPr>
              <a:t>ip_search</a:t>
            </a:r>
            <a:r>
              <a:rPr lang="en-US" altLang="zh-CN" dirty="0">
                <a:solidFill>
                  <a:schemeClr val="tx1"/>
                </a:solidFill>
              </a:rPr>
              <a:t>”:[],”</a:t>
            </a:r>
            <a:r>
              <a:rPr lang="en-US" altLang="zh-CN" dirty="0" err="1">
                <a:solidFill>
                  <a:schemeClr val="tx1"/>
                </a:solidFill>
              </a:rPr>
              <a:t>name_search</a:t>
            </a:r>
            <a:r>
              <a:rPr lang="en-US" altLang="zh-CN" dirty="0">
                <a:solidFill>
                  <a:schemeClr val="tx1"/>
                </a:solidFill>
              </a:rPr>
              <a:t>”:[“name1”,”name2”,”name3”]},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……}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81FB8-E93D-45E5-A1D6-69EAB74FFBDD}"/>
              </a:ext>
            </a:extLst>
          </p:cNvPr>
          <p:cNvSpPr txBox="1"/>
          <p:nvPr/>
        </p:nvSpPr>
        <p:spPr>
          <a:xfrm>
            <a:off x="65299" y="3978978"/>
            <a:ext cx="522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Generate NLU training data by scripts</a:t>
            </a:r>
            <a:endParaRPr lang="zh-CN" alt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49FE11-C485-446D-A062-80A16ADB111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679330" y="2946399"/>
            <a:ext cx="2308172" cy="103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4793E1-F597-426F-938B-89DB73ABEEA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679330" y="2946399"/>
            <a:ext cx="7023470" cy="103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6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23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67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5">
            <a:extLst>
              <a:ext uri="{FF2B5EF4-FFF2-40B4-BE49-F238E27FC236}">
                <a16:creationId xmlns:a16="http://schemas.microsoft.com/office/drawing/2014/main" id="{0D00A215-2F05-4F3F-91F4-C1F5BC56B6B7}"/>
              </a:ext>
            </a:extLst>
          </p:cNvPr>
          <p:cNvGrpSpPr/>
          <p:nvPr/>
        </p:nvGrpSpPr>
        <p:grpSpPr>
          <a:xfrm>
            <a:off x="1048385" y="859790"/>
            <a:ext cx="5230495" cy="5139055"/>
            <a:chOff x="1267" y="2460"/>
            <a:chExt cx="8237" cy="8093"/>
          </a:xfrm>
        </p:grpSpPr>
        <p:grpSp>
          <p:nvGrpSpPr>
            <p:cNvPr id="5" name="组合 60">
              <a:extLst>
                <a:ext uri="{FF2B5EF4-FFF2-40B4-BE49-F238E27FC236}">
                  <a16:creationId xmlns:a16="http://schemas.microsoft.com/office/drawing/2014/main" id="{4EB2E26D-9CCE-489B-93B0-CAE3841017FB}"/>
                </a:ext>
              </a:extLst>
            </p:cNvPr>
            <p:cNvGrpSpPr/>
            <p:nvPr/>
          </p:nvGrpSpPr>
          <p:grpSpPr>
            <a:xfrm>
              <a:off x="1267" y="2460"/>
              <a:ext cx="8237" cy="8093"/>
              <a:chOff x="1375" y="2460"/>
              <a:chExt cx="8237" cy="8093"/>
            </a:xfrm>
          </p:grpSpPr>
          <p:sp>
            <p:nvSpPr>
              <p:cNvPr id="9" name="矩形 50">
                <a:extLst>
                  <a:ext uri="{FF2B5EF4-FFF2-40B4-BE49-F238E27FC236}">
                    <a16:creationId xmlns:a16="http://schemas.microsoft.com/office/drawing/2014/main" id="{990C2913-8548-4C1A-B169-38E719AAC69F}"/>
                  </a:ext>
                </a:extLst>
              </p:cNvPr>
              <p:cNvSpPr/>
              <p:nvPr/>
            </p:nvSpPr>
            <p:spPr>
              <a:xfrm>
                <a:off x="1375" y="4475"/>
                <a:ext cx="8232" cy="30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矩形 43">
                <a:extLst>
                  <a:ext uri="{FF2B5EF4-FFF2-40B4-BE49-F238E27FC236}">
                    <a16:creationId xmlns:a16="http://schemas.microsoft.com/office/drawing/2014/main" id="{1BEB0D9D-F5A4-42D3-9C94-0146207DD61C}"/>
                  </a:ext>
                </a:extLst>
              </p:cNvPr>
              <p:cNvSpPr/>
              <p:nvPr/>
            </p:nvSpPr>
            <p:spPr>
              <a:xfrm>
                <a:off x="2432" y="4851"/>
                <a:ext cx="2923" cy="2088"/>
              </a:xfrm>
              <a:prstGeom prst="rect">
                <a:avLst/>
              </a:prstGeom>
              <a:solidFill>
                <a:srgbClr val="F8B258"/>
              </a:solidFill>
              <a:ln>
                <a:solidFill>
                  <a:srgbClr val="148E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10DD8A6-40BD-4BF5-84DC-59234CAB8B85}"/>
                  </a:ext>
                </a:extLst>
              </p:cNvPr>
              <p:cNvSpPr/>
              <p:nvPr/>
            </p:nvSpPr>
            <p:spPr>
              <a:xfrm>
                <a:off x="1380" y="2460"/>
                <a:ext cx="8232" cy="1404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文本框 11">
                <a:extLst>
                  <a:ext uri="{FF2B5EF4-FFF2-40B4-BE49-F238E27FC236}">
                    <a16:creationId xmlns:a16="http://schemas.microsoft.com/office/drawing/2014/main" id="{8F1539CE-39EB-46BA-A083-0A1B7A07F5A0}"/>
                  </a:ext>
                </a:extLst>
              </p:cNvPr>
              <p:cNvSpPr txBox="1"/>
              <p:nvPr/>
            </p:nvSpPr>
            <p:spPr>
              <a:xfrm>
                <a:off x="1380" y="2654"/>
                <a:ext cx="57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</a:rPr>
                  <a:t>应用</a:t>
                </a:r>
              </a:p>
            </p:txBody>
          </p:sp>
          <p:sp>
            <p:nvSpPr>
              <p:cNvPr id="16" name="文本框 12">
                <a:extLst>
                  <a:ext uri="{FF2B5EF4-FFF2-40B4-BE49-F238E27FC236}">
                    <a16:creationId xmlns:a16="http://schemas.microsoft.com/office/drawing/2014/main" id="{B36A7F02-0F05-4443-BD77-40BFED68DBCD}"/>
                  </a:ext>
                </a:extLst>
              </p:cNvPr>
              <p:cNvSpPr txBox="1"/>
              <p:nvPr/>
            </p:nvSpPr>
            <p:spPr>
              <a:xfrm>
                <a:off x="1380" y="4794"/>
                <a:ext cx="576" cy="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</a:rPr>
                  <a:t>接口服务</a:t>
                </a:r>
                <a:endParaRPr 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8" name="矩形 15">
                <a:extLst>
                  <a:ext uri="{FF2B5EF4-FFF2-40B4-BE49-F238E27FC236}">
                    <a16:creationId xmlns:a16="http://schemas.microsoft.com/office/drawing/2014/main" id="{28C28348-DC1A-4BF0-AF3A-162921938A25}"/>
                  </a:ext>
                </a:extLst>
              </p:cNvPr>
              <p:cNvSpPr/>
              <p:nvPr/>
            </p:nvSpPr>
            <p:spPr>
              <a:xfrm>
                <a:off x="1381" y="8126"/>
                <a:ext cx="8227" cy="24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6">
                <a:extLst>
                  <a:ext uri="{FF2B5EF4-FFF2-40B4-BE49-F238E27FC236}">
                    <a16:creationId xmlns:a16="http://schemas.microsoft.com/office/drawing/2014/main" id="{93CF4943-30D5-492A-A5DE-BEDC86333C0F}"/>
                  </a:ext>
                </a:extLst>
              </p:cNvPr>
              <p:cNvSpPr txBox="1"/>
              <p:nvPr/>
            </p:nvSpPr>
            <p:spPr>
              <a:xfrm>
                <a:off x="1509" y="8411"/>
                <a:ext cx="576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</a:rPr>
                  <a:t>基础服务</a:t>
                </a:r>
              </a:p>
            </p:txBody>
          </p:sp>
          <p:sp>
            <p:nvSpPr>
              <p:cNvPr id="23" name="矩形 28">
                <a:extLst>
                  <a:ext uri="{FF2B5EF4-FFF2-40B4-BE49-F238E27FC236}">
                    <a16:creationId xmlns:a16="http://schemas.microsoft.com/office/drawing/2014/main" id="{FAC3C028-A8CD-4BD0-B766-D67B22FDFA3A}"/>
                  </a:ext>
                </a:extLst>
              </p:cNvPr>
              <p:cNvSpPr/>
              <p:nvPr/>
            </p:nvSpPr>
            <p:spPr>
              <a:xfrm>
                <a:off x="2238" y="2628"/>
                <a:ext cx="1068" cy="1044"/>
              </a:xfrm>
              <a:prstGeom prst="rect">
                <a:avLst/>
              </a:prstGeom>
              <a:noFill/>
              <a:ln>
                <a:solidFill>
                  <a:srgbClr val="148E7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8B258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</a:rPr>
                  <a:t>知识图谱</a:t>
                </a:r>
              </a:p>
            </p:txBody>
          </p:sp>
          <p:sp>
            <p:nvSpPr>
              <p:cNvPr id="24" name="矩形 29">
                <a:extLst>
                  <a:ext uri="{FF2B5EF4-FFF2-40B4-BE49-F238E27FC236}">
                    <a16:creationId xmlns:a16="http://schemas.microsoft.com/office/drawing/2014/main" id="{870A1528-DCCA-47D9-991C-FA103E575E3E}"/>
                  </a:ext>
                </a:extLst>
              </p:cNvPr>
              <p:cNvSpPr/>
              <p:nvPr/>
            </p:nvSpPr>
            <p:spPr>
              <a:xfrm>
                <a:off x="4523" y="2596"/>
                <a:ext cx="1068" cy="1044"/>
              </a:xfrm>
              <a:prstGeom prst="rect">
                <a:avLst/>
              </a:prstGeom>
              <a:noFill/>
              <a:ln>
                <a:solidFill>
                  <a:srgbClr val="148E7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8B258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</a:rPr>
                  <a:t>对话系统</a:t>
                </a:r>
              </a:p>
            </p:txBody>
          </p:sp>
          <p:sp>
            <p:nvSpPr>
              <p:cNvPr id="31" name="文本框 44">
                <a:extLst>
                  <a:ext uri="{FF2B5EF4-FFF2-40B4-BE49-F238E27FC236}">
                    <a16:creationId xmlns:a16="http://schemas.microsoft.com/office/drawing/2014/main" id="{D44A6D48-8B4E-4AE2-906A-B0C86124C818}"/>
                  </a:ext>
                </a:extLst>
              </p:cNvPr>
              <p:cNvSpPr txBox="1"/>
              <p:nvPr/>
            </p:nvSpPr>
            <p:spPr>
              <a:xfrm>
                <a:off x="2323" y="5653"/>
                <a:ext cx="2665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NLU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服务</a:t>
                </a:r>
                <a:endParaRPr 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矩形 45">
                <a:extLst>
                  <a:ext uri="{FF2B5EF4-FFF2-40B4-BE49-F238E27FC236}">
                    <a16:creationId xmlns:a16="http://schemas.microsoft.com/office/drawing/2014/main" id="{E37D8232-DCCE-4CA4-A2A4-053171322CC7}"/>
                  </a:ext>
                </a:extLst>
              </p:cNvPr>
              <p:cNvSpPr/>
              <p:nvPr/>
            </p:nvSpPr>
            <p:spPr>
              <a:xfrm>
                <a:off x="6644" y="2654"/>
                <a:ext cx="1068" cy="1044"/>
              </a:xfrm>
              <a:prstGeom prst="rect">
                <a:avLst/>
              </a:prstGeom>
              <a:noFill/>
              <a:ln>
                <a:solidFill>
                  <a:srgbClr val="148E7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8B258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</a:rPr>
                  <a:t>其他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</a:rPr>
                  <a:t>…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33" name="矩形 46">
                <a:extLst>
                  <a:ext uri="{FF2B5EF4-FFF2-40B4-BE49-F238E27FC236}">
                    <a16:creationId xmlns:a16="http://schemas.microsoft.com/office/drawing/2014/main" id="{C6D8ED6B-287F-4537-B2F1-7156F74A8B51}"/>
                  </a:ext>
                </a:extLst>
              </p:cNvPr>
              <p:cNvSpPr/>
              <p:nvPr/>
            </p:nvSpPr>
            <p:spPr>
              <a:xfrm>
                <a:off x="2238" y="8765"/>
                <a:ext cx="1490" cy="666"/>
              </a:xfrm>
              <a:prstGeom prst="rect">
                <a:avLst/>
              </a:prstGeom>
              <a:noFill/>
              <a:ln>
                <a:solidFill>
                  <a:srgbClr val="148E7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8B258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</a:rPr>
                  <a:t>实体提取</a:t>
                </a:r>
              </a:p>
            </p:txBody>
          </p:sp>
          <p:sp>
            <p:nvSpPr>
              <p:cNvPr id="34" name="矩形 47">
                <a:extLst>
                  <a:ext uri="{FF2B5EF4-FFF2-40B4-BE49-F238E27FC236}">
                    <a16:creationId xmlns:a16="http://schemas.microsoft.com/office/drawing/2014/main" id="{29EBB337-DACF-47DC-BA31-E39E9446BA71}"/>
                  </a:ext>
                </a:extLst>
              </p:cNvPr>
              <p:cNvSpPr/>
              <p:nvPr/>
            </p:nvSpPr>
            <p:spPr>
              <a:xfrm>
                <a:off x="4640" y="8765"/>
                <a:ext cx="1471" cy="665"/>
              </a:xfrm>
              <a:prstGeom prst="rect">
                <a:avLst/>
              </a:prstGeom>
              <a:noFill/>
              <a:ln>
                <a:solidFill>
                  <a:srgbClr val="148E7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8B258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</a:rPr>
                  <a:t>关系提取</a:t>
                </a:r>
              </a:p>
            </p:txBody>
          </p:sp>
          <p:sp>
            <p:nvSpPr>
              <p:cNvPr id="35" name="矩形 48">
                <a:extLst>
                  <a:ext uri="{FF2B5EF4-FFF2-40B4-BE49-F238E27FC236}">
                    <a16:creationId xmlns:a16="http://schemas.microsoft.com/office/drawing/2014/main" id="{541F2518-CCC2-4516-87A7-98D64AFFC971}"/>
                  </a:ext>
                </a:extLst>
              </p:cNvPr>
              <p:cNvSpPr/>
              <p:nvPr/>
            </p:nvSpPr>
            <p:spPr>
              <a:xfrm>
                <a:off x="7042" y="8765"/>
                <a:ext cx="1619" cy="665"/>
              </a:xfrm>
              <a:prstGeom prst="rect">
                <a:avLst/>
              </a:prstGeom>
              <a:noFill/>
              <a:ln>
                <a:solidFill>
                  <a:srgbClr val="148E7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8B258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</a:rPr>
                  <a:t>文本纠错</a:t>
                </a:r>
              </a:p>
            </p:txBody>
          </p:sp>
          <p:sp>
            <p:nvSpPr>
              <p:cNvPr id="45" name="矩形 59">
                <a:extLst>
                  <a:ext uri="{FF2B5EF4-FFF2-40B4-BE49-F238E27FC236}">
                    <a16:creationId xmlns:a16="http://schemas.microsoft.com/office/drawing/2014/main" id="{EE753152-445D-49B4-AB0E-8D933DF795CB}"/>
                  </a:ext>
                </a:extLst>
              </p:cNvPr>
              <p:cNvSpPr/>
              <p:nvPr/>
            </p:nvSpPr>
            <p:spPr>
              <a:xfrm>
                <a:off x="1593" y="8412"/>
                <a:ext cx="7467" cy="1886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C2789639-0FC2-4758-AD99-B0D37F020055}"/>
                </a:ext>
              </a:extLst>
            </p:cNvPr>
            <p:cNvSpPr/>
            <p:nvPr/>
          </p:nvSpPr>
          <p:spPr>
            <a:xfrm>
              <a:off x="2130" y="9584"/>
              <a:ext cx="1490" cy="666"/>
            </a:xfrm>
            <a:prstGeom prst="rect">
              <a:avLst/>
            </a:prstGeom>
            <a:noFill/>
            <a:ln>
              <a:solidFill>
                <a:srgbClr val="148E7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B258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charset="-122"/>
                  <a:ea typeface="仿宋" panose="02010609060101010101" charset="-122"/>
                </a:rPr>
                <a:t>事件抽取</a:t>
              </a:r>
            </a:p>
          </p:txBody>
        </p:sp>
        <p:sp>
          <p:nvSpPr>
            <p:cNvPr id="7" name="矩形 26">
              <a:extLst>
                <a:ext uri="{FF2B5EF4-FFF2-40B4-BE49-F238E27FC236}">
                  <a16:creationId xmlns:a16="http://schemas.microsoft.com/office/drawing/2014/main" id="{D86E9B65-86D4-4EFF-B9F5-567442A7D036}"/>
                </a:ext>
              </a:extLst>
            </p:cNvPr>
            <p:cNvSpPr/>
            <p:nvPr/>
          </p:nvSpPr>
          <p:spPr>
            <a:xfrm>
              <a:off x="4523" y="9584"/>
              <a:ext cx="1490" cy="666"/>
            </a:xfrm>
            <a:prstGeom prst="rect">
              <a:avLst/>
            </a:prstGeom>
            <a:noFill/>
            <a:ln>
              <a:solidFill>
                <a:srgbClr val="148E7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B258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charset="-122"/>
                  <a:ea typeface="仿宋" panose="02010609060101010101" charset="-122"/>
                </a:rPr>
                <a:t>意图识别</a:t>
              </a:r>
            </a:p>
          </p:txBody>
        </p:sp>
        <p:sp>
          <p:nvSpPr>
            <p:cNvPr id="8" name="矩形 32">
              <a:extLst>
                <a:ext uri="{FF2B5EF4-FFF2-40B4-BE49-F238E27FC236}">
                  <a16:creationId xmlns:a16="http://schemas.microsoft.com/office/drawing/2014/main" id="{3228B499-1920-429D-B8E9-3E90317E0B33}"/>
                </a:ext>
              </a:extLst>
            </p:cNvPr>
            <p:cNvSpPr/>
            <p:nvPr/>
          </p:nvSpPr>
          <p:spPr>
            <a:xfrm>
              <a:off x="6536" y="9584"/>
              <a:ext cx="2018" cy="666"/>
            </a:xfrm>
            <a:prstGeom prst="rect">
              <a:avLst/>
            </a:prstGeom>
            <a:noFill/>
            <a:ln>
              <a:solidFill>
                <a:srgbClr val="148E7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B258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charset="-122"/>
                  <a:ea typeface="仿宋" panose="02010609060101010101" charset="-122"/>
                </a:rPr>
                <a:t>句法树分析</a:t>
              </a: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5884DBA-5508-43B7-8764-64E3A1DA16F5}"/>
              </a:ext>
            </a:extLst>
          </p:cNvPr>
          <p:cNvSpPr/>
          <p:nvPr/>
        </p:nvSpPr>
        <p:spPr>
          <a:xfrm>
            <a:off x="3877945" y="2378075"/>
            <a:ext cx="1856105" cy="1325880"/>
          </a:xfrm>
          <a:prstGeom prst="rect">
            <a:avLst/>
          </a:prstGeom>
          <a:solidFill>
            <a:srgbClr val="F8B258"/>
          </a:solidFill>
          <a:ln>
            <a:solidFill>
              <a:srgbClr val="148E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4" name="文本框 44">
            <a:extLst>
              <a:ext uri="{FF2B5EF4-FFF2-40B4-BE49-F238E27FC236}">
                <a16:creationId xmlns:a16="http://schemas.microsoft.com/office/drawing/2014/main" id="{217E9EE7-EFC9-422B-9B79-AF69363F3AFD}"/>
              </a:ext>
            </a:extLst>
          </p:cNvPr>
          <p:cNvSpPr txBox="1"/>
          <p:nvPr/>
        </p:nvSpPr>
        <p:spPr>
          <a:xfrm>
            <a:off x="3982720" y="2898338"/>
            <a:ext cx="169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文本结构化服务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0F2B40-5B50-4E43-8871-A07C6974181D}"/>
              </a:ext>
            </a:extLst>
          </p:cNvPr>
          <p:cNvSpPr txBox="1"/>
          <p:nvPr/>
        </p:nvSpPr>
        <p:spPr>
          <a:xfrm>
            <a:off x="7048500" y="1381283"/>
            <a:ext cx="33524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业务需求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）：文本结构化服务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实体与关系提取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文本纠错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句法树分析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事件抽取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文本聚类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）：</a:t>
            </a:r>
            <a:r>
              <a:rPr lang="en-US" altLang="zh-CN" dirty="0"/>
              <a:t>NLU</a:t>
            </a:r>
            <a:r>
              <a:rPr lang="zh-CN" altLang="en-US" dirty="0"/>
              <a:t>服务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实体提取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文本分类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实体归一化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937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9DDE3C-5B19-447D-B32C-69BEEAF8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1"/>
            <a:ext cx="9751271" cy="59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4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989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KaTeX_Main</vt:lpstr>
      <vt:lpstr>KaTeX_Math</vt:lpstr>
      <vt:lpstr>等线</vt:lpstr>
      <vt:lpstr>等线 Light</vt:lpstr>
      <vt:lpstr>仿宋</vt:lpstr>
      <vt:lpstr>Arial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meiwei</dc:creator>
  <cp:lastModifiedBy>zhang meiwei</cp:lastModifiedBy>
  <cp:revision>22</cp:revision>
  <dcterms:created xsi:type="dcterms:W3CDTF">2020-08-18T03:02:37Z</dcterms:created>
  <dcterms:modified xsi:type="dcterms:W3CDTF">2020-08-27T01:56:09Z</dcterms:modified>
</cp:coreProperties>
</file>