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handoutMasterIdLst>
    <p:handoutMasterId r:id="rId32"/>
  </p:handoutMasterIdLst>
  <p:sldIdLst>
    <p:sldId id="712" r:id="rId5"/>
    <p:sldId id="716" r:id="rId6"/>
    <p:sldId id="720" r:id="rId7"/>
    <p:sldId id="738" r:id="rId8"/>
    <p:sldId id="737" r:id="rId9"/>
    <p:sldId id="736" r:id="rId10"/>
    <p:sldId id="728" r:id="rId11"/>
    <p:sldId id="740" r:id="rId12"/>
    <p:sldId id="741" r:id="rId13"/>
    <p:sldId id="742" r:id="rId14"/>
    <p:sldId id="729" r:id="rId15"/>
    <p:sldId id="730" r:id="rId16"/>
    <p:sldId id="665" r:id="rId17"/>
    <p:sldId id="719" r:id="rId18"/>
    <p:sldId id="702" r:id="rId19"/>
    <p:sldId id="683" r:id="rId20"/>
    <p:sldId id="707" r:id="rId21"/>
    <p:sldId id="708" r:id="rId22"/>
    <p:sldId id="715" r:id="rId23"/>
    <p:sldId id="734" r:id="rId24"/>
    <p:sldId id="721" r:id="rId25"/>
    <p:sldId id="722" r:id="rId26"/>
    <p:sldId id="723" r:id="rId27"/>
    <p:sldId id="724" r:id="rId28"/>
    <p:sldId id="732" r:id="rId29"/>
    <p:sldId id="731" r:id="rId30"/>
  </p:sldIdLst>
  <p:sldSz cx="9144000" cy="6858000" type="screen4x3"/>
  <p:notesSz cx="7099300" cy="10234613"/>
  <p:defaultTextStyle>
    <a:defPPr>
      <a:defRPr lang="zh-CN"/>
    </a:defPPr>
    <a:lvl1pPr algn="ctr" rtl="0" fontAlgn="base">
      <a:spcBef>
        <a:spcPct val="0"/>
      </a:spcBef>
      <a:spcAft>
        <a:spcPct val="0"/>
      </a:spcAft>
      <a:defRPr kern="1200">
        <a:solidFill>
          <a:schemeClr val="tx1"/>
        </a:solidFill>
        <a:latin typeface="Arial" charset="0"/>
        <a:ea typeface="黑体" pitchFamily="49" charset="-122"/>
        <a:cs typeface="+mn-cs"/>
      </a:defRPr>
    </a:lvl1pPr>
    <a:lvl2pPr marL="457200" algn="ctr" rtl="0" fontAlgn="base">
      <a:spcBef>
        <a:spcPct val="0"/>
      </a:spcBef>
      <a:spcAft>
        <a:spcPct val="0"/>
      </a:spcAft>
      <a:defRPr kern="1200">
        <a:solidFill>
          <a:schemeClr val="tx1"/>
        </a:solidFill>
        <a:latin typeface="Arial" charset="0"/>
        <a:ea typeface="黑体" pitchFamily="49" charset="-122"/>
        <a:cs typeface="+mn-cs"/>
      </a:defRPr>
    </a:lvl2pPr>
    <a:lvl3pPr marL="914400" algn="ctr" rtl="0" fontAlgn="base">
      <a:spcBef>
        <a:spcPct val="0"/>
      </a:spcBef>
      <a:spcAft>
        <a:spcPct val="0"/>
      </a:spcAft>
      <a:defRPr kern="1200">
        <a:solidFill>
          <a:schemeClr val="tx1"/>
        </a:solidFill>
        <a:latin typeface="Arial" charset="0"/>
        <a:ea typeface="黑体" pitchFamily="49" charset="-122"/>
        <a:cs typeface="+mn-cs"/>
      </a:defRPr>
    </a:lvl3pPr>
    <a:lvl4pPr marL="1371600" algn="ctr" rtl="0" fontAlgn="base">
      <a:spcBef>
        <a:spcPct val="0"/>
      </a:spcBef>
      <a:spcAft>
        <a:spcPct val="0"/>
      </a:spcAft>
      <a:defRPr kern="1200">
        <a:solidFill>
          <a:schemeClr val="tx1"/>
        </a:solidFill>
        <a:latin typeface="Arial" charset="0"/>
        <a:ea typeface="黑体" pitchFamily="49" charset="-122"/>
        <a:cs typeface="+mn-cs"/>
      </a:defRPr>
    </a:lvl4pPr>
    <a:lvl5pPr marL="1828800" algn="ctr" rtl="0" fontAlgn="base">
      <a:spcBef>
        <a:spcPct val="0"/>
      </a:spcBef>
      <a:spcAft>
        <a:spcPct val="0"/>
      </a:spcAft>
      <a:defRPr kern="1200">
        <a:solidFill>
          <a:schemeClr val="tx1"/>
        </a:solidFill>
        <a:latin typeface="Arial" charset="0"/>
        <a:ea typeface="黑体" pitchFamily="49" charset="-122"/>
        <a:cs typeface="+mn-cs"/>
      </a:defRPr>
    </a:lvl5pPr>
    <a:lvl6pPr marL="2286000" algn="l" defTabSz="914400" rtl="0" eaLnBrk="1" latinLnBrk="0" hangingPunct="1">
      <a:defRPr kern="1200">
        <a:solidFill>
          <a:schemeClr val="tx1"/>
        </a:solidFill>
        <a:latin typeface="Arial" charset="0"/>
        <a:ea typeface="黑体" pitchFamily="49" charset="-122"/>
        <a:cs typeface="+mn-cs"/>
      </a:defRPr>
    </a:lvl6pPr>
    <a:lvl7pPr marL="2743200" algn="l" defTabSz="914400" rtl="0" eaLnBrk="1" latinLnBrk="0" hangingPunct="1">
      <a:defRPr kern="1200">
        <a:solidFill>
          <a:schemeClr val="tx1"/>
        </a:solidFill>
        <a:latin typeface="Arial" charset="0"/>
        <a:ea typeface="黑体" pitchFamily="49" charset="-122"/>
        <a:cs typeface="+mn-cs"/>
      </a:defRPr>
    </a:lvl7pPr>
    <a:lvl8pPr marL="3200400" algn="l" defTabSz="914400" rtl="0" eaLnBrk="1" latinLnBrk="0" hangingPunct="1">
      <a:defRPr kern="1200">
        <a:solidFill>
          <a:schemeClr val="tx1"/>
        </a:solidFill>
        <a:latin typeface="Arial" charset="0"/>
        <a:ea typeface="黑体" pitchFamily="49" charset="-122"/>
        <a:cs typeface="+mn-cs"/>
      </a:defRPr>
    </a:lvl8pPr>
    <a:lvl9pPr marL="3657600" algn="l" defTabSz="914400" rtl="0" eaLnBrk="1" latinLnBrk="0" hangingPunct="1">
      <a:defRPr kern="1200">
        <a:solidFill>
          <a:schemeClr val="tx1"/>
        </a:solidFill>
        <a:latin typeface="Arial" charset="0"/>
        <a:ea typeface="黑体" pitchFamily="49" charset="-122"/>
        <a:cs typeface="+mn-cs"/>
      </a:defRPr>
    </a:lvl9pPr>
  </p:defaultTextStyle>
  <p:extLst>
    <p:ext uri="{521415D9-36F7-43E2-AB2F-B90AF26B5E84}">
      <p14:sectionLst xmlns:p14="http://schemas.microsoft.com/office/powerpoint/2010/main">
        <p14:section name="4. 吴俊杰" id="{0A6B7CEC-FF8B-41C3-9EFA-81752E265A27}">
          <p14:sldIdLst>
            <p14:sldId id="712"/>
            <p14:sldId id="716"/>
            <p14:sldId id="720"/>
            <p14:sldId id="738"/>
            <p14:sldId id="737"/>
            <p14:sldId id="736"/>
            <p14:sldId id="728"/>
            <p14:sldId id="740"/>
            <p14:sldId id="741"/>
            <p14:sldId id="742"/>
            <p14:sldId id="729"/>
            <p14:sldId id="730"/>
            <p14:sldId id="665"/>
            <p14:sldId id="719"/>
            <p14:sldId id="702"/>
            <p14:sldId id="683"/>
            <p14:sldId id="707"/>
            <p14:sldId id="708"/>
            <p14:sldId id="715"/>
            <p14:sldId id="734"/>
            <p14:sldId id="721"/>
            <p14:sldId id="722"/>
            <p14:sldId id="723"/>
            <p14:sldId id="724"/>
            <p14:sldId id="732"/>
            <p14:sldId id="7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迪 韩" initials="迪" lastIdx="4" clrIdx="0">
    <p:extLst>
      <p:ext uri="{19B8F6BF-5375-455C-9EA6-DF929625EA0E}">
        <p15:presenceInfo xmlns:p15="http://schemas.microsoft.com/office/powerpoint/2012/main" userId="a5b20a912a5cf55a" providerId="Windows Live"/>
      </p:ext>
    </p:extLst>
  </p:cmAuthor>
  <p:cmAuthor id="2" name="Tian, Zhong" initials="TZ" lastIdx="6" clrIdx="1">
    <p:extLst>
      <p:ext uri="{19B8F6BF-5375-455C-9EA6-DF929625EA0E}">
        <p15:presenceInfo xmlns:p15="http://schemas.microsoft.com/office/powerpoint/2012/main" userId="S::5109I10238@ap.sony.com::7684ec46-f769-440f-841b-21190067aef5" providerId="AD"/>
      </p:ext>
    </p:extLst>
  </p:cmAuthor>
  <p:cmAuthor id="3" name="ChangKun LI" initials="CL" lastIdx="1" clrIdx="2">
    <p:extLst>
      <p:ext uri="{19B8F6BF-5375-455C-9EA6-DF929625EA0E}">
        <p15:presenceInfo xmlns:p15="http://schemas.microsoft.com/office/powerpoint/2012/main" userId="ca21cae313cee3b0" providerId="Windows Live"/>
      </p:ext>
    </p:extLst>
  </p:cmAuthor>
  <p:cmAuthor id="4" name="俊杰 吴" initials="俊杰" lastIdx="1" clrIdx="3">
    <p:extLst>
      <p:ext uri="{19B8F6BF-5375-455C-9EA6-DF929625EA0E}">
        <p15:presenceInfo xmlns:p15="http://schemas.microsoft.com/office/powerpoint/2012/main" userId="306fcea86c7d19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3333FF"/>
    <a:srgbClr val="FF66FF"/>
    <a:srgbClr val="00CC00"/>
    <a:srgbClr val="66FFFF"/>
    <a:srgbClr val="FFFF66"/>
    <a:srgbClr val="CC00CC"/>
    <a:srgbClr val="FF3399"/>
    <a:srgbClr val="FF66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14" autoAdjust="0"/>
    <p:restoredTop sz="92544" autoAdjust="0"/>
  </p:normalViewPr>
  <p:slideViewPr>
    <p:cSldViewPr>
      <p:cViewPr varScale="1">
        <p:scale>
          <a:sx n="80" d="100"/>
          <a:sy n="80" d="100"/>
        </p:scale>
        <p:origin x="1807"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520" y="-78"/>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b="0">
                <a:ea typeface="宋体" charset="-122"/>
              </a:defRPr>
            </a:lvl1pPr>
          </a:lstStyle>
          <a:p>
            <a:pPr>
              <a:defRPr/>
            </a:pPr>
            <a:endParaRPr lang="en-US" altLang="zh-CN"/>
          </a:p>
        </p:txBody>
      </p:sp>
      <p:sp>
        <p:nvSpPr>
          <p:cNvPr id="26726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a:ea typeface="宋体" charset="-122"/>
              </a:defRPr>
            </a:lvl1pPr>
          </a:lstStyle>
          <a:p>
            <a:pPr>
              <a:defRPr/>
            </a:pPr>
            <a:endParaRPr lang="en-US" altLang="zh-CN"/>
          </a:p>
        </p:txBody>
      </p:sp>
      <p:sp>
        <p:nvSpPr>
          <p:cNvPr id="26726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b="0">
                <a:ea typeface="宋体" charset="-122"/>
              </a:defRPr>
            </a:lvl1pPr>
          </a:lstStyle>
          <a:p>
            <a:pPr>
              <a:defRPr/>
            </a:pPr>
            <a:endParaRPr lang="en-US" altLang="zh-CN"/>
          </a:p>
        </p:txBody>
      </p:sp>
      <p:sp>
        <p:nvSpPr>
          <p:cNvPr id="26726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a:ea typeface="宋体" charset="-122"/>
              </a:defRPr>
            </a:lvl1pPr>
          </a:lstStyle>
          <a:p>
            <a:pPr>
              <a:defRPr/>
            </a:pPr>
            <a:fld id="{E04FF485-16B1-4072-8879-2A156196F881}" type="slidenum">
              <a:rPr lang="en-US" altLang="zh-CN"/>
              <a:pPr>
                <a:defRPr/>
              </a:pPr>
              <a:t>‹#›</a:t>
            </a:fld>
            <a:endParaRPr lang="en-US" altLang="zh-CN"/>
          </a:p>
        </p:txBody>
      </p:sp>
    </p:spTree>
    <p:extLst>
      <p:ext uri="{BB962C8B-B14F-4D97-AF65-F5344CB8AC3E}">
        <p14:creationId xmlns:p14="http://schemas.microsoft.com/office/powerpoint/2010/main" val="1890937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l">
              <a:defRPr sz="1300" b="0">
                <a:ea typeface="宋体" charset="-122"/>
              </a:defRPr>
            </a:lvl1pPr>
          </a:lstStyle>
          <a:p>
            <a:pPr>
              <a:defRPr/>
            </a:pPr>
            <a:endParaRPr lang="en-US" altLang="zh-CN"/>
          </a:p>
        </p:txBody>
      </p:sp>
      <p:sp>
        <p:nvSpPr>
          <p:cNvPr id="2355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b="0">
                <a:ea typeface="宋体" charset="-122"/>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2355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355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l">
              <a:defRPr sz="1300" b="0">
                <a:ea typeface="宋体" charset="-122"/>
              </a:defRPr>
            </a:lvl1pPr>
          </a:lstStyle>
          <a:p>
            <a:pPr>
              <a:defRPr/>
            </a:pPr>
            <a:endParaRPr lang="en-US" altLang="zh-CN"/>
          </a:p>
        </p:txBody>
      </p:sp>
      <p:sp>
        <p:nvSpPr>
          <p:cNvPr id="2355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b="0">
                <a:ea typeface="宋体" charset="-122"/>
              </a:defRPr>
            </a:lvl1pPr>
          </a:lstStyle>
          <a:p>
            <a:pPr>
              <a:defRPr/>
            </a:pPr>
            <a:fld id="{444726D6-CD7C-4D7C-9559-2B146E59AC7E}" type="slidenum">
              <a:rPr lang="en-US" altLang="zh-CN"/>
              <a:pPr>
                <a:defRPr/>
              </a:pPr>
              <a:t>‹#›</a:t>
            </a:fld>
            <a:endParaRPr lang="en-US" altLang="zh-CN"/>
          </a:p>
        </p:txBody>
      </p:sp>
    </p:spTree>
    <p:extLst>
      <p:ext uri="{BB962C8B-B14F-4D97-AF65-F5344CB8AC3E}">
        <p14:creationId xmlns:p14="http://schemas.microsoft.com/office/powerpoint/2010/main" val="325222478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1</a:t>
            </a:fld>
            <a:endParaRPr lang="en-US" altLang="zh-CN"/>
          </a:p>
        </p:txBody>
      </p:sp>
    </p:spTree>
    <p:extLst>
      <p:ext uri="{BB962C8B-B14F-4D97-AF65-F5344CB8AC3E}">
        <p14:creationId xmlns:p14="http://schemas.microsoft.com/office/powerpoint/2010/main" val="3661715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11</a:t>
            </a:fld>
            <a:endParaRPr lang="en-US" altLang="zh-CN"/>
          </a:p>
        </p:txBody>
      </p:sp>
    </p:spTree>
    <p:extLst>
      <p:ext uri="{BB962C8B-B14F-4D97-AF65-F5344CB8AC3E}">
        <p14:creationId xmlns:p14="http://schemas.microsoft.com/office/powerpoint/2010/main" val="3198314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12</a:t>
            </a:fld>
            <a:endParaRPr lang="en-US" altLang="zh-CN"/>
          </a:p>
        </p:txBody>
      </p:sp>
    </p:spTree>
    <p:extLst>
      <p:ext uri="{BB962C8B-B14F-4D97-AF65-F5344CB8AC3E}">
        <p14:creationId xmlns:p14="http://schemas.microsoft.com/office/powerpoint/2010/main" val="22813303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4726D6-CD7C-4D7C-9559-2B146E59AC7E}" type="slidenum">
              <a:rPr lang="en-US" altLang="zh-CN" smtClean="0"/>
              <a:pPr>
                <a:defRPr/>
              </a:pPr>
              <a:t>13</a:t>
            </a:fld>
            <a:endParaRPr lang="en-US" altLang="zh-CN"/>
          </a:p>
        </p:txBody>
      </p:sp>
    </p:spTree>
    <p:extLst>
      <p:ext uri="{BB962C8B-B14F-4D97-AF65-F5344CB8AC3E}">
        <p14:creationId xmlns:p14="http://schemas.microsoft.com/office/powerpoint/2010/main" val="38135481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14</a:t>
            </a:fld>
            <a:endParaRPr lang="en-US" altLang="zh-CN"/>
          </a:p>
        </p:txBody>
      </p:sp>
    </p:spTree>
    <p:extLst>
      <p:ext uri="{BB962C8B-B14F-4D97-AF65-F5344CB8AC3E}">
        <p14:creationId xmlns:p14="http://schemas.microsoft.com/office/powerpoint/2010/main" val="22351664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15</a:t>
            </a:fld>
            <a:endParaRPr lang="en-US" altLang="zh-CN"/>
          </a:p>
        </p:txBody>
      </p:sp>
    </p:spTree>
    <p:extLst>
      <p:ext uri="{BB962C8B-B14F-4D97-AF65-F5344CB8AC3E}">
        <p14:creationId xmlns:p14="http://schemas.microsoft.com/office/powerpoint/2010/main" val="3809622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4726D6-CD7C-4D7C-9559-2B146E59AC7E}"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300" b="0" i="0" u="none" strike="noStrike" kern="1200" cap="none" spc="0" normalizeH="0" baseline="0" noProof="0">
              <a:ln>
                <a:noFill/>
              </a:ln>
              <a:solidFill>
                <a:srgbClr val="000000"/>
              </a:solidFill>
              <a:effectLst/>
              <a:uLnTx/>
              <a:uFillTx/>
              <a:latin typeface="Arial" charset="0"/>
              <a:ea typeface="宋体" charset="-122"/>
              <a:cs typeface="+mn-cs"/>
            </a:endParaRPr>
          </a:p>
        </p:txBody>
      </p:sp>
    </p:spTree>
    <p:extLst>
      <p:ext uri="{BB962C8B-B14F-4D97-AF65-F5344CB8AC3E}">
        <p14:creationId xmlns:p14="http://schemas.microsoft.com/office/powerpoint/2010/main" val="7610084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444726D6-CD7C-4D7C-9559-2B146E59AC7E}" type="slidenum">
              <a:rPr lang="en-US" altLang="zh-CN" smtClean="0"/>
              <a:pPr>
                <a:defRPr/>
              </a:pPr>
              <a:t>21</a:t>
            </a:fld>
            <a:endParaRPr lang="en-US" altLang="zh-CN"/>
          </a:p>
        </p:txBody>
      </p:sp>
    </p:spTree>
    <p:extLst>
      <p:ext uri="{BB962C8B-B14F-4D97-AF65-F5344CB8AC3E}">
        <p14:creationId xmlns:p14="http://schemas.microsoft.com/office/powerpoint/2010/main" val="2068253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4726D6-CD7C-4D7C-9559-2B146E59AC7E}"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300" b="0" i="0" u="none" strike="noStrike" kern="1200" cap="none" spc="0" normalizeH="0" baseline="0" noProof="0">
              <a:ln>
                <a:noFill/>
              </a:ln>
              <a:solidFill>
                <a:srgbClr val="000000"/>
              </a:solidFill>
              <a:effectLst/>
              <a:uLnTx/>
              <a:uFillTx/>
              <a:latin typeface="Arial" charset="0"/>
              <a:ea typeface="宋体" charset="-122"/>
              <a:cs typeface="+mn-cs"/>
            </a:endParaRPr>
          </a:p>
        </p:txBody>
      </p:sp>
    </p:spTree>
    <p:extLst>
      <p:ext uri="{BB962C8B-B14F-4D97-AF65-F5344CB8AC3E}">
        <p14:creationId xmlns:p14="http://schemas.microsoft.com/office/powerpoint/2010/main" val="1572634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4726D6-CD7C-4D7C-9559-2B146E59AC7E}"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300" b="0" i="0" u="none" strike="noStrike" kern="1200" cap="none" spc="0" normalizeH="0" baseline="0" noProof="0">
              <a:ln>
                <a:noFill/>
              </a:ln>
              <a:solidFill>
                <a:srgbClr val="000000"/>
              </a:solidFill>
              <a:effectLst/>
              <a:uLnTx/>
              <a:uFillTx/>
              <a:latin typeface="Arial" charset="0"/>
              <a:ea typeface="宋体" charset="-122"/>
              <a:cs typeface="+mn-cs"/>
            </a:endParaRPr>
          </a:p>
        </p:txBody>
      </p:sp>
    </p:spTree>
    <p:extLst>
      <p:ext uri="{BB962C8B-B14F-4D97-AF65-F5344CB8AC3E}">
        <p14:creationId xmlns:p14="http://schemas.microsoft.com/office/powerpoint/2010/main" val="6091374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44726D6-CD7C-4D7C-9559-2B146E59AC7E}" type="slidenum">
              <a:rPr lang="en-US" altLang="zh-CN" smtClean="0"/>
              <a:pPr>
                <a:defRPr/>
              </a:pPr>
              <a:t>24</a:t>
            </a:fld>
            <a:endParaRPr lang="en-US" altLang="zh-CN"/>
          </a:p>
        </p:txBody>
      </p:sp>
    </p:spTree>
    <p:extLst>
      <p:ext uri="{BB962C8B-B14F-4D97-AF65-F5344CB8AC3E}">
        <p14:creationId xmlns:p14="http://schemas.microsoft.com/office/powerpoint/2010/main" val="79150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1" dirty="0">
              <a:solidFill>
                <a:srgbClr val="FF0000"/>
              </a:solidFill>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4726D6-CD7C-4D7C-9559-2B146E59AC7E}"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300" b="0" i="0" u="none" strike="noStrike" kern="1200" cap="none" spc="0" normalizeH="0" baseline="0" noProof="0">
              <a:ln>
                <a:noFill/>
              </a:ln>
              <a:solidFill>
                <a:srgbClr val="000000"/>
              </a:solidFill>
              <a:effectLst/>
              <a:uLnTx/>
              <a:uFillTx/>
              <a:latin typeface="Arial" charset="0"/>
              <a:ea typeface="宋体" charset="-122"/>
              <a:cs typeface="+mn-cs"/>
            </a:endParaRPr>
          </a:p>
        </p:txBody>
      </p:sp>
    </p:spTree>
    <p:extLst>
      <p:ext uri="{BB962C8B-B14F-4D97-AF65-F5344CB8AC3E}">
        <p14:creationId xmlns:p14="http://schemas.microsoft.com/office/powerpoint/2010/main" val="25669645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4726D6-CD7C-4D7C-9559-2B146E59AC7E}"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300" b="0" i="0" u="none" strike="noStrike" kern="1200" cap="none" spc="0" normalizeH="0" baseline="0" noProof="0">
              <a:ln>
                <a:noFill/>
              </a:ln>
              <a:solidFill>
                <a:srgbClr val="000000"/>
              </a:solidFill>
              <a:effectLst/>
              <a:uLnTx/>
              <a:uFillTx/>
              <a:latin typeface="Arial" charset="0"/>
              <a:ea typeface="宋体" charset="-122"/>
              <a:cs typeface="+mn-cs"/>
            </a:endParaRPr>
          </a:p>
        </p:txBody>
      </p:sp>
    </p:spTree>
    <p:extLst>
      <p:ext uri="{BB962C8B-B14F-4D97-AF65-F5344CB8AC3E}">
        <p14:creationId xmlns:p14="http://schemas.microsoft.com/office/powerpoint/2010/main" val="302277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4726D6-CD7C-4D7C-9559-2B146E59AC7E}"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300" b="0" i="0" u="none" strike="noStrike" kern="1200" cap="none" spc="0" normalizeH="0" baseline="0" noProof="0">
              <a:ln>
                <a:noFill/>
              </a:ln>
              <a:solidFill>
                <a:srgbClr val="000000"/>
              </a:solidFill>
              <a:effectLst/>
              <a:uLnTx/>
              <a:uFillTx/>
              <a:latin typeface="Arial" charset="0"/>
              <a:ea typeface="宋体" charset="-122"/>
              <a:cs typeface="+mn-cs"/>
            </a:endParaRPr>
          </a:p>
        </p:txBody>
      </p:sp>
    </p:spTree>
    <p:extLst>
      <p:ext uri="{BB962C8B-B14F-4D97-AF65-F5344CB8AC3E}">
        <p14:creationId xmlns:p14="http://schemas.microsoft.com/office/powerpoint/2010/main" val="26556050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b="1" dirty="0">
              <a:solidFill>
                <a:srgbClr val="006600"/>
              </a:solidFill>
              <a:effectLst>
                <a:outerShdw blurRad="38100" dist="38100" dir="2700000" algn="tl">
                  <a:srgbClr val="C0C0C0"/>
                </a:outerShdw>
              </a:effectLst>
            </a:endParaRPr>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44726D6-CD7C-4D7C-9559-2B146E59AC7E}" type="slidenum">
              <a:rPr kumimoji="0" lang="en-US" altLang="zh-CN" sz="1300" b="0" i="0" u="none" strike="noStrike" kern="1200" cap="none" spc="0" normalizeH="0" baseline="0" noProof="0" smtClean="0">
                <a:ln>
                  <a:noFill/>
                </a:ln>
                <a:solidFill>
                  <a:srgbClr val="000000"/>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300" b="0" i="0" u="none" strike="noStrike" kern="1200" cap="none" spc="0" normalizeH="0" baseline="0" noProof="0">
              <a:ln>
                <a:noFill/>
              </a:ln>
              <a:solidFill>
                <a:srgbClr val="000000"/>
              </a:solidFill>
              <a:effectLst/>
              <a:uLnTx/>
              <a:uFillTx/>
              <a:latin typeface="Arial" charset="0"/>
              <a:ea typeface="宋体" charset="-122"/>
              <a:cs typeface="+mn-cs"/>
            </a:endParaRPr>
          </a:p>
        </p:txBody>
      </p:sp>
    </p:spTree>
    <p:extLst>
      <p:ext uri="{BB962C8B-B14F-4D97-AF65-F5344CB8AC3E}">
        <p14:creationId xmlns:p14="http://schemas.microsoft.com/office/powerpoint/2010/main" val="36858618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5</a:t>
            </a:fld>
            <a:endParaRPr lang="en-US" altLang="zh-CN"/>
          </a:p>
        </p:txBody>
      </p:sp>
    </p:spTree>
    <p:extLst>
      <p:ext uri="{BB962C8B-B14F-4D97-AF65-F5344CB8AC3E}">
        <p14:creationId xmlns:p14="http://schemas.microsoft.com/office/powerpoint/2010/main" val="134403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6</a:t>
            </a:fld>
            <a:endParaRPr lang="en-US" altLang="zh-CN"/>
          </a:p>
        </p:txBody>
      </p:sp>
    </p:spTree>
    <p:extLst>
      <p:ext uri="{BB962C8B-B14F-4D97-AF65-F5344CB8AC3E}">
        <p14:creationId xmlns:p14="http://schemas.microsoft.com/office/powerpoint/2010/main" val="71228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7</a:t>
            </a:fld>
            <a:endParaRPr lang="en-US" altLang="zh-CN"/>
          </a:p>
        </p:txBody>
      </p:sp>
    </p:spTree>
    <p:extLst>
      <p:ext uri="{BB962C8B-B14F-4D97-AF65-F5344CB8AC3E}">
        <p14:creationId xmlns:p14="http://schemas.microsoft.com/office/powerpoint/2010/main" val="793727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8</a:t>
            </a:fld>
            <a:endParaRPr lang="en-US" altLang="zh-CN"/>
          </a:p>
        </p:txBody>
      </p:sp>
    </p:spTree>
    <p:extLst>
      <p:ext uri="{BB962C8B-B14F-4D97-AF65-F5344CB8AC3E}">
        <p14:creationId xmlns:p14="http://schemas.microsoft.com/office/powerpoint/2010/main" val="40618315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a:defRPr/>
            </a:pPr>
            <a:fld id="{444726D6-CD7C-4D7C-9559-2B146E59AC7E}" type="slidenum">
              <a:rPr lang="en-US" altLang="zh-CN" smtClean="0"/>
              <a:pPr>
                <a:defRPr/>
              </a:pPr>
              <a:t>9</a:t>
            </a:fld>
            <a:endParaRPr lang="en-US" altLang="zh-CN"/>
          </a:p>
        </p:txBody>
      </p:sp>
    </p:spTree>
    <p:extLst>
      <p:ext uri="{BB962C8B-B14F-4D97-AF65-F5344CB8AC3E}">
        <p14:creationId xmlns:p14="http://schemas.microsoft.com/office/powerpoint/2010/main" val="1527135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t>Since the optimal power control of </a:t>
            </a:r>
            <a:r>
              <a:rPr lang="en-US" altLang="zh-CN" dirty="0" err="1"/>
              <a:t>sidelink</a:t>
            </a:r>
            <a:r>
              <a:rPr lang="en-US" altLang="zh-CN" dirty="0"/>
              <a:t> can be formulated as an MDP,</a:t>
            </a:r>
            <a:r>
              <a:rPr lang="en-US" altLang="zh-CN" baseline="0" dirty="0"/>
              <a:t> we can implement Deep Reinforcement Learning (DRL) to exactly solve MDP, i.e., the optimal power control problem. To achieve better joint training effect, we shall choose similar DRL models as a group to train together. Fortunately, in the </a:t>
            </a:r>
            <a:r>
              <a:rPr lang="en-US" altLang="zh-CN" baseline="0" dirty="0" err="1"/>
              <a:t>sidelink</a:t>
            </a:r>
            <a:r>
              <a:rPr lang="en-US" altLang="zh-CN" baseline="0" dirty="0"/>
              <a:t> power control problem, the stochastic environment of DRL is wireless channel. Therefore, the probability distribution of channel state can uniquely identify the characteristics of DRL model. </a:t>
            </a:r>
            <a:r>
              <a:rPr lang="en-US" altLang="zh-CN" b="1" baseline="0" dirty="0"/>
              <a:t>We can describe the similarity of DRL models using the similarity of the probability distributions of the channel states</a:t>
            </a:r>
            <a:r>
              <a:rPr lang="en-US" altLang="zh-CN" baseline="0" dirty="0"/>
              <a:t>. As a result, the probability distribution of channel state is essential for choosing the similar DRL models as the grouping process in FL.</a:t>
            </a:r>
            <a:endParaRPr lang="zh-CN" altLang="en-US" dirty="0"/>
          </a:p>
        </p:txBody>
      </p:sp>
      <p:sp>
        <p:nvSpPr>
          <p:cNvPr id="4" name="灯片编号占位符 3"/>
          <p:cNvSpPr>
            <a:spLocks noGrp="1"/>
          </p:cNvSpPr>
          <p:nvPr>
            <p:ph type="sldNum" sz="quarter" idx="10"/>
          </p:nvPr>
        </p:nvSpPr>
        <p:spPr/>
        <p:txBody>
          <a:bodyPr/>
          <a:lstStyle/>
          <a:p>
            <a:pPr>
              <a:defRPr/>
            </a:pPr>
            <a:fld id="{444726D6-CD7C-4D7C-9559-2B146E59AC7E}" type="slidenum">
              <a:rPr lang="en-US" altLang="zh-CN" smtClean="0"/>
              <a:pPr>
                <a:defRPr/>
              </a:pPr>
              <a:t>10</a:t>
            </a:fld>
            <a:endParaRPr lang="en-US" altLang="zh-CN"/>
          </a:p>
        </p:txBody>
      </p:sp>
    </p:spTree>
    <p:extLst>
      <p:ext uri="{BB962C8B-B14F-4D97-AF65-F5344CB8AC3E}">
        <p14:creationId xmlns:p14="http://schemas.microsoft.com/office/powerpoint/2010/main" val="625001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礼堂6"/>
          <p:cNvPicPr>
            <a:picLocks noChangeAspect="1" noChangeArrowheads="1"/>
          </p:cNvPicPr>
          <p:nvPr userDrawn="1"/>
        </p:nvPicPr>
        <p:blipFill>
          <a:blip r:embed="rId2" cstate="print"/>
          <a:srcRect/>
          <a:stretch>
            <a:fillRect/>
          </a:stretch>
        </p:blipFill>
        <p:spPr bwMode="auto">
          <a:xfrm>
            <a:off x="6084888" y="5937250"/>
            <a:ext cx="3059112" cy="920750"/>
          </a:xfrm>
          <a:prstGeom prst="rect">
            <a:avLst/>
          </a:prstGeom>
          <a:noFill/>
          <a:ln w="9525">
            <a:noFill/>
            <a:miter lim="800000"/>
            <a:headEnd/>
            <a:tailEnd/>
          </a:ln>
        </p:spPr>
      </p:pic>
      <p:pic>
        <p:nvPicPr>
          <p:cNvPr id="5" name="Picture 10" descr="line6"/>
          <p:cNvPicPr>
            <a:picLocks noChangeAspect="1" noChangeArrowheads="1"/>
          </p:cNvPicPr>
          <p:nvPr userDrawn="1"/>
        </p:nvPicPr>
        <p:blipFill>
          <a:blip r:embed="rId3" cstate="print"/>
          <a:srcRect/>
          <a:stretch>
            <a:fillRect/>
          </a:stretch>
        </p:blipFill>
        <p:spPr bwMode="auto">
          <a:xfrm>
            <a:off x="0" y="3459163"/>
            <a:ext cx="9144000" cy="257175"/>
          </a:xfrm>
          <a:prstGeom prst="rect">
            <a:avLst/>
          </a:prstGeom>
          <a:noFill/>
          <a:ln w="9525">
            <a:noFill/>
            <a:miter lim="800000"/>
            <a:headEnd/>
            <a:tailEnd/>
          </a:ln>
        </p:spPr>
      </p:pic>
      <p:pic>
        <p:nvPicPr>
          <p:cNvPr id="7" name="Picture 13" descr="系徽1"/>
          <p:cNvPicPr>
            <a:picLocks noChangeAspect="1" noChangeArrowheads="1"/>
          </p:cNvPicPr>
          <p:nvPr userDrawn="1"/>
        </p:nvPicPr>
        <p:blipFill>
          <a:blip r:embed="rId4" cstate="print"/>
          <a:srcRect/>
          <a:stretch>
            <a:fillRect/>
          </a:stretch>
        </p:blipFill>
        <p:spPr bwMode="auto">
          <a:xfrm>
            <a:off x="0" y="0"/>
            <a:ext cx="1042988" cy="973138"/>
          </a:xfrm>
          <a:prstGeom prst="rect">
            <a:avLst/>
          </a:prstGeom>
          <a:noFill/>
          <a:ln w="9525">
            <a:noFill/>
            <a:miter lim="800000"/>
            <a:headEnd/>
            <a:tailEnd/>
          </a:ln>
        </p:spPr>
      </p:pic>
      <p:sp>
        <p:nvSpPr>
          <p:cNvPr id="6147" name="Rectangle 3"/>
          <p:cNvSpPr>
            <a:spLocks noGrp="1" noChangeArrowheads="1"/>
          </p:cNvSpPr>
          <p:nvPr>
            <p:ph type="ctrTitle"/>
          </p:nvPr>
        </p:nvSpPr>
        <p:spPr>
          <a:xfrm>
            <a:off x="685800" y="2130425"/>
            <a:ext cx="7772400" cy="1470025"/>
          </a:xfrm>
        </p:spPr>
        <p:txBody>
          <a:bodyPr/>
          <a:lstStyle>
            <a:lvl1pPr>
              <a:defRPr sz="4000">
                <a:latin typeface="Arial Narrow" pitchFamily="34" charset="0"/>
              </a:defRPr>
            </a:lvl1pPr>
          </a:lstStyle>
          <a:p>
            <a:r>
              <a:rPr lang="en-US" altLang="zh-CN" dirty="0"/>
              <a:t>Click to edit Master title style</a:t>
            </a:r>
          </a:p>
        </p:txBody>
      </p:sp>
      <p:sp>
        <p:nvSpPr>
          <p:cNvPr id="6148" name="Rectangle 4"/>
          <p:cNvSpPr>
            <a:spLocks noGrp="1" noChangeArrowheads="1"/>
          </p:cNvSpPr>
          <p:nvPr>
            <p:ph type="subTitle" idx="1"/>
          </p:nvPr>
        </p:nvSpPr>
        <p:spPr>
          <a:xfrm>
            <a:off x="1371600" y="4005263"/>
            <a:ext cx="6400800" cy="1752600"/>
          </a:xfrm>
        </p:spPr>
        <p:txBody>
          <a:bodyPr/>
          <a:lstStyle>
            <a:lvl1pPr marL="0" indent="0" algn="ctr">
              <a:buFontTx/>
              <a:buNone/>
              <a:defRPr sz="3200">
                <a:latin typeface="Arial Narrow" pitchFamily="34" charset="0"/>
              </a:defRPr>
            </a:lvl1pPr>
          </a:lstStyle>
          <a:p>
            <a:r>
              <a:rPr lang="en-US" altLang="zh-CN" dirty="0"/>
              <a:t>Click to edit Master subtitle style</a:t>
            </a:r>
          </a:p>
        </p:txBody>
      </p:sp>
      <p:sp>
        <p:nvSpPr>
          <p:cNvPr id="8" name="Rectangle 6"/>
          <p:cNvSpPr>
            <a:spLocks noGrp="1" noChangeArrowheads="1"/>
          </p:cNvSpPr>
          <p:nvPr>
            <p:ph type="ftr" sz="quarter" idx="10"/>
          </p:nvPr>
        </p:nvSpPr>
        <p:spPr>
          <a:xfrm>
            <a:off x="3124200" y="6337300"/>
            <a:ext cx="2895600" cy="476250"/>
          </a:xfrm>
        </p:spPr>
        <p:txBody>
          <a:bodyPr/>
          <a:lstStyle>
            <a:lvl1pPr>
              <a:defRPr>
                <a:latin typeface="Arial" charset="0"/>
                <a:ea typeface="宋体" charset="-122"/>
              </a:defRPr>
            </a:lvl1pPr>
          </a:lstStyle>
          <a:p>
            <a:pPr>
              <a:defRPr/>
            </a:pPr>
            <a:endParaRPr lang="en-US" altLang="zh-CN"/>
          </a:p>
        </p:txBody>
      </p:sp>
      <p:sp>
        <p:nvSpPr>
          <p:cNvPr id="9" name="Rectangle 7"/>
          <p:cNvSpPr>
            <a:spLocks noGrp="1" noChangeArrowheads="1"/>
          </p:cNvSpPr>
          <p:nvPr>
            <p:ph type="sldNum" sz="quarter" idx="11"/>
          </p:nvPr>
        </p:nvSpPr>
        <p:spPr>
          <a:xfrm>
            <a:off x="6553200" y="6337300"/>
            <a:ext cx="2133600" cy="476250"/>
          </a:xfrm>
        </p:spPr>
        <p:txBody>
          <a:bodyPr/>
          <a:lstStyle>
            <a:lvl1pPr>
              <a:defRPr>
                <a:latin typeface="Arial" charset="0"/>
                <a:ea typeface="宋体" charset="-122"/>
              </a:defRPr>
            </a:lvl1pPr>
          </a:lstStyle>
          <a:p>
            <a:pPr>
              <a:defRPr/>
            </a:pPr>
            <a:fld id="{7AB90F0E-1342-41CF-B5B1-D9A0E811C368}" type="slidenum">
              <a:rPr lang="en-US" altLang="zh-CN" smtClean="0"/>
              <a:pPr>
                <a:defRPr/>
              </a:pPr>
              <a:t>‹#›</a:t>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5627184-C13E-47B8-A596-A6D1D643C227}"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58738"/>
            <a:ext cx="2057400" cy="639445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58738"/>
            <a:ext cx="6019800" cy="639445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462CF4F-BCEE-4880-8473-F064C1C5A316}"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E7B3185-6279-447F-A8E5-0E010E319FB9}"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69F9101-6064-4AC9-8426-F835BE865871}"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3414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41438"/>
            <a:ext cx="40386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09F731A-A6B0-4F08-B8CF-CEFFE8C4311D}"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814C39D-9DB2-458E-BBB7-8BC80FF08CB4}"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68EE9B4-4CDF-48D2-98E6-7DA84B99AD2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3EC10452-CA92-421E-802A-EA20D3EDEC47}"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7A6E17F-BAC5-4395-A178-DF0E844A3299}"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1DAFD1E-DA2E-40F3-9175-000F14ADA3FC}"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礼堂6"/>
          <p:cNvPicPr>
            <a:picLocks noChangeAspect="1" noChangeArrowheads="1"/>
          </p:cNvPicPr>
          <p:nvPr userDrawn="1"/>
        </p:nvPicPr>
        <p:blipFill>
          <a:blip r:embed="rId13" cstate="print"/>
          <a:srcRect/>
          <a:stretch>
            <a:fillRect/>
          </a:stretch>
        </p:blipFill>
        <p:spPr bwMode="auto">
          <a:xfrm>
            <a:off x="6084888" y="5937250"/>
            <a:ext cx="3059112" cy="920750"/>
          </a:xfrm>
          <a:prstGeom prst="rect">
            <a:avLst/>
          </a:prstGeom>
          <a:noFill/>
          <a:ln w="9525">
            <a:noFill/>
            <a:miter lim="800000"/>
            <a:headEnd/>
            <a:tailEnd/>
          </a:ln>
        </p:spPr>
      </p:pic>
      <p:sp>
        <p:nvSpPr>
          <p:cNvPr id="2" name="Rectangle 2"/>
          <p:cNvSpPr>
            <a:spLocks noGrp="1" noChangeArrowheads="1"/>
          </p:cNvSpPr>
          <p:nvPr>
            <p:ph type="title"/>
          </p:nvPr>
        </p:nvSpPr>
        <p:spPr bwMode="auto">
          <a:xfrm>
            <a:off x="1143000" y="58738"/>
            <a:ext cx="7286625" cy="993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6148" name="Rectangle 3"/>
          <p:cNvSpPr>
            <a:spLocks noGrp="1" noChangeArrowheads="1"/>
          </p:cNvSpPr>
          <p:nvPr>
            <p:ph type="body" idx="1"/>
          </p:nvPr>
        </p:nvSpPr>
        <p:spPr bwMode="auto">
          <a:xfrm>
            <a:off x="142875" y="1341438"/>
            <a:ext cx="8858250" cy="5111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3" name="Rectangle 4"/>
          <p:cNvSpPr>
            <a:spLocks noGrp="1" noChangeArrowheads="1"/>
          </p:cNvSpPr>
          <p:nvPr>
            <p:ph type="dt" sz="half" idx="2"/>
          </p:nvPr>
        </p:nvSpPr>
        <p:spPr bwMode="auto">
          <a:xfrm>
            <a:off x="179388" y="6524625"/>
            <a:ext cx="2133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solidFill>
                  <a:srgbClr val="CC00CC"/>
                </a:solidFill>
                <a:latin typeface="黑体" pitchFamily="49"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524625"/>
            <a:ext cx="2895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rgbClr val="CC00CC"/>
                </a:solidFill>
                <a:latin typeface="黑体" pitchFamily="49"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804025" y="6524625"/>
            <a:ext cx="2133600" cy="2603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CC00CC"/>
                </a:solidFill>
                <a:latin typeface="黑体" pitchFamily="49" charset="-122"/>
              </a:defRPr>
            </a:lvl1pPr>
          </a:lstStyle>
          <a:p>
            <a:pPr>
              <a:defRPr/>
            </a:pPr>
            <a:fld id="{0D62CF80-5C4F-4DE8-902D-15239D35E520}" type="slidenum">
              <a:rPr lang="en-US" altLang="zh-CN"/>
              <a:pPr>
                <a:defRPr/>
              </a:pPr>
              <a:t>‹#›</a:t>
            </a:fld>
            <a:endParaRPr lang="en-US" altLang="zh-CN"/>
          </a:p>
        </p:txBody>
      </p:sp>
      <p:pic>
        <p:nvPicPr>
          <p:cNvPr id="6152" name="Picture 10" descr="line6"/>
          <p:cNvPicPr>
            <a:picLocks noChangeAspect="1" noChangeArrowheads="1"/>
          </p:cNvPicPr>
          <p:nvPr userDrawn="1"/>
        </p:nvPicPr>
        <p:blipFill>
          <a:blip r:embed="rId14" cstate="print"/>
          <a:srcRect/>
          <a:stretch>
            <a:fillRect/>
          </a:stretch>
        </p:blipFill>
        <p:spPr bwMode="auto">
          <a:xfrm>
            <a:off x="0" y="981075"/>
            <a:ext cx="9144000" cy="257175"/>
          </a:xfrm>
          <a:prstGeom prst="rect">
            <a:avLst/>
          </a:prstGeom>
          <a:noFill/>
          <a:ln w="9525">
            <a:noFill/>
            <a:miter lim="800000"/>
            <a:headEnd/>
            <a:tailEnd/>
          </a:ln>
        </p:spPr>
      </p:pic>
      <p:pic>
        <p:nvPicPr>
          <p:cNvPr id="6153" name="Picture 16" descr="系徽1"/>
          <p:cNvPicPr>
            <a:picLocks noChangeAspect="1" noChangeArrowheads="1"/>
          </p:cNvPicPr>
          <p:nvPr userDrawn="1"/>
        </p:nvPicPr>
        <p:blipFill>
          <a:blip r:embed="rId15" cstate="print"/>
          <a:srcRect/>
          <a:stretch>
            <a:fillRect/>
          </a:stretch>
        </p:blipFill>
        <p:spPr bwMode="auto">
          <a:xfrm>
            <a:off x="0" y="0"/>
            <a:ext cx="1042988" cy="9731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5"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ftr="0" dt="0"/>
  <p:txStyles>
    <p:title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p:titleStyle>
    <p:bodyStyle>
      <a:lvl1pPr marL="342900" indent="-342900" algn="l" rtl="0" eaLnBrk="0" fontAlgn="base" hangingPunct="0">
        <a:spcBef>
          <a:spcPct val="20000"/>
        </a:spcBef>
        <a:spcAft>
          <a:spcPct val="0"/>
        </a:spcAft>
        <a:buBlip>
          <a:blip r:embed="rId16"/>
        </a:buBlip>
        <a:defRPr sz="3200" b="1">
          <a:solidFill>
            <a:srgbClr val="0000FF"/>
          </a:solidFill>
          <a:latin typeface="Arial Narrow" pitchFamily="34" charset="0"/>
          <a:ea typeface="黑体" pitchFamily="49" charset="-122"/>
          <a:cs typeface="+mn-cs"/>
        </a:defRPr>
      </a:lvl1pPr>
      <a:lvl2pPr marL="742950" indent="-285750" algn="l" rtl="0" eaLnBrk="0" fontAlgn="base" hangingPunct="0">
        <a:spcBef>
          <a:spcPct val="20000"/>
        </a:spcBef>
        <a:spcAft>
          <a:spcPct val="0"/>
        </a:spcAft>
        <a:buFont typeface="Wingdings" pitchFamily="2" charset="2"/>
        <a:buChar char="p"/>
        <a:defRPr sz="2800" b="1">
          <a:solidFill>
            <a:schemeClr val="tx1"/>
          </a:solidFill>
          <a:latin typeface="Arial Narrow" pitchFamily="34" charset="0"/>
          <a:ea typeface="黑体" pitchFamily="49" charset="-122"/>
        </a:defRPr>
      </a:lvl2pPr>
      <a:lvl3pPr marL="1143000" indent="-228600" algn="l" rtl="0" eaLnBrk="0" fontAlgn="base" hangingPunct="0">
        <a:spcBef>
          <a:spcPct val="20000"/>
        </a:spcBef>
        <a:spcAft>
          <a:spcPct val="0"/>
        </a:spcAft>
        <a:buChar char="•"/>
        <a:defRPr sz="2400" b="1">
          <a:solidFill>
            <a:schemeClr val="tx1"/>
          </a:solidFill>
          <a:latin typeface="Arial Narrow" pitchFamily="34" charset="0"/>
          <a:ea typeface="黑体" pitchFamily="49" charset="-122"/>
        </a:defRPr>
      </a:lvl3pPr>
      <a:lvl4pPr marL="1600200" indent="-228600" algn="l" rtl="0" eaLnBrk="0" fontAlgn="base" hangingPunct="0">
        <a:spcBef>
          <a:spcPct val="20000"/>
        </a:spcBef>
        <a:spcAft>
          <a:spcPct val="0"/>
        </a:spcAft>
        <a:buChar char="–"/>
        <a:defRPr sz="1400">
          <a:solidFill>
            <a:schemeClr val="tx1"/>
          </a:solidFill>
          <a:latin typeface="Arial Narrow" pitchFamily="34" charset="0"/>
          <a:ea typeface="黑体" pitchFamily="49" charset="-122"/>
        </a:defRPr>
      </a:lvl4pPr>
      <a:lvl5pPr marL="2057400" indent="-228600" algn="l" rtl="0" eaLnBrk="0" fontAlgn="base" hangingPunct="0">
        <a:spcBef>
          <a:spcPct val="20000"/>
        </a:spcBef>
        <a:spcAft>
          <a:spcPct val="0"/>
        </a:spcAft>
        <a:buChar char="»"/>
        <a:defRPr sz="1200">
          <a:solidFill>
            <a:schemeClr val="tx1"/>
          </a:solidFill>
          <a:latin typeface="Arial Narrow" pitchFamily="34" charset="0"/>
          <a:ea typeface="黑体" pitchFamily="49" charset="-122"/>
        </a:defRPr>
      </a:lvl5pPr>
      <a:lvl6pPr marL="2514600" indent="-228600" algn="l" rtl="0" fontAlgn="base">
        <a:spcBef>
          <a:spcPct val="20000"/>
        </a:spcBef>
        <a:spcAft>
          <a:spcPct val="0"/>
        </a:spcAft>
        <a:buChar char="»"/>
        <a:defRPr sz="1200">
          <a:solidFill>
            <a:schemeClr val="tx1"/>
          </a:solidFill>
          <a:latin typeface="+mn-lt"/>
          <a:ea typeface="+mn-ea"/>
        </a:defRPr>
      </a:lvl6pPr>
      <a:lvl7pPr marL="2971800" indent="-228600" algn="l" rtl="0" fontAlgn="base">
        <a:spcBef>
          <a:spcPct val="20000"/>
        </a:spcBef>
        <a:spcAft>
          <a:spcPct val="0"/>
        </a:spcAft>
        <a:buChar char="»"/>
        <a:defRPr sz="1200">
          <a:solidFill>
            <a:schemeClr val="tx1"/>
          </a:solidFill>
          <a:latin typeface="+mn-lt"/>
          <a:ea typeface="+mn-ea"/>
        </a:defRPr>
      </a:lvl7pPr>
      <a:lvl8pPr marL="3429000" indent="-228600" algn="l" rtl="0" fontAlgn="base">
        <a:spcBef>
          <a:spcPct val="20000"/>
        </a:spcBef>
        <a:spcAft>
          <a:spcPct val="0"/>
        </a:spcAft>
        <a:buChar char="»"/>
        <a:defRPr sz="1200">
          <a:solidFill>
            <a:schemeClr val="tx1"/>
          </a:solidFill>
          <a:latin typeface="+mn-lt"/>
          <a:ea typeface="+mn-ea"/>
        </a:defRPr>
      </a:lvl8pPr>
      <a:lvl9pPr marL="3886200" indent="-228600" algn="l" rtl="0" fontAlgn="base">
        <a:spcBef>
          <a:spcPct val="20000"/>
        </a:spcBef>
        <a:spcAft>
          <a:spcPct val="0"/>
        </a:spcAft>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1.png"/><Relationship Id="rId7" Type="http://schemas.openxmlformats.org/officeDocument/2006/relationships/image" Target="../media/image32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10.png"/><Relationship Id="rId5" Type="http://schemas.openxmlformats.org/officeDocument/2006/relationships/image" Target="../media/image300.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9.jpeg"/><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7.jpeg"/><Relationship Id="rId4" Type="http://schemas.openxmlformats.org/officeDocument/2006/relationships/image" Target="../media/image36.jpe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460.png"/><Relationship Id="rId11" Type="http://schemas.openxmlformats.org/officeDocument/2006/relationships/image" Target="../media/image50.png"/><Relationship Id="rId5" Type="http://schemas.openxmlformats.org/officeDocument/2006/relationships/image" Target="../media/image450.png"/><Relationship Id="rId10" Type="http://schemas.openxmlformats.org/officeDocument/2006/relationships/image" Target="../media/image49.png"/><Relationship Id="rId4" Type="http://schemas.openxmlformats.org/officeDocument/2006/relationships/image" Target="../media/image440.png"/><Relationship Id="rId9" Type="http://schemas.openxmlformats.org/officeDocument/2006/relationships/image" Target="../media/image48.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9.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7" Type="http://schemas.openxmlformats.org/officeDocument/2006/relationships/image" Target="../media/image47.png"/><Relationship Id="rId2" Type="http://schemas.openxmlformats.org/officeDocument/2006/relationships/notesSlide" Target="../notesSlides/notesSlide5.xml"/><Relationship Id="rId1" Type="http://schemas.openxmlformats.org/officeDocument/2006/relationships/slideLayout" Target="../slideLayouts/slideLayout7.xml"/><Relationship Id="rId11" Type="http://schemas.openxmlformats.org/officeDocument/2006/relationships/image" Target="../media/image50.png"/><Relationship Id="rId10" Type="http://schemas.openxmlformats.org/officeDocument/2006/relationships/image" Target="../media/image49.png"/><Relationship Id="rId9" Type="http://schemas.openxmlformats.org/officeDocument/2006/relationships/image" Target="../media/image4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99.png"/><Relationship Id="rId13" Type="http://schemas.openxmlformats.org/officeDocument/2006/relationships/image" Target="../media/image380.png"/><Relationship Id="rId18" Type="http://schemas.openxmlformats.org/officeDocument/2006/relationships/image" Target="../media/image25.png"/><Relationship Id="rId3" Type="http://schemas.openxmlformats.org/officeDocument/2006/relationships/image" Target="../media/image19.png"/><Relationship Id="rId21" Type="http://schemas.openxmlformats.org/officeDocument/2006/relationships/image" Target="../media/image27.png"/><Relationship Id="rId7" Type="http://schemas.openxmlformats.org/officeDocument/2006/relationships/image" Target="../media/image710.png"/><Relationship Id="rId12" Type="http://schemas.openxmlformats.org/officeDocument/2006/relationships/image" Target="../media/image22.png"/><Relationship Id="rId17" Type="http://schemas.openxmlformats.org/officeDocument/2006/relationships/image" Target="../media/image24.png"/><Relationship Id="rId2" Type="http://schemas.openxmlformats.org/officeDocument/2006/relationships/notesSlide" Target="../notesSlides/notesSlide8.xml"/><Relationship Id="rId16" Type="http://schemas.openxmlformats.org/officeDocument/2006/relationships/image" Target="../media/image23.png"/><Relationship Id="rId20" Type="http://schemas.openxmlformats.org/officeDocument/2006/relationships/image" Target="../media/image18.png"/><Relationship Id="rId1" Type="http://schemas.openxmlformats.org/officeDocument/2006/relationships/slideLayout" Target="../slideLayouts/slideLayout7.xml"/><Relationship Id="rId11" Type="http://schemas.openxmlformats.org/officeDocument/2006/relationships/image" Target="../media/image21.png"/><Relationship Id="rId5" Type="http://schemas.openxmlformats.org/officeDocument/2006/relationships/image" Target="../media/image77.png"/><Relationship Id="rId15" Type="http://schemas.openxmlformats.org/officeDocument/2006/relationships/image" Target="../media/image401.png"/><Relationship Id="rId23" Type="http://schemas.openxmlformats.org/officeDocument/2006/relationships/image" Target="../media/image29.png"/><Relationship Id="rId10" Type="http://schemas.openxmlformats.org/officeDocument/2006/relationships/image" Target="../media/image20.png"/><Relationship Id="rId19" Type="http://schemas.openxmlformats.org/officeDocument/2006/relationships/image" Target="../media/image26.png"/><Relationship Id="rId9" Type="http://schemas.openxmlformats.org/officeDocument/2006/relationships/image" Target="../media/image78.png"/><Relationship Id="rId14" Type="http://schemas.openxmlformats.org/officeDocument/2006/relationships/image" Target="../media/image391.png"/><Relationship Id="rId22"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83568" y="1628800"/>
            <a:ext cx="8064896" cy="1470025"/>
          </a:xfrm>
        </p:spPr>
        <p:txBody>
          <a:bodyPr/>
          <a:lstStyle/>
          <a:p>
            <a:r>
              <a:rPr lang="en-US" altLang="zh-CN" sz="3600" dirty="0">
                <a:effectLst/>
              </a:rPr>
              <a:t>Federated Learning in V2X Communications for Side-link Enhancement</a:t>
            </a:r>
          </a:p>
        </p:txBody>
      </p:sp>
      <p:sp>
        <p:nvSpPr>
          <p:cNvPr id="3" name="副标题 2"/>
          <p:cNvSpPr>
            <a:spLocks noGrp="1"/>
          </p:cNvSpPr>
          <p:nvPr>
            <p:ph type="subTitle" idx="1"/>
          </p:nvPr>
        </p:nvSpPr>
        <p:spPr/>
        <p:txBody>
          <a:bodyPr/>
          <a:lstStyle/>
          <a:p>
            <a:r>
              <a:rPr lang="en-US" altLang="zh-CN" dirty="0" err="1"/>
              <a:t>Junjie</a:t>
            </a:r>
            <a:r>
              <a:rPr lang="en-US" altLang="zh-CN" dirty="0"/>
              <a:t> Wu  </a:t>
            </a:r>
          </a:p>
          <a:p>
            <a:r>
              <a:rPr lang="en-US" altLang="zh-CN" dirty="0"/>
              <a:t>2021.12.31</a:t>
            </a:r>
          </a:p>
        </p:txBody>
      </p:sp>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AB90F0E-1342-41CF-B5B1-D9A0E811C368}" type="slidenum">
              <a:rPr kumimoji="0" lang="en-US" altLang="zh-CN" sz="1400" b="0" i="0" u="none" strike="noStrike" kern="1200" cap="none" spc="0" normalizeH="0" baseline="0" noProof="0" smtClean="0">
                <a:ln>
                  <a:noFill/>
                </a:ln>
                <a:solidFill>
                  <a:srgbClr val="CC00CC"/>
                </a:solidFill>
                <a:effectLst/>
                <a:uLnTx/>
                <a:uFillTx/>
                <a:latin typeface="Arial"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400" b="0" i="0" u="none" strike="noStrike" kern="1200" cap="none" spc="0" normalizeH="0" baseline="0" noProof="0" dirty="0">
              <a:ln>
                <a:noFill/>
              </a:ln>
              <a:solidFill>
                <a:srgbClr val="CC00CC"/>
              </a:solidFill>
              <a:effectLst/>
              <a:uLnTx/>
              <a:uFillTx/>
              <a:latin typeface="Arial" charset="0"/>
              <a:ea typeface="宋体" charset="-122"/>
              <a:cs typeface="+mn-cs"/>
            </a:endParaRPr>
          </a:p>
        </p:txBody>
      </p:sp>
    </p:spTree>
    <p:extLst>
      <p:ext uri="{BB962C8B-B14F-4D97-AF65-F5344CB8AC3E}">
        <p14:creationId xmlns:p14="http://schemas.microsoft.com/office/powerpoint/2010/main" val="1867692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EC10452-CA92-421E-802A-EA20D3EDEC47}" type="slidenum">
              <a:rPr lang="en-US" altLang="zh-CN" smtClean="0"/>
              <a:pPr>
                <a:defRPr/>
              </a:pPr>
              <a:t>10</a:t>
            </a:fld>
            <a:endParaRPr lang="en-US" altLang="zh-CN" dirty="0"/>
          </a:p>
        </p:txBody>
      </p:sp>
      <p:grpSp>
        <p:nvGrpSpPr>
          <p:cNvPr id="5" name="组合 4"/>
          <p:cNvGrpSpPr/>
          <p:nvPr/>
        </p:nvGrpSpPr>
        <p:grpSpPr>
          <a:xfrm>
            <a:off x="393222" y="1772816"/>
            <a:ext cx="8427250" cy="4195756"/>
            <a:chOff x="467544" y="1772816"/>
            <a:chExt cx="8427250" cy="4195756"/>
          </a:xfrm>
        </p:grpSpPr>
        <p:grpSp>
          <p:nvGrpSpPr>
            <p:cNvPr id="44" name="组合 43"/>
            <p:cNvGrpSpPr/>
            <p:nvPr/>
          </p:nvGrpSpPr>
          <p:grpSpPr>
            <a:xfrm>
              <a:off x="467544" y="1772816"/>
              <a:ext cx="8427250" cy="4195756"/>
              <a:chOff x="371618" y="1442938"/>
              <a:chExt cx="8427250" cy="4195756"/>
            </a:xfrm>
          </p:grpSpPr>
          <p:grpSp>
            <p:nvGrpSpPr>
              <p:cNvPr id="33" name="组合 32"/>
              <p:cNvGrpSpPr/>
              <p:nvPr/>
            </p:nvGrpSpPr>
            <p:grpSpPr>
              <a:xfrm>
                <a:off x="371618" y="3621116"/>
                <a:ext cx="4051175" cy="1649837"/>
                <a:chOff x="486820" y="3155457"/>
                <a:chExt cx="4051175" cy="1649837"/>
              </a:xfrm>
            </p:grpSpPr>
            <p:grpSp>
              <p:nvGrpSpPr>
                <p:cNvPr id="12" name="组合 11"/>
                <p:cNvGrpSpPr/>
                <p:nvPr/>
              </p:nvGrpSpPr>
              <p:grpSpPr>
                <a:xfrm>
                  <a:off x="1939065" y="3539461"/>
                  <a:ext cx="1944216" cy="360040"/>
                  <a:chOff x="899592" y="2204864"/>
                  <a:chExt cx="1944216" cy="360040"/>
                </a:xfrm>
              </p:grpSpPr>
              <p:sp>
                <p:nvSpPr>
                  <p:cNvPr id="8" name="矩形 7"/>
                  <p:cNvSpPr/>
                  <p:nvPr/>
                </p:nvSpPr>
                <p:spPr bwMode="auto">
                  <a:xfrm>
                    <a:off x="1763688" y="2204864"/>
                    <a:ext cx="1080120" cy="360040"/>
                  </a:xfrm>
                  <a:prstGeom prst="rect">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10" name="直接连接符 9"/>
                  <p:cNvCxnSpPr/>
                  <p:nvPr/>
                </p:nvCxnSpPr>
                <p:spPr bwMode="auto">
                  <a:xfrm flipH="1">
                    <a:off x="899592" y="2204864"/>
                    <a:ext cx="86409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H="1">
                    <a:off x="899592" y="2564904"/>
                    <a:ext cx="864096" cy="0"/>
                  </a:xfrm>
                  <a:prstGeom prst="line">
                    <a:avLst/>
                  </a:prstGeom>
                  <a:solidFill>
                    <a:schemeClr val="accent1"/>
                  </a:solidFill>
                  <a:ln w="28575" cap="flat" cmpd="sng" algn="ctr">
                    <a:solidFill>
                      <a:schemeClr val="tx1"/>
                    </a:solidFill>
                    <a:prstDash val="solid"/>
                    <a:round/>
                    <a:headEnd type="none" w="med" len="med"/>
                    <a:tailEnd type="none" w="med" len="med"/>
                  </a:ln>
                  <a:effectLst/>
                </p:spPr>
              </p:cxnSp>
            </p:grpSp>
            <p:pic>
              <p:nvPicPr>
                <p:cNvPr id="13"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2461017" y="4157222"/>
                  <a:ext cx="1524253" cy="648072"/>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直接箭头连接符 14"/>
                <p:cNvCxnSpPr/>
                <p:nvPr/>
              </p:nvCxnSpPr>
              <p:spPr bwMode="auto">
                <a:xfrm>
                  <a:off x="486820" y="3755485"/>
                  <a:ext cx="1452245"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6" name="矩形 15"/>
                <p:cNvSpPr/>
                <p:nvPr/>
              </p:nvSpPr>
              <p:spPr bwMode="auto">
                <a:xfrm>
                  <a:off x="1278907" y="3467454"/>
                  <a:ext cx="228109" cy="288032"/>
                </a:xfrm>
                <a:prstGeom prst="rect">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7" name="矩形 16"/>
                <p:cNvSpPr/>
                <p:nvPr/>
              </p:nvSpPr>
              <p:spPr bwMode="auto">
                <a:xfrm>
                  <a:off x="1050798" y="3465003"/>
                  <a:ext cx="228109" cy="288032"/>
                </a:xfrm>
                <a:prstGeom prst="rect">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8" name="矩形 17"/>
                <p:cNvSpPr/>
                <p:nvPr/>
              </p:nvSpPr>
              <p:spPr bwMode="auto">
                <a:xfrm>
                  <a:off x="625209" y="3471826"/>
                  <a:ext cx="228109" cy="288032"/>
                </a:xfrm>
                <a:prstGeom prst="rect">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1" name="文本框 20"/>
                <p:cNvSpPr txBox="1"/>
                <p:nvPr/>
              </p:nvSpPr>
              <p:spPr>
                <a:xfrm>
                  <a:off x="2564376" y="3155457"/>
                  <a:ext cx="1455958" cy="369332"/>
                </a:xfrm>
                <a:prstGeom prst="rect">
                  <a:avLst/>
                </a:prstGeom>
                <a:noFill/>
              </p:spPr>
              <p:txBody>
                <a:bodyPr wrap="square" rtlCol="0">
                  <a:spAutoFit/>
                </a:bodyPr>
                <a:lstStyle/>
                <a:p>
                  <a:r>
                    <a:rPr lang="en-US" altLang="zh-CN" dirty="0"/>
                    <a:t>Data Queue</a:t>
                  </a:r>
                  <a:endParaRPr lang="zh-CN" altLang="en-US" dirty="0"/>
                </a:p>
              </p:txBody>
            </p:sp>
            <p:sp>
              <p:nvSpPr>
                <p:cNvPr id="22" name="椭圆 21"/>
                <p:cNvSpPr/>
                <p:nvPr/>
              </p:nvSpPr>
              <p:spPr bwMode="auto">
                <a:xfrm>
                  <a:off x="3883281" y="3503457"/>
                  <a:ext cx="504056" cy="432048"/>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3" name="文本框 22"/>
                <p:cNvSpPr txBox="1"/>
                <p:nvPr/>
              </p:nvSpPr>
              <p:spPr>
                <a:xfrm>
                  <a:off x="3673899" y="3530169"/>
                  <a:ext cx="864096" cy="369332"/>
                </a:xfrm>
                <a:prstGeom prst="rect">
                  <a:avLst/>
                </a:prstGeom>
                <a:noFill/>
              </p:spPr>
              <p:txBody>
                <a:bodyPr wrap="square" rtlCol="0">
                  <a:spAutoFit/>
                </a:bodyPr>
                <a:lstStyle/>
                <a:p>
                  <a:r>
                    <a:rPr lang="en-US" altLang="zh-CN" dirty="0" err="1"/>
                    <a:t>Tx</a:t>
                  </a:r>
                  <a:endParaRPr lang="zh-CN" altLang="en-US" dirty="0"/>
                </a:p>
              </p:txBody>
            </p:sp>
          </p:grpSp>
          <p:grpSp>
            <p:nvGrpSpPr>
              <p:cNvPr id="29" name="组合 28"/>
              <p:cNvGrpSpPr/>
              <p:nvPr/>
            </p:nvGrpSpPr>
            <p:grpSpPr>
              <a:xfrm>
                <a:off x="7358708" y="3846368"/>
                <a:ext cx="1440160" cy="1284442"/>
                <a:chOff x="6704227" y="2350093"/>
                <a:chExt cx="1440160" cy="1284442"/>
              </a:xfrm>
            </p:grpSpPr>
            <p:pic>
              <p:nvPicPr>
                <p:cNvPr id="24"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4227" y="2986463"/>
                  <a:ext cx="1440160" cy="648072"/>
                </a:xfrm>
                <a:prstGeom prst="rect">
                  <a:avLst/>
                </a:prstGeom>
                <a:noFill/>
                <a:extLst>
                  <a:ext uri="{909E8E84-426E-40DD-AFC4-6F175D3DCCD1}">
                    <a14:hiddenFill xmlns:a14="http://schemas.microsoft.com/office/drawing/2010/main">
                      <a:solidFill>
                        <a:srgbClr val="FFFFFF"/>
                      </a:solidFill>
                    </a14:hiddenFill>
                  </a:ext>
                </a:extLst>
              </p:spPr>
            </p:pic>
            <p:sp>
              <p:nvSpPr>
                <p:cNvPr id="25" name="椭圆 24"/>
                <p:cNvSpPr/>
                <p:nvPr/>
              </p:nvSpPr>
              <p:spPr bwMode="auto">
                <a:xfrm>
                  <a:off x="7157646" y="2350093"/>
                  <a:ext cx="504056" cy="432048"/>
                </a:xfrm>
                <a:prstGeom prst="ellips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6" name="文本框 25"/>
                <p:cNvSpPr txBox="1"/>
                <p:nvPr/>
              </p:nvSpPr>
              <p:spPr>
                <a:xfrm>
                  <a:off x="6957196" y="2377411"/>
                  <a:ext cx="949864" cy="369332"/>
                </a:xfrm>
                <a:prstGeom prst="rect">
                  <a:avLst/>
                </a:prstGeom>
                <a:noFill/>
              </p:spPr>
              <p:txBody>
                <a:bodyPr wrap="square" rtlCol="0">
                  <a:spAutoFit/>
                </a:bodyPr>
                <a:lstStyle/>
                <a:p>
                  <a:r>
                    <a:rPr lang="en-US" altLang="zh-CN" dirty="0"/>
                    <a:t>Rx</a:t>
                  </a:r>
                  <a:endParaRPr lang="zh-CN" altLang="en-US" dirty="0"/>
                </a:p>
              </p:txBody>
            </p:sp>
          </p:grpSp>
          <p:pic>
            <p:nvPicPr>
              <p:cNvPr id="27" name="图片 26"/>
              <p:cNvPicPr>
                <a:picLocks noChangeAspect="1"/>
              </p:cNvPicPr>
              <p:nvPr/>
            </p:nvPicPr>
            <p:blipFill>
              <a:blip r:embed="rId4"/>
              <a:stretch>
                <a:fillRect/>
              </a:stretch>
            </p:blipFill>
            <p:spPr>
              <a:xfrm>
                <a:off x="5101632" y="3664669"/>
                <a:ext cx="1745593" cy="1282247"/>
              </a:xfrm>
              <a:prstGeom prst="rect">
                <a:avLst/>
              </a:prstGeom>
            </p:spPr>
          </p:pic>
          <p:sp>
            <p:nvSpPr>
              <p:cNvPr id="28" name="文本框 27"/>
              <p:cNvSpPr txBox="1"/>
              <p:nvPr/>
            </p:nvSpPr>
            <p:spPr>
              <a:xfrm>
                <a:off x="5398364" y="4992363"/>
                <a:ext cx="1152128" cy="646331"/>
              </a:xfrm>
              <a:prstGeom prst="rect">
                <a:avLst/>
              </a:prstGeom>
              <a:noFill/>
            </p:spPr>
            <p:txBody>
              <a:bodyPr wrap="square" rtlCol="0">
                <a:spAutoFit/>
              </a:bodyPr>
              <a:lstStyle/>
              <a:p>
                <a:r>
                  <a:rPr lang="en-US" altLang="zh-CN" dirty="0">
                    <a:latin typeface="Arial Narrow" panose="020B0606020202030204" pitchFamily="34" charset="0"/>
                  </a:rPr>
                  <a:t>Wireless Channel</a:t>
                </a:r>
                <a:endParaRPr lang="zh-CN" altLang="en-US" dirty="0">
                  <a:latin typeface="Arial Narrow" panose="020B0606020202030204" pitchFamily="34" charset="0"/>
                </a:endParaRPr>
              </a:p>
            </p:txBody>
          </p:sp>
          <p:sp>
            <p:nvSpPr>
              <p:cNvPr id="30" name="圆角矩形 29"/>
              <p:cNvSpPr/>
              <p:nvPr/>
            </p:nvSpPr>
            <p:spPr bwMode="auto">
              <a:xfrm>
                <a:off x="2778209" y="2181602"/>
                <a:ext cx="2376264" cy="720080"/>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31" name="文本框 30"/>
              <p:cNvSpPr txBox="1"/>
              <p:nvPr/>
            </p:nvSpPr>
            <p:spPr>
              <a:xfrm>
                <a:off x="2640037" y="1442938"/>
                <a:ext cx="2790352" cy="646331"/>
              </a:xfrm>
              <a:prstGeom prst="rect">
                <a:avLst/>
              </a:prstGeom>
              <a:noFill/>
            </p:spPr>
            <p:txBody>
              <a:bodyPr wrap="square" rtlCol="0">
                <a:spAutoFit/>
              </a:bodyPr>
              <a:lstStyle/>
              <a:p>
                <a:r>
                  <a:rPr lang="en-US" altLang="zh-CN" dirty="0"/>
                  <a:t>Deep Reinforcement Learning</a:t>
                </a:r>
                <a:r>
                  <a:rPr lang="zh-CN" altLang="en-US" dirty="0"/>
                  <a:t>（</a:t>
                </a:r>
                <a:r>
                  <a:rPr lang="en-US" altLang="zh-CN" dirty="0"/>
                  <a:t>DRL)</a:t>
                </a:r>
                <a:endParaRPr lang="zh-CN" altLang="en-US" dirty="0"/>
              </a:p>
            </p:txBody>
          </p:sp>
          <p:sp>
            <p:nvSpPr>
              <p:cNvPr id="32" name="右箭头 31"/>
              <p:cNvSpPr/>
              <p:nvPr/>
            </p:nvSpPr>
            <p:spPr bwMode="auto">
              <a:xfrm>
                <a:off x="4335345" y="4038937"/>
                <a:ext cx="703077" cy="292405"/>
              </a:xfrm>
              <a:prstGeom prst="right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34" name="圆角右箭头 33"/>
              <p:cNvSpPr/>
              <p:nvPr/>
            </p:nvSpPr>
            <p:spPr bwMode="auto">
              <a:xfrm>
                <a:off x="974120" y="2337917"/>
                <a:ext cx="1713840" cy="1232706"/>
              </a:xfrm>
              <a:prstGeom prst="bentArrow">
                <a:avLst>
                  <a:gd name="adj1" fmla="val 13268"/>
                  <a:gd name="adj2" fmla="val 23887"/>
                  <a:gd name="adj3" fmla="val 25000"/>
                  <a:gd name="adj4" fmla="val 43750"/>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35" name="右箭头 34"/>
              <p:cNvSpPr/>
              <p:nvPr/>
            </p:nvSpPr>
            <p:spPr bwMode="auto">
              <a:xfrm rot="16200000">
                <a:off x="2950660" y="3081519"/>
                <a:ext cx="560206" cy="376263"/>
              </a:xfrm>
              <a:prstGeom prst="right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36" name="圆角右箭头 35"/>
              <p:cNvSpPr/>
              <p:nvPr/>
            </p:nvSpPr>
            <p:spPr bwMode="auto">
              <a:xfrm flipH="1">
                <a:off x="5154473" y="2285211"/>
                <a:ext cx="1152128" cy="1053011"/>
              </a:xfrm>
              <a:prstGeom prst="bentArrow">
                <a:avLst>
                  <a:gd name="adj1" fmla="val 16640"/>
                  <a:gd name="adj2" fmla="val 23887"/>
                  <a:gd name="adj3" fmla="val 25000"/>
                  <a:gd name="adj4" fmla="val 43750"/>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37" name="文本框 36"/>
              <p:cNvSpPr txBox="1"/>
              <p:nvPr/>
            </p:nvSpPr>
            <p:spPr>
              <a:xfrm>
                <a:off x="5730313" y="2100545"/>
                <a:ext cx="1724245" cy="646331"/>
              </a:xfrm>
              <a:prstGeom prst="rect">
                <a:avLst/>
              </a:prstGeom>
              <a:noFill/>
            </p:spPr>
            <p:txBody>
              <a:bodyPr wrap="square" rtlCol="0">
                <a:spAutoFit/>
              </a:bodyPr>
              <a:lstStyle/>
              <a:p>
                <a:r>
                  <a:rPr lang="en-US" altLang="zh-CN" dirty="0"/>
                  <a:t>Channel State (CSI)</a:t>
                </a:r>
                <a:endParaRPr lang="zh-CN" altLang="en-US" dirty="0"/>
              </a:p>
            </p:txBody>
          </p:sp>
          <p:sp>
            <p:nvSpPr>
              <p:cNvPr id="38" name="右箭头 37"/>
              <p:cNvSpPr/>
              <p:nvPr/>
            </p:nvSpPr>
            <p:spPr bwMode="auto">
              <a:xfrm>
                <a:off x="6958392" y="3915483"/>
                <a:ext cx="788351" cy="329602"/>
              </a:xfrm>
              <a:prstGeom prst="right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39" name="图片 38"/>
              <p:cNvPicPr>
                <a:picLocks noChangeAspect="1"/>
              </p:cNvPicPr>
              <p:nvPr/>
            </p:nvPicPr>
            <p:blipFill rotWithShape="1">
              <a:blip r:embed="rId5"/>
              <a:srcRect l="6589" t="12963" r="9360" b="4437"/>
              <a:stretch/>
            </p:blipFill>
            <p:spPr>
              <a:xfrm>
                <a:off x="2890188" y="2217325"/>
                <a:ext cx="2188107" cy="646208"/>
              </a:xfrm>
              <a:prstGeom prst="rect">
                <a:avLst/>
              </a:prstGeom>
            </p:spPr>
          </p:pic>
          <p:sp>
            <p:nvSpPr>
              <p:cNvPr id="40" name="下箭头 39"/>
              <p:cNvSpPr/>
              <p:nvPr/>
            </p:nvSpPr>
            <p:spPr bwMode="auto">
              <a:xfrm>
                <a:off x="3876109" y="2938773"/>
                <a:ext cx="326005" cy="929539"/>
              </a:xfrm>
              <a:prstGeom prst="down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41" name="文本框 40"/>
              <p:cNvSpPr txBox="1"/>
              <p:nvPr/>
            </p:nvSpPr>
            <p:spPr>
              <a:xfrm>
                <a:off x="4035213" y="3048199"/>
                <a:ext cx="1691480" cy="646331"/>
              </a:xfrm>
              <a:prstGeom prst="rect">
                <a:avLst/>
              </a:prstGeom>
              <a:noFill/>
            </p:spPr>
            <p:txBody>
              <a:bodyPr wrap="square" rtlCol="0">
                <a:spAutoFit/>
              </a:bodyPr>
              <a:lstStyle/>
              <a:p>
                <a:r>
                  <a:rPr lang="en-US" altLang="zh-CN" dirty="0"/>
                  <a:t>Power &amp; Rate adaptive</a:t>
                </a:r>
                <a:endParaRPr lang="zh-CN" altLang="en-US" dirty="0"/>
              </a:p>
            </p:txBody>
          </p:sp>
        </p:grpSp>
        <p:sp>
          <p:nvSpPr>
            <p:cNvPr id="46" name="文本框 45"/>
            <p:cNvSpPr txBox="1"/>
            <p:nvPr/>
          </p:nvSpPr>
          <p:spPr>
            <a:xfrm>
              <a:off x="704651" y="2384256"/>
              <a:ext cx="1455958" cy="369332"/>
            </a:xfrm>
            <a:prstGeom prst="rect">
              <a:avLst/>
            </a:prstGeom>
            <a:noFill/>
          </p:spPr>
          <p:txBody>
            <a:bodyPr wrap="square" rtlCol="0">
              <a:spAutoFit/>
            </a:bodyPr>
            <a:lstStyle/>
            <a:p>
              <a:r>
                <a:rPr lang="en-US" altLang="zh-CN" dirty="0"/>
                <a:t>Data Arrival</a:t>
              </a:r>
              <a:endParaRPr lang="zh-CN" altLang="en-US" dirty="0"/>
            </a:p>
          </p:txBody>
        </p:sp>
      </p:grpSp>
      <p:sp>
        <p:nvSpPr>
          <p:cNvPr id="42" name="矩形 41"/>
          <p:cNvSpPr/>
          <p:nvPr/>
        </p:nvSpPr>
        <p:spPr>
          <a:xfrm>
            <a:off x="192593" y="1228690"/>
            <a:ext cx="7996100" cy="400110"/>
          </a:xfrm>
          <a:prstGeom prst="rect">
            <a:avLst/>
          </a:prstGeom>
        </p:spPr>
        <p:txBody>
          <a:bodyPr wrap="none">
            <a:spAutoFit/>
          </a:bodyPr>
          <a:lstStyle/>
          <a:p>
            <a:pPr marL="342900" indent="-342900">
              <a:buFont typeface="Wingdings" panose="05000000000000000000" pitchFamily="2" charset="2"/>
              <a:buChar char="Ø"/>
            </a:pPr>
            <a:r>
              <a:rPr lang="en-US" altLang="zh-CN" sz="2000" b="1" dirty="0"/>
              <a:t>Solution: Deep Reinforcement Learning based Power Control</a:t>
            </a:r>
            <a:endParaRPr lang="zh-CN" altLang="en-US" sz="2000" b="1" dirty="0"/>
          </a:p>
        </p:txBody>
      </p:sp>
      <p:sp>
        <p:nvSpPr>
          <p:cNvPr id="45" name="矩形 44">
            <a:extLst>
              <a:ext uri="{FF2B5EF4-FFF2-40B4-BE49-F238E27FC236}">
                <a16:creationId xmlns:a16="http://schemas.microsoft.com/office/drawing/2014/main" id="{0D7C1AC4-A55E-4D13-9E6F-40D11BA8F44F}"/>
              </a:ext>
            </a:extLst>
          </p:cNvPr>
          <p:cNvSpPr/>
          <p:nvPr/>
        </p:nvSpPr>
        <p:spPr>
          <a:xfrm>
            <a:off x="1619908" y="-134924"/>
            <a:ext cx="6538909" cy="1025281"/>
          </a:xfrm>
          <a:prstGeom prst="rect">
            <a:avLst/>
          </a:prstGeom>
        </p:spPr>
        <p:txBody>
          <a:bodyPr wrap="square">
            <a:spAutoFit/>
          </a:bodyPr>
          <a:lstStyle/>
          <a:p>
            <a:pPr lvl="0">
              <a:lnSpc>
                <a:spcPct val="200000"/>
              </a:lnSpc>
              <a:defRPr/>
            </a:pPr>
            <a:r>
              <a:rPr lang="en-US" altLang="zh-CN" sz="3600" b="1" dirty="0">
                <a:solidFill>
                  <a:srgbClr val="3333FF"/>
                </a:solidFill>
                <a:latin typeface="Arial Narrow" panose="020B0606020202030204" pitchFamily="34" charset="0"/>
              </a:rPr>
              <a:t>Use case: side-link power control</a:t>
            </a:r>
          </a:p>
        </p:txBody>
      </p:sp>
      <p:sp>
        <p:nvSpPr>
          <p:cNvPr id="3" name="圆角矩形 2"/>
          <p:cNvSpPr/>
          <p:nvPr/>
        </p:nvSpPr>
        <p:spPr bwMode="auto">
          <a:xfrm>
            <a:off x="5419968" y="5322241"/>
            <a:ext cx="1152128" cy="646331"/>
          </a:xfrm>
          <a:prstGeom prst="roundRect">
            <a:avLst/>
          </a:prstGeom>
          <a:no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6" name="直接箭头连接符 5"/>
          <p:cNvCxnSpPr/>
          <p:nvPr/>
        </p:nvCxnSpPr>
        <p:spPr bwMode="auto">
          <a:xfrm flipH="1">
            <a:off x="4910737" y="5877272"/>
            <a:ext cx="509231" cy="216024"/>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7" name="文本框 6"/>
          <p:cNvSpPr txBox="1"/>
          <p:nvPr/>
        </p:nvSpPr>
        <p:spPr>
          <a:xfrm>
            <a:off x="2586818" y="5893264"/>
            <a:ext cx="2536418" cy="369332"/>
          </a:xfrm>
          <a:prstGeom prst="rect">
            <a:avLst/>
          </a:prstGeom>
          <a:noFill/>
        </p:spPr>
        <p:txBody>
          <a:bodyPr wrap="square" rtlCol="0">
            <a:spAutoFit/>
          </a:bodyPr>
          <a:lstStyle/>
          <a:p>
            <a:r>
              <a:rPr lang="en-US" altLang="zh-CN" dirty="0">
                <a:solidFill>
                  <a:srgbClr val="C00000"/>
                </a:solidFill>
              </a:rPr>
              <a:t>Environment of DRL</a:t>
            </a:r>
            <a:endParaRPr lang="zh-CN" altLang="en-US" dirty="0">
              <a:solidFill>
                <a:srgbClr val="C00000"/>
              </a:solidFill>
            </a:endParaRPr>
          </a:p>
        </p:txBody>
      </p:sp>
    </p:spTree>
    <p:extLst>
      <p:ext uri="{BB962C8B-B14F-4D97-AF65-F5344CB8AC3E}">
        <p14:creationId xmlns:p14="http://schemas.microsoft.com/office/powerpoint/2010/main" val="2206274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EC10452-CA92-421E-802A-EA20D3EDEC47}" type="slidenum">
              <a:rPr lang="en-US" altLang="zh-CN" smtClean="0"/>
              <a:pPr>
                <a:defRPr/>
              </a:pPr>
              <a:t>11</a:t>
            </a:fld>
            <a:endParaRPr lang="en-US" altLang="zh-CN"/>
          </a:p>
        </p:txBody>
      </p:sp>
      <p:grpSp>
        <p:nvGrpSpPr>
          <p:cNvPr id="8" name="组合 7"/>
          <p:cNvGrpSpPr/>
          <p:nvPr/>
        </p:nvGrpSpPr>
        <p:grpSpPr>
          <a:xfrm>
            <a:off x="179512" y="2619815"/>
            <a:ext cx="8712968" cy="908285"/>
            <a:chOff x="1713582" y="3041357"/>
            <a:chExt cx="8712968" cy="908285"/>
          </a:xfrm>
        </p:grpSpPr>
        <p:grpSp>
          <p:nvGrpSpPr>
            <p:cNvPr id="26" name="组合 25"/>
            <p:cNvGrpSpPr/>
            <p:nvPr/>
          </p:nvGrpSpPr>
          <p:grpSpPr>
            <a:xfrm>
              <a:off x="1713582" y="3145635"/>
              <a:ext cx="2120857" cy="755213"/>
              <a:chOff x="1785706" y="2981790"/>
              <a:chExt cx="2120857" cy="755213"/>
            </a:xfrm>
          </p:grpSpPr>
          <p:sp>
            <p:nvSpPr>
              <p:cNvPr id="23" name="矩形 22"/>
              <p:cNvSpPr/>
              <p:nvPr/>
            </p:nvSpPr>
            <p:spPr bwMode="auto">
              <a:xfrm>
                <a:off x="1934376" y="2981790"/>
                <a:ext cx="1957866" cy="755213"/>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4" name="文本框 23"/>
              <p:cNvSpPr txBox="1"/>
              <p:nvPr/>
            </p:nvSpPr>
            <p:spPr>
              <a:xfrm>
                <a:off x="1785706" y="3076250"/>
                <a:ext cx="2120857" cy="523220"/>
              </a:xfrm>
              <a:prstGeom prst="rect">
                <a:avLst/>
              </a:prstGeom>
              <a:noFill/>
            </p:spPr>
            <p:txBody>
              <a:bodyPr wrap="square" rtlCol="0">
                <a:spAutoFit/>
              </a:bodyPr>
              <a:lstStyle/>
              <a:p>
                <a:r>
                  <a:rPr lang="en-US" altLang="zh-CN" sz="1400" dirty="0"/>
                  <a:t>Gather assistance information, </a:t>
                </a:r>
                <a:r>
                  <a:rPr lang="en-US" altLang="zh-CN" sz="1400" b="1" i="1" dirty="0"/>
                  <a:t>A</a:t>
                </a:r>
                <a:endParaRPr lang="zh-CN" altLang="en-US" sz="1400" b="1" i="1" dirty="0"/>
              </a:p>
            </p:txBody>
          </p:sp>
        </p:grpSp>
        <p:sp>
          <p:nvSpPr>
            <p:cNvPr id="25" name="下箭头 24"/>
            <p:cNvSpPr/>
            <p:nvPr/>
          </p:nvSpPr>
          <p:spPr bwMode="auto">
            <a:xfrm rot="5400000" flipV="1">
              <a:off x="4863978" y="2349890"/>
              <a:ext cx="361023" cy="2267177"/>
            </a:xfrm>
            <a:prstGeom prst="down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30" name="矩形 29"/>
            <p:cNvSpPr/>
            <p:nvPr/>
          </p:nvSpPr>
          <p:spPr>
            <a:xfrm>
              <a:off x="4521894" y="3041357"/>
              <a:ext cx="936104" cy="276999"/>
            </a:xfrm>
            <a:prstGeom prst="rect">
              <a:avLst/>
            </a:prstGeom>
          </p:spPr>
          <p:txBody>
            <a:bodyPr wrap="square">
              <a:spAutoFit/>
            </a:bodyPr>
            <a:lstStyle/>
            <a:p>
              <a:pPr algn="l"/>
              <a:r>
                <a:rPr lang="en-US" altLang="zh-CN" sz="1200" dirty="0">
                  <a:solidFill>
                    <a:srgbClr val="FF0000"/>
                  </a:solidFill>
                </a:rPr>
                <a:t>Upload </a:t>
              </a:r>
              <a:r>
                <a:rPr lang="en-US" altLang="zh-CN" sz="1200" b="1" i="1" dirty="0">
                  <a:solidFill>
                    <a:srgbClr val="FF0000"/>
                  </a:solidFill>
                </a:rPr>
                <a:t>A</a:t>
              </a:r>
              <a:r>
                <a:rPr lang="en-US" altLang="zh-CN" sz="1200" dirty="0">
                  <a:solidFill>
                    <a:srgbClr val="FF0000"/>
                  </a:solidFill>
                </a:rPr>
                <a:t> </a:t>
              </a:r>
              <a:endParaRPr lang="zh-CN" altLang="en-US" sz="1200" dirty="0">
                <a:solidFill>
                  <a:srgbClr val="FF0000"/>
                </a:solidFill>
              </a:endParaRPr>
            </a:p>
          </p:txBody>
        </p:sp>
        <p:sp>
          <p:nvSpPr>
            <p:cNvPr id="31" name="文本框 30"/>
            <p:cNvSpPr txBox="1"/>
            <p:nvPr/>
          </p:nvSpPr>
          <p:spPr>
            <a:xfrm>
              <a:off x="6263672" y="3118645"/>
              <a:ext cx="4162878" cy="830997"/>
            </a:xfrm>
            <a:prstGeom prst="rect">
              <a:avLst/>
            </a:prstGeom>
            <a:noFill/>
          </p:spPr>
          <p:txBody>
            <a:bodyPr wrap="square" rtlCol="0">
              <a:spAutoFit/>
            </a:bodyPr>
            <a:lstStyle/>
            <a:p>
              <a:pPr algn="just"/>
              <a:r>
                <a:rPr lang="en-US" altLang="zh-CN" sz="1200" dirty="0"/>
                <a:t>According to the assistance information uploaded by UE, </a:t>
              </a:r>
              <a:r>
                <a:rPr lang="en-US" altLang="zh-CN" sz="1200" dirty="0" err="1"/>
                <a:t>gNB</a:t>
              </a:r>
              <a:r>
                <a:rPr lang="en-US" altLang="zh-CN" sz="1200" dirty="0"/>
                <a:t> allocates resources for UEs’ local modal uploading e.g., find the </a:t>
              </a:r>
              <a:r>
                <a:rPr lang="en-US" altLang="zh-CN" sz="1200" b="1" dirty="0"/>
                <a:t>heavy-weighted straggler </a:t>
              </a:r>
              <a:r>
                <a:rPr lang="en-US" altLang="zh-CN" sz="1200" dirty="0"/>
                <a:t>(slow but significant) and allocate more resource.</a:t>
              </a:r>
              <a:endParaRPr lang="zh-CN" altLang="en-US" sz="1200" dirty="0"/>
            </a:p>
          </p:txBody>
        </p:sp>
        <p:sp>
          <p:nvSpPr>
            <p:cNvPr id="32" name="矩形 31"/>
            <p:cNvSpPr/>
            <p:nvPr/>
          </p:nvSpPr>
          <p:spPr bwMode="auto">
            <a:xfrm>
              <a:off x="6249350" y="3116248"/>
              <a:ext cx="4177200" cy="830998"/>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grpSp>
      <p:sp>
        <p:nvSpPr>
          <p:cNvPr id="46" name="矩形 45"/>
          <p:cNvSpPr/>
          <p:nvPr/>
        </p:nvSpPr>
        <p:spPr>
          <a:xfrm>
            <a:off x="3797481" y="-293735"/>
            <a:ext cx="1864613" cy="1129027"/>
          </a:xfrm>
          <a:prstGeom prst="rect">
            <a:avLst/>
          </a:prstGeom>
        </p:spPr>
        <p:txBody>
          <a:bodyPr wrap="none">
            <a:spAutoFit/>
          </a:bodyPr>
          <a:lstStyle/>
          <a:p>
            <a:pPr lvl="0">
              <a:lnSpc>
                <a:spcPct val="200000"/>
              </a:lnSpc>
              <a:defRPr/>
            </a:pPr>
            <a:r>
              <a:rPr lang="en-US" altLang="zh-CN" sz="4000" b="1" dirty="0">
                <a:solidFill>
                  <a:srgbClr val="3333FF"/>
                </a:solidFill>
                <a:latin typeface="Arial Narrow" panose="020B0606020202030204" pitchFamily="34" charset="0"/>
              </a:rPr>
              <a:t>Solution</a:t>
            </a:r>
          </a:p>
        </p:txBody>
      </p:sp>
      <p:sp>
        <p:nvSpPr>
          <p:cNvPr id="47" name="矩形 46"/>
          <p:cNvSpPr/>
          <p:nvPr/>
        </p:nvSpPr>
        <p:spPr>
          <a:xfrm>
            <a:off x="35496" y="1239143"/>
            <a:ext cx="3949158" cy="461665"/>
          </a:xfrm>
          <a:prstGeom prst="rect">
            <a:avLst/>
          </a:prstGeom>
        </p:spPr>
        <p:txBody>
          <a:bodyPr wrap="none">
            <a:spAutoFit/>
          </a:bodyPr>
          <a:lstStyle/>
          <a:p>
            <a:pPr marL="342900" indent="-342900" algn="l">
              <a:buFont typeface="Wingdings" panose="05000000000000000000" pitchFamily="2" charset="2"/>
              <a:buChar char="Ø"/>
            </a:pPr>
            <a:r>
              <a:rPr lang="en-US" altLang="zh-CN" sz="2400" b="1" dirty="0"/>
              <a:t>FL Resource Allocation</a:t>
            </a:r>
            <a:endParaRPr lang="zh-CN" altLang="en-US" sz="2400" b="1" dirty="0"/>
          </a:p>
        </p:txBody>
      </p:sp>
      <p:sp>
        <p:nvSpPr>
          <p:cNvPr id="48" name="矩形 47">
            <a:extLst>
              <a:ext uri="{FF2B5EF4-FFF2-40B4-BE49-F238E27FC236}">
                <a16:creationId xmlns:a16="http://schemas.microsoft.com/office/drawing/2014/main" id="{B8B9D30E-C3E4-48C1-9868-B0EA783BFB00}"/>
              </a:ext>
            </a:extLst>
          </p:cNvPr>
          <p:cNvSpPr/>
          <p:nvPr/>
        </p:nvSpPr>
        <p:spPr>
          <a:xfrm>
            <a:off x="361077" y="1763524"/>
            <a:ext cx="2963312" cy="369332"/>
          </a:xfrm>
          <a:prstGeom prst="rect">
            <a:avLst/>
          </a:prstGeom>
        </p:spPr>
        <p:txBody>
          <a:bodyPr wrap="none">
            <a:spAutoFit/>
          </a:bodyPr>
          <a:lstStyle/>
          <a:p>
            <a:r>
              <a:rPr lang="en-US" altLang="zh-CN" dirty="0">
                <a:solidFill>
                  <a:srgbClr val="000000"/>
                </a:solidFill>
              </a:rPr>
              <a:t>Mitigate the straggler effect</a:t>
            </a:r>
            <a:endParaRPr lang="zh-CN" altLang="en-US" dirty="0"/>
          </a:p>
        </p:txBody>
      </p:sp>
      <p:sp>
        <p:nvSpPr>
          <p:cNvPr id="49" name="矩形 48">
            <a:extLst>
              <a:ext uri="{FF2B5EF4-FFF2-40B4-BE49-F238E27FC236}">
                <a16:creationId xmlns:a16="http://schemas.microsoft.com/office/drawing/2014/main" id="{85E82F5F-80D3-4B79-9284-4504C78D9DEA}"/>
              </a:ext>
            </a:extLst>
          </p:cNvPr>
          <p:cNvSpPr/>
          <p:nvPr/>
        </p:nvSpPr>
        <p:spPr>
          <a:xfrm>
            <a:off x="493282" y="2361473"/>
            <a:ext cx="1630446" cy="338554"/>
          </a:xfrm>
          <a:prstGeom prst="rect">
            <a:avLst/>
          </a:prstGeom>
        </p:spPr>
        <p:txBody>
          <a:bodyPr wrap="none">
            <a:spAutoFit/>
          </a:bodyPr>
          <a:lstStyle/>
          <a:p>
            <a:r>
              <a:rPr lang="en-US" altLang="zh-CN" sz="1600" i="1" dirty="0" err="1">
                <a:solidFill>
                  <a:srgbClr val="000000"/>
                </a:solidFill>
              </a:rPr>
              <a:t>i</a:t>
            </a:r>
            <a:r>
              <a:rPr lang="en-US" altLang="zh-CN" sz="1600" i="1" dirty="0">
                <a:solidFill>
                  <a:srgbClr val="000000"/>
                </a:solidFill>
              </a:rPr>
              <a:t> –</a:t>
            </a:r>
            <a:r>
              <a:rPr lang="en-US" altLang="zh-CN" sz="1600" dirty="0" err="1">
                <a:solidFill>
                  <a:srgbClr val="000000"/>
                </a:solidFill>
              </a:rPr>
              <a:t>th</a:t>
            </a:r>
            <a:r>
              <a:rPr lang="en-US" altLang="zh-CN" sz="1600" i="1" dirty="0">
                <a:solidFill>
                  <a:srgbClr val="000000"/>
                </a:solidFill>
              </a:rPr>
              <a:t> </a:t>
            </a:r>
            <a:r>
              <a:rPr lang="en-US" altLang="zh-CN" sz="1600" dirty="0">
                <a:solidFill>
                  <a:srgbClr val="000000"/>
                </a:solidFill>
              </a:rPr>
              <a:t>Vehicle UE</a:t>
            </a:r>
            <a:endParaRPr lang="zh-CN" altLang="en-US" sz="1600" i="1" dirty="0"/>
          </a:p>
        </p:txBody>
      </p:sp>
      <p:sp>
        <p:nvSpPr>
          <p:cNvPr id="50" name="矩形 49">
            <a:extLst>
              <a:ext uri="{FF2B5EF4-FFF2-40B4-BE49-F238E27FC236}">
                <a16:creationId xmlns:a16="http://schemas.microsoft.com/office/drawing/2014/main" id="{D1E5AC8A-136D-4EF1-BE33-9B375075A5F9}"/>
              </a:ext>
            </a:extLst>
          </p:cNvPr>
          <p:cNvSpPr/>
          <p:nvPr/>
        </p:nvSpPr>
        <p:spPr>
          <a:xfrm>
            <a:off x="6372200" y="2331497"/>
            <a:ext cx="582211" cy="338554"/>
          </a:xfrm>
          <a:prstGeom prst="rect">
            <a:avLst/>
          </a:prstGeom>
        </p:spPr>
        <p:txBody>
          <a:bodyPr wrap="none">
            <a:spAutoFit/>
          </a:bodyPr>
          <a:lstStyle/>
          <a:p>
            <a:r>
              <a:rPr lang="en-US" altLang="zh-CN" sz="1600" dirty="0" err="1">
                <a:solidFill>
                  <a:srgbClr val="000000"/>
                </a:solidFill>
              </a:rPr>
              <a:t>gNB</a:t>
            </a:r>
            <a:endParaRPr lang="zh-CN" altLang="en-US" sz="1600" dirty="0"/>
          </a:p>
        </p:txBody>
      </p:sp>
      <p:sp>
        <p:nvSpPr>
          <p:cNvPr id="51" name="文本框 50">
            <a:extLst>
              <a:ext uri="{FF2B5EF4-FFF2-40B4-BE49-F238E27FC236}">
                <a16:creationId xmlns:a16="http://schemas.microsoft.com/office/drawing/2014/main" id="{7D3CD98B-6BBA-4089-AB0E-C5D783825082}"/>
              </a:ext>
            </a:extLst>
          </p:cNvPr>
          <p:cNvSpPr txBox="1"/>
          <p:nvPr/>
        </p:nvSpPr>
        <p:spPr>
          <a:xfrm>
            <a:off x="194875" y="3717032"/>
            <a:ext cx="8545720" cy="307777"/>
          </a:xfrm>
          <a:prstGeom prst="rect">
            <a:avLst/>
          </a:prstGeom>
          <a:noFill/>
        </p:spPr>
        <p:txBody>
          <a:bodyPr wrap="square" rtlCol="0">
            <a:spAutoFit/>
          </a:bodyPr>
          <a:lstStyle/>
          <a:p>
            <a:pPr algn="just"/>
            <a:r>
              <a:rPr lang="en-US" altLang="zh-CN" sz="1400" b="1" dirty="0"/>
              <a:t>Note</a:t>
            </a:r>
            <a:r>
              <a:rPr lang="en-US" altLang="zh-CN" sz="1400" dirty="0"/>
              <a:t>:</a:t>
            </a:r>
            <a:endParaRPr lang="zh-CN" altLang="en-US" sz="1400" dirty="0"/>
          </a:p>
        </p:txBody>
      </p:sp>
      <p:sp>
        <p:nvSpPr>
          <p:cNvPr id="52" name="文本框 51">
            <a:extLst>
              <a:ext uri="{FF2B5EF4-FFF2-40B4-BE49-F238E27FC236}">
                <a16:creationId xmlns:a16="http://schemas.microsoft.com/office/drawing/2014/main" id="{5CD72D5F-C2B2-44DF-83EB-AD0F9828AA35}"/>
              </a:ext>
            </a:extLst>
          </p:cNvPr>
          <p:cNvSpPr txBox="1"/>
          <p:nvPr/>
        </p:nvSpPr>
        <p:spPr>
          <a:xfrm>
            <a:off x="274752" y="4057607"/>
            <a:ext cx="8545720" cy="523220"/>
          </a:xfrm>
          <a:prstGeom prst="rect">
            <a:avLst/>
          </a:prstGeom>
          <a:noFill/>
        </p:spPr>
        <p:txBody>
          <a:bodyPr wrap="square" rtlCol="0">
            <a:spAutoFit/>
          </a:bodyPr>
          <a:lstStyle/>
          <a:p>
            <a:pPr algn="just"/>
            <a:r>
              <a:rPr lang="en-US" altLang="zh-CN" sz="1400" dirty="0"/>
              <a:t>1.</a:t>
            </a:r>
            <a:r>
              <a:rPr lang="en-US" altLang="zh-CN" sz="1400" b="1" dirty="0"/>
              <a:t> </a:t>
            </a:r>
            <a:r>
              <a:rPr lang="en-US" altLang="zh-CN" sz="1400" b="1" i="1" dirty="0"/>
              <a:t>A</a:t>
            </a:r>
            <a:r>
              <a:rPr lang="en-US" altLang="zh-CN" sz="1400" b="1" dirty="0"/>
              <a:t> </a:t>
            </a:r>
            <a:r>
              <a:rPr lang="en-US" altLang="zh-CN" sz="1400" dirty="0"/>
              <a:t>is the assistance information. In addition to the local information, it contains more information: computational capability (e.g. CPU occupancy), training data size, etc. </a:t>
            </a:r>
            <a:endParaRPr lang="zh-CN" altLang="en-US" sz="1400" dirty="0"/>
          </a:p>
        </p:txBody>
      </p:sp>
      <p:sp>
        <p:nvSpPr>
          <p:cNvPr id="53" name="文本框 52">
            <a:extLst>
              <a:ext uri="{FF2B5EF4-FFF2-40B4-BE49-F238E27FC236}">
                <a16:creationId xmlns:a16="http://schemas.microsoft.com/office/drawing/2014/main" id="{6FD31CD0-174A-49F2-B4C8-89FA7081D99C}"/>
              </a:ext>
            </a:extLst>
          </p:cNvPr>
          <p:cNvSpPr txBox="1"/>
          <p:nvPr/>
        </p:nvSpPr>
        <p:spPr>
          <a:xfrm>
            <a:off x="273181" y="4634096"/>
            <a:ext cx="8545720" cy="1384995"/>
          </a:xfrm>
          <a:prstGeom prst="rect">
            <a:avLst/>
          </a:prstGeom>
          <a:noFill/>
        </p:spPr>
        <p:txBody>
          <a:bodyPr wrap="square" rtlCol="0">
            <a:spAutoFit/>
          </a:bodyPr>
          <a:lstStyle/>
          <a:p>
            <a:pPr algn="just"/>
            <a:r>
              <a:rPr lang="en-US" altLang="zh-CN" sz="1400" dirty="0"/>
              <a:t>2. Heavy-weighted straggler: UE that has more weights in the model aggregation process but with slow updating. E.g. an UE with</a:t>
            </a:r>
          </a:p>
          <a:p>
            <a:pPr algn="just"/>
            <a:r>
              <a:rPr lang="en-US" altLang="zh-CN" sz="1400" dirty="0"/>
              <a:t>1). heavy data(i.e., large training data set) --- &gt; contribute more </a:t>
            </a:r>
          </a:p>
          <a:p>
            <a:pPr algn="just"/>
            <a:r>
              <a:rPr lang="en-US" altLang="zh-CN" sz="1400" dirty="0"/>
              <a:t>2). high priority --- &gt; need to participate the training</a:t>
            </a:r>
          </a:p>
          <a:p>
            <a:pPr algn="just"/>
            <a:r>
              <a:rPr lang="en-US" altLang="zh-CN" sz="1400" dirty="0"/>
              <a:t>3). worse CPUs --- &gt; computation latency</a:t>
            </a:r>
          </a:p>
          <a:p>
            <a:pPr algn="just"/>
            <a:r>
              <a:rPr lang="en-US" altLang="zh-CN" sz="1400" dirty="0"/>
              <a:t>4). located far --- &gt; transmission delay.</a:t>
            </a:r>
          </a:p>
        </p:txBody>
      </p:sp>
      <p:sp>
        <p:nvSpPr>
          <p:cNvPr id="54" name="文本框 53">
            <a:extLst>
              <a:ext uri="{FF2B5EF4-FFF2-40B4-BE49-F238E27FC236}">
                <a16:creationId xmlns:a16="http://schemas.microsoft.com/office/drawing/2014/main" id="{A307E0C1-D793-4F55-9B7B-980278A32B52}"/>
              </a:ext>
            </a:extLst>
          </p:cNvPr>
          <p:cNvSpPr txBox="1"/>
          <p:nvPr/>
        </p:nvSpPr>
        <p:spPr>
          <a:xfrm>
            <a:off x="274752" y="6073551"/>
            <a:ext cx="8545720" cy="307777"/>
          </a:xfrm>
          <a:prstGeom prst="rect">
            <a:avLst/>
          </a:prstGeom>
          <a:noFill/>
        </p:spPr>
        <p:txBody>
          <a:bodyPr wrap="square" rtlCol="0">
            <a:spAutoFit/>
          </a:bodyPr>
          <a:lstStyle/>
          <a:p>
            <a:pPr algn="just"/>
            <a:r>
              <a:rPr lang="en-US" altLang="zh-CN" sz="1400" dirty="0"/>
              <a:t>3. </a:t>
            </a:r>
            <a:r>
              <a:rPr lang="en-US" altLang="zh-CN" sz="1400" dirty="0" err="1"/>
              <a:t>gNB</a:t>
            </a:r>
            <a:r>
              <a:rPr lang="en-US" altLang="zh-CN" sz="1400" dirty="0"/>
              <a:t> has to allocate more resources to the “straggler” vehicle to reduce its transmission latency </a:t>
            </a:r>
            <a:endParaRPr lang="zh-CN" altLang="en-US" sz="1400" dirty="0"/>
          </a:p>
        </p:txBody>
      </p:sp>
    </p:spTree>
    <p:extLst>
      <p:ext uri="{BB962C8B-B14F-4D97-AF65-F5344CB8AC3E}">
        <p14:creationId xmlns:p14="http://schemas.microsoft.com/office/powerpoint/2010/main" val="1156433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EC10452-CA92-421E-802A-EA20D3EDEC47}" type="slidenum">
              <a:rPr lang="en-US" altLang="zh-CN" smtClean="0"/>
              <a:pPr>
                <a:defRPr/>
              </a:pPr>
              <a:t>12</a:t>
            </a:fld>
            <a:endParaRPr lang="en-US" altLang="zh-CN"/>
          </a:p>
        </p:txBody>
      </p:sp>
      <p:grpSp>
        <p:nvGrpSpPr>
          <p:cNvPr id="8" name="组合 7"/>
          <p:cNvGrpSpPr/>
          <p:nvPr/>
        </p:nvGrpSpPr>
        <p:grpSpPr>
          <a:xfrm>
            <a:off x="179512" y="3512041"/>
            <a:ext cx="8784976" cy="1501135"/>
            <a:chOff x="1750080" y="3048069"/>
            <a:chExt cx="8784976" cy="1501135"/>
          </a:xfrm>
        </p:grpSpPr>
        <p:grpSp>
          <p:nvGrpSpPr>
            <p:cNvPr id="26" name="组合 25"/>
            <p:cNvGrpSpPr/>
            <p:nvPr/>
          </p:nvGrpSpPr>
          <p:grpSpPr>
            <a:xfrm>
              <a:off x="1750080" y="3093491"/>
              <a:ext cx="2117652" cy="1455713"/>
              <a:chOff x="1822204" y="2929646"/>
              <a:chExt cx="2117652" cy="1455713"/>
            </a:xfrm>
          </p:grpSpPr>
          <p:sp>
            <p:nvSpPr>
              <p:cNvPr id="23" name="矩形 22"/>
              <p:cNvSpPr/>
              <p:nvPr/>
            </p:nvSpPr>
            <p:spPr bwMode="auto">
              <a:xfrm>
                <a:off x="1857714" y="2929646"/>
                <a:ext cx="2082142" cy="1455713"/>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4" name="文本框 23"/>
              <p:cNvSpPr txBox="1"/>
              <p:nvPr/>
            </p:nvSpPr>
            <p:spPr>
              <a:xfrm>
                <a:off x="1822204" y="2935126"/>
                <a:ext cx="2082142" cy="1384995"/>
              </a:xfrm>
              <a:prstGeom prst="rect">
                <a:avLst/>
              </a:prstGeom>
              <a:noFill/>
            </p:spPr>
            <p:txBody>
              <a:bodyPr wrap="square" rtlCol="0">
                <a:spAutoFit/>
              </a:bodyPr>
              <a:lstStyle/>
              <a:p>
                <a:r>
                  <a:rPr lang="en-US" altLang="zh-CN" sz="1400" dirty="0"/>
                  <a:t>Gather assistance information, </a:t>
                </a:r>
                <a:r>
                  <a:rPr lang="en-US" altLang="zh-CN" sz="1400" b="1" i="1" dirty="0"/>
                  <a:t>A </a:t>
                </a:r>
              </a:p>
              <a:p>
                <a:endParaRPr lang="en-US" altLang="zh-CN" sz="1400" b="1" i="1" dirty="0"/>
              </a:p>
              <a:p>
                <a:endParaRPr lang="en-US" altLang="zh-CN" sz="1400" b="1" i="1" dirty="0"/>
              </a:p>
              <a:p>
                <a:r>
                  <a:rPr lang="en-US" altLang="zh-CN" sz="1400" dirty="0"/>
                  <a:t> Training based on the basic model </a:t>
                </a:r>
                <a:endParaRPr lang="zh-CN" altLang="en-US" sz="1400" dirty="0"/>
              </a:p>
            </p:txBody>
          </p:sp>
        </p:grpSp>
        <p:sp>
          <p:nvSpPr>
            <p:cNvPr id="25" name="下箭头 24"/>
            <p:cNvSpPr/>
            <p:nvPr/>
          </p:nvSpPr>
          <p:spPr bwMode="auto">
            <a:xfrm rot="5400000" flipV="1">
              <a:off x="5464544" y="1746936"/>
              <a:ext cx="361023" cy="3373273"/>
            </a:xfrm>
            <a:prstGeom prst="down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30" name="矩形 29"/>
            <p:cNvSpPr/>
            <p:nvPr/>
          </p:nvSpPr>
          <p:spPr>
            <a:xfrm>
              <a:off x="5854536" y="3048069"/>
              <a:ext cx="936104" cy="276999"/>
            </a:xfrm>
            <a:prstGeom prst="rect">
              <a:avLst/>
            </a:prstGeom>
          </p:spPr>
          <p:txBody>
            <a:bodyPr wrap="square">
              <a:spAutoFit/>
            </a:bodyPr>
            <a:lstStyle/>
            <a:p>
              <a:pPr algn="l"/>
              <a:r>
                <a:rPr lang="en-US" altLang="zh-CN" sz="1200" dirty="0">
                  <a:solidFill>
                    <a:srgbClr val="FF0000"/>
                  </a:solidFill>
                </a:rPr>
                <a:t>Upload </a:t>
              </a:r>
              <a:r>
                <a:rPr lang="en-US" altLang="zh-CN" sz="1200" b="1" i="1" dirty="0">
                  <a:solidFill>
                    <a:srgbClr val="FF0000"/>
                  </a:solidFill>
                </a:rPr>
                <a:t>A</a:t>
              </a:r>
              <a:r>
                <a:rPr lang="en-US" altLang="zh-CN" sz="1200" dirty="0">
                  <a:solidFill>
                    <a:srgbClr val="FF0000"/>
                  </a:solidFill>
                </a:rPr>
                <a:t> </a:t>
              </a:r>
              <a:endParaRPr lang="zh-CN" altLang="en-US" sz="1200" dirty="0">
                <a:solidFill>
                  <a:srgbClr val="FF0000"/>
                </a:solidFill>
              </a:endParaRPr>
            </a:p>
          </p:txBody>
        </p:sp>
        <p:sp>
          <p:nvSpPr>
            <p:cNvPr id="31" name="文本框 30"/>
            <p:cNvSpPr txBox="1"/>
            <p:nvPr/>
          </p:nvSpPr>
          <p:spPr>
            <a:xfrm>
              <a:off x="7386542" y="3213360"/>
              <a:ext cx="3148513" cy="1015663"/>
            </a:xfrm>
            <a:prstGeom prst="rect">
              <a:avLst/>
            </a:prstGeom>
            <a:noFill/>
          </p:spPr>
          <p:txBody>
            <a:bodyPr wrap="square" rtlCol="0">
              <a:spAutoFit/>
            </a:bodyPr>
            <a:lstStyle/>
            <a:p>
              <a:pPr algn="just"/>
              <a:r>
                <a:rPr lang="en-US" altLang="zh-CN" sz="1200" dirty="0"/>
                <a:t>According to the assistance information uploaded by UE, </a:t>
              </a:r>
              <a:r>
                <a:rPr lang="en-US" altLang="zh-CN" sz="1200" dirty="0" err="1"/>
                <a:t>gNB</a:t>
              </a:r>
              <a:r>
                <a:rPr lang="en-US" altLang="zh-CN" sz="1200" dirty="0"/>
                <a:t> allocates resources for UEs’ local modal uploading e.g., find the </a:t>
              </a:r>
              <a:r>
                <a:rPr lang="en-US" altLang="zh-CN" sz="1200" b="1" dirty="0"/>
                <a:t>heavy-weighted straggler </a:t>
              </a:r>
              <a:r>
                <a:rPr lang="en-US" altLang="zh-CN" sz="1200" dirty="0"/>
                <a:t>(slow but significant) and allocate more resource.</a:t>
              </a:r>
              <a:endParaRPr lang="zh-CN" altLang="en-US" sz="1200" dirty="0"/>
            </a:p>
          </p:txBody>
        </p:sp>
        <p:sp>
          <p:nvSpPr>
            <p:cNvPr id="32" name="矩形 31"/>
            <p:cNvSpPr/>
            <p:nvPr/>
          </p:nvSpPr>
          <p:spPr bwMode="auto">
            <a:xfrm>
              <a:off x="7386542" y="3221354"/>
              <a:ext cx="3148514" cy="1007669"/>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grpSp>
      <p:sp>
        <p:nvSpPr>
          <p:cNvPr id="46" name="矩形 45"/>
          <p:cNvSpPr/>
          <p:nvPr/>
        </p:nvSpPr>
        <p:spPr>
          <a:xfrm>
            <a:off x="3797481" y="-293735"/>
            <a:ext cx="1864613" cy="1129027"/>
          </a:xfrm>
          <a:prstGeom prst="rect">
            <a:avLst/>
          </a:prstGeom>
        </p:spPr>
        <p:txBody>
          <a:bodyPr wrap="none">
            <a:spAutoFit/>
          </a:bodyPr>
          <a:lstStyle/>
          <a:p>
            <a:pPr lvl="0">
              <a:lnSpc>
                <a:spcPct val="200000"/>
              </a:lnSpc>
              <a:defRPr/>
            </a:pPr>
            <a:r>
              <a:rPr lang="en-US" altLang="zh-CN" sz="4000" b="1" dirty="0">
                <a:solidFill>
                  <a:srgbClr val="3333FF"/>
                </a:solidFill>
                <a:latin typeface="Arial Narrow" panose="020B0606020202030204" pitchFamily="34" charset="0"/>
              </a:rPr>
              <a:t>Solution</a:t>
            </a:r>
          </a:p>
        </p:txBody>
      </p:sp>
      <p:sp>
        <p:nvSpPr>
          <p:cNvPr id="47" name="矩形 46"/>
          <p:cNvSpPr/>
          <p:nvPr/>
        </p:nvSpPr>
        <p:spPr>
          <a:xfrm>
            <a:off x="35496" y="1233257"/>
            <a:ext cx="2184444" cy="461665"/>
          </a:xfrm>
          <a:prstGeom prst="rect">
            <a:avLst/>
          </a:prstGeom>
        </p:spPr>
        <p:txBody>
          <a:bodyPr wrap="none">
            <a:spAutoFit/>
          </a:bodyPr>
          <a:lstStyle/>
          <a:p>
            <a:pPr marL="342900" indent="-342900" algn="l">
              <a:buFont typeface="Wingdings" panose="05000000000000000000" pitchFamily="2" charset="2"/>
              <a:buChar char="Ø"/>
            </a:pPr>
            <a:r>
              <a:rPr lang="en-US" altLang="zh-CN" sz="2400" b="1" dirty="0"/>
              <a:t>FL Process</a:t>
            </a:r>
            <a:endParaRPr lang="zh-CN" altLang="en-US" sz="2400" b="1" dirty="0"/>
          </a:p>
        </p:txBody>
      </p:sp>
      <p:grpSp>
        <p:nvGrpSpPr>
          <p:cNvPr id="22" name="组合 21">
            <a:extLst>
              <a:ext uri="{FF2B5EF4-FFF2-40B4-BE49-F238E27FC236}">
                <a16:creationId xmlns:a16="http://schemas.microsoft.com/office/drawing/2014/main" id="{B8D60F5B-F8CD-4D18-8074-0CAFBCB697E3}"/>
              </a:ext>
            </a:extLst>
          </p:cNvPr>
          <p:cNvGrpSpPr/>
          <p:nvPr/>
        </p:nvGrpSpPr>
        <p:grpSpPr>
          <a:xfrm>
            <a:off x="179512" y="1844824"/>
            <a:ext cx="9763044" cy="1291929"/>
            <a:chOff x="1896923" y="1200441"/>
            <a:chExt cx="9763044" cy="1291929"/>
          </a:xfrm>
        </p:grpSpPr>
        <p:sp>
          <p:nvSpPr>
            <p:cNvPr id="27" name="右箭头 6">
              <a:extLst>
                <a:ext uri="{FF2B5EF4-FFF2-40B4-BE49-F238E27FC236}">
                  <a16:creationId xmlns:a16="http://schemas.microsoft.com/office/drawing/2014/main" id="{5281BF2F-3E0B-4E43-83A4-DD76F9C31923}"/>
                </a:ext>
              </a:extLst>
            </p:cNvPr>
            <p:cNvSpPr/>
            <p:nvPr/>
          </p:nvSpPr>
          <p:spPr bwMode="auto">
            <a:xfrm>
              <a:off x="3862943" y="1776505"/>
              <a:ext cx="3645635" cy="360040"/>
            </a:xfrm>
            <a:prstGeom prst="right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grpSp>
          <p:nvGrpSpPr>
            <p:cNvPr id="28" name="组合 27">
              <a:extLst>
                <a:ext uri="{FF2B5EF4-FFF2-40B4-BE49-F238E27FC236}">
                  <a16:creationId xmlns:a16="http://schemas.microsoft.com/office/drawing/2014/main" id="{0F0EFB79-3355-4F54-A29E-E88CCF4078CA}"/>
                </a:ext>
              </a:extLst>
            </p:cNvPr>
            <p:cNvGrpSpPr/>
            <p:nvPr/>
          </p:nvGrpSpPr>
          <p:grpSpPr>
            <a:xfrm>
              <a:off x="1896923" y="1272449"/>
              <a:ext cx="1944216" cy="1008112"/>
              <a:chOff x="1476425" y="1264277"/>
              <a:chExt cx="1944216" cy="1008112"/>
            </a:xfrm>
          </p:grpSpPr>
          <p:grpSp>
            <p:nvGrpSpPr>
              <p:cNvPr id="40" name="组合 39">
                <a:extLst>
                  <a:ext uri="{FF2B5EF4-FFF2-40B4-BE49-F238E27FC236}">
                    <a16:creationId xmlns:a16="http://schemas.microsoft.com/office/drawing/2014/main" id="{7409154B-4516-4835-9722-1AA0885F3827}"/>
                  </a:ext>
                </a:extLst>
              </p:cNvPr>
              <p:cNvGrpSpPr/>
              <p:nvPr/>
            </p:nvGrpSpPr>
            <p:grpSpPr>
              <a:xfrm>
                <a:off x="1476425" y="1677805"/>
                <a:ext cx="1944216" cy="594584"/>
                <a:chOff x="683866" y="1533789"/>
                <a:chExt cx="1944216" cy="594584"/>
              </a:xfrm>
            </p:grpSpPr>
            <p:sp>
              <p:nvSpPr>
                <p:cNvPr id="42" name="矩形 41">
                  <a:extLst>
                    <a:ext uri="{FF2B5EF4-FFF2-40B4-BE49-F238E27FC236}">
                      <a16:creationId xmlns:a16="http://schemas.microsoft.com/office/drawing/2014/main" id="{6D6C3EA8-4DF6-47AF-9712-37847B80683D}"/>
                    </a:ext>
                  </a:extLst>
                </p:cNvPr>
                <p:cNvSpPr/>
                <p:nvPr/>
              </p:nvSpPr>
              <p:spPr bwMode="auto">
                <a:xfrm>
                  <a:off x="747469" y="1533789"/>
                  <a:ext cx="1817010" cy="594584"/>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43" name="文本框 42">
                  <a:extLst>
                    <a:ext uri="{FF2B5EF4-FFF2-40B4-BE49-F238E27FC236}">
                      <a16:creationId xmlns:a16="http://schemas.microsoft.com/office/drawing/2014/main" id="{E8E0A485-17AF-413C-86A3-A6418612FC0F}"/>
                    </a:ext>
                  </a:extLst>
                </p:cNvPr>
                <p:cNvSpPr txBox="1"/>
                <p:nvPr/>
              </p:nvSpPr>
              <p:spPr>
                <a:xfrm>
                  <a:off x="683866" y="1588228"/>
                  <a:ext cx="1944216" cy="523220"/>
                </a:xfrm>
                <a:prstGeom prst="rect">
                  <a:avLst/>
                </a:prstGeom>
                <a:noFill/>
              </p:spPr>
              <p:txBody>
                <a:bodyPr wrap="square" rtlCol="0">
                  <a:spAutoFit/>
                </a:bodyPr>
                <a:lstStyle/>
                <a:p>
                  <a:r>
                    <a:rPr lang="en-US" altLang="zh-CN" sz="1400" dirty="0"/>
                    <a:t>Gather sidelink information, </a:t>
                  </a:r>
                  <a:r>
                    <a:rPr lang="en-US" altLang="zh-CN" sz="1400" b="1" i="1" dirty="0"/>
                    <a:t>S</a:t>
                  </a:r>
                  <a:endParaRPr lang="zh-CN" altLang="en-US" sz="1400" b="1" i="1" dirty="0"/>
                </a:p>
              </p:txBody>
            </p:sp>
          </p:grpSp>
          <p:sp>
            <p:nvSpPr>
              <p:cNvPr id="41" name="矩形 40">
                <a:extLst>
                  <a:ext uri="{FF2B5EF4-FFF2-40B4-BE49-F238E27FC236}">
                    <a16:creationId xmlns:a16="http://schemas.microsoft.com/office/drawing/2014/main" id="{99CD1111-521C-414D-9EE8-A7C127B90C80}"/>
                  </a:ext>
                </a:extLst>
              </p:cNvPr>
              <p:cNvSpPr/>
              <p:nvPr/>
            </p:nvSpPr>
            <p:spPr>
              <a:xfrm>
                <a:off x="1633310" y="1264277"/>
                <a:ext cx="1630446" cy="338554"/>
              </a:xfrm>
              <a:prstGeom prst="rect">
                <a:avLst/>
              </a:prstGeom>
            </p:spPr>
            <p:txBody>
              <a:bodyPr wrap="none">
                <a:spAutoFit/>
              </a:bodyPr>
              <a:lstStyle/>
              <a:p>
                <a:r>
                  <a:rPr lang="en-US" altLang="zh-CN" sz="1600" i="1" dirty="0" err="1">
                    <a:solidFill>
                      <a:srgbClr val="000000"/>
                    </a:solidFill>
                  </a:rPr>
                  <a:t>i</a:t>
                </a:r>
                <a:r>
                  <a:rPr lang="en-US" altLang="zh-CN" sz="1600" i="1" dirty="0">
                    <a:solidFill>
                      <a:srgbClr val="000000"/>
                    </a:solidFill>
                  </a:rPr>
                  <a:t> –</a:t>
                </a:r>
                <a:r>
                  <a:rPr lang="en-US" altLang="zh-CN" sz="1600" dirty="0" err="1">
                    <a:solidFill>
                      <a:srgbClr val="000000"/>
                    </a:solidFill>
                  </a:rPr>
                  <a:t>th</a:t>
                </a:r>
                <a:r>
                  <a:rPr lang="en-US" altLang="zh-CN" sz="1600" i="1" dirty="0">
                    <a:solidFill>
                      <a:srgbClr val="000000"/>
                    </a:solidFill>
                  </a:rPr>
                  <a:t> </a:t>
                </a:r>
                <a:r>
                  <a:rPr lang="en-US" altLang="zh-CN" sz="1600" dirty="0">
                    <a:solidFill>
                      <a:srgbClr val="000000"/>
                    </a:solidFill>
                  </a:rPr>
                  <a:t>Vehicle UE</a:t>
                </a:r>
                <a:endParaRPr lang="zh-CN" altLang="en-US" sz="1600" i="1" dirty="0"/>
              </a:p>
            </p:txBody>
          </p:sp>
        </p:grpSp>
        <p:grpSp>
          <p:nvGrpSpPr>
            <p:cNvPr id="29" name="组合 28">
              <a:extLst>
                <a:ext uri="{FF2B5EF4-FFF2-40B4-BE49-F238E27FC236}">
                  <a16:creationId xmlns:a16="http://schemas.microsoft.com/office/drawing/2014/main" id="{E35CC81E-A6B0-4BFF-80DC-A2B381FA02F0}"/>
                </a:ext>
              </a:extLst>
            </p:cNvPr>
            <p:cNvGrpSpPr/>
            <p:nvPr/>
          </p:nvGrpSpPr>
          <p:grpSpPr>
            <a:xfrm>
              <a:off x="7508578" y="1200441"/>
              <a:ext cx="3152308" cy="1291929"/>
              <a:chOff x="7025857" y="1166718"/>
              <a:chExt cx="3152308" cy="1291929"/>
            </a:xfrm>
          </p:grpSpPr>
          <p:sp>
            <p:nvSpPr>
              <p:cNvPr id="37" name="矩形 36">
                <a:extLst>
                  <a:ext uri="{FF2B5EF4-FFF2-40B4-BE49-F238E27FC236}">
                    <a16:creationId xmlns:a16="http://schemas.microsoft.com/office/drawing/2014/main" id="{8EABB2BC-984B-4398-A800-DAE219FA5028}"/>
                  </a:ext>
                </a:extLst>
              </p:cNvPr>
              <p:cNvSpPr/>
              <p:nvPr/>
            </p:nvSpPr>
            <p:spPr bwMode="auto">
              <a:xfrm>
                <a:off x="7050665" y="1602027"/>
                <a:ext cx="3127500" cy="856620"/>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0070C30-FE28-49A1-8200-A1BAD840117C}"/>
                      </a:ext>
                    </a:extLst>
                  </p:cNvPr>
                  <p:cNvSpPr txBox="1"/>
                  <p:nvPr/>
                </p:nvSpPr>
                <p:spPr>
                  <a:xfrm>
                    <a:off x="7025857" y="1670109"/>
                    <a:ext cx="3152308" cy="461665"/>
                  </a:xfrm>
                  <a:prstGeom prst="rect">
                    <a:avLst/>
                  </a:prstGeom>
                  <a:noFill/>
                </p:spPr>
                <p:txBody>
                  <a:bodyPr wrap="square" rtlCol="0">
                    <a:spAutoFit/>
                  </a:bodyPr>
                  <a:lstStyle/>
                  <a:p>
                    <a:pPr marL="228600" lvl="0" indent="-228600" algn="just">
                      <a:buAutoNum type="arabicParenBoth"/>
                    </a:pPr>
                    <a:r>
                      <a:rPr lang="en-US" altLang="zh-CN" sz="1200" dirty="0"/>
                      <a:t>Measure the similarity between DRL models based on </a:t>
                    </a:r>
                    <a14:m>
                      <m:oMath xmlns:m="http://schemas.openxmlformats.org/officeDocument/2006/math">
                        <m:r>
                          <a:rPr lang="en-US" altLang="zh-CN" sz="1200" i="1" smtClean="0">
                            <a:solidFill>
                              <a:srgbClr val="FF0000"/>
                            </a:solidFill>
                            <a:latin typeface="Cambria Math" panose="02040503050406030204" pitchFamily="18" charset="0"/>
                          </a:rPr>
                          <m:t>[</m:t>
                        </m:r>
                        <m:sSub>
                          <m:sSubPr>
                            <m:ctrlPr>
                              <a:rPr lang="en-US" altLang="zh-CN" sz="1200" i="1">
                                <a:solidFill>
                                  <a:srgbClr val="FF0000"/>
                                </a:solidFill>
                                <a:latin typeface="Cambria Math" panose="02040503050406030204" pitchFamily="18" charset="0"/>
                              </a:rPr>
                            </m:ctrlPr>
                          </m:sSubPr>
                          <m:e>
                            <m:r>
                              <a:rPr lang="en-US" altLang="zh-CN" sz="1200" b="1" i="1">
                                <a:solidFill>
                                  <a:srgbClr val="FF0000"/>
                                </a:solidFill>
                                <a:latin typeface="Cambria Math" panose="02040503050406030204" pitchFamily="18" charset="0"/>
                              </a:rPr>
                              <m:t>𝑺</m:t>
                            </m:r>
                          </m:e>
                          <m:sub>
                            <m:r>
                              <a:rPr lang="en-US" altLang="zh-CN" sz="1200" i="1">
                                <a:solidFill>
                                  <a:srgbClr val="FF0000"/>
                                </a:solidFill>
                                <a:latin typeface="Cambria Math" panose="02040503050406030204" pitchFamily="18" charset="0"/>
                              </a:rPr>
                              <m:t>1</m:t>
                            </m:r>
                          </m:sub>
                        </m:sSub>
                        <m:r>
                          <a:rPr lang="en-US" altLang="zh-CN" sz="1200" i="1">
                            <a:solidFill>
                              <a:srgbClr val="FF0000"/>
                            </a:solidFill>
                            <a:latin typeface="Cambria Math" panose="02040503050406030204" pitchFamily="18" charset="0"/>
                          </a:rPr>
                          <m:t>,</m:t>
                        </m:r>
                        <m:sSub>
                          <m:sSubPr>
                            <m:ctrlPr>
                              <a:rPr lang="en-US" altLang="zh-CN" sz="1200" b="1" i="1">
                                <a:solidFill>
                                  <a:srgbClr val="FF0000"/>
                                </a:solidFill>
                                <a:latin typeface="Cambria Math" panose="02040503050406030204" pitchFamily="18" charset="0"/>
                              </a:rPr>
                            </m:ctrlPr>
                          </m:sSubPr>
                          <m:e>
                            <m:r>
                              <a:rPr lang="en-US" altLang="zh-CN" sz="1200" b="1" i="1">
                                <a:solidFill>
                                  <a:srgbClr val="FF0000"/>
                                </a:solidFill>
                                <a:latin typeface="Cambria Math" panose="02040503050406030204" pitchFamily="18" charset="0"/>
                              </a:rPr>
                              <m:t>𝑺</m:t>
                            </m:r>
                          </m:e>
                          <m:sub>
                            <m:r>
                              <a:rPr lang="en-US" altLang="zh-CN" sz="1200" b="1" i="1">
                                <a:solidFill>
                                  <a:srgbClr val="FF0000"/>
                                </a:solidFill>
                                <a:latin typeface="Cambria Math" panose="02040503050406030204" pitchFamily="18" charset="0"/>
                              </a:rPr>
                              <m:t>𝟐</m:t>
                            </m:r>
                          </m:sub>
                        </m:sSub>
                      </m:oMath>
                    </a14:m>
                    <a:r>
                      <a:rPr lang="en-US" altLang="zh-CN" sz="1200" dirty="0">
                        <a:solidFill>
                          <a:srgbClr val="FF0000"/>
                        </a:solidFill>
                      </a:rPr>
                      <a:t>,…, </a:t>
                    </a:r>
                    <a14:m>
                      <m:oMath xmlns:m="http://schemas.openxmlformats.org/officeDocument/2006/math">
                        <m:sSub>
                          <m:sSubPr>
                            <m:ctrlPr>
                              <a:rPr lang="en-US" altLang="zh-CN" sz="1200" i="1">
                                <a:solidFill>
                                  <a:srgbClr val="FF0000"/>
                                </a:solidFill>
                                <a:latin typeface="Cambria Math" panose="02040503050406030204" pitchFamily="18" charset="0"/>
                              </a:rPr>
                            </m:ctrlPr>
                          </m:sSubPr>
                          <m:e>
                            <m:r>
                              <a:rPr lang="en-US" altLang="zh-CN" sz="1200" b="1" i="1">
                                <a:solidFill>
                                  <a:srgbClr val="FF0000"/>
                                </a:solidFill>
                                <a:latin typeface="Cambria Math" panose="02040503050406030204" pitchFamily="18" charset="0"/>
                              </a:rPr>
                              <m:t>𝑺</m:t>
                            </m:r>
                          </m:e>
                          <m:sub>
                            <m:r>
                              <a:rPr lang="en-US" altLang="zh-CN" sz="1200" i="1">
                                <a:solidFill>
                                  <a:srgbClr val="FF0000"/>
                                </a:solidFill>
                                <a:latin typeface="Cambria Math" panose="02040503050406030204" pitchFamily="18" charset="0"/>
                              </a:rPr>
                              <m:t>𝑁</m:t>
                            </m:r>
                          </m:sub>
                        </m:sSub>
                      </m:oMath>
                    </a14:m>
                    <a:r>
                      <a:rPr lang="en-US" altLang="zh-CN" sz="1200" dirty="0">
                        <a:solidFill>
                          <a:srgbClr val="FF0000"/>
                        </a:solidFill>
                      </a:rPr>
                      <a:t>]</a:t>
                    </a:r>
                    <a:r>
                      <a:rPr lang="en-US" altLang="zh-CN" sz="1200" dirty="0"/>
                      <a:t>. </a:t>
                    </a:r>
                    <a:endParaRPr lang="zh-CN" altLang="en-US" sz="1200" dirty="0"/>
                  </a:p>
                </p:txBody>
              </p:sp>
            </mc:Choice>
            <mc:Fallback xmlns="">
              <p:sp>
                <p:nvSpPr>
                  <p:cNvPr id="38" name="文本框 37">
                    <a:extLst>
                      <a:ext uri="{FF2B5EF4-FFF2-40B4-BE49-F238E27FC236}">
                        <a16:creationId xmlns:a16="http://schemas.microsoft.com/office/drawing/2014/main" id="{70070C30-FE28-49A1-8200-A1BAD840117C}"/>
                      </a:ext>
                    </a:extLst>
                  </p:cNvPr>
                  <p:cNvSpPr txBox="1">
                    <a:spLocks noRot="1" noChangeAspect="1" noMove="1" noResize="1" noEditPoints="1" noAdjustHandles="1" noChangeArrowheads="1" noChangeShapeType="1" noTextEdit="1"/>
                  </p:cNvSpPr>
                  <p:nvPr/>
                </p:nvSpPr>
                <p:spPr>
                  <a:xfrm>
                    <a:off x="7025857" y="1670109"/>
                    <a:ext cx="3152308" cy="461665"/>
                  </a:xfrm>
                  <a:prstGeom prst="rect">
                    <a:avLst/>
                  </a:prstGeom>
                  <a:blipFill>
                    <a:blip r:embed="rId3"/>
                    <a:stretch>
                      <a:fillRect t="-1316" b="-7895"/>
                    </a:stretch>
                  </a:blipFill>
                </p:spPr>
                <p:txBody>
                  <a:bodyPr/>
                  <a:lstStyle/>
                  <a:p>
                    <a:r>
                      <a:rPr lang="en-US">
                        <a:noFill/>
                      </a:rPr>
                      <a:t> </a:t>
                    </a:r>
                  </a:p>
                </p:txBody>
              </p:sp>
            </mc:Fallback>
          </mc:AlternateContent>
          <p:sp>
            <p:nvSpPr>
              <p:cNvPr id="39" name="矩形 38">
                <a:extLst>
                  <a:ext uri="{FF2B5EF4-FFF2-40B4-BE49-F238E27FC236}">
                    <a16:creationId xmlns:a16="http://schemas.microsoft.com/office/drawing/2014/main" id="{9FBF79BD-F264-43B6-9F83-F08BF0BC8C1B}"/>
                  </a:ext>
                </a:extLst>
              </p:cNvPr>
              <p:cNvSpPr/>
              <p:nvPr/>
            </p:nvSpPr>
            <p:spPr>
              <a:xfrm>
                <a:off x="8361850" y="1166718"/>
                <a:ext cx="582211" cy="338554"/>
              </a:xfrm>
              <a:prstGeom prst="rect">
                <a:avLst/>
              </a:prstGeom>
            </p:spPr>
            <p:txBody>
              <a:bodyPr wrap="none">
                <a:spAutoFit/>
              </a:bodyPr>
              <a:lstStyle/>
              <a:p>
                <a:r>
                  <a:rPr lang="en-US" altLang="zh-CN" sz="1600" dirty="0" err="1">
                    <a:solidFill>
                      <a:srgbClr val="000000"/>
                    </a:solidFill>
                  </a:rPr>
                  <a:t>gNB</a:t>
                </a:r>
                <a:endParaRPr lang="zh-CN" altLang="en-US" sz="1600" dirty="0"/>
              </a:p>
            </p:txBody>
          </p:sp>
        </p:gr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D7C0C14B-1483-48EA-8F06-6E3D23990F17}"/>
                    </a:ext>
                  </a:extLst>
                </p:cNvPr>
                <p:cNvSpPr txBox="1"/>
                <p:nvPr/>
              </p:nvSpPr>
              <p:spPr>
                <a:xfrm>
                  <a:off x="4077462" y="1560481"/>
                  <a:ext cx="3078377" cy="276999"/>
                </a:xfrm>
                <a:prstGeom prst="rect">
                  <a:avLst/>
                </a:prstGeom>
                <a:noFill/>
              </p:spPr>
              <p:txBody>
                <a:bodyPr wrap="square" rtlCol="0">
                  <a:spAutoFit/>
                </a:bodyPr>
                <a:lstStyle/>
                <a:p>
                  <a:r>
                    <a:rPr lang="en-US" altLang="zh-CN" sz="1200" dirty="0">
                      <a:solidFill>
                        <a:srgbClr val="FF0000"/>
                      </a:solidFill>
                    </a:rPr>
                    <a:t>Upload the samples of </a:t>
                  </a:r>
                  <a:r>
                    <a:rPr lang="en-US" altLang="zh-CN" sz="1200" b="1" dirty="0">
                      <a:solidFill>
                        <a:srgbClr val="FF0000"/>
                      </a:solidFill>
                    </a:rPr>
                    <a:t>S: </a:t>
                  </a:r>
                  <a14:m>
                    <m:oMath xmlns:m="http://schemas.openxmlformats.org/officeDocument/2006/math">
                      <m:r>
                        <a:rPr lang="en-US" altLang="zh-CN" sz="1200" i="1" smtClean="0">
                          <a:solidFill>
                            <a:srgbClr val="FF0000"/>
                          </a:solidFill>
                          <a:latin typeface="Cambria Math" panose="02040503050406030204" pitchFamily="18" charset="0"/>
                        </a:rPr>
                        <m:t>[</m:t>
                      </m:r>
                      <m:sSub>
                        <m:sSubPr>
                          <m:ctrlPr>
                            <a:rPr lang="en-US" altLang="zh-CN" sz="1200" i="1">
                              <a:solidFill>
                                <a:srgbClr val="FF0000"/>
                              </a:solidFill>
                              <a:latin typeface="Cambria Math" panose="02040503050406030204" pitchFamily="18" charset="0"/>
                            </a:rPr>
                          </m:ctrlPr>
                        </m:sSubPr>
                        <m:e>
                          <m:r>
                            <a:rPr lang="en-US" altLang="zh-CN" sz="1200" b="1" i="1">
                              <a:solidFill>
                                <a:srgbClr val="FF0000"/>
                              </a:solidFill>
                              <a:latin typeface="Cambria Math" panose="02040503050406030204" pitchFamily="18" charset="0"/>
                            </a:rPr>
                            <m:t>𝑺</m:t>
                          </m:r>
                        </m:e>
                        <m:sub>
                          <m:r>
                            <a:rPr lang="en-US" altLang="zh-CN" sz="1200" i="1">
                              <a:solidFill>
                                <a:srgbClr val="FF0000"/>
                              </a:solidFill>
                              <a:latin typeface="Cambria Math" panose="02040503050406030204" pitchFamily="18" charset="0"/>
                            </a:rPr>
                            <m:t>1</m:t>
                          </m:r>
                        </m:sub>
                      </m:sSub>
                      <m:r>
                        <a:rPr lang="en-US" altLang="zh-CN" sz="1200" i="1">
                          <a:solidFill>
                            <a:srgbClr val="FF0000"/>
                          </a:solidFill>
                          <a:latin typeface="Cambria Math" panose="02040503050406030204" pitchFamily="18" charset="0"/>
                        </a:rPr>
                        <m:t>,</m:t>
                      </m:r>
                      <m:sSub>
                        <m:sSubPr>
                          <m:ctrlPr>
                            <a:rPr lang="en-US" altLang="zh-CN" sz="1200" b="1" i="1">
                              <a:solidFill>
                                <a:srgbClr val="FF0000"/>
                              </a:solidFill>
                              <a:latin typeface="Cambria Math" panose="02040503050406030204" pitchFamily="18" charset="0"/>
                            </a:rPr>
                          </m:ctrlPr>
                        </m:sSubPr>
                        <m:e>
                          <m:r>
                            <a:rPr lang="en-US" altLang="zh-CN" sz="1200" b="1" i="1">
                              <a:solidFill>
                                <a:srgbClr val="FF0000"/>
                              </a:solidFill>
                              <a:latin typeface="Cambria Math" panose="02040503050406030204" pitchFamily="18" charset="0"/>
                            </a:rPr>
                            <m:t>𝑺</m:t>
                          </m:r>
                        </m:e>
                        <m:sub>
                          <m:r>
                            <a:rPr lang="en-US" altLang="zh-CN" sz="1200" b="1" i="1">
                              <a:solidFill>
                                <a:srgbClr val="FF0000"/>
                              </a:solidFill>
                              <a:latin typeface="Cambria Math" panose="02040503050406030204" pitchFamily="18" charset="0"/>
                            </a:rPr>
                            <m:t>𝟐</m:t>
                          </m:r>
                        </m:sub>
                      </m:sSub>
                    </m:oMath>
                  </a14:m>
                  <a:r>
                    <a:rPr lang="en-US" altLang="zh-CN" sz="1200" dirty="0">
                      <a:solidFill>
                        <a:srgbClr val="FF0000"/>
                      </a:solidFill>
                    </a:rPr>
                    <a:t>,…, </a:t>
                  </a:r>
                  <a14:m>
                    <m:oMath xmlns:m="http://schemas.openxmlformats.org/officeDocument/2006/math">
                      <m:sSub>
                        <m:sSubPr>
                          <m:ctrlPr>
                            <a:rPr lang="en-US" altLang="zh-CN" sz="1200" i="1">
                              <a:solidFill>
                                <a:srgbClr val="FF0000"/>
                              </a:solidFill>
                              <a:latin typeface="Cambria Math" panose="02040503050406030204" pitchFamily="18" charset="0"/>
                            </a:rPr>
                          </m:ctrlPr>
                        </m:sSubPr>
                        <m:e>
                          <m:r>
                            <a:rPr lang="en-US" altLang="zh-CN" sz="1200" b="1" i="1">
                              <a:solidFill>
                                <a:srgbClr val="FF0000"/>
                              </a:solidFill>
                              <a:latin typeface="Cambria Math" panose="02040503050406030204" pitchFamily="18" charset="0"/>
                            </a:rPr>
                            <m:t>𝑺</m:t>
                          </m:r>
                        </m:e>
                        <m:sub>
                          <m:r>
                            <a:rPr lang="en-US" altLang="zh-CN" sz="1200" i="1">
                              <a:solidFill>
                                <a:srgbClr val="FF0000"/>
                              </a:solidFill>
                              <a:latin typeface="Cambria Math" panose="02040503050406030204" pitchFamily="18" charset="0"/>
                            </a:rPr>
                            <m:t>𝑁</m:t>
                          </m:r>
                        </m:sub>
                      </m:sSub>
                    </m:oMath>
                  </a14:m>
                  <a:r>
                    <a:rPr lang="en-US" altLang="zh-CN" sz="1200" dirty="0">
                      <a:solidFill>
                        <a:srgbClr val="FF0000"/>
                      </a:solidFill>
                    </a:rPr>
                    <a:t>]</a:t>
                  </a:r>
                  <a:endParaRPr lang="zh-CN" altLang="en-US" sz="1200" b="1" dirty="0">
                    <a:solidFill>
                      <a:srgbClr val="FF0000"/>
                    </a:solidFill>
                  </a:endParaRPr>
                </a:p>
              </p:txBody>
            </p:sp>
          </mc:Choice>
          <mc:Fallback xmlns="">
            <p:sp>
              <p:nvSpPr>
                <p:cNvPr id="35" name="文本框 34">
                  <a:extLst>
                    <a:ext uri="{FF2B5EF4-FFF2-40B4-BE49-F238E27FC236}">
                      <a16:creationId xmlns:a16="http://schemas.microsoft.com/office/drawing/2014/main" id="{D7C0C14B-1483-48EA-8F06-6E3D23990F17}"/>
                    </a:ext>
                  </a:extLst>
                </p:cNvPr>
                <p:cNvSpPr txBox="1">
                  <a:spLocks noRot="1" noChangeAspect="1" noMove="1" noResize="1" noEditPoints="1" noAdjustHandles="1" noChangeArrowheads="1" noChangeShapeType="1" noTextEdit="1"/>
                </p:cNvSpPr>
                <p:nvPr/>
              </p:nvSpPr>
              <p:spPr>
                <a:xfrm>
                  <a:off x="4077462" y="1560481"/>
                  <a:ext cx="3078377" cy="276999"/>
                </a:xfrm>
                <a:prstGeom prst="rect">
                  <a:avLst/>
                </a:prstGeom>
                <a:blipFill>
                  <a:blip r:embed="rId4"/>
                  <a:stretch>
                    <a:fillRect t="-4444" b="-15556"/>
                  </a:stretch>
                </a:blipFill>
              </p:spPr>
              <p:txBody>
                <a:bodyPr/>
                <a:lstStyle/>
                <a:p>
                  <a:r>
                    <a:rPr lang="en-US">
                      <a:noFill/>
                    </a:rPr>
                    <a:t> </a:t>
                  </a:r>
                </a:p>
              </p:txBody>
            </p:sp>
          </mc:Fallback>
        </mc:AlternateContent>
        <p:sp>
          <p:nvSpPr>
            <p:cNvPr id="36" name="文本框 35">
              <a:extLst>
                <a:ext uri="{FF2B5EF4-FFF2-40B4-BE49-F238E27FC236}">
                  <a16:creationId xmlns:a16="http://schemas.microsoft.com/office/drawing/2014/main" id="{88872418-68CF-472A-B63E-CC5D157C8397}"/>
                </a:ext>
              </a:extLst>
            </p:cNvPr>
            <p:cNvSpPr txBox="1"/>
            <p:nvPr/>
          </p:nvSpPr>
          <p:spPr>
            <a:xfrm>
              <a:off x="7478535" y="2161506"/>
              <a:ext cx="4181432" cy="276999"/>
            </a:xfrm>
            <a:prstGeom prst="rect">
              <a:avLst/>
            </a:prstGeom>
            <a:noFill/>
          </p:spPr>
          <p:txBody>
            <a:bodyPr wrap="square" rtlCol="0">
              <a:spAutoFit/>
            </a:bodyPr>
            <a:lstStyle/>
            <a:p>
              <a:pPr lvl="0" algn="l"/>
              <a:r>
                <a:rPr lang="en-US" altLang="zh-CN" sz="1200" dirty="0"/>
                <a:t>(2) Group </a:t>
              </a:r>
              <a:r>
                <a:rPr lang="en-US" altLang="zh-CN" sz="1200" dirty="0">
                  <a:solidFill>
                    <a:srgbClr val="000000"/>
                  </a:solidFill>
                </a:rPr>
                <a:t>DRL models with high similarity. </a:t>
              </a:r>
              <a:endParaRPr lang="zh-CN" altLang="en-US" sz="1200" dirty="0"/>
            </a:p>
          </p:txBody>
        </p:sp>
      </p:grpSp>
      <p:sp>
        <p:nvSpPr>
          <p:cNvPr id="55" name="下箭头 19">
            <a:extLst>
              <a:ext uri="{FF2B5EF4-FFF2-40B4-BE49-F238E27FC236}">
                <a16:creationId xmlns:a16="http://schemas.microsoft.com/office/drawing/2014/main" id="{F907721A-7078-46C7-86D6-C2DB77A9F0FB}"/>
              </a:ext>
            </a:extLst>
          </p:cNvPr>
          <p:cNvSpPr/>
          <p:nvPr/>
        </p:nvSpPr>
        <p:spPr bwMode="auto">
          <a:xfrm rot="4803008">
            <a:off x="3889695" y="1613246"/>
            <a:ext cx="361023" cy="3440437"/>
          </a:xfrm>
          <a:prstGeom prst="down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56" name="矩形 55">
            <a:extLst>
              <a:ext uri="{FF2B5EF4-FFF2-40B4-BE49-F238E27FC236}">
                <a16:creationId xmlns:a16="http://schemas.microsoft.com/office/drawing/2014/main" id="{F5526030-A75C-40BE-AEC3-B8241727AE2A}"/>
              </a:ext>
            </a:extLst>
          </p:cNvPr>
          <p:cNvSpPr/>
          <p:nvPr/>
        </p:nvSpPr>
        <p:spPr>
          <a:xfrm rot="20978382">
            <a:off x="3114891" y="2927025"/>
            <a:ext cx="1706919" cy="261610"/>
          </a:xfrm>
          <a:prstGeom prst="rect">
            <a:avLst/>
          </a:prstGeom>
        </p:spPr>
        <p:txBody>
          <a:bodyPr wrap="square">
            <a:spAutoFit/>
          </a:bodyPr>
          <a:lstStyle/>
          <a:p>
            <a:r>
              <a:rPr lang="en-US" altLang="zh-CN" sz="1100" dirty="0">
                <a:solidFill>
                  <a:srgbClr val="000000"/>
                </a:solidFill>
              </a:rPr>
              <a:t>Global model</a:t>
            </a:r>
            <a:endParaRPr lang="zh-CN" altLang="en-US" sz="1100" dirty="0"/>
          </a:p>
        </p:txBody>
      </p:sp>
      <p:sp>
        <p:nvSpPr>
          <p:cNvPr id="59" name="下箭头 38">
            <a:extLst>
              <a:ext uri="{FF2B5EF4-FFF2-40B4-BE49-F238E27FC236}">
                <a16:creationId xmlns:a16="http://schemas.microsoft.com/office/drawing/2014/main" id="{6DB14E7A-E6A6-429D-8184-E9FEFF883805}"/>
              </a:ext>
            </a:extLst>
          </p:cNvPr>
          <p:cNvSpPr/>
          <p:nvPr/>
        </p:nvSpPr>
        <p:spPr bwMode="auto">
          <a:xfrm rot="5400000">
            <a:off x="3883749" y="2798809"/>
            <a:ext cx="361023" cy="3336630"/>
          </a:xfrm>
          <a:prstGeom prst="down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60" name="矩形 59">
            <a:extLst>
              <a:ext uri="{FF2B5EF4-FFF2-40B4-BE49-F238E27FC236}">
                <a16:creationId xmlns:a16="http://schemas.microsoft.com/office/drawing/2014/main" id="{1D0511CA-A147-40A1-93E9-1FE006B31D7E}"/>
              </a:ext>
            </a:extLst>
          </p:cNvPr>
          <p:cNvSpPr/>
          <p:nvPr/>
        </p:nvSpPr>
        <p:spPr>
          <a:xfrm>
            <a:off x="2901103" y="4119815"/>
            <a:ext cx="2713154" cy="261610"/>
          </a:xfrm>
          <a:prstGeom prst="rect">
            <a:avLst/>
          </a:prstGeom>
        </p:spPr>
        <p:txBody>
          <a:bodyPr wrap="square">
            <a:spAutoFit/>
          </a:bodyPr>
          <a:lstStyle/>
          <a:p>
            <a:r>
              <a:rPr lang="en-US" altLang="zh-CN" sz="1100" dirty="0">
                <a:solidFill>
                  <a:srgbClr val="000000"/>
                </a:solidFill>
              </a:rPr>
              <a:t>Resource allocation information</a:t>
            </a:r>
            <a:endParaRPr lang="zh-CN" altLang="en-US" sz="1100" dirty="0"/>
          </a:p>
        </p:txBody>
      </p:sp>
      <p:sp>
        <p:nvSpPr>
          <p:cNvPr id="61" name="文本框 60">
            <a:extLst>
              <a:ext uri="{FF2B5EF4-FFF2-40B4-BE49-F238E27FC236}">
                <a16:creationId xmlns:a16="http://schemas.microsoft.com/office/drawing/2014/main" id="{16CCCE45-8911-4821-BE71-DCC379763572}"/>
              </a:ext>
            </a:extLst>
          </p:cNvPr>
          <p:cNvSpPr txBox="1"/>
          <p:nvPr/>
        </p:nvSpPr>
        <p:spPr>
          <a:xfrm>
            <a:off x="5810587" y="5157192"/>
            <a:ext cx="3199203" cy="461665"/>
          </a:xfrm>
          <a:prstGeom prst="rect">
            <a:avLst/>
          </a:prstGeom>
          <a:noFill/>
        </p:spPr>
        <p:txBody>
          <a:bodyPr wrap="square" rtlCol="0">
            <a:spAutoFit/>
          </a:bodyPr>
          <a:lstStyle/>
          <a:p>
            <a:r>
              <a:rPr lang="en-US" altLang="zh-CN" sz="1200" dirty="0" err="1"/>
              <a:t>gNB</a:t>
            </a:r>
            <a:r>
              <a:rPr lang="en-US" altLang="zh-CN" sz="1200" dirty="0"/>
              <a:t> aggregates the local models to get the global model.</a:t>
            </a:r>
            <a:endParaRPr lang="zh-CN" altLang="en-US" sz="1200" dirty="0"/>
          </a:p>
        </p:txBody>
      </p:sp>
      <p:sp>
        <p:nvSpPr>
          <p:cNvPr id="62" name="矩形 61">
            <a:extLst>
              <a:ext uri="{FF2B5EF4-FFF2-40B4-BE49-F238E27FC236}">
                <a16:creationId xmlns:a16="http://schemas.microsoft.com/office/drawing/2014/main" id="{0EB77E7F-DCB2-4C8C-9DE7-D453500A5287}"/>
              </a:ext>
            </a:extLst>
          </p:cNvPr>
          <p:cNvSpPr/>
          <p:nvPr/>
        </p:nvSpPr>
        <p:spPr bwMode="auto">
          <a:xfrm>
            <a:off x="5815974" y="5157192"/>
            <a:ext cx="3220522" cy="461665"/>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63" name="下箭头 42">
            <a:extLst>
              <a:ext uri="{FF2B5EF4-FFF2-40B4-BE49-F238E27FC236}">
                <a16:creationId xmlns:a16="http://schemas.microsoft.com/office/drawing/2014/main" id="{69E0F340-5B39-48D0-A468-44030F65B1AA}"/>
              </a:ext>
            </a:extLst>
          </p:cNvPr>
          <p:cNvSpPr/>
          <p:nvPr/>
        </p:nvSpPr>
        <p:spPr bwMode="auto">
          <a:xfrm rot="5838871" flipV="1">
            <a:off x="3894823" y="3507189"/>
            <a:ext cx="361023" cy="3328828"/>
          </a:xfrm>
          <a:prstGeom prst="down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64" name="矩形 63">
            <a:extLst>
              <a:ext uri="{FF2B5EF4-FFF2-40B4-BE49-F238E27FC236}">
                <a16:creationId xmlns:a16="http://schemas.microsoft.com/office/drawing/2014/main" id="{0A1FAD30-196E-41B2-9B43-A89593A27B5A}"/>
              </a:ext>
            </a:extLst>
          </p:cNvPr>
          <p:cNvSpPr/>
          <p:nvPr/>
        </p:nvSpPr>
        <p:spPr>
          <a:xfrm rot="431664">
            <a:off x="2708766" y="5299166"/>
            <a:ext cx="1620957" cy="261610"/>
          </a:xfrm>
          <a:prstGeom prst="rect">
            <a:avLst/>
          </a:prstGeom>
        </p:spPr>
        <p:txBody>
          <a:bodyPr wrap="none">
            <a:spAutoFit/>
          </a:bodyPr>
          <a:lstStyle/>
          <a:p>
            <a:r>
              <a:rPr lang="en-US" altLang="zh-CN" sz="1100" dirty="0">
                <a:solidFill>
                  <a:srgbClr val="000000"/>
                </a:solidFill>
              </a:rPr>
              <a:t>Upload the local model</a:t>
            </a:r>
            <a:endParaRPr lang="zh-CN" altLang="en-US" dirty="0"/>
          </a:p>
        </p:txBody>
      </p:sp>
    </p:spTree>
    <p:extLst>
      <p:ext uri="{BB962C8B-B14F-4D97-AF65-F5344CB8AC3E}">
        <p14:creationId xmlns:p14="http://schemas.microsoft.com/office/powerpoint/2010/main" val="371468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938E9E7-FE3E-40AA-B322-4786977E2176}"/>
              </a:ext>
            </a:extLst>
          </p:cNvPr>
          <p:cNvSpPr>
            <a:spLocks noGrp="1"/>
          </p:cNvSpPr>
          <p:nvPr>
            <p:ph type="sldNum" sz="quarter" idx="12"/>
          </p:nvPr>
        </p:nvSpPr>
        <p:spPr/>
        <p:txBody>
          <a:bodyPr/>
          <a:lstStyle/>
          <a:p>
            <a:pPr>
              <a:defRPr/>
            </a:pPr>
            <a:fld id="{3EC10452-CA92-421E-802A-EA20D3EDEC47}" type="slidenum">
              <a:rPr lang="en-US" altLang="zh-CN" smtClean="0"/>
              <a:pPr>
                <a:defRPr/>
              </a:pPr>
              <a:t>13</a:t>
            </a:fld>
            <a:endParaRPr lang="en-US" altLang="zh-CN"/>
          </a:p>
        </p:txBody>
      </p:sp>
      <p:sp>
        <p:nvSpPr>
          <p:cNvPr id="5" name="文本框 4">
            <a:extLst>
              <a:ext uri="{FF2B5EF4-FFF2-40B4-BE49-F238E27FC236}">
                <a16:creationId xmlns:a16="http://schemas.microsoft.com/office/drawing/2014/main" id="{D7A3B09A-CAC6-4104-ABB9-4B6D00FBE7BD}"/>
              </a:ext>
            </a:extLst>
          </p:cNvPr>
          <p:cNvSpPr txBox="1"/>
          <p:nvPr/>
        </p:nvSpPr>
        <p:spPr>
          <a:xfrm>
            <a:off x="539552" y="1559448"/>
            <a:ext cx="8496944" cy="1477328"/>
          </a:xfrm>
          <a:prstGeom prst="rect">
            <a:avLst/>
          </a:prstGeom>
          <a:noFill/>
        </p:spPr>
        <p:txBody>
          <a:bodyPr wrap="square" rtlCol="0">
            <a:spAutoFit/>
          </a:bodyPr>
          <a:lstStyle/>
          <a:p>
            <a:pPr marL="285750" indent="-285750" algn="l">
              <a:buFont typeface="Wingdings" panose="05000000000000000000" pitchFamily="2" charset="2"/>
              <a:buChar char="Ø"/>
            </a:pPr>
            <a:r>
              <a:rPr lang="en-US" altLang="zh-CN" dirty="0"/>
              <a:t>To solve the problem of data heterogeneity, a proper selection of UE is required in FL. The side-link information of </a:t>
            </a:r>
            <a:r>
              <a:rPr lang="en-US" altLang="zh-CN" dirty="0">
                <a:solidFill>
                  <a:srgbClr val="FF0000"/>
                </a:solidFill>
              </a:rPr>
              <a:t>the probability distribution of channel state </a:t>
            </a:r>
            <a:r>
              <a:rPr lang="en-US" altLang="zh-CN" dirty="0"/>
              <a:t>is uploaded to the </a:t>
            </a:r>
            <a:r>
              <a:rPr lang="en-US" altLang="zh-CN" dirty="0" err="1"/>
              <a:t>gNB</a:t>
            </a:r>
            <a:r>
              <a:rPr lang="en-US" altLang="zh-CN" dirty="0"/>
              <a:t> as the basis for FL UE-vehicle selection. The transmission is done </a:t>
            </a:r>
            <a:r>
              <a:rPr lang="en-US" altLang="zh-CN" dirty="0">
                <a:solidFill>
                  <a:srgbClr val="FF0000"/>
                </a:solidFill>
              </a:rPr>
              <a:t>via the uplink</a:t>
            </a:r>
            <a:r>
              <a:rPr lang="en-US" altLang="zh-CN" dirty="0"/>
              <a:t>. Although the uplink transmission of </a:t>
            </a:r>
            <a:r>
              <a:rPr lang="en-US" altLang="zh-CN" dirty="0" err="1"/>
              <a:t>sidelink</a:t>
            </a:r>
            <a:r>
              <a:rPr lang="en-US" altLang="zh-CN" dirty="0"/>
              <a:t> information is supported in R16. Therefore new signaling is introduced.</a:t>
            </a:r>
          </a:p>
        </p:txBody>
      </p:sp>
      <p:sp>
        <p:nvSpPr>
          <p:cNvPr id="4" name="矩形 3"/>
          <p:cNvSpPr/>
          <p:nvPr/>
        </p:nvSpPr>
        <p:spPr>
          <a:xfrm>
            <a:off x="3737896" y="-270893"/>
            <a:ext cx="2100255" cy="1129027"/>
          </a:xfrm>
          <a:prstGeom prst="rect">
            <a:avLst/>
          </a:prstGeom>
        </p:spPr>
        <p:txBody>
          <a:bodyPr wrap="none">
            <a:spAutoFit/>
          </a:bodyPr>
          <a:lstStyle/>
          <a:p>
            <a:pPr lvl="0" algn="l">
              <a:lnSpc>
                <a:spcPct val="200000"/>
              </a:lnSpc>
              <a:defRPr/>
            </a:pPr>
            <a:r>
              <a:rPr lang="en-US" altLang="zh-CN" sz="4000" b="1" dirty="0">
                <a:solidFill>
                  <a:srgbClr val="3333FF"/>
                </a:solidFill>
                <a:latin typeface="Arial Narrow" panose="020B0606020202030204" pitchFamily="34" charset="0"/>
              </a:rPr>
              <a:t>Summary</a:t>
            </a:r>
          </a:p>
        </p:txBody>
      </p:sp>
      <p:sp>
        <p:nvSpPr>
          <p:cNvPr id="11" name="文本框 10">
            <a:extLst>
              <a:ext uri="{FF2B5EF4-FFF2-40B4-BE49-F238E27FC236}">
                <a16:creationId xmlns:a16="http://schemas.microsoft.com/office/drawing/2014/main" id="{D7A3B09A-CAC6-4104-ABB9-4B6D00FBE7BD}"/>
              </a:ext>
            </a:extLst>
          </p:cNvPr>
          <p:cNvSpPr txBox="1"/>
          <p:nvPr/>
        </p:nvSpPr>
        <p:spPr>
          <a:xfrm>
            <a:off x="536864" y="3311202"/>
            <a:ext cx="8280920" cy="1200329"/>
          </a:xfrm>
          <a:prstGeom prst="rect">
            <a:avLst/>
          </a:prstGeom>
          <a:noFill/>
        </p:spPr>
        <p:txBody>
          <a:bodyPr wrap="square" rtlCol="0">
            <a:spAutoFit/>
          </a:bodyPr>
          <a:lstStyle/>
          <a:p>
            <a:pPr marL="285750" lvl="0" indent="-285750" algn="l">
              <a:buFont typeface="Wingdings" panose="05000000000000000000" pitchFamily="2" charset="2"/>
              <a:buChar char="Ø"/>
            </a:pPr>
            <a:r>
              <a:rPr lang="en-US" altLang="zh-CN" dirty="0">
                <a:solidFill>
                  <a:srgbClr val="000000"/>
                </a:solidFill>
              </a:rPr>
              <a:t>The </a:t>
            </a:r>
            <a:r>
              <a:rPr lang="en-US" altLang="zh-CN" dirty="0">
                <a:solidFill>
                  <a:srgbClr val="FF0000"/>
                </a:solidFill>
              </a:rPr>
              <a:t>straggler effect </a:t>
            </a:r>
            <a:r>
              <a:rPr lang="en-US" altLang="zh-CN" dirty="0">
                <a:solidFill>
                  <a:srgbClr val="000000"/>
                </a:solidFill>
              </a:rPr>
              <a:t>is a problem exclusively in FL. To mitigate it, resource allocation is applied to reduce the transmission latency of the straggler. This process involves uploading some assistance information as new </a:t>
            </a:r>
            <a:r>
              <a:rPr lang="en-US" altLang="zh-CN" dirty="0" err="1">
                <a:solidFill>
                  <a:srgbClr val="000000"/>
                </a:solidFill>
              </a:rPr>
              <a:t>signalings</a:t>
            </a:r>
            <a:r>
              <a:rPr lang="en-US" altLang="zh-CN" dirty="0">
                <a:solidFill>
                  <a:srgbClr val="000000"/>
                </a:solidFill>
              </a:rPr>
              <a:t> (e.g. CPU </a:t>
            </a:r>
            <a:r>
              <a:rPr lang="en-US" altLang="zh-CN" dirty="0" err="1">
                <a:solidFill>
                  <a:srgbClr val="000000"/>
                </a:solidFill>
              </a:rPr>
              <a:t>occupany</a:t>
            </a:r>
            <a:r>
              <a:rPr lang="en-US" altLang="zh-CN" dirty="0">
                <a:solidFill>
                  <a:srgbClr val="000000"/>
                </a:solidFill>
              </a:rPr>
              <a:t>, training data size, </a:t>
            </a:r>
            <a:r>
              <a:rPr lang="en-US" altLang="zh-CN" dirty="0" err="1">
                <a:solidFill>
                  <a:srgbClr val="000000"/>
                </a:solidFill>
              </a:rPr>
              <a:t>etc</a:t>
            </a:r>
            <a:r>
              <a:rPr lang="en-US" altLang="zh-CN" dirty="0">
                <a:solidFill>
                  <a:srgbClr val="000000"/>
                </a:solidFill>
              </a:rPr>
              <a:t>) </a:t>
            </a:r>
            <a:endParaRPr lang="zh-CN" altLang="en-US" dirty="0">
              <a:solidFill>
                <a:srgbClr val="000000"/>
              </a:solidFill>
            </a:endParaRPr>
          </a:p>
        </p:txBody>
      </p:sp>
    </p:spTree>
    <p:extLst>
      <p:ext uri="{BB962C8B-B14F-4D97-AF65-F5344CB8AC3E}">
        <p14:creationId xmlns:p14="http://schemas.microsoft.com/office/powerpoint/2010/main" val="1357326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EC10452-CA92-421E-802A-EA20D3EDEC47}" type="slidenum">
              <a:rPr lang="en-US" altLang="zh-CN" smtClean="0"/>
              <a:pPr>
                <a:defRPr/>
              </a:pPr>
              <a:t>14</a:t>
            </a:fld>
            <a:endParaRPr lang="en-US" altLang="zh-CN" dirty="0"/>
          </a:p>
        </p:txBody>
      </p:sp>
      <p:sp>
        <p:nvSpPr>
          <p:cNvPr id="42" name="矩形 41"/>
          <p:cNvSpPr/>
          <p:nvPr/>
        </p:nvSpPr>
        <p:spPr>
          <a:xfrm>
            <a:off x="161859" y="1127052"/>
            <a:ext cx="8743547" cy="400110"/>
          </a:xfrm>
          <a:prstGeom prst="rect">
            <a:avLst/>
          </a:prstGeom>
        </p:spPr>
        <p:txBody>
          <a:bodyPr wrap="none">
            <a:spAutoFit/>
          </a:bodyPr>
          <a:lstStyle/>
          <a:p>
            <a:pPr marL="342900" indent="-342900">
              <a:buFont typeface="Wingdings" panose="05000000000000000000" pitchFamily="2" charset="2"/>
              <a:buChar char="Ø"/>
            </a:pPr>
            <a:r>
              <a:rPr lang="en-US" altLang="zh-CN" sz="2000" b="1" dirty="0"/>
              <a:t>Solution: Joint Training of DRL Model through Federated Learning  </a:t>
            </a:r>
            <a:endParaRPr lang="zh-CN" altLang="en-US" sz="2000" b="1" dirty="0"/>
          </a:p>
        </p:txBody>
      </p:sp>
      <p:sp>
        <p:nvSpPr>
          <p:cNvPr id="3" name="矩形 2"/>
          <p:cNvSpPr/>
          <p:nvPr/>
        </p:nvSpPr>
        <p:spPr>
          <a:xfrm>
            <a:off x="476958" y="1452958"/>
            <a:ext cx="4109266" cy="400110"/>
          </a:xfrm>
          <a:prstGeom prst="rect">
            <a:avLst/>
          </a:prstGeom>
        </p:spPr>
        <p:txBody>
          <a:bodyPr wrap="none">
            <a:spAutoFit/>
          </a:bodyPr>
          <a:lstStyle/>
          <a:p>
            <a:r>
              <a:rPr lang="en-US" altLang="zh-CN" sz="2000" b="1" dirty="0">
                <a:solidFill>
                  <a:srgbClr val="000000"/>
                </a:solidFill>
              </a:rPr>
              <a:t>(1) Training in Single DRL Model</a:t>
            </a:r>
            <a:endParaRPr lang="zh-CN" altLang="en-US" dirty="0"/>
          </a:p>
        </p:txBody>
      </p:sp>
      <p:grpSp>
        <p:nvGrpSpPr>
          <p:cNvPr id="77" name="组合 76"/>
          <p:cNvGrpSpPr/>
          <p:nvPr/>
        </p:nvGrpSpPr>
        <p:grpSpPr>
          <a:xfrm>
            <a:off x="828985" y="1831987"/>
            <a:ext cx="7978098" cy="1705698"/>
            <a:chOff x="247455" y="2451533"/>
            <a:chExt cx="7978098" cy="1705698"/>
          </a:xfrm>
        </p:grpSpPr>
        <p:grpSp>
          <p:nvGrpSpPr>
            <p:cNvPr id="7" name="组合 6"/>
            <p:cNvGrpSpPr/>
            <p:nvPr/>
          </p:nvGrpSpPr>
          <p:grpSpPr>
            <a:xfrm>
              <a:off x="3571446" y="2738714"/>
              <a:ext cx="1383231" cy="479157"/>
              <a:chOff x="3256872" y="2792596"/>
              <a:chExt cx="2173649" cy="669488"/>
            </a:xfrm>
          </p:grpSpPr>
          <p:sp>
            <p:nvSpPr>
              <p:cNvPr id="43" name="圆角矩形 42"/>
              <p:cNvSpPr/>
              <p:nvPr/>
            </p:nvSpPr>
            <p:spPr bwMode="auto">
              <a:xfrm>
                <a:off x="3256872" y="2792596"/>
                <a:ext cx="2173649" cy="669488"/>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45" name="图片 44"/>
              <p:cNvPicPr>
                <a:picLocks noChangeAspect="1"/>
              </p:cNvPicPr>
              <p:nvPr/>
            </p:nvPicPr>
            <p:blipFill rotWithShape="1">
              <a:blip r:embed="rId3"/>
              <a:srcRect l="6589" t="12963" r="9360" b="4437"/>
              <a:stretch/>
            </p:blipFill>
            <p:spPr>
              <a:xfrm>
                <a:off x="3383040" y="2807197"/>
                <a:ext cx="1974943" cy="583255"/>
              </a:xfrm>
              <a:prstGeom prst="rect">
                <a:avLst/>
              </a:prstGeom>
            </p:spPr>
          </p:pic>
        </p:grpSp>
        <p:sp>
          <p:nvSpPr>
            <p:cNvPr id="6" name="矩形 5"/>
            <p:cNvSpPr/>
            <p:nvPr/>
          </p:nvSpPr>
          <p:spPr>
            <a:xfrm>
              <a:off x="3549933" y="2451533"/>
              <a:ext cx="1426256" cy="276999"/>
            </a:xfrm>
            <a:prstGeom prst="rect">
              <a:avLst/>
            </a:prstGeom>
          </p:spPr>
          <p:txBody>
            <a:bodyPr wrap="square">
              <a:spAutoFit/>
            </a:bodyPr>
            <a:lstStyle/>
            <a:p>
              <a:r>
                <a:rPr lang="en-US" altLang="zh-CN" sz="1200" b="1" dirty="0">
                  <a:solidFill>
                    <a:srgbClr val="000000"/>
                  </a:solidFill>
                </a:rPr>
                <a:t>DRL Model</a:t>
              </a:r>
              <a:endParaRPr lang="zh-CN" altLang="en-US" sz="1100" dirty="0"/>
            </a:p>
          </p:txBody>
        </p:sp>
        <p:sp>
          <p:nvSpPr>
            <p:cNvPr id="47" name="圆角矩形 46"/>
            <p:cNvSpPr/>
            <p:nvPr/>
          </p:nvSpPr>
          <p:spPr bwMode="auto">
            <a:xfrm>
              <a:off x="3047368" y="3390034"/>
              <a:ext cx="2581860" cy="484928"/>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48" name="矩形 47"/>
            <p:cNvSpPr/>
            <p:nvPr/>
          </p:nvSpPr>
          <p:spPr>
            <a:xfrm>
              <a:off x="3591171" y="3880232"/>
              <a:ext cx="1426256" cy="276999"/>
            </a:xfrm>
            <a:prstGeom prst="rect">
              <a:avLst/>
            </a:prstGeom>
          </p:spPr>
          <p:txBody>
            <a:bodyPr wrap="square">
              <a:spAutoFit/>
            </a:bodyPr>
            <a:lstStyle/>
            <a:p>
              <a:r>
                <a:rPr lang="en-US" altLang="zh-CN" sz="1200" b="1" dirty="0">
                  <a:solidFill>
                    <a:srgbClr val="000000"/>
                  </a:solidFill>
                </a:rPr>
                <a:t>environment</a:t>
              </a:r>
              <a:endParaRPr lang="zh-CN" altLang="en-US" sz="1100" dirty="0"/>
            </a:p>
          </p:txBody>
        </p:sp>
        <mc:AlternateContent xmlns:mc="http://schemas.openxmlformats.org/markup-compatibility/2006" xmlns:a14="http://schemas.microsoft.com/office/drawing/2010/main">
          <mc:Choice Requires="a14">
            <p:sp>
              <p:nvSpPr>
                <p:cNvPr id="49" name="文本框 48"/>
                <p:cNvSpPr txBox="1"/>
                <p:nvPr/>
              </p:nvSpPr>
              <p:spPr>
                <a:xfrm>
                  <a:off x="3047368" y="3621888"/>
                  <a:ext cx="2487103" cy="276999"/>
                </a:xfrm>
                <a:prstGeom prst="rect">
                  <a:avLst/>
                </a:prstGeom>
                <a:noFill/>
              </p:spPr>
              <p:txBody>
                <a:bodyPr wrap="square" rtlCol="0">
                  <a:spAutoFit/>
                </a:bodyPr>
                <a:lstStyle/>
                <a:p>
                  <a14:m>
                    <m:oMath xmlns:m="http://schemas.openxmlformats.org/officeDocument/2006/math">
                      <m:r>
                        <a:rPr lang="en-US" altLang="zh-CN" sz="1200" i="1" smtClean="0">
                          <a:solidFill>
                            <a:srgbClr val="C00000"/>
                          </a:solidFill>
                          <a:latin typeface="Cambria Math" panose="02040503050406030204" pitchFamily="18" charset="0"/>
                        </a:rPr>
                        <m:t>[</m:t>
                      </m:r>
                      <m:r>
                        <a:rPr lang="en-US" altLang="zh-CN" sz="1200" i="1" smtClean="0">
                          <a:solidFill>
                            <a:srgbClr val="C00000"/>
                          </a:solidFill>
                          <a:latin typeface="Cambria Math" panose="02040503050406030204" pitchFamily="18" charset="0"/>
                        </a:rPr>
                        <m:t>𝑝</m:t>
                      </m:r>
                      <m:d>
                        <m:dPr>
                          <m:ctrlPr>
                            <a:rPr lang="en-US" altLang="zh-CN" sz="1200" b="0" i="1" smtClean="0">
                              <a:solidFill>
                                <a:srgbClr val="C00000"/>
                              </a:solidFill>
                              <a:latin typeface="Cambria Math" panose="02040503050406030204" pitchFamily="18" charset="0"/>
                            </a:rPr>
                          </m:ctrlPr>
                        </m:dPr>
                        <m:e>
                          <m:sSub>
                            <m:sSubPr>
                              <m:ctrlPr>
                                <a:rPr lang="en-US" altLang="zh-CN" sz="1200" i="1">
                                  <a:solidFill>
                                    <a:srgbClr val="C00000"/>
                                  </a:solidFill>
                                  <a:latin typeface="Cambria Math" panose="02040503050406030204" pitchFamily="18" charset="0"/>
                                </a:rPr>
                              </m:ctrlPr>
                            </m:sSubPr>
                            <m:e>
                              <m:r>
                                <a:rPr lang="en-US" altLang="zh-CN" sz="1200" b="0" i="1" smtClean="0">
                                  <a:solidFill>
                                    <a:srgbClr val="C00000"/>
                                  </a:solidFill>
                                  <a:latin typeface="Cambria Math" panose="02040503050406030204" pitchFamily="18" charset="0"/>
                                </a:rPr>
                                <m:t>h</m:t>
                              </m:r>
                            </m:e>
                            <m:sub>
                              <m:r>
                                <a:rPr lang="en-US" altLang="zh-CN" sz="1200" b="0" i="1" smtClean="0">
                                  <a:solidFill>
                                    <a:srgbClr val="C00000"/>
                                  </a:solidFill>
                                  <a:latin typeface="Cambria Math" panose="02040503050406030204" pitchFamily="18" charset="0"/>
                                </a:rPr>
                                <m:t>1</m:t>
                              </m:r>
                            </m:sub>
                          </m:sSub>
                        </m:e>
                      </m:d>
                      <m:r>
                        <a:rPr lang="en-US" altLang="zh-CN" sz="1200" b="0" i="1" smtClean="0">
                          <a:solidFill>
                            <a:srgbClr val="C00000"/>
                          </a:solidFill>
                          <a:latin typeface="Cambria Math" panose="02040503050406030204" pitchFamily="18" charset="0"/>
                        </a:rPr>
                        <m:t>,</m:t>
                      </m:r>
                      <m:r>
                        <a:rPr lang="en-US" altLang="zh-CN" sz="1200" b="0" i="1" smtClean="0">
                          <a:solidFill>
                            <a:srgbClr val="C00000"/>
                          </a:solidFill>
                          <a:latin typeface="Cambria Math" panose="02040503050406030204" pitchFamily="18" charset="0"/>
                        </a:rPr>
                        <m:t>𝑝</m:t>
                      </m:r>
                      <m:d>
                        <m:dPr>
                          <m:ctrlPr>
                            <a:rPr lang="en-US" altLang="zh-CN" sz="1200" i="1">
                              <a:solidFill>
                                <a:srgbClr val="C00000"/>
                              </a:solidFill>
                              <a:latin typeface="Cambria Math" panose="02040503050406030204" pitchFamily="18" charset="0"/>
                            </a:rPr>
                          </m:ctrlPr>
                        </m:dPr>
                        <m:e>
                          <m:sSub>
                            <m:sSubPr>
                              <m:ctrlPr>
                                <a:rPr lang="en-US" altLang="zh-CN" sz="1200" i="1">
                                  <a:solidFill>
                                    <a:srgbClr val="C00000"/>
                                  </a:solidFill>
                                  <a:latin typeface="Cambria Math" panose="02040503050406030204" pitchFamily="18" charset="0"/>
                                </a:rPr>
                              </m:ctrlPr>
                            </m:sSubPr>
                            <m:e>
                              <m:r>
                                <a:rPr lang="en-US" altLang="zh-CN" sz="1200" i="1">
                                  <a:solidFill>
                                    <a:srgbClr val="C00000"/>
                                  </a:solidFill>
                                  <a:latin typeface="Cambria Math" panose="02040503050406030204" pitchFamily="18" charset="0"/>
                                </a:rPr>
                                <m:t>h</m:t>
                              </m:r>
                            </m:e>
                            <m:sub>
                              <m:r>
                                <a:rPr lang="en-US" altLang="zh-CN" sz="1200" b="0" i="1" smtClean="0">
                                  <a:solidFill>
                                    <a:srgbClr val="C00000"/>
                                  </a:solidFill>
                                  <a:latin typeface="Cambria Math" panose="02040503050406030204" pitchFamily="18" charset="0"/>
                                </a:rPr>
                                <m:t>2</m:t>
                              </m:r>
                            </m:sub>
                          </m:sSub>
                        </m:e>
                      </m:d>
                    </m:oMath>
                  </a14:m>
                  <a:r>
                    <a:rPr lang="en-US" altLang="zh-CN" sz="1200" dirty="0">
                      <a:solidFill>
                        <a:srgbClr val="C00000"/>
                      </a:solidFill>
                    </a:rPr>
                    <a:t>,…,</a:t>
                  </a:r>
                  <a14:m>
                    <m:oMath xmlns:m="http://schemas.openxmlformats.org/officeDocument/2006/math">
                      <m:r>
                        <a:rPr lang="en-US" altLang="zh-CN" sz="1200" b="0" i="1" smtClean="0">
                          <a:solidFill>
                            <a:srgbClr val="C00000"/>
                          </a:solidFill>
                          <a:latin typeface="Cambria Math" panose="02040503050406030204" pitchFamily="18" charset="0"/>
                        </a:rPr>
                        <m:t>𝑝</m:t>
                      </m:r>
                      <m:d>
                        <m:dPr>
                          <m:ctrlPr>
                            <a:rPr lang="en-US" altLang="zh-CN" sz="1200" i="1">
                              <a:solidFill>
                                <a:srgbClr val="C00000"/>
                              </a:solidFill>
                              <a:latin typeface="Cambria Math" panose="02040503050406030204" pitchFamily="18" charset="0"/>
                            </a:rPr>
                          </m:ctrlPr>
                        </m:dPr>
                        <m:e>
                          <m:sSub>
                            <m:sSubPr>
                              <m:ctrlPr>
                                <a:rPr lang="en-US" altLang="zh-CN" sz="1200" i="1">
                                  <a:solidFill>
                                    <a:srgbClr val="C00000"/>
                                  </a:solidFill>
                                  <a:latin typeface="Cambria Math" panose="02040503050406030204" pitchFamily="18" charset="0"/>
                                </a:rPr>
                              </m:ctrlPr>
                            </m:sSubPr>
                            <m:e>
                              <m:r>
                                <a:rPr lang="en-US" altLang="zh-CN" sz="1200" i="1">
                                  <a:solidFill>
                                    <a:srgbClr val="C00000"/>
                                  </a:solidFill>
                                  <a:latin typeface="Cambria Math" panose="02040503050406030204" pitchFamily="18" charset="0"/>
                                </a:rPr>
                                <m:t>h</m:t>
                              </m:r>
                            </m:e>
                            <m:sub>
                              <m:r>
                                <a:rPr lang="en-US" altLang="zh-CN" sz="1200" b="0" i="1" smtClean="0">
                                  <a:solidFill>
                                    <a:srgbClr val="C00000"/>
                                  </a:solidFill>
                                  <a:latin typeface="Cambria Math" panose="02040503050406030204" pitchFamily="18" charset="0"/>
                                </a:rPr>
                                <m:t>𝑤</m:t>
                              </m:r>
                            </m:sub>
                          </m:sSub>
                        </m:e>
                      </m:d>
                    </m:oMath>
                  </a14:m>
                  <a:r>
                    <a:rPr lang="en-US" altLang="zh-CN" sz="1200" dirty="0">
                      <a:solidFill>
                        <a:srgbClr val="C00000"/>
                      </a:solidFill>
                    </a:rPr>
                    <a:t>]</a:t>
                  </a:r>
                  <a:endParaRPr lang="zh-CN" altLang="en-US" sz="1200" dirty="0">
                    <a:solidFill>
                      <a:srgbClr val="C00000"/>
                    </a:solidFill>
                  </a:endParaRPr>
                </a:p>
              </p:txBody>
            </p:sp>
          </mc:Choice>
          <mc:Fallback xmlns="">
            <p:sp>
              <p:nvSpPr>
                <p:cNvPr id="49" name="文本框 48"/>
                <p:cNvSpPr txBox="1">
                  <a:spLocks noRot="1" noChangeAspect="1" noMove="1" noResize="1" noEditPoints="1" noAdjustHandles="1" noChangeArrowheads="1" noChangeShapeType="1" noTextEdit="1"/>
                </p:cNvSpPr>
                <p:nvPr/>
              </p:nvSpPr>
              <p:spPr>
                <a:xfrm>
                  <a:off x="3047368" y="3621888"/>
                  <a:ext cx="2487103" cy="276999"/>
                </a:xfrm>
                <a:prstGeom prst="rect">
                  <a:avLst/>
                </a:prstGeom>
                <a:blipFill>
                  <a:blip r:embed="rId4"/>
                  <a:stretch>
                    <a:fillRect t="-4444" b="-15556"/>
                  </a:stretch>
                </a:blipFill>
              </p:spPr>
              <p:txBody>
                <a:bodyPr/>
                <a:lstStyle/>
                <a:p>
                  <a:r>
                    <a:rPr lang="zh-CN" altLang="en-US">
                      <a:noFill/>
                    </a:rPr>
                    <a:t> </a:t>
                  </a:r>
                </a:p>
              </p:txBody>
            </p:sp>
          </mc:Fallback>
        </mc:AlternateContent>
        <p:sp>
          <p:nvSpPr>
            <p:cNvPr id="14" name="文本框 13"/>
            <p:cNvSpPr txBox="1"/>
            <p:nvPr/>
          </p:nvSpPr>
          <p:spPr>
            <a:xfrm>
              <a:off x="2894118" y="3398709"/>
              <a:ext cx="2822217" cy="261610"/>
            </a:xfrm>
            <a:prstGeom prst="rect">
              <a:avLst/>
            </a:prstGeom>
            <a:noFill/>
          </p:spPr>
          <p:txBody>
            <a:bodyPr wrap="square" rtlCol="0">
              <a:spAutoFit/>
            </a:bodyPr>
            <a:lstStyle/>
            <a:p>
              <a:r>
                <a:rPr lang="en-US" altLang="zh-CN" sz="1050" dirty="0"/>
                <a:t>Probability distribution of channel state</a:t>
              </a:r>
              <a:endParaRPr lang="zh-CN" altLang="en-US" sz="1050" dirty="0"/>
            </a:p>
          </p:txBody>
        </p:sp>
        <p:cxnSp>
          <p:nvCxnSpPr>
            <p:cNvPr id="20" name="肘形连接符 19"/>
            <p:cNvCxnSpPr>
              <a:stCxn id="47" idx="1"/>
              <a:endCxn id="43" idx="1"/>
            </p:cNvCxnSpPr>
            <p:nvPr/>
          </p:nvCxnSpPr>
          <p:spPr bwMode="auto">
            <a:xfrm rot="10800000" flipH="1">
              <a:off x="3047368" y="2978296"/>
              <a:ext cx="524078" cy="654203"/>
            </a:xfrm>
            <a:prstGeom prst="bentConnector3">
              <a:avLst>
                <a:gd name="adj1" fmla="val -43619"/>
              </a:avLst>
            </a:prstGeom>
            <a:solidFill>
              <a:schemeClr val="accent1"/>
            </a:solidFill>
            <a:ln w="28575" cap="flat" cmpd="sng" algn="ctr">
              <a:solidFill>
                <a:schemeClr val="tx1"/>
              </a:solidFill>
              <a:prstDash val="solid"/>
              <a:round/>
              <a:headEnd type="none" w="med" len="med"/>
              <a:tailEnd type="triangle"/>
            </a:ln>
            <a:effectLst/>
          </p:spPr>
        </p:cxnSp>
        <p:sp>
          <p:nvSpPr>
            <p:cNvPr id="52" name="文本框 51"/>
            <p:cNvSpPr txBox="1"/>
            <p:nvPr/>
          </p:nvSpPr>
          <p:spPr>
            <a:xfrm>
              <a:off x="247455" y="2987038"/>
              <a:ext cx="1296144"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Reward</a:t>
              </a:r>
              <a:endParaRPr lang="zh-CN" altLang="en-US" sz="2400" b="1" dirty="0">
                <a:effectLst>
                  <a:outerShdw blurRad="38100" dist="38100" dir="2700000" algn="tl">
                    <a:srgbClr val="000000">
                      <a:alpha val="43137"/>
                    </a:srgbClr>
                  </a:outerShdw>
                </a:effectLst>
              </a:endParaRPr>
            </a:p>
          </p:txBody>
        </p:sp>
        <p:sp>
          <p:nvSpPr>
            <p:cNvPr id="53" name="文本框 52"/>
            <p:cNvSpPr txBox="1"/>
            <p:nvPr/>
          </p:nvSpPr>
          <p:spPr>
            <a:xfrm>
              <a:off x="1709070" y="2807806"/>
              <a:ext cx="1083765" cy="430887"/>
            </a:xfrm>
            <a:prstGeom prst="rect">
              <a:avLst/>
            </a:prstGeom>
            <a:noFill/>
          </p:spPr>
          <p:txBody>
            <a:bodyPr wrap="square" rtlCol="0">
              <a:spAutoFit/>
            </a:bodyPr>
            <a:lstStyle/>
            <a:p>
              <a:r>
                <a:rPr lang="en-US" altLang="zh-CN" sz="1100" dirty="0"/>
                <a:t>Updating of Queue Length</a:t>
              </a:r>
              <a:endParaRPr lang="zh-CN" altLang="en-US" sz="1100" dirty="0"/>
            </a:p>
          </p:txBody>
        </p:sp>
        <p:sp>
          <p:nvSpPr>
            <p:cNvPr id="54" name="文本框 53"/>
            <p:cNvSpPr txBox="1"/>
            <p:nvPr/>
          </p:nvSpPr>
          <p:spPr>
            <a:xfrm>
              <a:off x="1583743" y="3228331"/>
              <a:ext cx="1270989" cy="430887"/>
            </a:xfrm>
            <a:prstGeom prst="rect">
              <a:avLst/>
            </a:prstGeom>
            <a:noFill/>
          </p:spPr>
          <p:txBody>
            <a:bodyPr wrap="square" rtlCol="0">
              <a:spAutoFit/>
            </a:bodyPr>
            <a:lstStyle/>
            <a:p>
              <a:r>
                <a:rPr lang="en-US" altLang="zh-CN" sz="1100" dirty="0"/>
                <a:t>Power Consumption</a:t>
              </a:r>
              <a:endParaRPr lang="zh-CN" altLang="en-US" sz="1100" dirty="0"/>
            </a:p>
          </p:txBody>
        </p:sp>
        <p:cxnSp>
          <p:nvCxnSpPr>
            <p:cNvPr id="56" name="肘形连接符 55"/>
            <p:cNvCxnSpPr>
              <a:stCxn id="43" idx="3"/>
              <a:endCxn id="47" idx="3"/>
            </p:cNvCxnSpPr>
            <p:nvPr/>
          </p:nvCxnSpPr>
          <p:spPr bwMode="auto">
            <a:xfrm>
              <a:off x="4954677" y="2978295"/>
              <a:ext cx="674551" cy="654203"/>
            </a:xfrm>
            <a:prstGeom prst="bentConnector3">
              <a:avLst>
                <a:gd name="adj1" fmla="val 133889"/>
              </a:avLst>
            </a:prstGeom>
            <a:solidFill>
              <a:schemeClr val="accent1"/>
            </a:solidFill>
            <a:ln w="28575" cap="flat" cmpd="sng" algn="ctr">
              <a:solidFill>
                <a:schemeClr val="tx1"/>
              </a:solidFill>
              <a:prstDash val="solid"/>
              <a:round/>
              <a:headEnd type="none" w="med" len="med"/>
              <a:tailEnd type="triangle"/>
            </a:ln>
            <a:effectLst/>
          </p:spPr>
        </p:cxnSp>
        <p:sp>
          <p:nvSpPr>
            <p:cNvPr id="75" name="文本框 74"/>
            <p:cNvSpPr txBox="1"/>
            <p:nvPr/>
          </p:nvSpPr>
          <p:spPr>
            <a:xfrm>
              <a:off x="6929409" y="3028426"/>
              <a:ext cx="1296144"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Action</a:t>
              </a:r>
              <a:endParaRPr lang="zh-CN" altLang="en-US" sz="2400" b="1" dirty="0">
                <a:effectLst>
                  <a:outerShdw blurRad="38100" dist="38100" dir="2700000" algn="tl">
                    <a:srgbClr val="000000">
                      <a:alpha val="43137"/>
                    </a:srgbClr>
                  </a:outerShdw>
                </a:effectLst>
              </a:endParaRPr>
            </a:p>
          </p:txBody>
        </p:sp>
        <p:sp>
          <p:nvSpPr>
            <p:cNvPr id="76" name="文本框 75"/>
            <p:cNvSpPr txBox="1"/>
            <p:nvPr/>
          </p:nvSpPr>
          <p:spPr>
            <a:xfrm>
              <a:off x="5733729" y="3098627"/>
              <a:ext cx="1270989" cy="430887"/>
            </a:xfrm>
            <a:prstGeom prst="rect">
              <a:avLst/>
            </a:prstGeom>
            <a:noFill/>
          </p:spPr>
          <p:txBody>
            <a:bodyPr wrap="square" rtlCol="0">
              <a:spAutoFit/>
            </a:bodyPr>
            <a:lstStyle/>
            <a:p>
              <a:r>
                <a:rPr lang="en-US" altLang="zh-CN" sz="1100" dirty="0"/>
                <a:t>Transmission Power</a:t>
              </a:r>
              <a:endParaRPr lang="zh-CN" altLang="en-US" sz="1100" dirty="0"/>
            </a:p>
          </p:txBody>
        </p:sp>
      </p:grpSp>
      <p:sp>
        <p:nvSpPr>
          <p:cNvPr id="78" name="矩形 77"/>
          <p:cNvSpPr/>
          <p:nvPr/>
        </p:nvSpPr>
        <p:spPr>
          <a:xfrm>
            <a:off x="530112" y="3447328"/>
            <a:ext cx="5375639" cy="400110"/>
          </a:xfrm>
          <a:prstGeom prst="rect">
            <a:avLst/>
          </a:prstGeom>
        </p:spPr>
        <p:txBody>
          <a:bodyPr wrap="none">
            <a:spAutoFit/>
          </a:bodyPr>
          <a:lstStyle/>
          <a:p>
            <a:r>
              <a:rPr lang="en-US" altLang="zh-CN" sz="2000" b="1" dirty="0">
                <a:solidFill>
                  <a:srgbClr val="000000"/>
                </a:solidFill>
              </a:rPr>
              <a:t>(2) Federated Training in Multi DRL Models</a:t>
            </a:r>
            <a:endParaRPr lang="zh-CN" altLang="en-US" dirty="0"/>
          </a:p>
        </p:txBody>
      </p:sp>
      <p:grpSp>
        <p:nvGrpSpPr>
          <p:cNvPr id="19" name="组合 18"/>
          <p:cNvGrpSpPr/>
          <p:nvPr/>
        </p:nvGrpSpPr>
        <p:grpSpPr>
          <a:xfrm>
            <a:off x="-74450" y="4187519"/>
            <a:ext cx="9321348" cy="2625857"/>
            <a:chOff x="-324544" y="4211131"/>
            <a:chExt cx="9321348" cy="2625857"/>
          </a:xfrm>
        </p:grpSpPr>
        <p:grpSp>
          <p:nvGrpSpPr>
            <p:cNvPr id="171" name="组合 170"/>
            <p:cNvGrpSpPr/>
            <p:nvPr/>
          </p:nvGrpSpPr>
          <p:grpSpPr>
            <a:xfrm>
              <a:off x="-324544" y="4246975"/>
              <a:ext cx="4798796" cy="2011655"/>
              <a:chOff x="-339836" y="4267468"/>
              <a:chExt cx="4798796" cy="2011655"/>
            </a:xfrm>
          </p:grpSpPr>
          <p:grpSp>
            <p:nvGrpSpPr>
              <p:cNvPr id="79" name="组合 78"/>
              <p:cNvGrpSpPr/>
              <p:nvPr/>
            </p:nvGrpSpPr>
            <p:grpSpPr>
              <a:xfrm>
                <a:off x="-339836" y="4607946"/>
                <a:ext cx="2822217" cy="1671177"/>
                <a:chOff x="2924592" y="2660650"/>
                <a:chExt cx="2822217" cy="1671177"/>
              </a:xfrm>
            </p:grpSpPr>
            <p:grpSp>
              <p:nvGrpSpPr>
                <p:cNvPr id="80" name="组合 79"/>
                <p:cNvGrpSpPr/>
                <p:nvPr/>
              </p:nvGrpSpPr>
              <p:grpSpPr>
                <a:xfrm>
                  <a:off x="3732651" y="2965667"/>
                  <a:ext cx="1176365" cy="365988"/>
                  <a:chOff x="3510194" y="3109699"/>
                  <a:chExt cx="1848573" cy="511366"/>
                </a:xfrm>
              </p:grpSpPr>
              <p:sp>
                <p:nvSpPr>
                  <p:cNvPr id="93" name="圆角矩形 92"/>
                  <p:cNvSpPr/>
                  <p:nvPr/>
                </p:nvSpPr>
                <p:spPr bwMode="auto">
                  <a:xfrm>
                    <a:off x="3510194" y="3109699"/>
                    <a:ext cx="1848573" cy="51136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94" name="图片 93"/>
                  <p:cNvPicPr>
                    <a:picLocks noChangeAspect="1"/>
                  </p:cNvPicPr>
                  <p:nvPr/>
                </p:nvPicPr>
                <p:blipFill rotWithShape="1">
                  <a:blip r:embed="rId3"/>
                  <a:srcRect l="6589" t="12963" r="9360" b="4437"/>
                  <a:stretch/>
                </p:blipFill>
                <p:spPr>
                  <a:xfrm>
                    <a:off x="3583418" y="3132028"/>
                    <a:ext cx="1748852" cy="461203"/>
                  </a:xfrm>
                  <a:prstGeom prst="rect">
                    <a:avLst/>
                  </a:prstGeom>
                </p:spPr>
              </p:pic>
            </p:grpSp>
            <p:sp>
              <p:nvSpPr>
                <p:cNvPr id="81" name="矩形 80"/>
                <p:cNvSpPr/>
                <p:nvPr/>
              </p:nvSpPr>
              <p:spPr>
                <a:xfrm>
                  <a:off x="3614198" y="2660650"/>
                  <a:ext cx="1426256" cy="276999"/>
                </a:xfrm>
                <a:prstGeom prst="rect">
                  <a:avLst/>
                </a:prstGeom>
              </p:spPr>
              <p:txBody>
                <a:bodyPr wrap="square">
                  <a:spAutoFit/>
                </a:bodyPr>
                <a:lstStyle/>
                <a:p>
                  <a:r>
                    <a:rPr lang="en-US" altLang="zh-CN" sz="1200" b="1" dirty="0">
                      <a:solidFill>
                        <a:srgbClr val="000000"/>
                      </a:solidFill>
                    </a:rPr>
                    <a:t>DRL Model 1</a:t>
                  </a:r>
                  <a:endParaRPr lang="zh-CN" altLang="en-US" sz="1100" dirty="0"/>
                </a:p>
              </p:txBody>
            </p:sp>
            <p:sp>
              <p:nvSpPr>
                <p:cNvPr id="82" name="圆角矩形 81"/>
                <p:cNvSpPr/>
                <p:nvPr/>
              </p:nvSpPr>
              <p:spPr bwMode="auto">
                <a:xfrm>
                  <a:off x="3614198" y="3476209"/>
                  <a:ext cx="1426256" cy="40728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83" name="矩形 82"/>
                <p:cNvSpPr/>
                <p:nvPr/>
              </p:nvSpPr>
              <p:spPr>
                <a:xfrm>
                  <a:off x="3577792" y="3993273"/>
                  <a:ext cx="1615912" cy="338554"/>
                </a:xfrm>
                <a:prstGeom prst="rect">
                  <a:avLst/>
                </a:prstGeom>
              </p:spPr>
              <p:txBody>
                <a:bodyPr wrap="square">
                  <a:spAutoFit/>
                </a:bodyPr>
                <a:lstStyle/>
                <a:p>
                  <a:r>
                    <a:rPr lang="en-US" altLang="zh-CN" sz="1600" b="1" dirty="0">
                      <a:solidFill>
                        <a:srgbClr val="000000"/>
                      </a:solidFill>
                    </a:rPr>
                    <a:t>environment 1 </a:t>
                  </a:r>
                  <a:endParaRPr lang="zh-CN" altLang="en-US" sz="1400" dirty="0"/>
                </a:p>
              </p:txBody>
            </p:sp>
            <mc:AlternateContent xmlns:mc="http://schemas.openxmlformats.org/markup-compatibility/2006" xmlns:a14="http://schemas.microsoft.com/office/drawing/2010/main">
              <mc:Choice Requires="a14">
                <p:sp>
                  <p:nvSpPr>
                    <p:cNvPr id="84" name="文本框 83"/>
                    <p:cNvSpPr txBox="1"/>
                    <p:nvPr/>
                  </p:nvSpPr>
                  <p:spPr>
                    <a:xfrm>
                      <a:off x="3092148" y="3613004"/>
                      <a:ext cx="2487103" cy="246221"/>
                    </a:xfrm>
                    <a:prstGeom prst="rect">
                      <a:avLst/>
                    </a:prstGeom>
                    <a:noFill/>
                  </p:spPr>
                  <p:txBody>
                    <a:bodyPr wrap="square" rtlCol="0">
                      <a:spAutoFit/>
                    </a:bodyPr>
                    <a:lstStyle/>
                    <a:p>
                      <a14:m>
                        <m:oMath xmlns:m="http://schemas.openxmlformats.org/officeDocument/2006/math">
                          <m:r>
                            <a:rPr lang="en-US" altLang="zh-CN" sz="1000" i="1" smtClean="0">
                              <a:solidFill>
                                <a:srgbClr val="C00000"/>
                              </a:solidFill>
                              <a:latin typeface="Cambria Math" panose="02040503050406030204" pitchFamily="18" charset="0"/>
                            </a:rPr>
                            <m:t>[</m:t>
                          </m:r>
                          <m:r>
                            <a:rPr lang="en-US" altLang="zh-CN" sz="1000" i="1" smtClean="0">
                              <a:solidFill>
                                <a:srgbClr val="C00000"/>
                              </a:solidFill>
                              <a:latin typeface="Cambria Math" panose="02040503050406030204" pitchFamily="18" charset="0"/>
                            </a:rPr>
                            <m:t>𝑝</m:t>
                          </m:r>
                          <m:d>
                            <m:dPr>
                              <m:ctrlPr>
                                <a:rPr lang="en-US" altLang="zh-CN" sz="1000" b="0" i="1" smtClean="0">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b="0" i="1" smtClean="0">
                                      <a:solidFill>
                                        <a:srgbClr val="C00000"/>
                                      </a:solidFill>
                                      <a:latin typeface="Cambria Math" panose="02040503050406030204" pitchFamily="18" charset="0"/>
                                    </a:rPr>
                                    <m:t>h</m:t>
                                  </m:r>
                                </m:e>
                                <m:sub>
                                  <m:r>
                                    <a:rPr lang="en-US" altLang="zh-CN" sz="1000" b="0" i="1" smtClean="0">
                                      <a:solidFill>
                                        <a:srgbClr val="C00000"/>
                                      </a:solidFill>
                                      <a:latin typeface="Cambria Math" panose="02040503050406030204" pitchFamily="18" charset="0"/>
                                    </a:rPr>
                                    <m:t>1</m:t>
                                  </m:r>
                                </m:sub>
                              </m:sSub>
                            </m:e>
                          </m:d>
                          <m:r>
                            <a:rPr lang="en-US" altLang="zh-CN" sz="1000" b="0" i="1" smtClean="0">
                              <a:solidFill>
                                <a:srgbClr val="C00000"/>
                              </a:solidFill>
                              <a:latin typeface="Cambria Math" panose="02040503050406030204" pitchFamily="18" charset="0"/>
                            </a:rPr>
                            <m:t>,</m:t>
                          </m:r>
                          <m:r>
                            <a:rPr lang="en-US" altLang="zh-CN" sz="1000" b="0" i="1" smtClean="0">
                              <a:solidFill>
                                <a:srgbClr val="C00000"/>
                              </a:solidFill>
                              <a:latin typeface="Cambria Math" panose="02040503050406030204" pitchFamily="18" charset="0"/>
                            </a:rPr>
                            <m:t>𝑝</m:t>
                          </m:r>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b="0" i="1" smtClean="0">
                                      <a:solidFill>
                                        <a:srgbClr val="C00000"/>
                                      </a:solidFill>
                                      <a:latin typeface="Cambria Math" panose="02040503050406030204" pitchFamily="18" charset="0"/>
                                    </a:rPr>
                                    <m:t>2</m:t>
                                  </m:r>
                                </m:sub>
                              </m:sSub>
                            </m:e>
                          </m:d>
                        </m:oMath>
                      </a14:m>
                      <a:r>
                        <a:rPr lang="en-US" altLang="zh-CN" sz="1000" dirty="0">
                          <a:solidFill>
                            <a:srgbClr val="C00000"/>
                          </a:solidFill>
                        </a:rPr>
                        <a:t>,…,</a:t>
                      </a:r>
                      <a14:m>
                        <m:oMath xmlns:m="http://schemas.openxmlformats.org/officeDocument/2006/math">
                          <m:r>
                            <a:rPr lang="en-US" altLang="zh-CN" sz="1000" b="0" i="1" smtClean="0">
                              <a:solidFill>
                                <a:srgbClr val="C00000"/>
                              </a:solidFill>
                              <a:latin typeface="Cambria Math" panose="02040503050406030204" pitchFamily="18" charset="0"/>
                            </a:rPr>
                            <m:t>𝑝</m:t>
                          </m:r>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b="0" i="1" smtClean="0">
                                      <a:solidFill>
                                        <a:srgbClr val="C00000"/>
                                      </a:solidFill>
                                      <a:latin typeface="Cambria Math" panose="02040503050406030204" pitchFamily="18" charset="0"/>
                                    </a:rPr>
                                    <m:t>𝑤</m:t>
                                  </m:r>
                                </m:sub>
                              </m:sSub>
                            </m:e>
                          </m:d>
                        </m:oMath>
                      </a14:m>
                      <a:r>
                        <a:rPr lang="en-US" altLang="zh-CN" sz="1000" dirty="0">
                          <a:solidFill>
                            <a:srgbClr val="C00000"/>
                          </a:solidFill>
                        </a:rPr>
                        <a:t>]</a:t>
                      </a:r>
                      <a:endParaRPr lang="zh-CN" altLang="en-US" sz="1000" dirty="0">
                        <a:solidFill>
                          <a:srgbClr val="C00000"/>
                        </a:solidFill>
                      </a:endParaRPr>
                    </a:p>
                  </p:txBody>
                </p:sp>
              </mc:Choice>
              <mc:Fallback xmlns="">
                <p:sp>
                  <p:nvSpPr>
                    <p:cNvPr id="84" name="文本框 83"/>
                    <p:cNvSpPr txBox="1">
                      <a:spLocks noRot="1" noChangeAspect="1" noMove="1" noResize="1" noEditPoints="1" noAdjustHandles="1" noChangeArrowheads="1" noChangeShapeType="1" noTextEdit="1"/>
                    </p:cNvSpPr>
                    <p:nvPr/>
                  </p:nvSpPr>
                  <p:spPr>
                    <a:xfrm>
                      <a:off x="3092148" y="3613004"/>
                      <a:ext cx="2487103" cy="246221"/>
                    </a:xfrm>
                    <a:prstGeom prst="rect">
                      <a:avLst/>
                    </a:prstGeom>
                    <a:blipFill>
                      <a:blip r:embed="rId5"/>
                      <a:stretch>
                        <a:fillRect b="-10000"/>
                      </a:stretch>
                    </a:blipFill>
                  </p:spPr>
                  <p:txBody>
                    <a:bodyPr/>
                    <a:lstStyle/>
                    <a:p>
                      <a:r>
                        <a:rPr lang="zh-CN" altLang="en-US">
                          <a:noFill/>
                        </a:rPr>
                        <a:t> </a:t>
                      </a:r>
                    </a:p>
                  </p:txBody>
                </p:sp>
              </mc:Fallback>
            </mc:AlternateContent>
            <p:sp>
              <p:nvSpPr>
                <p:cNvPr id="85" name="文本框 84"/>
                <p:cNvSpPr txBox="1"/>
                <p:nvPr/>
              </p:nvSpPr>
              <p:spPr>
                <a:xfrm>
                  <a:off x="2924592" y="3493721"/>
                  <a:ext cx="2822217" cy="184666"/>
                </a:xfrm>
                <a:prstGeom prst="rect">
                  <a:avLst/>
                </a:prstGeom>
                <a:noFill/>
              </p:spPr>
              <p:txBody>
                <a:bodyPr wrap="square" rtlCol="0">
                  <a:spAutoFit/>
                </a:bodyPr>
                <a:lstStyle/>
                <a:p>
                  <a:r>
                    <a:rPr lang="en-US" altLang="zh-CN" sz="600" dirty="0"/>
                    <a:t>Probability distribution of channel state</a:t>
                  </a:r>
                  <a:endParaRPr lang="zh-CN" altLang="en-US" sz="600" dirty="0"/>
                </a:p>
              </p:txBody>
            </p:sp>
            <p:cxnSp>
              <p:nvCxnSpPr>
                <p:cNvPr id="86" name="肘形连接符 85"/>
                <p:cNvCxnSpPr>
                  <a:stCxn id="82" idx="1"/>
                  <a:endCxn id="93" idx="1"/>
                </p:cNvCxnSpPr>
                <p:nvPr/>
              </p:nvCxnSpPr>
              <p:spPr bwMode="auto">
                <a:xfrm rot="10800000" flipH="1">
                  <a:off x="3614197" y="3148662"/>
                  <a:ext cx="118453" cy="531193"/>
                </a:xfrm>
                <a:prstGeom prst="bentConnector3">
                  <a:avLst>
                    <a:gd name="adj1" fmla="val -192988"/>
                  </a:avLst>
                </a:prstGeom>
                <a:solidFill>
                  <a:schemeClr val="accent1"/>
                </a:solidFill>
                <a:ln w="28575" cap="flat" cmpd="sng" algn="ctr">
                  <a:solidFill>
                    <a:schemeClr val="tx1"/>
                  </a:solidFill>
                  <a:prstDash val="solid"/>
                  <a:round/>
                  <a:headEnd type="none" w="med" len="med"/>
                  <a:tailEnd type="triangle"/>
                </a:ln>
                <a:effectLst/>
              </p:spPr>
            </p:cxnSp>
            <p:cxnSp>
              <p:nvCxnSpPr>
                <p:cNvPr id="90" name="肘形连接符 89"/>
                <p:cNvCxnSpPr>
                  <a:stCxn id="93" idx="3"/>
                  <a:endCxn id="82" idx="3"/>
                </p:cNvCxnSpPr>
                <p:nvPr/>
              </p:nvCxnSpPr>
              <p:spPr bwMode="auto">
                <a:xfrm>
                  <a:off x="4909016" y="3148661"/>
                  <a:ext cx="131438" cy="531193"/>
                </a:xfrm>
                <a:prstGeom prst="bentConnector3">
                  <a:avLst>
                    <a:gd name="adj1" fmla="val 273922"/>
                  </a:avLst>
                </a:prstGeom>
                <a:solidFill>
                  <a:schemeClr val="accent1"/>
                </a:solidFill>
                <a:ln w="28575" cap="flat" cmpd="sng" algn="ctr">
                  <a:solidFill>
                    <a:schemeClr val="tx1"/>
                  </a:solidFill>
                  <a:prstDash val="solid"/>
                  <a:round/>
                  <a:headEnd type="none" w="med" len="med"/>
                  <a:tailEnd type="triangle"/>
                </a:ln>
                <a:effectLst/>
              </p:spPr>
            </p:cxnSp>
          </p:grpSp>
          <p:grpSp>
            <p:nvGrpSpPr>
              <p:cNvPr id="170" name="组合 169"/>
              <p:cNvGrpSpPr/>
              <p:nvPr/>
            </p:nvGrpSpPr>
            <p:grpSpPr>
              <a:xfrm>
                <a:off x="7069" y="4267468"/>
                <a:ext cx="4451891" cy="2011655"/>
                <a:chOff x="17623" y="4276352"/>
                <a:chExt cx="4451891" cy="2011655"/>
              </a:xfrm>
            </p:grpSpPr>
            <p:sp>
              <p:nvSpPr>
                <p:cNvPr id="126" name="圆角矩形 125"/>
                <p:cNvSpPr/>
                <p:nvPr/>
              </p:nvSpPr>
              <p:spPr bwMode="auto">
                <a:xfrm>
                  <a:off x="17623" y="4305768"/>
                  <a:ext cx="4113373" cy="198223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27" name="矩形 126"/>
                <p:cNvSpPr/>
                <p:nvPr/>
              </p:nvSpPr>
              <p:spPr>
                <a:xfrm>
                  <a:off x="997629" y="4276352"/>
                  <a:ext cx="2313517" cy="369332"/>
                </a:xfrm>
                <a:prstGeom prst="rect">
                  <a:avLst/>
                </a:prstGeom>
              </p:spPr>
              <p:txBody>
                <a:bodyPr wrap="none">
                  <a:spAutoFit/>
                </a:bodyPr>
                <a:lstStyle/>
                <a:p>
                  <a:r>
                    <a:rPr lang="en-US" altLang="zh-CN" b="1" dirty="0">
                      <a:solidFill>
                        <a:srgbClr val="000000"/>
                      </a:solidFill>
                    </a:rPr>
                    <a:t>Federated Training </a:t>
                  </a:r>
                  <a:endParaRPr lang="zh-CN" altLang="en-US" dirty="0"/>
                </a:p>
              </p:txBody>
            </p:sp>
            <p:grpSp>
              <p:nvGrpSpPr>
                <p:cNvPr id="159" name="组合 158"/>
                <p:cNvGrpSpPr/>
                <p:nvPr/>
              </p:nvGrpSpPr>
              <p:grpSpPr>
                <a:xfrm>
                  <a:off x="1647297" y="4606674"/>
                  <a:ext cx="2822217" cy="1679714"/>
                  <a:chOff x="2924592" y="2660650"/>
                  <a:chExt cx="2822217" cy="1679714"/>
                </a:xfrm>
              </p:grpSpPr>
              <p:grpSp>
                <p:nvGrpSpPr>
                  <p:cNvPr id="160" name="组合 159"/>
                  <p:cNvGrpSpPr/>
                  <p:nvPr/>
                </p:nvGrpSpPr>
                <p:grpSpPr>
                  <a:xfrm>
                    <a:off x="3732651" y="2965667"/>
                    <a:ext cx="1176365" cy="365988"/>
                    <a:chOff x="3510194" y="3109699"/>
                    <a:chExt cx="1848573" cy="511366"/>
                  </a:xfrm>
                </p:grpSpPr>
                <p:sp>
                  <p:nvSpPr>
                    <p:cNvPr id="168" name="圆角矩形 167"/>
                    <p:cNvSpPr/>
                    <p:nvPr/>
                  </p:nvSpPr>
                  <p:spPr bwMode="auto">
                    <a:xfrm>
                      <a:off x="3510194" y="3109699"/>
                      <a:ext cx="1848573" cy="51136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169" name="图片 168"/>
                    <p:cNvPicPr>
                      <a:picLocks noChangeAspect="1"/>
                    </p:cNvPicPr>
                    <p:nvPr/>
                  </p:nvPicPr>
                  <p:blipFill rotWithShape="1">
                    <a:blip r:embed="rId3"/>
                    <a:srcRect l="6589" t="12963" r="9360" b="4437"/>
                    <a:stretch/>
                  </p:blipFill>
                  <p:spPr>
                    <a:xfrm>
                      <a:off x="3583418" y="3132028"/>
                      <a:ext cx="1748852" cy="461203"/>
                    </a:xfrm>
                    <a:prstGeom prst="rect">
                      <a:avLst/>
                    </a:prstGeom>
                  </p:spPr>
                </p:pic>
              </p:grpSp>
              <p:sp>
                <p:nvSpPr>
                  <p:cNvPr id="161" name="矩形 160"/>
                  <p:cNvSpPr/>
                  <p:nvPr/>
                </p:nvSpPr>
                <p:spPr>
                  <a:xfrm>
                    <a:off x="3614198" y="2660650"/>
                    <a:ext cx="1426256" cy="276999"/>
                  </a:xfrm>
                  <a:prstGeom prst="rect">
                    <a:avLst/>
                  </a:prstGeom>
                </p:spPr>
                <p:txBody>
                  <a:bodyPr wrap="square">
                    <a:spAutoFit/>
                  </a:bodyPr>
                  <a:lstStyle/>
                  <a:p>
                    <a:r>
                      <a:rPr lang="en-US" altLang="zh-CN" sz="1200" b="1" dirty="0">
                        <a:solidFill>
                          <a:srgbClr val="000000"/>
                        </a:solidFill>
                      </a:rPr>
                      <a:t>DRL Model 2</a:t>
                    </a:r>
                    <a:endParaRPr lang="zh-CN" altLang="en-US" sz="1100" dirty="0"/>
                  </a:p>
                </p:txBody>
              </p:sp>
              <p:sp>
                <p:nvSpPr>
                  <p:cNvPr id="162" name="圆角矩形 161"/>
                  <p:cNvSpPr/>
                  <p:nvPr/>
                </p:nvSpPr>
                <p:spPr bwMode="auto">
                  <a:xfrm>
                    <a:off x="3614198" y="3476209"/>
                    <a:ext cx="1426256" cy="40728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63" name="矩形 162"/>
                  <p:cNvSpPr/>
                  <p:nvPr/>
                </p:nvSpPr>
                <p:spPr>
                  <a:xfrm>
                    <a:off x="3564030" y="4001810"/>
                    <a:ext cx="1615912" cy="338554"/>
                  </a:xfrm>
                  <a:prstGeom prst="rect">
                    <a:avLst/>
                  </a:prstGeom>
                </p:spPr>
                <p:txBody>
                  <a:bodyPr wrap="square">
                    <a:spAutoFit/>
                  </a:bodyPr>
                  <a:lstStyle/>
                  <a:p>
                    <a:r>
                      <a:rPr lang="en-US" altLang="zh-CN" sz="1600" b="1" dirty="0">
                        <a:solidFill>
                          <a:srgbClr val="000000"/>
                        </a:solidFill>
                      </a:rPr>
                      <a:t>environment 1 </a:t>
                    </a:r>
                    <a:endParaRPr lang="zh-CN" altLang="en-US" sz="1400" dirty="0"/>
                  </a:p>
                </p:txBody>
              </p:sp>
              <mc:AlternateContent xmlns:mc="http://schemas.openxmlformats.org/markup-compatibility/2006" xmlns:a14="http://schemas.microsoft.com/office/drawing/2010/main">
                <mc:Choice Requires="a14">
                  <p:sp>
                    <p:nvSpPr>
                      <p:cNvPr id="164" name="文本框 163"/>
                      <p:cNvSpPr txBox="1"/>
                      <p:nvPr/>
                    </p:nvSpPr>
                    <p:spPr>
                      <a:xfrm>
                        <a:off x="3092148" y="3613004"/>
                        <a:ext cx="2487103" cy="246221"/>
                      </a:xfrm>
                      <a:prstGeom prst="rect">
                        <a:avLst/>
                      </a:prstGeom>
                      <a:noFill/>
                    </p:spPr>
                    <p:txBody>
                      <a:bodyPr wrap="square" rtlCol="0">
                        <a:spAutoFit/>
                      </a:bodyPr>
                      <a:lstStyle/>
                      <a:p>
                        <a14:m>
                          <m:oMath xmlns:m="http://schemas.openxmlformats.org/officeDocument/2006/math">
                            <m:r>
                              <a:rPr lang="en-US" altLang="zh-CN" sz="1000" i="1" smtClean="0">
                                <a:solidFill>
                                  <a:srgbClr val="C00000"/>
                                </a:solidFill>
                                <a:latin typeface="Cambria Math" panose="02040503050406030204" pitchFamily="18" charset="0"/>
                              </a:rPr>
                              <m:t>[</m:t>
                            </m:r>
                            <m:r>
                              <a:rPr lang="en-US" altLang="zh-CN" sz="1000" i="1" smtClean="0">
                                <a:solidFill>
                                  <a:srgbClr val="C00000"/>
                                </a:solidFill>
                                <a:latin typeface="Cambria Math" panose="02040503050406030204" pitchFamily="18" charset="0"/>
                              </a:rPr>
                              <m:t>𝑝</m:t>
                            </m:r>
                            <m:d>
                              <m:dPr>
                                <m:ctrlPr>
                                  <a:rPr lang="en-US" altLang="zh-CN" sz="1000" b="0" i="1" smtClean="0">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b="0" i="1" smtClean="0">
                                        <a:solidFill>
                                          <a:srgbClr val="C00000"/>
                                        </a:solidFill>
                                        <a:latin typeface="Cambria Math" panose="02040503050406030204" pitchFamily="18" charset="0"/>
                                      </a:rPr>
                                      <m:t>h</m:t>
                                    </m:r>
                                  </m:e>
                                  <m:sub>
                                    <m:r>
                                      <a:rPr lang="en-US" altLang="zh-CN" sz="1000" b="0" i="1" smtClean="0">
                                        <a:solidFill>
                                          <a:srgbClr val="C00000"/>
                                        </a:solidFill>
                                        <a:latin typeface="Cambria Math" panose="02040503050406030204" pitchFamily="18" charset="0"/>
                                      </a:rPr>
                                      <m:t>1</m:t>
                                    </m:r>
                                  </m:sub>
                                </m:sSub>
                              </m:e>
                            </m:d>
                            <m:r>
                              <a:rPr lang="en-US" altLang="zh-CN" sz="1000" b="0" i="1" smtClean="0">
                                <a:solidFill>
                                  <a:srgbClr val="C00000"/>
                                </a:solidFill>
                                <a:latin typeface="Cambria Math" panose="02040503050406030204" pitchFamily="18" charset="0"/>
                              </a:rPr>
                              <m:t>,</m:t>
                            </m:r>
                            <m:r>
                              <a:rPr lang="en-US" altLang="zh-CN" sz="1000" b="0" i="1" smtClean="0">
                                <a:solidFill>
                                  <a:srgbClr val="C00000"/>
                                </a:solidFill>
                                <a:latin typeface="Cambria Math" panose="02040503050406030204" pitchFamily="18" charset="0"/>
                              </a:rPr>
                              <m:t>𝑝</m:t>
                            </m:r>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b="0" i="1" smtClean="0">
                                        <a:solidFill>
                                          <a:srgbClr val="C00000"/>
                                        </a:solidFill>
                                        <a:latin typeface="Cambria Math" panose="02040503050406030204" pitchFamily="18" charset="0"/>
                                      </a:rPr>
                                      <m:t>2</m:t>
                                    </m:r>
                                  </m:sub>
                                </m:sSub>
                              </m:e>
                            </m:d>
                          </m:oMath>
                        </a14:m>
                        <a:r>
                          <a:rPr lang="en-US" altLang="zh-CN" sz="1000" dirty="0">
                            <a:solidFill>
                              <a:srgbClr val="C00000"/>
                            </a:solidFill>
                          </a:rPr>
                          <a:t>,…,</a:t>
                        </a:r>
                        <a14:m>
                          <m:oMath xmlns:m="http://schemas.openxmlformats.org/officeDocument/2006/math">
                            <m:r>
                              <a:rPr lang="en-US" altLang="zh-CN" sz="1000" b="0" i="1" smtClean="0">
                                <a:solidFill>
                                  <a:srgbClr val="C00000"/>
                                </a:solidFill>
                                <a:latin typeface="Cambria Math" panose="02040503050406030204" pitchFamily="18" charset="0"/>
                              </a:rPr>
                              <m:t>𝑝</m:t>
                            </m:r>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b="0" i="1" smtClean="0">
                                        <a:solidFill>
                                          <a:srgbClr val="C00000"/>
                                        </a:solidFill>
                                        <a:latin typeface="Cambria Math" panose="02040503050406030204" pitchFamily="18" charset="0"/>
                                      </a:rPr>
                                      <m:t>𝑤</m:t>
                                    </m:r>
                                  </m:sub>
                                </m:sSub>
                              </m:e>
                            </m:d>
                          </m:oMath>
                        </a14:m>
                        <a:r>
                          <a:rPr lang="en-US" altLang="zh-CN" sz="1000" dirty="0">
                            <a:solidFill>
                              <a:srgbClr val="C00000"/>
                            </a:solidFill>
                          </a:rPr>
                          <a:t>]</a:t>
                        </a:r>
                        <a:endParaRPr lang="zh-CN" altLang="en-US" sz="1000" dirty="0">
                          <a:solidFill>
                            <a:srgbClr val="C00000"/>
                          </a:solidFill>
                        </a:endParaRPr>
                      </a:p>
                    </p:txBody>
                  </p:sp>
                </mc:Choice>
                <mc:Fallback xmlns="">
                  <p:sp>
                    <p:nvSpPr>
                      <p:cNvPr id="164" name="文本框 163"/>
                      <p:cNvSpPr txBox="1">
                        <a:spLocks noRot="1" noChangeAspect="1" noMove="1" noResize="1" noEditPoints="1" noAdjustHandles="1" noChangeArrowheads="1" noChangeShapeType="1" noTextEdit="1"/>
                      </p:cNvSpPr>
                      <p:nvPr/>
                    </p:nvSpPr>
                    <p:spPr>
                      <a:xfrm>
                        <a:off x="3092148" y="3613004"/>
                        <a:ext cx="2487103" cy="246221"/>
                      </a:xfrm>
                      <a:prstGeom prst="rect">
                        <a:avLst/>
                      </a:prstGeom>
                      <a:blipFill>
                        <a:blip r:embed="rId6"/>
                        <a:stretch>
                          <a:fillRect b="-12500"/>
                        </a:stretch>
                      </a:blipFill>
                    </p:spPr>
                    <p:txBody>
                      <a:bodyPr/>
                      <a:lstStyle/>
                      <a:p>
                        <a:r>
                          <a:rPr lang="zh-CN" altLang="en-US">
                            <a:noFill/>
                          </a:rPr>
                          <a:t> </a:t>
                        </a:r>
                      </a:p>
                    </p:txBody>
                  </p:sp>
                </mc:Fallback>
              </mc:AlternateContent>
              <p:sp>
                <p:nvSpPr>
                  <p:cNvPr id="165" name="文本框 164"/>
                  <p:cNvSpPr txBox="1"/>
                  <p:nvPr/>
                </p:nvSpPr>
                <p:spPr>
                  <a:xfrm>
                    <a:off x="2924592" y="3493721"/>
                    <a:ext cx="2822217" cy="184666"/>
                  </a:xfrm>
                  <a:prstGeom prst="rect">
                    <a:avLst/>
                  </a:prstGeom>
                  <a:noFill/>
                </p:spPr>
                <p:txBody>
                  <a:bodyPr wrap="square" rtlCol="0">
                    <a:spAutoFit/>
                  </a:bodyPr>
                  <a:lstStyle/>
                  <a:p>
                    <a:r>
                      <a:rPr lang="en-US" altLang="zh-CN" sz="600" dirty="0"/>
                      <a:t>Probability distribution of channel state</a:t>
                    </a:r>
                    <a:endParaRPr lang="zh-CN" altLang="en-US" sz="600" dirty="0"/>
                  </a:p>
                </p:txBody>
              </p:sp>
              <p:cxnSp>
                <p:nvCxnSpPr>
                  <p:cNvPr id="166" name="肘形连接符 165"/>
                  <p:cNvCxnSpPr>
                    <a:stCxn id="162" idx="1"/>
                    <a:endCxn id="168" idx="1"/>
                  </p:cNvCxnSpPr>
                  <p:nvPr/>
                </p:nvCxnSpPr>
                <p:spPr bwMode="auto">
                  <a:xfrm rot="10800000" flipH="1">
                    <a:off x="3614197" y="3148662"/>
                    <a:ext cx="118453" cy="531193"/>
                  </a:xfrm>
                  <a:prstGeom prst="bentConnector3">
                    <a:avLst>
                      <a:gd name="adj1" fmla="val -192988"/>
                    </a:avLst>
                  </a:prstGeom>
                  <a:solidFill>
                    <a:schemeClr val="accent1"/>
                  </a:solidFill>
                  <a:ln w="28575" cap="flat" cmpd="sng" algn="ctr">
                    <a:solidFill>
                      <a:schemeClr val="tx1"/>
                    </a:solidFill>
                    <a:prstDash val="solid"/>
                    <a:round/>
                    <a:headEnd type="none" w="med" len="med"/>
                    <a:tailEnd type="triangle"/>
                  </a:ln>
                  <a:effectLst/>
                </p:spPr>
              </p:cxnSp>
              <p:cxnSp>
                <p:nvCxnSpPr>
                  <p:cNvPr id="167" name="肘形连接符 166"/>
                  <p:cNvCxnSpPr>
                    <a:stCxn id="168" idx="3"/>
                    <a:endCxn id="162" idx="3"/>
                  </p:cNvCxnSpPr>
                  <p:nvPr/>
                </p:nvCxnSpPr>
                <p:spPr bwMode="auto">
                  <a:xfrm>
                    <a:off x="4909016" y="3148661"/>
                    <a:ext cx="131438" cy="531193"/>
                  </a:xfrm>
                  <a:prstGeom prst="bentConnector3">
                    <a:avLst>
                      <a:gd name="adj1" fmla="val 273922"/>
                    </a:avLst>
                  </a:prstGeom>
                  <a:solidFill>
                    <a:schemeClr val="accent1"/>
                  </a:solidFill>
                  <a:ln w="28575" cap="flat" cmpd="sng" algn="ctr">
                    <a:solidFill>
                      <a:schemeClr val="tx1"/>
                    </a:solidFill>
                    <a:prstDash val="solid"/>
                    <a:round/>
                    <a:headEnd type="none" w="med" len="med"/>
                    <a:tailEnd type="triangle"/>
                  </a:ln>
                  <a:effectLst/>
                </p:spPr>
              </p:cxnSp>
            </p:grpSp>
          </p:grpSp>
        </p:grpSp>
        <p:grpSp>
          <p:nvGrpSpPr>
            <p:cNvPr id="172" name="组合 171"/>
            <p:cNvGrpSpPr/>
            <p:nvPr/>
          </p:nvGrpSpPr>
          <p:grpSpPr>
            <a:xfrm>
              <a:off x="4198008" y="4211131"/>
              <a:ext cx="4798796" cy="2011655"/>
              <a:chOff x="-339836" y="4267468"/>
              <a:chExt cx="4798796" cy="2011655"/>
            </a:xfrm>
          </p:grpSpPr>
          <p:grpSp>
            <p:nvGrpSpPr>
              <p:cNvPr id="173" name="组合 172"/>
              <p:cNvGrpSpPr/>
              <p:nvPr/>
            </p:nvGrpSpPr>
            <p:grpSpPr>
              <a:xfrm>
                <a:off x="-339836" y="4607946"/>
                <a:ext cx="2822217" cy="1646256"/>
                <a:chOff x="2924592" y="2660650"/>
                <a:chExt cx="2822217" cy="1646256"/>
              </a:xfrm>
            </p:grpSpPr>
            <p:grpSp>
              <p:nvGrpSpPr>
                <p:cNvPr id="188" name="组合 187"/>
                <p:cNvGrpSpPr/>
                <p:nvPr/>
              </p:nvGrpSpPr>
              <p:grpSpPr>
                <a:xfrm>
                  <a:off x="3732651" y="2965667"/>
                  <a:ext cx="1176365" cy="365988"/>
                  <a:chOff x="3510194" y="3109699"/>
                  <a:chExt cx="1848573" cy="511366"/>
                </a:xfrm>
              </p:grpSpPr>
              <p:sp>
                <p:nvSpPr>
                  <p:cNvPr id="196" name="圆角矩形 195"/>
                  <p:cNvSpPr/>
                  <p:nvPr/>
                </p:nvSpPr>
                <p:spPr bwMode="auto">
                  <a:xfrm>
                    <a:off x="3510194" y="3109699"/>
                    <a:ext cx="1848573" cy="51136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197" name="图片 196"/>
                  <p:cNvPicPr>
                    <a:picLocks noChangeAspect="1"/>
                  </p:cNvPicPr>
                  <p:nvPr/>
                </p:nvPicPr>
                <p:blipFill rotWithShape="1">
                  <a:blip r:embed="rId3"/>
                  <a:srcRect l="6589" t="12963" r="9360" b="4437"/>
                  <a:stretch/>
                </p:blipFill>
                <p:spPr>
                  <a:xfrm>
                    <a:off x="3583418" y="3132028"/>
                    <a:ext cx="1748852" cy="461203"/>
                  </a:xfrm>
                  <a:prstGeom prst="rect">
                    <a:avLst/>
                  </a:prstGeom>
                </p:spPr>
              </p:pic>
            </p:grpSp>
            <p:sp>
              <p:nvSpPr>
                <p:cNvPr id="189" name="矩形 188"/>
                <p:cNvSpPr/>
                <p:nvPr/>
              </p:nvSpPr>
              <p:spPr>
                <a:xfrm>
                  <a:off x="3614198" y="2660650"/>
                  <a:ext cx="1426256" cy="276999"/>
                </a:xfrm>
                <a:prstGeom prst="rect">
                  <a:avLst/>
                </a:prstGeom>
              </p:spPr>
              <p:txBody>
                <a:bodyPr wrap="square">
                  <a:spAutoFit/>
                </a:bodyPr>
                <a:lstStyle/>
                <a:p>
                  <a:r>
                    <a:rPr lang="en-US" altLang="zh-CN" sz="1200" b="1" dirty="0">
                      <a:solidFill>
                        <a:srgbClr val="000000"/>
                      </a:solidFill>
                    </a:rPr>
                    <a:t>DRL Model 1</a:t>
                  </a:r>
                  <a:endParaRPr lang="zh-CN" altLang="en-US" sz="1100" dirty="0"/>
                </a:p>
              </p:txBody>
            </p:sp>
            <p:sp>
              <p:nvSpPr>
                <p:cNvPr id="190" name="圆角矩形 189"/>
                <p:cNvSpPr/>
                <p:nvPr/>
              </p:nvSpPr>
              <p:spPr bwMode="auto">
                <a:xfrm>
                  <a:off x="3614198" y="3476209"/>
                  <a:ext cx="1426256" cy="40728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91" name="矩形 190"/>
                <p:cNvSpPr/>
                <p:nvPr/>
              </p:nvSpPr>
              <p:spPr>
                <a:xfrm>
                  <a:off x="3598097" y="3968352"/>
                  <a:ext cx="1615912" cy="338554"/>
                </a:xfrm>
                <a:prstGeom prst="rect">
                  <a:avLst/>
                </a:prstGeom>
              </p:spPr>
              <p:txBody>
                <a:bodyPr wrap="square">
                  <a:spAutoFit/>
                </a:bodyPr>
                <a:lstStyle/>
                <a:p>
                  <a:r>
                    <a:rPr lang="en-US" altLang="zh-CN" sz="1600" b="1" dirty="0">
                      <a:solidFill>
                        <a:srgbClr val="000000"/>
                      </a:solidFill>
                    </a:rPr>
                    <a:t>environment 1 </a:t>
                  </a:r>
                  <a:endParaRPr lang="zh-CN" altLang="en-US" sz="1400" dirty="0"/>
                </a:p>
              </p:txBody>
            </p:sp>
            <mc:AlternateContent xmlns:mc="http://schemas.openxmlformats.org/markup-compatibility/2006" xmlns:a14="http://schemas.microsoft.com/office/drawing/2010/main">
              <mc:Choice Requires="a14">
                <p:sp>
                  <p:nvSpPr>
                    <p:cNvPr id="192" name="文本框 191"/>
                    <p:cNvSpPr txBox="1"/>
                    <p:nvPr/>
                  </p:nvSpPr>
                  <p:spPr>
                    <a:xfrm>
                      <a:off x="3092148" y="3613004"/>
                      <a:ext cx="2487103" cy="246221"/>
                    </a:xfrm>
                    <a:prstGeom prst="rect">
                      <a:avLst/>
                    </a:prstGeom>
                    <a:noFill/>
                  </p:spPr>
                  <p:txBody>
                    <a:bodyPr wrap="square" rtlCol="0">
                      <a:spAutoFit/>
                    </a:bodyPr>
                    <a:lstStyle/>
                    <a:p>
                      <a14:m>
                        <m:oMath xmlns:m="http://schemas.openxmlformats.org/officeDocument/2006/math">
                          <m:r>
                            <a:rPr lang="en-US" altLang="zh-CN" sz="1000" i="1" smtClean="0">
                              <a:solidFill>
                                <a:srgbClr val="C00000"/>
                              </a:solidFill>
                              <a:latin typeface="Cambria Math" panose="02040503050406030204" pitchFamily="18" charset="0"/>
                            </a:rPr>
                            <m:t>[</m:t>
                          </m:r>
                          <m:r>
                            <a:rPr lang="en-US" altLang="zh-CN" sz="1000" i="1" smtClean="0">
                              <a:solidFill>
                                <a:srgbClr val="C00000"/>
                              </a:solidFill>
                              <a:latin typeface="Cambria Math" panose="02040503050406030204" pitchFamily="18" charset="0"/>
                            </a:rPr>
                            <m:t>𝑝</m:t>
                          </m:r>
                          <m:d>
                            <m:dPr>
                              <m:ctrlPr>
                                <a:rPr lang="en-US" altLang="zh-CN" sz="1000" b="0" i="1" smtClean="0">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b="0" i="1" smtClean="0">
                                      <a:solidFill>
                                        <a:srgbClr val="C00000"/>
                                      </a:solidFill>
                                      <a:latin typeface="Cambria Math" panose="02040503050406030204" pitchFamily="18" charset="0"/>
                                    </a:rPr>
                                    <m:t>h</m:t>
                                  </m:r>
                                </m:e>
                                <m:sub>
                                  <m:r>
                                    <a:rPr lang="en-US" altLang="zh-CN" sz="1000" b="0" i="1" smtClean="0">
                                      <a:solidFill>
                                        <a:srgbClr val="C00000"/>
                                      </a:solidFill>
                                      <a:latin typeface="Cambria Math" panose="02040503050406030204" pitchFamily="18" charset="0"/>
                                    </a:rPr>
                                    <m:t>1</m:t>
                                  </m:r>
                                </m:sub>
                              </m:sSub>
                            </m:e>
                          </m:d>
                          <m:r>
                            <a:rPr lang="en-US" altLang="zh-CN" sz="1000" b="0" i="1" smtClean="0">
                              <a:solidFill>
                                <a:srgbClr val="C00000"/>
                              </a:solidFill>
                              <a:latin typeface="Cambria Math" panose="02040503050406030204" pitchFamily="18" charset="0"/>
                            </a:rPr>
                            <m:t>,</m:t>
                          </m:r>
                          <m:r>
                            <a:rPr lang="en-US" altLang="zh-CN" sz="1000" b="0" i="1" smtClean="0">
                              <a:solidFill>
                                <a:srgbClr val="C00000"/>
                              </a:solidFill>
                              <a:latin typeface="Cambria Math" panose="02040503050406030204" pitchFamily="18" charset="0"/>
                            </a:rPr>
                            <m:t>𝑝</m:t>
                          </m:r>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b="0" i="1" smtClean="0">
                                      <a:solidFill>
                                        <a:srgbClr val="C00000"/>
                                      </a:solidFill>
                                      <a:latin typeface="Cambria Math" panose="02040503050406030204" pitchFamily="18" charset="0"/>
                                    </a:rPr>
                                    <m:t>2</m:t>
                                  </m:r>
                                </m:sub>
                              </m:sSub>
                            </m:e>
                          </m:d>
                        </m:oMath>
                      </a14:m>
                      <a:r>
                        <a:rPr lang="en-US" altLang="zh-CN" sz="1000" dirty="0">
                          <a:solidFill>
                            <a:srgbClr val="C00000"/>
                          </a:solidFill>
                        </a:rPr>
                        <a:t>,…,</a:t>
                      </a:r>
                      <a14:m>
                        <m:oMath xmlns:m="http://schemas.openxmlformats.org/officeDocument/2006/math">
                          <m:r>
                            <a:rPr lang="en-US" altLang="zh-CN" sz="1000" b="0" i="1" smtClean="0">
                              <a:solidFill>
                                <a:srgbClr val="C00000"/>
                              </a:solidFill>
                              <a:latin typeface="Cambria Math" panose="02040503050406030204" pitchFamily="18" charset="0"/>
                            </a:rPr>
                            <m:t>𝑝</m:t>
                          </m:r>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b="0" i="1" smtClean="0">
                                      <a:solidFill>
                                        <a:srgbClr val="C00000"/>
                                      </a:solidFill>
                                      <a:latin typeface="Cambria Math" panose="02040503050406030204" pitchFamily="18" charset="0"/>
                                    </a:rPr>
                                    <m:t>𝑤</m:t>
                                  </m:r>
                                </m:sub>
                              </m:sSub>
                            </m:e>
                          </m:d>
                        </m:oMath>
                      </a14:m>
                      <a:r>
                        <a:rPr lang="en-US" altLang="zh-CN" sz="1000" dirty="0">
                          <a:solidFill>
                            <a:srgbClr val="C00000"/>
                          </a:solidFill>
                        </a:rPr>
                        <a:t>]</a:t>
                      </a:r>
                      <a:endParaRPr lang="zh-CN" altLang="en-US" sz="1000" dirty="0">
                        <a:solidFill>
                          <a:srgbClr val="C00000"/>
                        </a:solidFill>
                      </a:endParaRPr>
                    </a:p>
                  </p:txBody>
                </p:sp>
              </mc:Choice>
              <mc:Fallback xmlns="">
                <p:sp>
                  <p:nvSpPr>
                    <p:cNvPr id="192" name="文本框 191"/>
                    <p:cNvSpPr txBox="1">
                      <a:spLocks noRot="1" noChangeAspect="1" noMove="1" noResize="1" noEditPoints="1" noAdjustHandles="1" noChangeArrowheads="1" noChangeShapeType="1" noTextEdit="1"/>
                    </p:cNvSpPr>
                    <p:nvPr/>
                  </p:nvSpPr>
                  <p:spPr>
                    <a:xfrm>
                      <a:off x="3092148" y="3613004"/>
                      <a:ext cx="2487103" cy="246221"/>
                    </a:xfrm>
                    <a:prstGeom prst="rect">
                      <a:avLst/>
                    </a:prstGeom>
                    <a:blipFill>
                      <a:blip r:embed="rId7"/>
                      <a:stretch>
                        <a:fillRect b="-10000"/>
                      </a:stretch>
                    </a:blipFill>
                  </p:spPr>
                  <p:txBody>
                    <a:bodyPr/>
                    <a:lstStyle/>
                    <a:p>
                      <a:r>
                        <a:rPr lang="zh-CN" altLang="en-US">
                          <a:noFill/>
                        </a:rPr>
                        <a:t> </a:t>
                      </a:r>
                    </a:p>
                  </p:txBody>
                </p:sp>
              </mc:Fallback>
            </mc:AlternateContent>
            <p:sp>
              <p:nvSpPr>
                <p:cNvPr id="193" name="文本框 192"/>
                <p:cNvSpPr txBox="1"/>
                <p:nvPr/>
              </p:nvSpPr>
              <p:spPr>
                <a:xfrm>
                  <a:off x="2924592" y="3493721"/>
                  <a:ext cx="2822217" cy="184666"/>
                </a:xfrm>
                <a:prstGeom prst="rect">
                  <a:avLst/>
                </a:prstGeom>
                <a:noFill/>
              </p:spPr>
              <p:txBody>
                <a:bodyPr wrap="square" rtlCol="0">
                  <a:spAutoFit/>
                </a:bodyPr>
                <a:lstStyle/>
                <a:p>
                  <a:r>
                    <a:rPr lang="en-US" altLang="zh-CN" sz="600" dirty="0"/>
                    <a:t>Probability distribution of channel state</a:t>
                  </a:r>
                  <a:endParaRPr lang="zh-CN" altLang="en-US" sz="600" dirty="0"/>
                </a:p>
              </p:txBody>
            </p:sp>
            <p:cxnSp>
              <p:nvCxnSpPr>
                <p:cNvPr id="194" name="肘形连接符 193"/>
                <p:cNvCxnSpPr>
                  <a:stCxn id="190" idx="1"/>
                  <a:endCxn id="196" idx="1"/>
                </p:cNvCxnSpPr>
                <p:nvPr/>
              </p:nvCxnSpPr>
              <p:spPr bwMode="auto">
                <a:xfrm rot="10800000" flipH="1">
                  <a:off x="3614197" y="3148662"/>
                  <a:ext cx="118453" cy="531193"/>
                </a:xfrm>
                <a:prstGeom prst="bentConnector3">
                  <a:avLst>
                    <a:gd name="adj1" fmla="val -192988"/>
                  </a:avLst>
                </a:prstGeom>
                <a:solidFill>
                  <a:schemeClr val="accent1"/>
                </a:solidFill>
                <a:ln w="28575" cap="flat" cmpd="sng" algn="ctr">
                  <a:solidFill>
                    <a:schemeClr val="tx1"/>
                  </a:solidFill>
                  <a:prstDash val="solid"/>
                  <a:round/>
                  <a:headEnd type="none" w="med" len="med"/>
                  <a:tailEnd type="triangle"/>
                </a:ln>
                <a:effectLst/>
              </p:spPr>
            </p:cxnSp>
            <p:cxnSp>
              <p:nvCxnSpPr>
                <p:cNvPr id="195" name="肘形连接符 194"/>
                <p:cNvCxnSpPr>
                  <a:stCxn id="196" idx="3"/>
                  <a:endCxn id="190" idx="3"/>
                </p:cNvCxnSpPr>
                <p:nvPr/>
              </p:nvCxnSpPr>
              <p:spPr bwMode="auto">
                <a:xfrm>
                  <a:off x="4909016" y="3148661"/>
                  <a:ext cx="131438" cy="531193"/>
                </a:xfrm>
                <a:prstGeom prst="bentConnector3">
                  <a:avLst>
                    <a:gd name="adj1" fmla="val 273922"/>
                  </a:avLst>
                </a:prstGeom>
                <a:solidFill>
                  <a:schemeClr val="accent1"/>
                </a:solidFill>
                <a:ln w="28575" cap="flat" cmpd="sng" algn="ctr">
                  <a:solidFill>
                    <a:schemeClr val="tx1"/>
                  </a:solidFill>
                  <a:prstDash val="solid"/>
                  <a:round/>
                  <a:headEnd type="none" w="med" len="med"/>
                  <a:tailEnd type="triangle"/>
                </a:ln>
                <a:effectLst/>
              </p:spPr>
            </p:cxnSp>
          </p:grpSp>
          <p:grpSp>
            <p:nvGrpSpPr>
              <p:cNvPr id="174" name="组合 173"/>
              <p:cNvGrpSpPr/>
              <p:nvPr/>
            </p:nvGrpSpPr>
            <p:grpSpPr>
              <a:xfrm>
                <a:off x="7069" y="4267468"/>
                <a:ext cx="4451891" cy="2011655"/>
                <a:chOff x="17623" y="4276352"/>
                <a:chExt cx="4451891" cy="2011655"/>
              </a:xfrm>
            </p:grpSpPr>
            <p:sp>
              <p:nvSpPr>
                <p:cNvPr id="175" name="圆角矩形 174"/>
                <p:cNvSpPr/>
                <p:nvPr/>
              </p:nvSpPr>
              <p:spPr bwMode="auto">
                <a:xfrm>
                  <a:off x="17623" y="4305768"/>
                  <a:ext cx="4113373" cy="198223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76" name="矩形 175"/>
                <p:cNvSpPr/>
                <p:nvPr/>
              </p:nvSpPr>
              <p:spPr>
                <a:xfrm>
                  <a:off x="997629" y="4276352"/>
                  <a:ext cx="2313517" cy="369332"/>
                </a:xfrm>
                <a:prstGeom prst="rect">
                  <a:avLst/>
                </a:prstGeom>
              </p:spPr>
              <p:txBody>
                <a:bodyPr wrap="none">
                  <a:spAutoFit/>
                </a:bodyPr>
                <a:lstStyle/>
                <a:p>
                  <a:r>
                    <a:rPr lang="en-US" altLang="zh-CN" b="1" dirty="0">
                      <a:solidFill>
                        <a:srgbClr val="000000"/>
                      </a:solidFill>
                    </a:rPr>
                    <a:t>Federated Training </a:t>
                  </a:r>
                  <a:endParaRPr lang="zh-CN" altLang="en-US" dirty="0"/>
                </a:p>
              </p:txBody>
            </p:sp>
            <p:grpSp>
              <p:nvGrpSpPr>
                <p:cNvPr id="177" name="组合 176"/>
                <p:cNvGrpSpPr/>
                <p:nvPr/>
              </p:nvGrpSpPr>
              <p:grpSpPr>
                <a:xfrm>
                  <a:off x="1647297" y="4606674"/>
                  <a:ext cx="2822217" cy="1632868"/>
                  <a:chOff x="2924592" y="2660650"/>
                  <a:chExt cx="2822217" cy="1632868"/>
                </a:xfrm>
              </p:grpSpPr>
              <p:grpSp>
                <p:nvGrpSpPr>
                  <p:cNvPr id="178" name="组合 177"/>
                  <p:cNvGrpSpPr/>
                  <p:nvPr/>
                </p:nvGrpSpPr>
                <p:grpSpPr>
                  <a:xfrm>
                    <a:off x="3732651" y="2965667"/>
                    <a:ext cx="1176365" cy="365988"/>
                    <a:chOff x="3510194" y="3109699"/>
                    <a:chExt cx="1848573" cy="511366"/>
                  </a:xfrm>
                </p:grpSpPr>
                <p:sp>
                  <p:nvSpPr>
                    <p:cNvPr id="186" name="圆角矩形 185"/>
                    <p:cNvSpPr/>
                    <p:nvPr/>
                  </p:nvSpPr>
                  <p:spPr bwMode="auto">
                    <a:xfrm>
                      <a:off x="3510194" y="3109699"/>
                      <a:ext cx="1848573" cy="51136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187" name="图片 186"/>
                    <p:cNvPicPr>
                      <a:picLocks noChangeAspect="1"/>
                    </p:cNvPicPr>
                    <p:nvPr/>
                  </p:nvPicPr>
                  <p:blipFill rotWithShape="1">
                    <a:blip r:embed="rId3"/>
                    <a:srcRect l="6589" t="12963" r="9360" b="4437"/>
                    <a:stretch/>
                  </p:blipFill>
                  <p:spPr>
                    <a:xfrm>
                      <a:off x="3583418" y="3132028"/>
                      <a:ext cx="1748852" cy="461203"/>
                    </a:xfrm>
                    <a:prstGeom prst="rect">
                      <a:avLst/>
                    </a:prstGeom>
                  </p:spPr>
                </p:pic>
              </p:grpSp>
              <p:sp>
                <p:nvSpPr>
                  <p:cNvPr id="179" name="矩形 178"/>
                  <p:cNvSpPr/>
                  <p:nvPr/>
                </p:nvSpPr>
                <p:spPr>
                  <a:xfrm>
                    <a:off x="3614198" y="2660650"/>
                    <a:ext cx="1426256" cy="276999"/>
                  </a:xfrm>
                  <a:prstGeom prst="rect">
                    <a:avLst/>
                  </a:prstGeom>
                </p:spPr>
                <p:txBody>
                  <a:bodyPr wrap="square">
                    <a:spAutoFit/>
                  </a:bodyPr>
                  <a:lstStyle/>
                  <a:p>
                    <a:r>
                      <a:rPr lang="en-US" altLang="zh-CN" sz="1200" b="1" dirty="0">
                        <a:solidFill>
                          <a:srgbClr val="000000"/>
                        </a:solidFill>
                      </a:rPr>
                      <a:t>DRL Model 2</a:t>
                    </a:r>
                    <a:endParaRPr lang="zh-CN" altLang="en-US" sz="1100" dirty="0"/>
                  </a:p>
                </p:txBody>
              </p:sp>
              <p:sp>
                <p:nvSpPr>
                  <p:cNvPr id="180" name="圆角矩形 179"/>
                  <p:cNvSpPr/>
                  <p:nvPr/>
                </p:nvSpPr>
                <p:spPr bwMode="auto">
                  <a:xfrm>
                    <a:off x="3614198" y="3476209"/>
                    <a:ext cx="1426256" cy="40728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81" name="矩形 180"/>
                  <p:cNvSpPr/>
                  <p:nvPr/>
                </p:nvSpPr>
                <p:spPr>
                  <a:xfrm>
                    <a:off x="3564030" y="3954964"/>
                    <a:ext cx="1615912" cy="338554"/>
                  </a:xfrm>
                  <a:prstGeom prst="rect">
                    <a:avLst/>
                  </a:prstGeom>
                </p:spPr>
                <p:txBody>
                  <a:bodyPr wrap="square">
                    <a:spAutoFit/>
                  </a:bodyPr>
                  <a:lstStyle/>
                  <a:p>
                    <a:r>
                      <a:rPr lang="en-US" altLang="zh-CN" sz="1600" b="1" dirty="0">
                        <a:solidFill>
                          <a:srgbClr val="000000"/>
                        </a:solidFill>
                      </a:rPr>
                      <a:t>environment 2 </a:t>
                    </a:r>
                    <a:endParaRPr lang="zh-CN" altLang="en-US" sz="1400" dirty="0"/>
                  </a:p>
                </p:txBody>
              </p:sp>
              <mc:AlternateContent xmlns:mc="http://schemas.openxmlformats.org/markup-compatibility/2006" xmlns:a14="http://schemas.microsoft.com/office/drawing/2010/main">
                <mc:Choice Requires="a14">
                  <p:sp>
                    <p:nvSpPr>
                      <p:cNvPr id="182" name="文本框 181"/>
                      <p:cNvSpPr txBox="1"/>
                      <p:nvPr/>
                    </p:nvSpPr>
                    <p:spPr>
                      <a:xfrm>
                        <a:off x="3092148" y="3613004"/>
                        <a:ext cx="2487103" cy="246221"/>
                      </a:xfrm>
                      <a:prstGeom prst="rect">
                        <a:avLst/>
                      </a:prstGeom>
                      <a:noFill/>
                    </p:spPr>
                    <p:txBody>
                      <a:bodyPr wrap="square" rtlCol="0">
                        <a:spAutoFit/>
                      </a:bodyPr>
                      <a:lstStyle/>
                      <a:p>
                        <a14:m>
                          <m:oMath xmlns:m="http://schemas.openxmlformats.org/officeDocument/2006/math">
                            <m:r>
                              <a:rPr lang="en-US" altLang="zh-CN" sz="1000" i="1" smtClean="0">
                                <a:solidFill>
                                  <a:srgbClr val="C00000"/>
                                </a:solidFill>
                                <a:latin typeface="Cambria Math" panose="02040503050406030204" pitchFamily="18" charset="0"/>
                              </a:rPr>
                              <m:t>[</m:t>
                            </m:r>
                            <m:acc>
                              <m:accPr>
                                <m:chr m:val="̌"/>
                                <m:ctrlPr>
                                  <a:rPr lang="en-US" altLang="zh-CN" sz="1000" i="1" smtClean="0">
                                    <a:solidFill>
                                      <a:srgbClr val="C00000"/>
                                    </a:solidFill>
                                    <a:latin typeface="Cambria Math" panose="02040503050406030204" pitchFamily="18" charset="0"/>
                                  </a:rPr>
                                </m:ctrlPr>
                              </m:accPr>
                              <m:e>
                                <m:r>
                                  <a:rPr lang="en-US" altLang="zh-CN" sz="1000" b="0" i="1" smtClean="0">
                                    <a:solidFill>
                                      <a:srgbClr val="C00000"/>
                                    </a:solidFill>
                                    <a:latin typeface="Cambria Math" panose="02040503050406030204" pitchFamily="18" charset="0"/>
                                  </a:rPr>
                                  <m:t>𝑝</m:t>
                                </m:r>
                              </m:e>
                            </m:acc>
                            <m:d>
                              <m:dPr>
                                <m:ctrlPr>
                                  <a:rPr lang="en-US" altLang="zh-CN" sz="1000" b="0" i="1" smtClean="0">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b="0" i="1" smtClean="0">
                                        <a:solidFill>
                                          <a:srgbClr val="C00000"/>
                                        </a:solidFill>
                                        <a:latin typeface="Cambria Math" panose="02040503050406030204" pitchFamily="18" charset="0"/>
                                      </a:rPr>
                                      <m:t>h</m:t>
                                    </m:r>
                                  </m:e>
                                  <m:sub>
                                    <m:r>
                                      <a:rPr lang="en-US" altLang="zh-CN" sz="1000" b="0" i="1" smtClean="0">
                                        <a:solidFill>
                                          <a:srgbClr val="C00000"/>
                                        </a:solidFill>
                                        <a:latin typeface="Cambria Math" panose="02040503050406030204" pitchFamily="18" charset="0"/>
                                      </a:rPr>
                                      <m:t>1</m:t>
                                    </m:r>
                                  </m:sub>
                                </m:sSub>
                              </m:e>
                            </m:d>
                            <m:r>
                              <a:rPr lang="en-US" altLang="zh-CN" sz="1000" b="0" i="1" smtClean="0">
                                <a:solidFill>
                                  <a:srgbClr val="C00000"/>
                                </a:solidFill>
                                <a:latin typeface="Cambria Math" panose="02040503050406030204" pitchFamily="18" charset="0"/>
                              </a:rPr>
                              <m:t>,</m:t>
                            </m:r>
                            <m:acc>
                              <m:accPr>
                                <m:chr m:val="̌"/>
                                <m:ctrlPr>
                                  <a:rPr lang="en-US" altLang="zh-CN" sz="1000" i="1">
                                    <a:solidFill>
                                      <a:srgbClr val="C00000"/>
                                    </a:solidFill>
                                    <a:latin typeface="Cambria Math" panose="02040503050406030204" pitchFamily="18" charset="0"/>
                                  </a:rPr>
                                </m:ctrlPr>
                              </m:accPr>
                              <m:e>
                                <m:r>
                                  <a:rPr lang="en-US" altLang="zh-CN" sz="1000" i="1">
                                    <a:solidFill>
                                      <a:srgbClr val="C00000"/>
                                    </a:solidFill>
                                    <a:latin typeface="Cambria Math" panose="02040503050406030204" pitchFamily="18" charset="0"/>
                                  </a:rPr>
                                  <m:t>𝑝</m:t>
                                </m:r>
                              </m:e>
                            </m:acc>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b="0" i="1" smtClean="0">
                                        <a:solidFill>
                                          <a:srgbClr val="C00000"/>
                                        </a:solidFill>
                                        <a:latin typeface="Cambria Math" panose="02040503050406030204" pitchFamily="18" charset="0"/>
                                      </a:rPr>
                                      <m:t>2</m:t>
                                    </m:r>
                                  </m:sub>
                                </m:sSub>
                              </m:e>
                            </m:d>
                          </m:oMath>
                        </a14:m>
                        <a:r>
                          <a:rPr lang="en-US" altLang="zh-CN" sz="1000" dirty="0">
                            <a:solidFill>
                              <a:srgbClr val="C00000"/>
                            </a:solidFill>
                          </a:rPr>
                          <a:t>,…,</a:t>
                        </a:r>
                        <a14:m>
                          <m:oMath xmlns:m="http://schemas.openxmlformats.org/officeDocument/2006/math">
                            <m:acc>
                              <m:accPr>
                                <m:chr m:val="̌"/>
                                <m:ctrlPr>
                                  <a:rPr lang="en-US" altLang="zh-CN" sz="1000" i="1">
                                    <a:solidFill>
                                      <a:srgbClr val="C00000"/>
                                    </a:solidFill>
                                    <a:latin typeface="Cambria Math" panose="02040503050406030204" pitchFamily="18" charset="0"/>
                                  </a:rPr>
                                </m:ctrlPr>
                              </m:accPr>
                              <m:e>
                                <m:r>
                                  <a:rPr lang="en-US" altLang="zh-CN" sz="1000" i="1">
                                    <a:solidFill>
                                      <a:srgbClr val="C00000"/>
                                    </a:solidFill>
                                    <a:latin typeface="Cambria Math" panose="02040503050406030204" pitchFamily="18" charset="0"/>
                                  </a:rPr>
                                  <m:t>𝑝</m:t>
                                </m:r>
                              </m:e>
                            </m:acc>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b="0" i="1" smtClean="0">
                                        <a:solidFill>
                                          <a:srgbClr val="C00000"/>
                                        </a:solidFill>
                                        <a:latin typeface="Cambria Math" panose="02040503050406030204" pitchFamily="18" charset="0"/>
                                      </a:rPr>
                                      <m:t>𝑤</m:t>
                                    </m:r>
                                  </m:sub>
                                </m:sSub>
                              </m:e>
                            </m:d>
                          </m:oMath>
                        </a14:m>
                        <a:r>
                          <a:rPr lang="en-US" altLang="zh-CN" sz="1000" dirty="0">
                            <a:solidFill>
                              <a:srgbClr val="C00000"/>
                            </a:solidFill>
                          </a:rPr>
                          <a:t>]</a:t>
                        </a:r>
                        <a:endParaRPr lang="zh-CN" altLang="en-US" sz="1000" dirty="0">
                          <a:solidFill>
                            <a:srgbClr val="C00000"/>
                          </a:solidFill>
                        </a:endParaRPr>
                      </a:p>
                    </p:txBody>
                  </p:sp>
                </mc:Choice>
                <mc:Fallback xmlns="">
                  <p:sp>
                    <p:nvSpPr>
                      <p:cNvPr id="182" name="文本框 181"/>
                      <p:cNvSpPr txBox="1">
                        <a:spLocks noRot="1" noChangeAspect="1" noMove="1" noResize="1" noEditPoints="1" noAdjustHandles="1" noChangeArrowheads="1" noChangeShapeType="1" noTextEdit="1"/>
                      </p:cNvSpPr>
                      <p:nvPr/>
                    </p:nvSpPr>
                    <p:spPr>
                      <a:xfrm>
                        <a:off x="3092148" y="3613004"/>
                        <a:ext cx="2487103" cy="246221"/>
                      </a:xfrm>
                      <a:prstGeom prst="rect">
                        <a:avLst/>
                      </a:prstGeom>
                      <a:blipFill>
                        <a:blip r:embed="rId8"/>
                        <a:stretch>
                          <a:fillRect b="-9756"/>
                        </a:stretch>
                      </a:blipFill>
                    </p:spPr>
                    <p:txBody>
                      <a:bodyPr/>
                      <a:lstStyle/>
                      <a:p>
                        <a:r>
                          <a:rPr lang="zh-CN" altLang="en-US">
                            <a:noFill/>
                          </a:rPr>
                          <a:t> </a:t>
                        </a:r>
                      </a:p>
                    </p:txBody>
                  </p:sp>
                </mc:Fallback>
              </mc:AlternateContent>
              <p:sp>
                <p:nvSpPr>
                  <p:cNvPr id="183" name="文本框 182"/>
                  <p:cNvSpPr txBox="1"/>
                  <p:nvPr/>
                </p:nvSpPr>
                <p:spPr>
                  <a:xfrm>
                    <a:off x="2924592" y="3493721"/>
                    <a:ext cx="2822217" cy="184666"/>
                  </a:xfrm>
                  <a:prstGeom prst="rect">
                    <a:avLst/>
                  </a:prstGeom>
                  <a:noFill/>
                </p:spPr>
                <p:txBody>
                  <a:bodyPr wrap="square" rtlCol="0">
                    <a:spAutoFit/>
                  </a:bodyPr>
                  <a:lstStyle/>
                  <a:p>
                    <a:r>
                      <a:rPr lang="en-US" altLang="zh-CN" sz="600" dirty="0"/>
                      <a:t>Probability distribution of channel state</a:t>
                    </a:r>
                    <a:endParaRPr lang="zh-CN" altLang="en-US" sz="600" dirty="0"/>
                  </a:p>
                </p:txBody>
              </p:sp>
              <p:cxnSp>
                <p:nvCxnSpPr>
                  <p:cNvPr id="184" name="肘形连接符 183"/>
                  <p:cNvCxnSpPr>
                    <a:stCxn id="180" idx="1"/>
                    <a:endCxn id="186" idx="1"/>
                  </p:cNvCxnSpPr>
                  <p:nvPr/>
                </p:nvCxnSpPr>
                <p:spPr bwMode="auto">
                  <a:xfrm rot="10800000" flipH="1">
                    <a:off x="3614197" y="3148662"/>
                    <a:ext cx="118453" cy="531193"/>
                  </a:xfrm>
                  <a:prstGeom prst="bentConnector3">
                    <a:avLst>
                      <a:gd name="adj1" fmla="val -192988"/>
                    </a:avLst>
                  </a:prstGeom>
                  <a:solidFill>
                    <a:schemeClr val="accent1"/>
                  </a:solidFill>
                  <a:ln w="28575" cap="flat" cmpd="sng" algn="ctr">
                    <a:solidFill>
                      <a:schemeClr val="tx1"/>
                    </a:solidFill>
                    <a:prstDash val="solid"/>
                    <a:round/>
                    <a:headEnd type="none" w="med" len="med"/>
                    <a:tailEnd type="triangle"/>
                  </a:ln>
                  <a:effectLst/>
                </p:spPr>
              </p:cxnSp>
              <p:cxnSp>
                <p:nvCxnSpPr>
                  <p:cNvPr id="185" name="肘形连接符 184"/>
                  <p:cNvCxnSpPr>
                    <a:stCxn id="186" idx="3"/>
                    <a:endCxn id="180" idx="3"/>
                  </p:cNvCxnSpPr>
                  <p:nvPr/>
                </p:nvCxnSpPr>
                <p:spPr bwMode="auto">
                  <a:xfrm>
                    <a:off x="4909016" y="3148661"/>
                    <a:ext cx="131438" cy="531193"/>
                  </a:xfrm>
                  <a:prstGeom prst="bentConnector3">
                    <a:avLst>
                      <a:gd name="adj1" fmla="val 273922"/>
                    </a:avLst>
                  </a:prstGeom>
                  <a:solidFill>
                    <a:schemeClr val="accent1"/>
                  </a:solidFill>
                  <a:ln w="28575" cap="flat" cmpd="sng" algn="ctr">
                    <a:solidFill>
                      <a:schemeClr val="tx1"/>
                    </a:solidFill>
                    <a:prstDash val="solid"/>
                    <a:round/>
                    <a:headEnd type="none" w="med" len="med"/>
                    <a:tailEnd type="triangle"/>
                  </a:ln>
                  <a:effectLst/>
                </p:spPr>
              </p:cxnSp>
            </p:grpSp>
          </p:grpSp>
        </p:grpSp>
        <p:sp>
          <p:nvSpPr>
            <p:cNvPr id="198" name="文本框 197"/>
            <p:cNvSpPr txBox="1"/>
            <p:nvPr/>
          </p:nvSpPr>
          <p:spPr>
            <a:xfrm>
              <a:off x="1171519" y="6375323"/>
              <a:ext cx="1296144"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Good</a:t>
              </a:r>
              <a:endParaRPr lang="zh-CN" altLang="en-US" sz="2400" b="1" dirty="0">
                <a:effectLst>
                  <a:outerShdw blurRad="38100" dist="38100" dir="2700000" algn="tl">
                    <a:srgbClr val="000000">
                      <a:alpha val="43137"/>
                    </a:srgbClr>
                  </a:outerShdw>
                </a:effectLst>
              </a:endParaRPr>
            </a:p>
          </p:txBody>
        </p:sp>
        <p:sp>
          <p:nvSpPr>
            <p:cNvPr id="199" name="文本框 198"/>
            <p:cNvSpPr txBox="1"/>
            <p:nvPr/>
          </p:nvSpPr>
          <p:spPr>
            <a:xfrm>
              <a:off x="5507881" y="6375323"/>
              <a:ext cx="1296144" cy="461665"/>
            </a:xfrm>
            <a:prstGeom prst="rect">
              <a:avLst/>
            </a:prstGeom>
            <a:noFill/>
          </p:spPr>
          <p:txBody>
            <a:bodyPr wrap="square" rtlCol="0">
              <a:spAutoFit/>
            </a:bodyPr>
            <a:lstStyle/>
            <a:p>
              <a:r>
                <a:rPr lang="en-US" altLang="zh-CN" sz="2400" b="1" dirty="0">
                  <a:effectLst>
                    <a:outerShdw blurRad="38100" dist="38100" dir="2700000" algn="tl">
                      <a:srgbClr val="000000">
                        <a:alpha val="43137"/>
                      </a:srgbClr>
                    </a:outerShdw>
                  </a:effectLst>
                </a:rPr>
                <a:t>Bad</a:t>
              </a:r>
              <a:endParaRPr lang="zh-CN" altLang="en-US" sz="2400" b="1" dirty="0">
                <a:effectLst>
                  <a:outerShdw blurRad="38100" dist="38100" dir="2700000" algn="tl">
                    <a:srgbClr val="000000">
                      <a:alpha val="43137"/>
                    </a:srgbClr>
                  </a:outerShdw>
                </a:effectLst>
              </a:endParaRPr>
            </a:p>
          </p:txBody>
        </p:sp>
        <p:sp>
          <p:nvSpPr>
            <p:cNvPr id="200" name="笑脸 199"/>
            <p:cNvSpPr/>
            <p:nvPr/>
          </p:nvSpPr>
          <p:spPr bwMode="auto">
            <a:xfrm>
              <a:off x="2461739" y="6332744"/>
              <a:ext cx="550603" cy="495253"/>
            </a:xfrm>
            <a:prstGeom prst="smileyFace">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01" name="笑脸 200"/>
            <p:cNvSpPr/>
            <p:nvPr/>
          </p:nvSpPr>
          <p:spPr bwMode="auto">
            <a:xfrm>
              <a:off x="6601599" y="6317699"/>
              <a:ext cx="550603" cy="495253"/>
            </a:xfrm>
            <a:prstGeom prst="smileyFace">
              <a:avLst>
                <a:gd name="adj" fmla="val -4653"/>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grpSp>
      <p:sp>
        <p:nvSpPr>
          <p:cNvPr id="18" name="矩形 17"/>
          <p:cNvSpPr/>
          <p:nvPr/>
        </p:nvSpPr>
        <p:spPr>
          <a:xfrm>
            <a:off x="22361" y="3824571"/>
            <a:ext cx="9306991" cy="307777"/>
          </a:xfrm>
          <a:prstGeom prst="rect">
            <a:avLst/>
          </a:prstGeom>
        </p:spPr>
        <p:txBody>
          <a:bodyPr wrap="square">
            <a:spAutoFit/>
          </a:bodyPr>
          <a:lstStyle/>
          <a:p>
            <a:pPr algn="l"/>
            <a:r>
              <a:rPr lang="en-US" altLang="zh-CN" sz="1400" dirty="0">
                <a:solidFill>
                  <a:srgbClr val="C00000"/>
                </a:solidFill>
              </a:rPr>
              <a:t>Different environment results in heterogeneity of dataset for devices, leading to the degradation of FL performance.</a:t>
            </a:r>
          </a:p>
        </p:txBody>
      </p:sp>
      <p:sp>
        <p:nvSpPr>
          <p:cNvPr id="88" name="矩形 87">
            <a:extLst>
              <a:ext uri="{FF2B5EF4-FFF2-40B4-BE49-F238E27FC236}">
                <a16:creationId xmlns:a16="http://schemas.microsoft.com/office/drawing/2014/main" id="{3C089E00-FF0D-413E-90C7-476A46BE76CE}"/>
              </a:ext>
            </a:extLst>
          </p:cNvPr>
          <p:cNvSpPr/>
          <p:nvPr/>
        </p:nvSpPr>
        <p:spPr>
          <a:xfrm>
            <a:off x="1619908" y="-134924"/>
            <a:ext cx="6538909" cy="1025281"/>
          </a:xfrm>
          <a:prstGeom prst="rect">
            <a:avLst/>
          </a:prstGeom>
        </p:spPr>
        <p:txBody>
          <a:bodyPr wrap="square">
            <a:spAutoFit/>
          </a:bodyPr>
          <a:lstStyle/>
          <a:p>
            <a:pPr lvl="0">
              <a:lnSpc>
                <a:spcPct val="200000"/>
              </a:lnSpc>
              <a:defRPr/>
            </a:pPr>
            <a:r>
              <a:rPr lang="en-US" altLang="zh-CN" sz="3600" b="1" dirty="0">
                <a:solidFill>
                  <a:srgbClr val="3333FF"/>
                </a:solidFill>
                <a:latin typeface="Arial Narrow" panose="020B0606020202030204" pitchFamily="34" charset="0"/>
              </a:rPr>
              <a:t>Use case: side-link power control</a:t>
            </a:r>
          </a:p>
        </p:txBody>
      </p:sp>
    </p:spTree>
    <p:extLst>
      <p:ext uri="{BB962C8B-B14F-4D97-AF65-F5344CB8AC3E}">
        <p14:creationId xmlns:p14="http://schemas.microsoft.com/office/powerpoint/2010/main" val="32142698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EC10452-CA92-421E-802A-EA20D3EDEC47}" type="slidenum">
              <a:rPr lang="en-US" altLang="zh-CN" smtClean="0"/>
              <a:pPr>
                <a:defRPr/>
              </a:pPr>
              <a:t>15</a:t>
            </a:fld>
            <a:endParaRPr lang="en-US" altLang="zh-CN"/>
          </a:p>
        </p:txBody>
      </p:sp>
      <p:pic>
        <p:nvPicPr>
          <p:cNvPr id="3" name="图片 2"/>
          <p:cNvPicPr>
            <a:picLocks noChangeAspect="1"/>
          </p:cNvPicPr>
          <p:nvPr/>
        </p:nvPicPr>
        <p:blipFill>
          <a:blip r:embed="rId3"/>
          <a:stretch>
            <a:fillRect/>
          </a:stretch>
        </p:blipFill>
        <p:spPr>
          <a:xfrm>
            <a:off x="6417638" y="971640"/>
            <a:ext cx="2742382" cy="2670996"/>
          </a:xfrm>
          <a:prstGeom prst="rect">
            <a:avLst/>
          </a:prstGeom>
        </p:spPr>
      </p:pic>
      <p:grpSp>
        <p:nvGrpSpPr>
          <p:cNvPr id="106" name="组合 105"/>
          <p:cNvGrpSpPr/>
          <p:nvPr/>
        </p:nvGrpSpPr>
        <p:grpSpPr>
          <a:xfrm>
            <a:off x="-40958" y="1631392"/>
            <a:ext cx="5601577" cy="5134520"/>
            <a:chOff x="-25901" y="1675174"/>
            <a:chExt cx="5601577" cy="5134520"/>
          </a:xfrm>
        </p:grpSpPr>
        <p:pic>
          <p:nvPicPr>
            <p:cNvPr id="17" name="图片 16"/>
            <p:cNvPicPr>
              <a:picLocks noChangeAspect="1"/>
            </p:cNvPicPr>
            <p:nvPr/>
          </p:nvPicPr>
          <p:blipFill rotWithShape="1">
            <a:blip r:embed="rId4">
              <a:extLst>
                <a:ext uri="{28A0092B-C50C-407E-A947-70E740481C1C}">
                  <a14:useLocalDpi xmlns:a14="http://schemas.microsoft.com/office/drawing/2010/main" val="0"/>
                </a:ext>
              </a:extLst>
            </a:blip>
            <a:srcRect l="52833" r="25334" b="53368"/>
            <a:stretch/>
          </p:blipFill>
          <p:spPr>
            <a:xfrm>
              <a:off x="2970672" y="1998842"/>
              <a:ext cx="641399" cy="1269048"/>
            </a:xfrm>
            <a:prstGeom prst="rect">
              <a:avLst/>
            </a:prstGeom>
          </p:spPr>
        </p:pic>
        <p:grpSp>
          <p:nvGrpSpPr>
            <p:cNvPr id="105" name="组合 104"/>
            <p:cNvGrpSpPr/>
            <p:nvPr/>
          </p:nvGrpSpPr>
          <p:grpSpPr>
            <a:xfrm>
              <a:off x="-25901" y="1675174"/>
              <a:ext cx="5601577" cy="5134520"/>
              <a:chOff x="245551" y="1689289"/>
              <a:chExt cx="5601577" cy="5134520"/>
            </a:xfrm>
          </p:grpSpPr>
          <p:sp>
            <p:nvSpPr>
              <p:cNvPr id="18" name="文本框 17"/>
              <p:cNvSpPr txBox="1"/>
              <p:nvPr/>
            </p:nvSpPr>
            <p:spPr>
              <a:xfrm>
                <a:off x="245551" y="1917972"/>
                <a:ext cx="1544970" cy="523220"/>
              </a:xfrm>
              <a:prstGeom prst="rect">
                <a:avLst/>
              </a:prstGeom>
              <a:noFill/>
            </p:spPr>
            <p:txBody>
              <a:bodyPr wrap="square" rtlCol="0">
                <a:spAutoFit/>
              </a:bodyPr>
              <a:lstStyle/>
              <a:p>
                <a:r>
                  <a:rPr lang="en-US" altLang="zh-CN" sz="1400" b="1" dirty="0"/>
                  <a:t>Federated Learning</a:t>
                </a:r>
                <a:endParaRPr lang="zh-CN" altLang="en-US" sz="1400" b="1" dirty="0"/>
              </a:p>
            </p:txBody>
          </p:sp>
          <p:cxnSp>
            <p:nvCxnSpPr>
              <p:cNvPr id="19" name="直接箭头连接符 18"/>
              <p:cNvCxnSpPr/>
              <p:nvPr/>
            </p:nvCxnSpPr>
            <p:spPr bwMode="auto">
              <a:xfrm flipV="1">
                <a:off x="1113110" y="2750788"/>
                <a:ext cx="1928755" cy="1280411"/>
              </a:xfrm>
              <a:prstGeom prst="straightConnector1">
                <a:avLst/>
              </a:prstGeom>
              <a:solidFill>
                <a:schemeClr val="accent1"/>
              </a:solidFill>
              <a:ln w="44450" cap="flat" cmpd="sng" algn="ctr">
                <a:solidFill>
                  <a:schemeClr val="tx1"/>
                </a:solidFill>
                <a:prstDash val="solid"/>
                <a:round/>
                <a:headEnd type="none" w="med" len="med"/>
                <a:tailEnd type="triangle"/>
              </a:ln>
              <a:effectLst/>
            </p:spPr>
          </p:cxnSp>
          <p:sp>
            <p:nvSpPr>
              <p:cNvPr id="22" name="文本框 21"/>
              <p:cNvSpPr txBox="1"/>
              <p:nvPr/>
            </p:nvSpPr>
            <p:spPr>
              <a:xfrm>
                <a:off x="1742570" y="1689289"/>
                <a:ext cx="3505339" cy="369332"/>
              </a:xfrm>
              <a:prstGeom prst="rect">
                <a:avLst/>
              </a:prstGeom>
              <a:noFill/>
            </p:spPr>
            <p:txBody>
              <a:bodyPr wrap="square" rtlCol="0">
                <a:spAutoFit/>
              </a:bodyPr>
              <a:lstStyle/>
              <a:p>
                <a:r>
                  <a:rPr lang="en-US" altLang="zh-CN" dirty="0"/>
                  <a:t>Model </a:t>
                </a:r>
                <a:r>
                  <a:rPr lang="en-US" altLang="zh-CN" dirty="0">
                    <a:solidFill>
                      <a:srgbClr val="FF0000"/>
                    </a:solidFill>
                  </a:rPr>
                  <a:t>aggregation</a:t>
                </a:r>
                <a:r>
                  <a:rPr lang="en-US" altLang="zh-CN" dirty="0"/>
                  <a:t>: global model</a:t>
                </a:r>
                <a:endParaRPr lang="zh-CN" altLang="en-US" dirty="0"/>
              </a:p>
            </p:txBody>
          </p:sp>
          <p:sp>
            <p:nvSpPr>
              <p:cNvPr id="26" name="矩形 25"/>
              <p:cNvSpPr/>
              <p:nvPr/>
            </p:nvSpPr>
            <p:spPr>
              <a:xfrm>
                <a:off x="1022482" y="2865269"/>
                <a:ext cx="1574086" cy="461665"/>
              </a:xfrm>
              <a:prstGeom prst="rect">
                <a:avLst/>
              </a:prstGeom>
            </p:spPr>
            <p:txBody>
              <a:bodyPr wrap="square">
                <a:spAutoFit/>
              </a:bodyPr>
              <a:lstStyle/>
              <a:p>
                <a:pPr lvl="0"/>
                <a:r>
                  <a:rPr lang="en-US" altLang="zh-CN" sz="1200" dirty="0">
                    <a:solidFill>
                      <a:srgbClr val="000000"/>
                    </a:solidFill>
                  </a:rPr>
                  <a:t>Local model uploading</a:t>
                </a:r>
                <a:endParaRPr lang="zh-CN" altLang="en-US" sz="1200" dirty="0">
                  <a:solidFill>
                    <a:srgbClr val="000000"/>
                  </a:solidFill>
                </a:endParaRPr>
              </a:p>
            </p:txBody>
          </p:sp>
          <p:grpSp>
            <p:nvGrpSpPr>
              <p:cNvPr id="51" name="组合 50"/>
              <p:cNvGrpSpPr/>
              <p:nvPr/>
            </p:nvGrpSpPr>
            <p:grpSpPr>
              <a:xfrm>
                <a:off x="267196" y="4089377"/>
                <a:ext cx="2133882" cy="2683132"/>
                <a:chOff x="533838" y="4060592"/>
                <a:chExt cx="2133882" cy="2683132"/>
              </a:xfrm>
            </p:grpSpPr>
            <p:pic>
              <p:nvPicPr>
                <p:cNvPr id="43"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67660" y="4953371"/>
                  <a:ext cx="1073910" cy="456598"/>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组合 43"/>
                <p:cNvGrpSpPr/>
                <p:nvPr/>
              </p:nvGrpSpPr>
              <p:grpSpPr>
                <a:xfrm>
                  <a:off x="905991" y="4431332"/>
                  <a:ext cx="933459" cy="395827"/>
                  <a:chOff x="2778209" y="2181602"/>
                  <a:chExt cx="2376264" cy="720080"/>
                </a:xfrm>
              </p:grpSpPr>
              <p:sp>
                <p:nvSpPr>
                  <p:cNvPr id="45" name="圆角矩形 44"/>
                  <p:cNvSpPr/>
                  <p:nvPr/>
                </p:nvSpPr>
                <p:spPr bwMode="auto">
                  <a:xfrm>
                    <a:off x="2778209" y="2181602"/>
                    <a:ext cx="2376264" cy="720080"/>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46" name="图片 45"/>
                  <p:cNvPicPr>
                    <a:picLocks noChangeAspect="1"/>
                  </p:cNvPicPr>
                  <p:nvPr/>
                </p:nvPicPr>
                <p:blipFill rotWithShape="1">
                  <a:blip r:embed="rId6"/>
                  <a:srcRect l="6589" t="12963" r="9360" b="4437"/>
                  <a:stretch/>
                </p:blipFill>
                <p:spPr>
                  <a:xfrm>
                    <a:off x="2890188" y="2217325"/>
                    <a:ext cx="2188107" cy="646208"/>
                  </a:xfrm>
                  <a:prstGeom prst="rect">
                    <a:avLst/>
                  </a:prstGeom>
                </p:spPr>
              </p:pic>
            </p:grpSp>
            <p:sp>
              <p:nvSpPr>
                <p:cNvPr id="11" name="下箭头 10"/>
                <p:cNvSpPr/>
                <p:nvPr/>
              </p:nvSpPr>
              <p:spPr bwMode="auto">
                <a:xfrm>
                  <a:off x="878202" y="5488258"/>
                  <a:ext cx="360040" cy="678349"/>
                </a:xfrm>
                <a:prstGeom prst="down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2" name="文本框 11"/>
                <p:cNvSpPr txBox="1"/>
                <p:nvPr/>
              </p:nvSpPr>
              <p:spPr>
                <a:xfrm>
                  <a:off x="1230477" y="5508823"/>
                  <a:ext cx="1437243" cy="738664"/>
                </a:xfrm>
                <a:prstGeom prst="rect">
                  <a:avLst/>
                </a:prstGeom>
                <a:noFill/>
              </p:spPr>
              <p:txBody>
                <a:bodyPr wrap="square" rtlCol="0">
                  <a:spAutoFit/>
                </a:bodyPr>
                <a:lstStyle/>
                <a:p>
                  <a:r>
                    <a:rPr lang="en-US" altLang="zh-CN" sz="1400" dirty="0"/>
                    <a:t>Power Control for sidelink</a:t>
                  </a:r>
                </a:p>
                <a:p>
                  <a:r>
                    <a:rPr lang="en-US" altLang="zh-CN" sz="1400" dirty="0"/>
                    <a:t>Communication</a:t>
                  </a:r>
                  <a:endParaRPr lang="zh-CN" altLang="en-US" sz="1400" dirty="0"/>
                </a:p>
              </p:txBody>
            </p:sp>
            <p:grpSp>
              <p:nvGrpSpPr>
                <p:cNvPr id="23" name="组合 22"/>
                <p:cNvGrpSpPr/>
                <p:nvPr/>
              </p:nvGrpSpPr>
              <p:grpSpPr>
                <a:xfrm>
                  <a:off x="533838" y="4060592"/>
                  <a:ext cx="1627204" cy="312562"/>
                  <a:chOff x="50276" y="3500290"/>
                  <a:chExt cx="1627204" cy="312562"/>
                </a:xfrm>
              </p:grpSpPr>
              <p:sp>
                <p:nvSpPr>
                  <p:cNvPr id="33" name="矩形 32"/>
                  <p:cNvSpPr/>
                  <p:nvPr/>
                </p:nvSpPr>
                <p:spPr>
                  <a:xfrm>
                    <a:off x="1133741" y="3500290"/>
                    <a:ext cx="543739" cy="307777"/>
                  </a:xfrm>
                  <a:prstGeom prst="rect">
                    <a:avLst/>
                  </a:prstGeom>
                </p:spPr>
                <p:txBody>
                  <a:bodyPr wrap="none">
                    <a:spAutoFit/>
                  </a:bodyPr>
                  <a:lstStyle/>
                  <a:p>
                    <a:r>
                      <a:rPr lang="en-US" altLang="zh-CN" sz="1400" dirty="0">
                        <a:solidFill>
                          <a:srgbClr val="000000"/>
                        </a:solidFill>
                      </a:rPr>
                      <a:t>DRL</a:t>
                    </a:r>
                    <a:endParaRPr lang="zh-CN" altLang="en-US" sz="1400" dirty="0"/>
                  </a:p>
                </p:txBody>
              </p:sp>
              <p:sp>
                <p:nvSpPr>
                  <p:cNvPr id="34" name="矩形 33"/>
                  <p:cNvSpPr/>
                  <p:nvPr/>
                </p:nvSpPr>
                <p:spPr>
                  <a:xfrm>
                    <a:off x="50276" y="3505075"/>
                    <a:ext cx="1199367" cy="307777"/>
                  </a:xfrm>
                  <a:prstGeom prst="rect">
                    <a:avLst/>
                  </a:prstGeom>
                </p:spPr>
                <p:txBody>
                  <a:bodyPr wrap="none">
                    <a:spAutoFit/>
                  </a:bodyPr>
                  <a:lstStyle/>
                  <a:p>
                    <a:pPr lvl="0"/>
                    <a:r>
                      <a:rPr lang="en-US" altLang="zh-CN" sz="1400" dirty="0">
                        <a:solidFill>
                          <a:srgbClr val="000000"/>
                        </a:solidFill>
                      </a:rPr>
                      <a:t>Local model:</a:t>
                    </a:r>
                    <a:endParaRPr lang="zh-CN" altLang="en-US" sz="1400" dirty="0">
                      <a:solidFill>
                        <a:srgbClr val="000000"/>
                      </a:solidFill>
                    </a:endParaRPr>
                  </a:p>
                </p:txBody>
              </p:sp>
            </p:grpSp>
            <p:pic>
              <p:nvPicPr>
                <p:cNvPr id="50"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81776" y="6287126"/>
                  <a:ext cx="1073910" cy="456598"/>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74" name="直接箭头连接符 73"/>
              <p:cNvCxnSpPr/>
              <p:nvPr/>
            </p:nvCxnSpPr>
            <p:spPr bwMode="auto">
              <a:xfrm flipV="1">
                <a:off x="3374418" y="3317073"/>
                <a:ext cx="112429" cy="820307"/>
              </a:xfrm>
              <a:prstGeom prst="straightConnector1">
                <a:avLst/>
              </a:prstGeom>
              <a:solidFill>
                <a:schemeClr val="accent1"/>
              </a:solidFill>
              <a:ln w="44450" cap="flat" cmpd="sng" algn="ctr">
                <a:solidFill>
                  <a:schemeClr val="tx1"/>
                </a:solidFill>
                <a:prstDash val="solid"/>
                <a:round/>
                <a:headEnd type="none" w="med" len="med"/>
                <a:tailEnd type="triangle"/>
              </a:ln>
              <a:effectLst/>
            </p:spPr>
          </p:cxnSp>
          <p:cxnSp>
            <p:nvCxnSpPr>
              <p:cNvPr id="76" name="直接箭头连接符 75"/>
              <p:cNvCxnSpPr/>
              <p:nvPr/>
            </p:nvCxnSpPr>
            <p:spPr bwMode="auto">
              <a:xfrm flipH="1" flipV="1">
                <a:off x="3809945" y="2780215"/>
                <a:ext cx="1211261" cy="1307069"/>
              </a:xfrm>
              <a:prstGeom prst="straightConnector1">
                <a:avLst/>
              </a:prstGeom>
              <a:solidFill>
                <a:schemeClr val="accent1"/>
              </a:solidFill>
              <a:ln w="44450" cap="flat" cmpd="sng" algn="ctr">
                <a:solidFill>
                  <a:schemeClr val="tx1"/>
                </a:solidFill>
                <a:prstDash val="solid"/>
                <a:round/>
                <a:headEnd type="none" w="med" len="med"/>
                <a:tailEnd type="triangle"/>
              </a:ln>
              <a:effectLst/>
            </p:spPr>
          </p:cxnSp>
          <p:sp>
            <p:nvSpPr>
              <p:cNvPr id="78" name="矩形 77"/>
              <p:cNvSpPr/>
              <p:nvPr/>
            </p:nvSpPr>
            <p:spPr>
              <a:xfrm>
                <a:off x="2125449" y="3520966"/>
                <a:ext cx="1574086" cy="461665"/>
              </a:xfrm>
              <a:prstGeom prst="rect">
                <a:avLst/>
              </a:prstGeom>
            </p:spPr>
            <p:txBody>
              <a:bodyPr wrap="square">
                <a:spAutoFit/>
              </a:bodyPr>
              <a:lstStyle/>
              <a:p>
                <a:pPr lvl="0"/>
                <a:r>
                  <a:rPr lang="en-US" altLang="zh-CN" sz="1200" dirty="0">
                    <a:solidFill>
                      <a:srgbClr val="000000"/>
                    </a:solidFill>
                  </a:rPr>
                  <a:t>Local model uploading</a:t>
                </a:r>
                <a:endParaRPr lang="zh-CN" altLang="en-US" sz="1200" dirty="0">
                  <a:solidFill>
                    <a:srgbClr val="000000"/>
                  </a:solidFill>
                </a:endParaRPr>
              </a:p>
            </p:txBody>
          </p:sp>
          <p:sp>
            <p:nvSpPr>
              <p:cNvPr id="79" name="矩形 78"/>
              <p:cNvSpPr/>
              <p:nvPr/>
            </p:nvSpPr>
            <p:spPr>
              <a:xfrm>
                <a:off x="4059133" y="2893893"/>
                <a:ext cx="1574086" cy="461665"/>
              </a:xfrm>
              <a:prstGeom prst="rect">
                <a:avLst/>
              </a:prstGeom>
            </p:spPr>
            <p:txBody>
              <a:bodyPr wrap="square">
                <a:spAutoFit/>
              </a:bodyPr>
              <a:lstStyle/>
              <a:p>
                <a:pPr lvl="0"/>
                <a:r>
                  <a:rPr lang="en-US" altLang="zh-CN" sz="1200" dirty="0">
                    <a:solidFill>
                      <a:srgbClr val="000000"/>
                    </a:solidFill>
                  </a:rPr>
                  <a:t>Local model uploading</a:t>
                </a:r>
                <a:endParaRPr lang="zh-CN" altLang="en-US" sz="1200" dirty="0">
                  <a:solidFill>
                    <a:srgbClr val="000000"/>
                  </a:solidFill>
                </a:endParaRPr>
              </a:p>
            </p:txBody>
          </p:sp>
          <p:grpSp>
            <p:nvGrpSpPr>
              <p:cNvPr id="80" name="组合 79"/>
              <p:cNvGrpSpPr/>
              <p:nvPr/>
            </p:nvGrpSpPr>
            <p:grpSpPr>
              <a:xfrm>
                <a:off x="2333980" y="4109342"/>
                <a:ext cx="1627204" cy="2683132"/>
                <a:chOff x="533838" y="4060592"/>
                <a:chExt cx="1627204" cy="2683132"/>
              </a:xfrm>
            </p:grpSpPr>
            <p:pic>
              <p:nvPicPr>
                <p:cNvPr id="81"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67660" y="4953371"/>
                  <a:ext cx="1073910" cy="456598"/>
                </a:xfrm>
                <a:prstGeom prst="rect">
                  <a:avLst/>
                </a:prstGeom>
                <a:noFill/>
                <a:extLst>
                  <a:ext uri="{909E8E84-426E-40DD-AFC4-6F175D3DCCD1}">
                    <a14:hiddenFill xmlns:a14="http://schemas.microsoft.com/office/drawing/2010/main">
                      <a:solidFill>
                        <a:srgbClr val="FFFFFF"/>
                      </a:solidFill>
                    </a14:hiddenFill>
                  </a:ext>
                </a:extLst>
              </p:spPr>
            </p:pic>
            <p:grpSp>
              <p:nvGrpSpPr>
                <p:cNvPr id="82" name="组合 81"/>
                <p:cNvGrpSpPr/>
                <p:nvPr/>
              </p:nvGrpSpPr>
              <p:grpSpPr>
                <a:xfrm>
                  <a:off x="905991" y="4431332"/>
                  <a:ext cx="933459" cy="395827"/>
                  <a:chOff x="2778209" y="2181602"/>
                  <a:chExt cx="2376264" cy="720080"/>
                </a:xfrm>
              </p:grpSpPr>
              <p:sp>
                <p:nvSpPr>
                  <p:cNvPr id="89" name="圆角矩形 88"/>
                  <p:cNvSpPr/>
                  <p:nvPr/>
                </p:nvSpPr>
                <p:spPr bwMode="auto">
                  <a:xfrm>
                    <a:off x="2778209" y="2181602"/>
                    <a:ext cx="2376264" cy="720080"/>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90" name="图片 89"/>
                  <p:cNvPicPr>
                    <a:picLocks noChangeAspect="1"/>
                  </p:cNvPicPr>
                  <p:nvPr/>
                </p:nvPicPr>
                <p:blipFill rotWithShape="1">
                  <a:blip r:embed="rId6"/>
                  <a:srcRect l="6589" t="12963" r="9360" b="4437"/>
                  <a:stretch/>
                </p:blipFill>
                <p:spPr>
                  <a:xfrm>
                    <a:off x="2890188" y="2217325"/>
                    <a:ext cx="2188107" cy="646208"/>
                  </a:xfrm>
                  <a:prstGeom prst="rect">
                    <a:avLst/>
                  </a:prstGeom>
                </p:spPr>
              </p:pic>
            </p:grpSp>
            <p:sp>
              <p:nvSpPr>
                <p:cNvPr id="83" name="下箭头 82"/>
                <p:cNvSpPr/>
                <p:nvPr/>
              </p:nvSpPr>
              <p:spPr bwMode="auto">
                <a:xfrm>
                  <a:off x="827642" y="5488258"/>
                  <a:ext cx="360040" cy="678349"/>
                </a:xfrm>
                <a:prstGeom prst="down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grpSp>
              <p:nvGrpSpPr>
                <p:cNvPr id="85" name="组合 84"/>
                <p:cNvGrpSpPr/>
                <p:nvPr/>
              </p:nvGrpSpPr>
              <p:grpSpPr>
                <a:xfrm>
                  <a:off x="533838" y="4060592"/>
                  <a:ext cx="1627204" cy="312562"/>
                  <a:chOff x="50276" y="3500290"/>
                  <a:chExt cx="1627204" cy="312562"/>
                </a:xfrm>
              </p:grpSpPr>
              <p:sp>
                <p:nvSpPr>
                  <p:cNvPr id="87" name="矩形 86"/>
                  <p:cNvSpPr/>
                  <p:nvPr/>
                </p:nvSpPr>
                <p:spPr>
                  <a:xfrm>
                    <a:off x="1133741" y="3500290"/>
                    <a:ext cx="543739" cy="307777"/>
                  </a:xfrm>
                  <a:prstGeom prst="rect">
                    <a:avLst/>
                  </a:prstGeom>
                </p:spPr>
                <p:txBody>
                  <a:bodyPr wrap="none">
                    <a:spAutoFit/>
                  </a:bodyPr>
                  <a:lstStyle/>
                  <a:p>
                    <a:r>
                      <a:rPr lang="en-US" altLang="zh-CN" sz="1400" dirty="0">
                        <a:solidFill>
                          <a:srgbClr val="000000"/>
                        </a:solidFill>
                      </a:rPr>
                      <a:t>DRL</a:t>
                    </a:r>
                    <a:endParaRPr lang="zh-CN" altLang="en-US" sz="1400" dirty="0"/>
                  </a:p>
                </p:txBody>
              </p:sp>
              <p:sp>
                <p:nvSpPr>
                  <p:cNvPr id="88" name="矩形 87"/>
                  <p:cNvSpPr/>
                  <p:nvPr/>
                </p:nvSpPr>
                <p:spPr>
                  <a:xfrm>
                    <a:off x="50276" y="3505075"/>
                    <a:ext cx="1199367" cy="307777"/>
                  </a:xfrm>
                  <a:prstGeom prst="rect">
                    <a:avLst/>
                  </a:prstGeom>
                </p:spPr>
                <p:txBody>
                  <a:bodyPr wrap="none">
                    <a:spAutoFit/>
                  </a:bodyPr>
                  <a:lstStyle/>
                  <a:p>
                    <a:pPr lvl="0"/>
                    <a:r>
                      <a:rPr lang="en-US" altLang="zh-CN" sz="1400" dirty="0">
                        <a:solidFill>
                          <a:srgbClr val="000000"/>
                        </a:solidFill>
                      </a:rPr>
                      <a:t>Local model:</a:t>
                    </a:r>
                    <a:endParaRPr lang="zh-CN" altLang="en-US" sz="1400" dirty="0">
                      <a:solidFill>
                        <a:srgbClr val="000000"/>
                      </a:solidFill>
                    </a:endParaRPr>
                  </a:p>
                </p:txBody>
              </p:sp>
            </p:grpSp>
            <p:pic>
              <p:nvPicPr>
                <p:cNvPr id="86"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81776" y="6287126"/>
                  <a:ext cx="1073910" cy="456598"/>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1" name="组合 90"/>
              <p:cNvGrpSpPr/>
              <p:nvPr/>
            </p:nvGrpSpPr>
            <p:grpSpPr>
              <a:xfrm>
                <a:off x="4219924" y="4140677"/>
                <a:ext cx="1627204" cy="2683132"/>
                <a:chOff x="533838" y="4060592"/>
                <a:chExt cx="1627204" cy="2683132"/>
              </a:xfrm>
            </p:grpSpPr>
            <p:pic>
              <p:nvPicPr>
                <p:cNvPr id="92"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67660" y="4953371"/>
                  <a:ext cx="1073910" cy="456598"/>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组合 92"/>
                <p:cNvGrpSpPr/>
                <p:nvPr/>
              </p:nvGrpSpPr>
              <p:grpSpPr>
                <a:xfrm>
                  <a:off x="905991" y="4431332"/>
                  <a:ext cx="933459" cy="395827"/>
                  <a:chOff x="2778209" y="2181602"/>
                  <a:chExt cx="2376264" cy="720080"/>
                </a:xfrm>
              </p:grpSpPr>
              <p:sp>
                <p:nvSpPr>
                  <p:cNvPr id="100" name="圆角矩形 99"/>
                  <p:cNvSpPr/>
                  <p:nvPr/>
                </p:nvSpPr>
                <p:spPr bwMode="auto">
                  <a:xfrm>
                    <a:off x="2778209" y="2181602"/>
                    <a:ext cx="2376264" cy="720080"/>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101" name="图片 100"/>
                  <p:cNvPicPr>
                    <a:picLocks noChangeAspect="1"/>
                  </p:cNvPicPr>
                  <p:nvPr/>
                </p:nvPicPr>
                <p:blipFill rotWithShape="1">
                  <a:blip r:embed="rId6"/>
                  <a:srcRect l="6589" t="12963" r="9360" b="4437"/>
                  <a:stretch/>
                </p:blipFill>
                <p:spPr>
                  <a:xfrm>
                    <a:off x="2890188" y="2217325"/>
                    <a:ext cx="2188107" cy="646208"/>
                  </a:xfrm>
                  <a:prstGeom prst="rect">
                    <a:avLst/>
                  </a:prstGeom>
                </p:spPr>
              </p:pic>
            </p:grpSp>
            <p:sp>
              <p:nvSpPr>
                <p:cNvPr id="94" name="下箭头 93"/>
                <p:cNvSpPr/>
                <p:nvPr/>
              </p:nvSpPr>
              <p:spPr bwMode="auto">
                <a:xfrm>
                  <a:off x="885914" y="5488258"/>
                  <a:ext cx="360040" cy="678349"/>
                </a:xfrm>
                <a:prstGeom prst="down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grpSp>
              <p:nvGrpSpPr>
                <p:cNvPr id="96" name="组合 95"/>
                <p:cNvGrpSpPr/>
                <p:nvPr/>
              </p:nvGrpSpPr>
              <p:grpSpPr>
                <a:xfrm>
                  <a:off x="533838" y="4060592"/>
                  <a:ext cx="1627204" cy="312562"/>
                  <a:chOff x="50276" y="3500290"/>
                  <a:chExt cx="1627204" cy="312562"/>
                </a:xfrm>
              </p:grpSpPr>
              <p:sp>
                <p:nvSpPr>
                  <p:cNvPr id="98" name="矩形 97"/>
                  <p:cNvSpPr/>
                  <p:nvPr/>
                </p:nvSpPr>
                <p:spPr>
                  <a:xfrm>
                    <a:off x="1133741" y="3500290"/>
                    <a:ext cx="543739" cy="307777"/>
                  </a:xfrm>
                  <a:prstGeom prst="rect">
                    <a:avLst/>
                  </a:prstGeom>
                </p:spPr>
                <p:txBody>
                  <a:bodyPr wrap="none">
                    <a:spAutoFit/>
                  </a:bodyPr>
                  <a:lstStyle/>
                  <a:p>
                    <a:r>
                      <a:rPr lang="en-US" altLang="zh-CN" sz="1400" dirty="0">
                        <a:solidFill>
                          <a:srgbClr val="000000"/>
                        </a:solidFill>
                      </a:rPr>
                      <a:t>DRL</a:t>
                    </a:r>
                    <a:endParaRPr lang="zh-CN" altLang="en-US" sz="1400" dirty="0"/>
                  </a:p>
                </p:txBody>
              </p:sp>
              <p:sp>
                <p:nvSpPr>
                  <p:cNvPr id="99" name="矩形 98"/>
                  <p:cNvSpPr/>
                  <p:nvPr/>
                </p:nvSpPr>
                <p:spPr>
                  <a:xfrm>
                    <a:off x="50276" y="3505075"/>
                    <a:ext cx="1199367" cy="307777"/>
                  </a:xfrm>
                  <a:prstGeom prst="rect">
                    <a:avLst/>
                  </a:prstGeom>
                </p:spPr>
                <p:txBody>
                  <a:bodyPr wrap="none">
                    <a:spAutoFit/>
                  </a:bodyPr>
                  <a:lstStyle/>
                  <a:p>
                    <a:pPr lvl="0"/>
                    <a:r>
                      <a:rPr lang="en-US" altLang="zh-CN" sz="1400" dirty="0">
                        <a:solidFill>
                          <a:srgbClr val="000000"/>
                        </a:solidFill>
                      </a:rPr>
                      <a:t>Local model:</a:t>
                    </a:r>
                    <a:endParaRPr lang="zh-CN" altLang="en-US" sz="1400" dirty="0">
                      <a:solidFill>
                        <a:srgbClr val="000000"/>
                      </a:solidFill>
                    </a:endParaRPr>
                  </a:p>
                </p:txBody>
              </p:sp>
            </p:grpSp>
            <p:pic>
              <p:nvPicPr>
                <p:cNvPr id="97"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81776" y="6287126"/>
                  <a:ext cx="1073910" cy="456598"/>
                </a:xfrm>
                <a:prstGeom prst="rect">
                  <a:avLst/>
                </a:prstGeom>
                <a:noFill/>
                <a:extLst>
                  <a:ext uri="{909E8E84-426E-40DD-AFC4-6F175D3DCCD1}">
                    <a14:hiddenFill xmlns:a14="http://schemas.microsoft.com/office/drawing/2010/main">
                      <a:solidFill>
                        <a:srgbClr val="FFFFFF"/>
                      </a:solidFill>
                    </a14:hiddenFill>
                  </a:ext>
                </a:extLst>
              </p:spPr>
            </p:pic>
          </p:grpSp>
        </p:grpSp>
      </p:grpSp>
      <p:sp>
        <p:nvSpPr>
          <p:cNvPr id="104" name="矩形 103"/>
          <p:cNvSpPr/>
          <p:nvPr/>
        </p:nvSpPr>
        <p:spPr bwMode="auto">
          <a:xfrm>
            <a:off x="0" y="1660584"/>
            <a:ext cx="6079523" cy="5149110"/>
          </a:xfrm>
          <a:prstGeom prst="rect">
            <a:avLst/>
          </a:prstGeom>
          <a:noFill/>
          <a:ln w="2857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108" name="直接连接符 107"/>
          <p:cNvCxnSpPr/>
          <p:nvPr/>
        </p:nvCxnSpPr>
        <p:spPr bwMode="auto">
          <a:xfrm flipH="1">
            <a:off x="0" y="1084676"/>
            <a:ext cx="6516216" cy="5759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0" name="直接连接符 109"/>
          <p:cNvCxnSpPr/>
          <p:nvPr/>
        </p:nvCxnSpPr>
        <p:spPr bwMode="auto">
          <a:xfrm flipH="1">
            <a:off x="6098836" y="3492305"/>
            <a:ext cx="3003371" cy="331441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2" name="文本框 51">
            <a:extLst>
              <a:ext uri="{FF2B5EF4-FFF2-40B4-BE49-F238E27FC236}">
                <a16:creationId xmlns:a16="http://schemas.microsoft.com/office/drawing/2014/main" id="{47A1BA3F-A9B8-4EF9-BC3E-20D1F5CA610E}"/>
              </a:ext>
            </a:extLst>
          </p:cNvPr>
          <p:cNvSpPr txBox="1"/>
          <p:nvPr/>
        </p:nvSpPr>
        <p:spPr>
          <a:xfrm>
            <a:off x="6747567" y="3607248"/>
            <a:ext cx="2246516" cy="307777"/>
          </a:xfrm>
          <a:prstGeom prst="rect">
            <a:avLst/>
          </a:prstGeom>
          <a:noFill/>
        </p:spPr>
        <p:txBody>
          <a:bodyPr wrap="square" rtlCol="0">
            <a:spAutoFit/>
          </a:bodyPr>
          <a:lstStyle/>
          <a:p>
            <a:r>
              <a:rPr lang="en-US" altLang="zh-CN" sz="1400" b="1" dirty="0"/>
              <a:t>Sidelink power control</a:t>
            </a:r>
            <a:endParaRPr lang="zh-CN" altLang="en-US" sz="1400" b="1" dirty="0"/>
          </a:p>
        </p:txBody>
      </p:sp>
      <p:sp>
        <p:nvSpPr>
          <p:cNvPr id="53" name="文本框 52"/>
          <p:cNvSpPr txBox="1"/>
          <p:nvPr/>
        </p:nvSpPr>
        <p:spPr>
          <a:xfrm>
            <a:off x="2687494" y="5444954"/>
            <a:ext cx="1437243" cy="738664"/>
          </a:xfrm>
          <a:prstGeom prst="rect">
            <a:avLst/>
          </a:prstGeom>
          <a:noFill/>
        </p:spPr>
        <p:txBody>
          <a:bodyPr wrap="square" rtlCol="0">
            <a:spAutoFit/>
          </a:bodyPr>
          <a:lstStyle/>
          <a:p>
            <a:r>
              <a:rPr lang="en-US" altLang="zh-CN" sz="1400" dirty="0"/>
              <a:t>Power Control for sidelink</a:t>
            </a:r>
          </a:p>
          <a:p>
            <a:r>
              <a:rPr lang="en-US" altLang="zh-CN" sz="1400" dirty="0"/>
              <a:t>Communication</a:t>
            </a:r>
            <a:endParaRPr lang="zh-CN" altLang="en-US" sz="1400" dirty="0"/>
          </a:p>
        </p:txBody>
      </p:sp>
      <p:sp>
        <p:nvSpPr>
          <p:cNvPr id="54" name="文本框 53"/>
          <p:cNvSpPr txBox="1"/>
          <p:nvPr/>
        </p:nvSpPr>
        <p:spPr>
          <a:xfrm>
            <a:off x="4635370" y="5441639"/>
            <a:ext cx="1437243" cy="738664"/>
          </a:xfrm>
          <a:prstGeom prst="rect">
            <a:avLst/>
          </a:prstGeom>
          <a:noFill/>
        </p:spPr>
        <p:txBody>
          <a:bodyPr wrap="square" rtlCol="0">
            <a:spAutoFit/>
          </a:bodyPr>
          <a:lstStyle/>
          <a:p>
            <a:r>
              <a:rPr lang="en-US" altLang="zh-CN" sz="1400" dirty="0"/>
              <a:t>Power Control for sidelink</a:t>
            </a:r>
          </a:p>
          <a:p>
            <a:r>
              <a:rPr lang="en-US" altLang="zh-CN" sz="1400" dirty="0"/>
              <a:t>Communication</a:t>
            </a:r>
            <a:endParaRPr lang="zh-CN" altLang="en-US" sz="1400" dirty="0"/>
          </a:p>
        </p:txBody>
      </p:sp>
      <p:sp>
        <p:nvSpPr>
          <p:cNvPr id="56" name="矩形 55">
            <a:extLst>
              <a:ext uri="{FF2B5EF4-FFF2-40B4-BE49-F238E27FC236}">
                <a16:creationId xmlns:a16="http://schemas.microsoft.com/office/drawing/2014/main" id="{229F459B-4713-4B55-8402-A3CE83E7B3AB}"/>
              </a:ext>
            </a:extLst>
          </p:cNvPr>
          <p:cNvSpPr/>
          <p:nvPr/>
        </p:nvSpPr>
        <p:spPr>
          <a:xfrm>
            <a:off x="1619908" y="-134924"/>
            <a:ext cx="6538909" cy="1025281"/>
          </a:xfrm>
          <a:prstGeom prst="rect">
            <a:avLst/>
          </a:prstGeom>
        </p:spPr>
        <p:txBody>
          <a:bodyPr wrap="square">
            <a:spAutoFit/>
          </a:bodyPr>
          <a:lstStyle/>
          <a:p>
            <a:pPr lvl="0">
              <a:lnSpc>
                <a:spcPct val="200000"/>
              </a:lnSpc>
              <a:defRPr/>
            </a:pPr>
            <a:r>
              <a:rPr lang="en-US" altLang="zh-CN" sz="3600" b="1" dirty="0">
                <a:solidFill>
                  <a:srgbClr val="3333FF"/>
                </a:solidFill>
                <a:latin typeface="Arial Narrow" panose="020B0606020202030204" pitchFamily="34" charset="0"/>
              </a:rPr>
              <a:t>Use case: side-link power control</a:t>
            </a:r>
          </a:p>
        </p:txBody>
      </p:sp>
    </p:spTree>
    <p:extLst>
      <p:ext uri="{BB962C8B-B14F-4D97-AF65-F5344CB8AC3E}">
        <p14:creationId xmlns:p14="http://schemas.microsoft.com/office/powerpoint/2010/main" val="3846019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68D8DB0-FA9D-4470-80E1-F3BA0DC3DEF3}"/>
              </a:ext>
            </a:extLst>
          </p:cNvPr>
          <p:cNvSpPr>
            <a:spLocks noGrp="1"/>
          </p:cNvSpPr>
          <p:nvPr>
            <p:ph type="sldNum" sz="quarter" idx="12"/>
          </p:nvPr>
        </p:nvSpPr>
        <p:spPr/>
        <p:txBody>
          <a:bodyPr/>
          <a:lstStyle/>
          <a:p>
            <a:pPr>
              <a:defRPr/>
            </a:pPr>
            <a:fld id="{3EC10452-CA92-421E-802A-EA20D3EDEC47}" type="slidenum">
              <a:rPr lang="en-US" altLang="zh-CN" smtClean="0"/>
              <a:pPr>
                <a:defRPr/>
              </a:pPr>
              <a:t>16</a:t>
            </a:fld>
            <a:endParaRPr lang="en-US" altLang="zh-CN"/>
          </a:p>
        </p:txBody>
      </p:sp>
      <p:grpSp>
        <p:nvGrpSpPr>
          <p:cNvPr id="6" name="组合 5"/>
          <p:cNvGrpSpPr/>
          <p:nvPr/>
        </p:nvGrpSpPr>
        <p:grpSpPr>
          <a:xfrm>
            <a:off x="172604" y="6171190"/>
            <a:ext cx="9374855" cy="483610"/>
            <a:chOff x="179512" y="6216848"/>
            <a:chExt cx="9374855" cy="483610"/>
          </a:xfrm>
        </p:grpSpPr>
        <p:sp>
          <p:nvSpPr>
            <p:cNvPr id="4" name="矩形 3"/>
            <p:cNvSpPr/>
            <p:nvPr/>
          </p:nvSpPr>
          <p:spPr>
            <a:xfrm>
              <a:off x="193327" y="6216848"/>
              <a:ext cx="9361040" cy="276999"/>
            </a:xfrm>
            <a:prstGeom prst="rect">
              <a:avLst/>
            </a:prstGeom>
          </p:spPr>
          <p:txBody>
            <a:bodyPr wrap="square">
              <a:spAutoFit/>
            </a:bodyPr>
            <a:lstStyle/>
            <a:p>
              <a:pPr algn="l"/>
              <a:r>
                <a:rPr lang="en-US" altLang="zh-CN" sz="1200" dirty="0"/>
                <a:t>Distributed Federated Learning for Ultra-Reliable Low-Latency Vehicular Communications Sumudu </a:t>
              </a:r>
              <a:r>
                <a:rPr lang="en-US" altLang="zh-CN" sz="1200" dirty="0" err="1"/>
                <a:t>Samarakoon</a:t>
              </a:r>
              <a:r>
                <a:rPr lang="en-US" altLang="zh-CN" sz="1200" dirty="0"/>
                <a:t> , Member, IEEE, </a:t>
              </a:r>
              <a:endParaRPr lang="zh-CN" altLang="en-US" sz="1200" dirty="0"/>
            </a:p>
          </p:txBody>
        </p:sp>
        <p:sp>
          <p:nvSpPr>
            <p:cNvPr id="5" name="矩形 4"/>
            <p:cNvSpPr/>
            <p:nvPr/>
          </p:nvSpPr>
          <p:spPr>
            <a:xfrm>
              <a:off x="179512" y="6423459"/>
              <a:ext cx="8604448" cy="276999"/>
            </a:xfrm>
            <a:prstGeom prst="rect">
              <a:avLst/>
            </a:prstGeom>
          </p:spPr>
          <p:txBody>
            <a:bodyPr wrap="square">
              <a:spAutoFit/>
            </a:bodyPr>
            <a:lstStyle/>
            <a:p>
              <a:pPr algn="l"/>
              <a:r>
                <a:rPr lang="en-US" altLang="zh-CN" sz="1200" dirty="0"/>
                <a:t>Mehdi Bennis , Senior Member, IEEE, </a:t>
              </a:r>
              <a:r>
                <a:rPr lang="en-US" altLang="zh-CN" sz="1200" dirty="0" err="1"/>
                <a:t>Walid</a:t>
              </a:r>
              <a:r>
                <a:rPr lang="en-US" altLang="zh-CN" sz="1200" dirty="0"/>
                <a:t> </a:t>
              </a:r>
              <a:r>
                <a:rPr lang="en-US" altLang="zh-CN" sz="1200" dirty="0" err="1"/>
                <a:t>Saad</a:t>
              </a:r>
              <a:r>
                <a:rPr lang="en-US" altLang="zh-CN" sz="1200" dirty="0"/>
                <a:t> , Fellow, IEEE, and </a:t>
              </a:r>
              <a:r>
                <a:rPr lang="en-US" altLang="zh-CN" sz="1200" dirty="0" err="1"/>
                <a:t>Mérouane</a:t>
              </a:r>
              <a:r>
                <a:rPr lang="en-US" altLang="zh-CN" sz="1200" dirty="0"/>
                <a:t> </a:t>
              </a:r>
              <a:r>
                <a:rPr lang="en-US" altLang="zh-CN" sz="1200" dirty="0" err="1"/>
                <a:t>Debbah</a:t>
              </a:r>
              <a:r>
                <a:rPr lang="en-US" altLang="zh-CN" sz="1200" dirty="0"/>
                <a:t>, Fellow, IEEE</a:t>
              </a:r>
              <a:endParaRPr lang="zh-CN" altLang="en-US" sz="1200" dirty="0"/>
            </a:p>
          </p:txBody>
        </p:sp>
      </p:grpSp>
      <p:pic>
        <p:nvPicPr>
          <p:cNvPr id="16" name="图片 15"/>
          <p:cNvPicPr>
            <a:picLocks noChangeAspect="1"/>
          </p:cNvPicPr>
          <p:nvPr/>
        </p:nvPicPr>
        <p:blipFill>
          <a:blip r:embed="rId2"/>
          <a:stretch>
            <a:fillRect/>
          </a:stretch>
        </p:blipFill>
        <p:spPr>
          <a:xfrm>
            <a:off x="4857083" y="2313955"/>
            <a:ext cx="3531341" cy="2628618"/>
          </a:xfrm>
          <a:prstGeom prst="rect">
            <a:avLst/>
          </a:prstGeom>
        </p:spPr>
      </p:pic>
      <p:pic>
        <p:nvPicPr>
          <p:cNvPr id="3" name="图片 2"/>
          <p:cNvPicPr>
            <a:picLocks noChangeAspect="1"/>
          </p:cNvPicPr>
          <p:nvPr/>
        </p:nvPicPr>
        <p:blipFill>
          <a:blip r:embed="rId3"/>
          <a:stretch>
            <a:fillRect/>
          </a:stretch>
        </p:blipFill>
        <p:spPr>
          <a:xfrm>
            <a:off x="755576" y="2316945"/>
            <a:ext cx="2808312" cy="2736305"/>
          </a:xfrm>
          <a:prstGeom prst="rect">
            <a:avLst/>
          </a:prstGeom>
        </p:spPr>
      </p:pic>
      <p:sp>
        <p:nvSpPr>
          <p:cNvPr id="9" name="矩形 8"/>
          <p:cNvSpPr/>
          <p:nvPr/>
        </p:nvSpPr>
        <p:spPr>
          <a:xfrm>
            <a:off x="144008" y="1300898"/>
            <a:ext cx="8908080" cy="461665"/>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charset="0"/>
                <a:ea typeface="黑体" pitchFamily="49" charset="-122"/>
                <a:cs typeface="+mn-cs"/>
              </a:rPr>
              <a:t>FL in Vehicular Networks: Queuing Management in Side-link</a:t>
            </a:r>
            <a:endParaRPr kumimoji="0" lang="zh-CN" altLang="en-US" sz="2400" b="1"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1" name="矩形 10"/>
          <p:cNvSpPr/>
          <p:nvPr/>
        </p:nvSpPr>
        <p:spPr>
          <a:xfrm>
            <a:off x="1763688" y="-264249"/>
            <a:ext cx="6303329" cy="1129027"/>
          </a:xfrm>
          <a:prstGeom prst="rect">
            <a:avLst/>
          </a:prstGeom>
        </p:spPr>
        <p:txBody>
          <a:bodyPr wrap="none">
            <a:spAutoFit/>
          </a:bodyPr>
          <a:lstStyle/>
          <a:p>
            <a:pPr marL="0" marR="0" indent="0" algn="l" defTabSz="914400" eaLnBrk="1" latinLnBrk="0" hangingPunct="1">
              <a:lnSpc>
                <a:spcPct val="200000"/>
              </a:lnSpc>
              <a:buClrTx/>
              <a:buSzTx/>
              <a:buFontTx/>
              <a:buNone/>
              <a:tabLst/>
              <a:defRPr/>
            </a:pPr>
            <a:r>
              <a:rPr lang="en-US" altLang="zh-CN" sz="4000" b="1" dirty="0">
                <a:solidFill>
                  <a:srgbClr val="3333FF"/>
                </a:solidFill>
                <a:latin typeface="Arial Narrow" panose="020B0606020202030204" pitchFamily="34" charset="0"/>
              </a:rPr>
              <a:t>Appendix: Literature Research</a:t>
            </a:r>
          </a:p>
        </p:txBody>
      </p:sp>
      <p:sp>
        <p:nvSpPr>
          <p:cNvPr id="7" name="矩形 6"/>
          <p:cNvSpPr/>
          <p:nvPr/>
        </p:nvSpPr>
        <p:spPr>
          <a:xfrm>
            <a:off x="144008" y="5197785"/>
            <a:ext cx="4222631" cy="307777"/>
          </a:xfrm>
          <a:prstGeom prst="rect">
            <a:avLst/>
          </a:prstGeom>
        </p:spPr>
        <p:txBody>
          <a:bodyPr wrap="none">
            <a:spAutoFit/>
          </a:bodyPr>
          <a:lstStyle/>
          <a:p>
            <a:r>
              <a:rPr lang="en-US" altLang="zh-CN" sz="1400" b="1" dirty="0">
                <a:solidFill>
                  <a:srgbClr val="000000"/>
                </a:solidFill>
              </a:rPr>
              <a:t>V2V Communications in different environments</a:t>
            </a:r>
            <a:endParaRPr lang="zh-CN" altLang="en-US" sz="1400" dirty="0"/>
          </a:p>
        </p:txBody>
      </p:sp>
      <p:sp>
        <p:nvSpPr>
          <p:cNvPr id="12" name="矩形 11"/>
          <p:cNvSpPr/>
          <p:nvPr/>
        </p:nvSpPr>
        <p:spPr>
          <a:xfrm>
            <a:off x="5109440" y="5197785"/>
            <a:ext cx="3199851" cy="307777"/>
          </a:xfrm>
          <a:prstGeom prst="rect">
            <a:avLst/>
          </a:prstGeom>
        </p:spPr>
        <p:txBody>
          <a:bodyPr wrap="none">
            <a:spAutoFit/>
          </a:bodyPr>
          <a:lstStyle/>
          <a:p>
            <a:r>
              <a:rPr lang="en-US" altLang="zh-CN" sz="1400" b="1" dirty="0">
                <a:solidFill>
                  <a:srgbClr val="000000"/>
                </a:solidFill>
              </a:rPr>
              <a:t>Queuing Management based on FL </a:t>
            </a:r>
            <a:endParaRPr lang="zh-CN" altLang="en-US" sz="1400" dirty="0"/>
          </a:p>
        </p:txBody>
      </p:sp>
    </p:spTree>
    <p:extLst>
      <p:ext uri="{BB962C8B-B14F-4D97-AF65-F5344CB8AC3E}">
        <p14:creationId xmlns:p14="http://schemas.microsoft.com/office/powerpoint/2010/main" val="1081130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C10452-CA92-421E-802A-EA20D3EDEC47}" type="slidenum">
              <a:rPr kumimoji="0" lang="en-US" altLang="zh-CN" sz="1400" b="0" i="0" u="none" strike="noStrike" kern="1200" cap="none" spc="0" normalizeH="0" baseline="0" noProof="0" smtClean="0">
                <a:ln>
                  <a:noFill/>
                </a:ln>
                <a:solidFill>
                  <a:srgbClr val="CC00CC"/>
                </a:solidFill>
                <a:effectLst/>
                <a:uLnTx/>
                <a:uFillTx/>
                <a:latin typeface="黑体" pitchFamily="49" charset="-122"/>
                <a:ea typeface="黑体"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400" b="0" i="0" u="none" strike="noStrike" kern="1200" cap="none" spc="0" normalizeH="0" baseline="0" noProof="0">
              <a:ln>
                <a:noFill/>
              </a:ln>
              <a:solidFill>
                <a:srgbClr val="CC00CC"/>
              </a:solidFill>
              <a:effectLst/>
              <a:uLnTx/>
              <a:uFillTx/>
              <a:latin typeface="黑体" pitchFamily="49" charset="-122"/>
              <a:ea typeface="黑体" pitchFamily="49" charset="-122"/>
              <a:cs typeface="+mn-cs"/>
            </a:endParaRPr>
          </a:p>
        </p:txBody>
      </p:sp>
      <p:pic>
        <p:nvPicPr>
          <p:cNvPr id="3" name="图片 2"/>
          <p:cNvPicPr>
            <a:picLocks noChangeAspect="1"/>
          </p:cNvPicPr>
          <p:nvPr/>
        </p:nvPicPr>
        <p:blipFill>
          <a:blip r:embed="rId2"/>
          <a:stretch>
            <a:fillRect/>
          </a:stretch>
        </p:blipFill>
        <p:spPr>
          <a:xfrm>
            <a:off x="1259630" y="2535151"/>
            <a:ext cx="6781863" cy="3317827"/>
          </a:xfrm>
          <a:prstGeom prst="rect">
            <a:avLst/>
          </a:prstGeom>
        </p:spPr>
      </p:pic>
      <p:sp>
        <p:nvSpPr>
          <p:cNvPr id="10" name="矩形 9"/>
          <p:cNvSpPr/>
          <p:nvPr/>
        </p:nvSpPr>
        <p:spPr>
          <a:xfrm>
            <a:off x="179512" y="6131580"/>
            <a:ext cx="9274001" cy="523220"/>
          </a:xfrm>
          <a:prstGeom prst="rect">
            <a:avLst/>
          </a:prstGeom>
        </p:spPr>
        <p:txBody>
          <a:bodyPr wrap="square">
            <a:spAutoFit/>
          </a:bodyPr>
          <a:lstStyle/>
          <a:p>
            <a:pPr algn="l"/>
            <a:r>
              <a:rPr lang="en-US" altLang="zh-CN" sz="1400" dirty="0">
                <a:solidFill>
                  <a:srgbClr val="222222"/>
                </a:solidFill>
                <a:latin typeface="Arial" panose="020B0604020202020204" pitchFamily="34" charset="0"/>
              </a:rPr>
              <a:t>Liu B, Wang L, Liu M. Lifelong federated reinforcement learning: a learning architecture for navigation in cloud robotic systems[J]. IEEE Robotics and Automation Letters, 2019, 4(4): 4555-4562.</a:t>
            </a:r>
            <a:endParaRPr lang="zh-CN" altLang="en-US" sz="1400" dirty="0"/>
          </a:p>
        </p:txBody>
      </p:sp>
      <p:sp>
        <p:nvSpPr>
          <p:cNvPr id="4" name="矩形 3"/>
          <p:cNvSpPr/>
          <p:nvPr/>
        </p:nvSpPr>
        <p:spPr>
          <a:xfrm>
            <a:off x="686774" y="1820037"/>
            <a:ext cx="5731057" cy="461665"/>
          </a:xfrm>
          <a:prstGeom prst="rect">
            <a:avLst/>
          </a:prstGeom>
        </p:spPr>
        <p:txBody>
          <a:bodyPr wrap="none">
            <a:spAutoFit/>
          </a:bodyPr>
          <a:lstStyle/>
          <a:p>
            <a:pPr marL="285750" indent="-285750">
              <a:buFont typeface="Wingdings" panose="05000000000000000000" pitchFamily="2" charset="2"/>
              <a:buChar char="Ø"/>
            </a:pPr>
            <a:r>
              <a:rPr lang="en-US" altLang="zh-CN" b="1" dirty="0">
                <a:solidFill>
                  <a:srgbClr val="222222"/>
                </a:solidFill>
                <a:latin typeface="Arial" panose="020B0604020202020204" pitchFamily="34" charset="0"/>
              </a:rPr>
              <a:t>Framework: Federated Reinforcement Learning </a:t>
            </a:r>
            <a:endParaRPr lang="zh-CN" altLang="en-US" sz="2400" b="1" dirty="0"/>
          </a:p>
        </p:txBody>
      </p:sp>
      <p:sp>
        <p:nvSpPr>
          <p:cNvPr id="9" name="矩形 8"/>
          <p:cNvSpPr/>
          <p:nvPr/>
        </p:nvSpPr>
        <p:spPr>
          <a:xfrm>
            <a:off x="107504" y="1334910"/>
            <a:ext cx="6514925" cy="461665"/>
          </a:xfrm>
          <a:prstGeom prst="rect">
            <a:avLst/>
          </a:prstGeom>
        </p:spPr>
        <p:txBody>
          <a:bodyPr wrap="none">
            <a:spAutoFit/>
          </a:bodyPr>
          <a:lstStyle/>
          <a:p>
            <a:pPr marL="342900" indent="-342900">
              <a:buFont typeface="Wingdings" panose="05000000000000000000" pitchFamily="2" charset="2"/>
              <a:buChar char="Ø"/>
            </a:pPr>
            <a:r>
              <a:rPr lang="en-US" altLang="zh-CN" sz="2400" b="1" dirty="0"/>
              <a:t>Federated Reinforcement Learning (FRL)</a:t>
            </a:r>
            <a:endParaRPr lang="zh-CN" altLang="en-US" sz="2400" b="1" dirty="0"/>
          </a:p>
        </p:txBody>
      </p:sp>
      <p:sp>
        <p:nvSpPr>
          <p:cNvPr id="11" name="矩形 10"/>
          <p:cNvSpPr/>
          <p:nvPr/>
        </p:nvSpPr>
        <p:spPr>
          <a:xfrm>
            <a:off x="1763688" y="-264249"/>
            <a:ext cx="6303329" cy="1129027"/>
          </a:xfrm>
          <a:prstGeom prst="rect">
            <a:avLst/>
          </a:prstGeom>
        </p:spPr>
        <p:txBody>
          <a:bodyPr wrap="none">
            <a:spAutoFit/>
          </a:bodyPr>
          <a:lstStyle/>
          <a:p>
            <a:pPr marL="0" marR="0" indent="0" algn="l" defTabSz="914400" eaLnBrk="1" latinLnBrk="0" hangingPunct="1">
              <a:lnSpc>
                <a:spcPct val="200000"/>
              </a:lnSpc>
              <a:buClrTx/>
              <a:buSzTx/>
              <a:buFontTx/>
              <a:buNone/>
              <a:tabLst/>
              <a:defRPr/>
            </a:pPr>
            <a:r>
              <a:rPr lang="en-US" altLang="zh-CN" sz="4000" b="1" dirty="0">
                <a:solidFill>
                  <a:srgbClr val="3333FF"/>
                </a:solidFill>
                <a:latin typeface="Arial Narrow" panose="020B0606020202030204" pitchFamily="34" charset="0"/>
              </a:rPr>
              <a:t>Appendix: Literature Research</a:t>
            </a:r>
          </a:p>
        </p:txBody>
      </p:sp>
    </p:spTree>
    <p:extLst>
      <p:ext uri="{BB962C8B-B14F-4D97-AF65-F5344CB8AC3E}">
        <p14:creationId xmlns:p14="http://schemas.microsoft.com/office/powerpoint/2010/main" val="16463014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EC10452-CA92-421E-802A-EA20D3EDEC47}" type="slidenum">
              <a:rPr lang="en-US" altLang="zh-CN" smtClean="0"/>
              <a:pPr>
                <a:defRPr/>
              </a:pPr>
              <a:t>18</a:t>
            </a:fld>
            <a:endParaRPr lang="en-US" altLang="zh-CN"/>
          </a:p>
        </p:txBody>
      </p:sp>
      <p:pic>
        <p:nvPicPr>
          <p:cNvPr id="3" name="图片 2"/>
          <p:cNvPicPr>
            <a:picLocks noChangeAspect="1"/>
          </p:cNvPicPr>
          <p:nvPr/>
        </p:nvPicPr>
        <p:blipFill rotWithShape="1">
          <a:blip r:embed="rId2"/>
          <a:srcRect r="819" b="20269"/>
          <a:stretch/>
        </p:blipFill>
        <p:spPr>
          <a:xfrm>
            <a:off x="827584" y="2424564"/>
            <a:ext cx="6592502" cy="3021315"/>
          </a:xfrm>
          <a:prstGeom prst="rect">
            <a:avLst/>
          </a:prstGeom>
        </p:spPr>
      </p:pic>
      <p:sp>
        <p:nvSpPr>
          <p:cNvPr id="4" name="矩形 3"/>
          <p:cNvSpPr/>
          <p:nvPr/>
        </p:nvSpPr>
        <p:spPr>
          <a:xfrm>
            <a:off x="251520" y="6347023"/>
            <a:ext cx="9433048" cy="307777"/>
          </a:xfrm>
          <a:prstGeom prst="rect">
            <a:avLst/>
          </a:prstGeom>
        </p:spPr>
        <p:txBody>
          <a:bodyPr wrap="square">
            <a:spAutoFit/>
          </a:bodyPr>
          <a:lstStyle/>
          <a:p>
            <a:pPr algn="l"/>
            <a:r>
              <a:rPr lang="en-US" altLang="zh-CN" sz="1400" dirty="0"/>
              <a:t>Federated Learning for 6G: Applications, Challenges, and Opportunities https://arxiv.org/abs/2101.01338</a:t>
            </a:r>
            <a:endParaRPr lang="zh-CN" altLang="en-US" sz="1400" dirty="0"/>
          </a:p>
        </p:txBody>
      </p:sp>
      <p:sp>
        <p:nvSpPr>
          <p:cNvPr id="5" name="矩形 4"/>
          <p:cNvSpPr/>
          <p:nvPr/>
        </p:nvSpPr>
        <p:spPr>
          <a:xfrm>
            <a:off x="28608" y="1377915"/>
            <a:ext cx="6514925" cy="461665"/>
          </a:xfrm>
          <a:prstGeom prst="rect">
            <a:avLst/>
          </a:prstGeom>
        </p:spPr>
        <p:txBody>
          <a:bodyPr wrap="none">
            <a:spAutoFit/>
          </a:bodyPr>
          <a:lstStyle/>
          <a:p>
            <a:pPr marL="342900" indent="-342900">
              <a:buFont typeface="Wingdings" panose="05000000000000000000" pitchFamily="2" charset="2"/>
              <a:buChar char="Ø"/>
            </a:pPr>
            <a:r>
              <a:rPr lang="en-US" altLang="zh-CN" sz="2400" b="1" dirty="0"/>
              <a:t>Federated Reinforcement Learning (FRL)</a:t>
            </a:r>
            <a:endParaRPr lang="zh-CN" altLang="en-US" sz="2400" b="1" dirty="0"/>
          </a:p>
        </p:txBody>
      </p:sp>
      <p:sp>
        <p:nvSpPr>
          <p:cNvPr id="7" name="矩形 6"/>
          <p:cNvSpPr/>
          <p:nvPr/>
        </p:nvSpPr>
        <p:spPr>
          <a:xfrm>
            <a:off x="516721" y="2075699"/>
            <a:ext cx="5538697" cy="369332"/>
          </a:xfrm>
          <a:prstGeom prst="rect">
            <a:avLst/>
          </a:prstGeom>
        </p:spPr>
        <p:txBody>
          <a:bodyPr wrap="none">
            <a:spAutoFit/>
          </a:bodyPr>
          <a:lstStyle/>
          <a:p>
            <a:pPr marL="285750" indent="-285750">
              <a:buFont typeface="Wingdings" panose="05000000000000000000" pitchFamily="2" charset="2"/>
              <a:buChar char="Ø"/>
            </a:pPr>
            <a:r>
              <a:rPr lang="en-US" altLang="zh-CN" b="1" dirty="0">
                <a:solidFill>
                  <a:srgbClr val="000000"/>
                </a:solidFill>
              </a:rPr>
              <a:t>Application: Multi-Cell Power Control Problem</a:t>
            </a:r>
            <a:endParaRPr lang="zh-CN" altLang="en-US" sz="1400" dirty="0"/>
          </a:p>
        </p:txBody>
      </p:sp>
      <p:sp>
        <p:nvSpPr>
          <p:cNvPr id="9" name="矩形 8"/>
          <p:cNvSpPr/>
          <p:nvPr/>
        </p:nvSpPr>
        <p:spPr>
          <a:xfrm>
            <a:off x="1763688" y="-264249"/>
            <a:ext cx="6303329" cy="1129027"/>
          </a:xfrm>
          <a:prstGeom prst="rect">
            <a:avLst/>
          </a:prstGeom>
        </p:spPr>
        <p:txBody>
          <a:bodyPr wrap="none">
            <a:spAutoFit/>
          </a:bodyPr>
          <a:lstStyle/>
          <a:p>
            <a:pPr marL="0" marR="0" indent="0" algn="l" defTabSz="914400" eaLnBrk="1" latinLnBrk="0" hangingPunct="1">
              <a:lnSpc>
                <a:spcPct val="200000"/>
              </a:lnSpc>
              <a:buClrTx/>
              <a:buSzTx/>
              <a:buFontTx/>
              <a:buNone/>
              <a:tabLst/>
              <a:defRPr/>
            </a:pPr>
            <a:r>
              <a:rPr lang="en-US" altLang="zh-CN" sz="4000" b="1" dirty="0">
                <a:solidFill>
                  <a:srgbClr val="3333FF"/>
                </a:solidFill>
                <a:latin typeface="Arial Narrow" panose="020B0606020202030204" pitchFamily="34" charset="0"/>
              </a:rPr>
              <a:t>Appendix: Literature Research</a:t>
            </a:r>
          </a:p>
        </p:txBody>
      </p:sp>
    </p:spTree>
    <p:extLst>
      <p:ext uri="{BB962C8B-B14F-4D97-AF65-F5344CB8AC3E}">
        <p14:creationId xmlns:p14="http://schemas.microsoft.com/office/powerpoint/2010/main" val="842373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EC10452-CA92-421E-802A-EA20D3EDEC47}" type="slidenum">
              <a:rPr lang="en-US" altLang="zh-CN" smtClean="0"/>
              <a:pPr>
                <a:defRPr/>
              </a:pPr>
              <a:t>19</a:t>
            </a:fld>
            <a:endParaRPr lang="en-US" altLang="zh-CN"/>
          </a:p>
        </p:txBody>
      </p:sp>
      <p:sp>
        <p:nvSpPr>
          <p:cNvPr id="8" name="矩形 7"/>
          <p:cNvSpPr/>
          <p:nvPr/>
        </p:nvSpPr>
        <p:spPr>
          <a:xfrm>
            <a:off x="2068665" y="-216023"/>
            <a:ext cx="4456669" cy="1129027"/>
          </a:xfrm>
          <a:prstGeom prst="rect">
            <a:avLst/>
          </a:prstGeom>
        </p:spPr>
        <p:txBody>
          <a:bodyPr wrap="none">
            <a:spAutoFit/>
          </a:bodyPr>
          <a:lstStyle/>
          <a:p>
            <a:pPr marL="0" marR="0" indent="0" algn="l" defTabSz="914400" eaLnBrk="1" latinLnBrk="0" hangingPunct="1">
              <a:lnSpc>
                <a:spcPct val="200000"/>
              </a:lnSpc>
              <a:buClrTx/>
              <a:buSzTx/>
              <a:buFontTx/>
              <a:buNone/>
              <a:tabLst/>
              <a:defRPr/>
            </a:pPr>
            <a:r>
              <a:rPr lang="en-US" altLang="zh-CN" sz="4000" b="1" dirty="0">
                <a:solidFill>
                  <a:srgbClr val="3333FF"/>
                </a:solidFill>
                <a:latin typeface="Arial Narrow" panose="020B0606020202030204" pitchFamily="34" charset="0"/>
              </a:rPr>
              <a:t>Appendix: Motivation</a:t>
            </a:r>
          </a:p>
        </p:txBody>
      </p:sp>
      <p:grpSp>
        <p:nvGrpSpPr>
          <p:cNvPr id="9" name="组合 8"/>
          <p:cNvGrpSpPr/>
          <p:nvPr/>
        </p:nvGrpSpPr>
        <p:grpSpPr>
          <a:xfrm>
            <a:off x="27618" y="5503215"/>
            <a:ext cx="9217024" cy="483610"/>
            <a:chOff x="179512" y="6216848"/>
            <a:chExt cx="9217024" cy="483610"/>
          </a:xfrm>
        </p:grpSpPr>
        <p:sp>
          <p:nvSpPr>
            <p:cNvPr id="10" name="矩形 9"/>
            <p:cNvSpPr/>
            <p:nvPr/>
          </p:nvSpPr>
          <p:spPr>
            <a:xfrm>
              <a:off x="193327" y="6216848"/>
              <a:ext cx="9203209" cy="276999"/>
            </a:xfrm>
            <a:prstGeom prst="rect">
              <a:avLst/>
            </a:prstGeom>
          </p:spPr>
          <p:txBody>
            <a:bodyPr wrap="square">
              <a:spAutoFit/>
            </a:bodyPr>
            <a:lstStyle/>
            <a:p>
              <a:pPr algn="l"/>
              <a:r>
                <a:rPr lang="en-US" altLang="zh-CN" sz="1200" dirty="0"/>
                <a:t>[1] Distributed Federated Learning for Ultra-Reliable Low-Latency Vehicular Communications Sumudu </a:t>
              </a:r>
              <a:r>
                <a:rPr lang="en-US" altLang="zh-CN" sz="1200" dirty="0" err="1"/>
                <a:t>Samarakoon</a:t>
              </a:r>
              <a:r>
                <a:rPr lang="en-US" altLang="zh-CN" sz="1200" dirty="0"/>
                <a:t> , Member, IEEE, </a:t>
              </a:r>
              <a:endParaRPr lang="zh-CN" altLang="en-US" sz="1200" dirty="0"/>
            </a:p>
          </p:txBody>
        </p:sp>
        <p:sp>
          <p:nvSpPr>
            <p:cNvPr id="11" name="矩形 10"/>
            <p:cNvSpPr/>
            <p:nvPr/>
          </p:nvSpPr>
          <p:spPr>
            <a:xfrm>
              <a:off x="179512" y="6423459"/>
              <a:ext cx="8604448" cy="276999"/>
            </a:xfrm>
            <a:prstGeom prst="rect">
              <a:avLst/>
            </a:prstGeom>
          </p:spPr>
          <p:txBody>
            <a:bodyPr wrap="square">
              <a:spAutoFit/>
            </a:bodyPr>
            <a:lstStyle/>
            <a:p>
              <a:pPr algn="l"/>
              <a:r>
                <a:rPr lang="en-US" altLang="zh-CN" sz="1200" dirty="0"/>
                <a:t>Mehdi Bennis , Senior Member, IEEE, </a:t>
              </a:r>
              <a:r>
                <a:rPr lang="en-US" altLang="zh-CN" sz="1200" dirty="0" err="1"/>
                <a:t>Walid</a:t>
              </a:r>
              <a:r>
                <a:rPr lang="en-US" altLang="zh-CN" sz="1200" dirty="0"/>
                <a:t> </a:t>
              </a:r>
              <a:r>
                <a:rPr lang="en-US" altLang="zh-CN" sz="1200" dirty="0" err="1"/>
                <a:t>Saad</a:t>
              </a:r>
              <a:r>
                <a:rPr lang="en-US" altLang="zh-CN" sz="1200" dirty="0"/>
                <a:t> , Fellow, IEEE, and </a:t>
              </a:r>
              <a:r>
                <a:rPr lang="en-US" altLang="zh-CN" sz="1200" dirty="0" err="1"/>
                <a:t>Mérouane</a:t>
              </a:r>
              <a:r>
                <a:rPr lang="en-US" altLang="zh-CN" sz="1200" dirty="0"/>
                <a:t> </a:t>
              </a:r>
              <a:r>
                <a:rPr lang="en-US" altLang="zh-CN" sz="1200" dirty="0" err="1"/>
                <a:t>Debbah</a:t>
              </a:r>
              <a:r>
                <a:rPr lang="en-US" altLang="zh-CN" sz="1200" dirty="0"/>
                <a:t>, Fellow, IEEE</a:t>
              </a:r>
              <a:endParaRPr lang="zh-CN" altLang="en-US" sz="1200" dirty="0"/>
            </a:p>
          </p:txBody>
        </p:sp>
      </p:grpSp>
      <p:sp>
        <p:nvSpPr>
          <p:cNvPr id="12" name="矩形 11"/>
          <p:cNvSpPr/>
          <p:nvPr/>
        </p:nvSpPr>
        <p:spPr>
          <a:xfrm>
            <a:off x="41432" y="5956541"/>
            <a:ext cx="9130185" cy="461665"/>
          </a:xfrm>
          <a:prstGeom prst="rect">
            <a:avLst/>
          </a:prstGeom>
        </p:spPr>
        <p:txBody>
          <a:bodyPr wrap="square">
            <a:spAutoFit/>
          </a:bodyPr>
          <a:lstStyle/>
          <a:p>
            <a:pPr algn="l"/>
            <a:r>
              <a:rPr lang="en-US" altLang="zh-CN" sz="1200" dirty="0">
                <a:solidFill>
                  <a:srgbClr val="222222"/>
                </a:solidFill>
                <a:latin typeface="Arial" panose="020B0604020202020204" pitchFamily="34" charset="0"/>
              </a:rPr>
              <a:t>[2] Liu B, Wang L, Liu M. Lifelong federated reinforcement learning: a learning architecture for navigation in cloud robotic systems[J]. IEEE Robotics and Automation Letters, 2019, 4(4): 4555-4562.</a:t>
            </a:r>
            <a:endParaRPr lang="zh-CN" altLang="en-US" sz="1200" dirty="0"/>
          </a:p>
        </p:txBody>
      </p:sp>
      <p:sp>
        <p:nvSpPr>
          <p:cNvPr id="13" name="矩形 12"/>
          <p:cNvSpPr/>
          <p:nvPr/>
        </p:nvSpPr>
        <p:spPr>
          <a:xfrm>
            <a:off x="42412" y="6387922"/>
            <a:ext cx="9433048" cy="276999"/>
          </a:xfrm>
          <a:prstGeom prst="rect">
            <a:avLst/>
          </a:prstGeom>
        </p:spPr>
        <p:txBody>
          <a:bodyPr wrap="square">
            <a:spAutoFit/>
          </a:bodyPr>
          <a:lstStyle/>
          <a:p>
            <a:pPr algn="l"/>
            <a:r>
              <a:rPr lang="en-US" altLang="zh-CN" sz="1200" dirty="0">
                <a:solidFill>
                  <a:srgbClr val="222222"/>
                </a:solidFill>
                <a:latin typeface="Arial" panose="020B0604020202020204" pitchFamily="34" charset="0"/>
              </a:rPr>
              <a:t>[3] Federated Learning for 6G: Applications, Challenges, and Opportunities https://arxiv.org/abs/2101.01338</a:t>
            </a:r>
            <a:endParaRPr lang="zh-CN" altLang="en-US" sz="1200" dirty="0">
              <a:solidFill>
                <a:srgbClr val="222222"/>
              </a:solidFill>
              <a:latin typeface="Arial" panose="020B0604020202020204" pitchFamily="34" charset="0"/>
            </a:endParaRPr>
          </a:p>
        </p:txBody>
      </p:sp>
      <p:sp>
        <p:nvSpPr>
          <p:cNvPr id="6" name="圆角矩形 5"/>
          <p:cNvSpPr/>
          <p:nvPr/>
        </p:nvSpPr>
        <p:spPr bwMode="auto">
          <a:xfrm>
            <a:off x="251520" y="1700808"/>
            <a:ext cx="2448272" cy="122413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4" name="圆角矩形 13"/>
          <p:cNvSpPr/>
          <p:nvPr/>
        </p:nvSpPr>
        <p:spPr bwMode="auto">
          <a:xfrm>
            <a:off x="3250861" y="1700808"/>
            <a:ext cx="2592130" cy="122413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5" name="圆角矩形 14"/>
          <p:cNvSpPr/>
          <p:nvPr/>
        </p:nvSpPr>
        <p:spPr bwMode="auto">
          <a:xfrm>
            <a:off x="6372200" y="1717820"/>
            <a:ext cx="2520280" cy="1207123"/>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6" name="圆角矩形 15"/>
          <p:cNvSpPr/>
          <p:nvPr/>
        </p:nvSpPr>
        <p:spPr bwMode="auto">
          <a:xfrm>
            <a:off x="1222657" y="4026965"/>
            <a:ext cx="6840760" cy="1351853"/>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8" name="矩形 17"/>
          <p:cNvSpPr/>
          <p:nvPr/>
        </p:nvSpPr>
        <p:spPr>
          <a:xfrm>
            <a:off x="-180528" y="3107804"/>
            <a:ext cx="2445250" cy="830997"/>
          </a:xfrm>
          <a:prstGeom prst="rect">
            <a:avLst/>
          </a:prstGeom>
        </p:spPr>
        <p:txBody>
          <a:bodyPr wrap="square">
            <a:spAutoFit/>
          </a:bodyPr>
          <a:lstStyle/>
          <a:p>
            <a:r>
              <a:rPr lang="en-US" altLang="zh-CN" sz="1600" b="1" dirty="0">
                <a:solidFill>
                  <a:srgbClr val="000000"/>
                </a:solidFill>
              </a:rPr>
              <a:t>Enhance Queuing Management of Side-link through FL</a:t>
            </a:r>
            <a:endParaRPr lang="zh-CN" altLang="en-US" sz="1600" dirty="0"/>
          </a:p>
        </p:txBody>
      </p:sp>
      <p:sp>
        <p:nvSpPr>
          <p:cNvPr id="19" name="下箭头 18"/>
          <p:cNvSpPr/>
          <p:nvPr/>
        </p:nvSpPr>
        <p:spPr bwMode="auto">
          <a:xfrm rot="18334383">
            <a:off x="2390498" y="2680028"/>
            <a:ext cx="361023" cy="1590533"/>
          </a:xfrm>
          <a:prstGeom prst="down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0" name="下箭头 19"/>
          <p:cNvSpPr/>
          <p:nvPr/>
        </p:nvSpPr>
        <p:spPr bwMode="auto">
          <a:xfrm>
            <a:off x="4382953" y="3013108"/>
            <a:ext cx="360040" cy="941849"/>
          </a:xfrm>
          <a:prstGeom prst="down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1" name="下箭头 20"/>
          <p:cNvSpPr/>
          <p:nvPr/>
        </p:nvSpPr>
        <p:spPr bwMode="auto">
          <a:xfrm rot="3240000">
            <a:off x="6869166" y="2680687"/>
            <a:ext cx="361023" cy="1590533"/>
          </a:xfrm>
          <a:prstGeom prst="down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22" name="矩形 21"/>
          <p:cNvSpPr/>
          <p:nvPr/>
        </p:nvSpPr>
        <p:spPr>
          <a:xfrm>
            <a:off x="4297000" y="3003758"/>
            <a:ext cx="2445250" cy="830997"/>
          </a:xfrm>
          <a:prstGeom prst="rect">
            <a:avLst/>
          </a:prstGeom>
        </p:spPr>
        <p:txBody>
          <a:bodyPr wrap="square">
            <a:spAutoFit/>
          </a:bodyPr>
          <a:lstStyle/>
          <a:p>
            <a:r>
              <a:rPr lang="en-US" altLang="zh-CN" sz="1600" b="1" dirty="0">
                <a:solidFill>
                  <a:srgbClr val="000000"/>
                </a:solidFill>
              </a:rPr>
              <a:t>Train multi DRL models together through FL</a:t>
            </a:r>
            <a:endParaRPr lang="zh-CN" altLang="en-US" sz="1600" dirty="0"/>
          </a:p>
        </p:txBody>
      </p:sp>
      <p:sp>
        <p:nvSpPr>
          <p:cNvPr id="23" name="矩形 22"/>
          <p:cNvSpPr/>
          <p:nvPr/>
        </p:nvSpPr>
        <p:spPr>
          <a:xfrm>
            <a:off x="7286528" y="3213162"/>
            <a:ext cx="1907415" cy="584775"/>
          </a:xfrm>
          <a:prstGeom prst="rect">
            <a:avLst/>
          </a:prstGeom>
        </p:spPr>
        <p:txBody>
          <a:bodyPr wrap="square">
            <a:spAutoFit/>
          </a:bodyPr>
          <a:lstStyle/>
          <a:p>
            <a:r>
              <a:rPr lang="en-US" altLang="zh-CN" sz="1600" b="1" dirty="0">
                <a:solidFill>
                  <a:srgbClr val="000000"/>
                </a:solidFill>
              </a:rPr>
              <a:t>Implement DRL in power control</a:t>
            </a:r>
            <a:endParaRPr lang="zh-CN" altLang="en-US" sz="1600" dirty="0"/>
          </a:p>
        </p:txBody>
      </p:sp>
      <p:sp>
        <p:nvSpPr>
          <p:cNvPr id="24" name="矩形 23"/>
          <p:cNvSpPr/>
          <p:nvPr/>
        </p:nvSpPr>
        <p:spPr>
          <a:xfrm>
            <a:off x="174292" y="1657538"/>
            <a:ext cx="2602727" cy="1323439"/>
          </a:xfrm>
          <a:prstGeom prst="rect">
            <a:avLst/>
          </a:prstGeom>
        </p:spPr>
        <p:txBody>
          <a:bodyPr wrap="square">
            <a:spAutoFit/>
          </a:bodyPr>
          <a:lstStyle/>
          <a:p>
            <a:r>
              <a:rPr lang="en-US" altLang="zh-CN" sz="1600" dirty="0">
                <a:solidFill>
                  <a:srgbClr val="000000"/>
                </a:solidFill>
                <a:latin typeface="Arial Narrow" panose="020B0606020202030204" pitchFamily="34" charset="0"/>
              </a:rPr>
              <a:t>In [1],  FL was implemented in queuing management of side-link, in which queue-length-bound violation probability was finally minimized</a:t>
            </a:r>
            <a:endParaRPr lang="zh-CN" altLang="en-US" sz="1600" dirty="0">
              <a:latin typeface="Arial Narrow" panose="020B0606020202030204" pitchFamily="34" charset="0"/>
            </a:endParaRPr>
          </a:p>
        </p:txBody>
      </p:sp>
      <p:sp>
        <p:nvSpPr>
          <p:cNvPr id="25" name="矩形 24"/>
          <p:cNvSpPr/>
          <p:nvPr/>
        </p:nvSpPr>
        <p:spPr>
          <a:xfrm>
            <a:off x="3211248" y="1765643"/>
            <a:ext cx="2702582" cy="1077218"/>
          </a:xfrm>
          <a:prstGeom prst="rect">
            <a:avLst/>
          </a:prstGeom>
        </p:spPr>
        <p:txBody>
          <a:bodyPr wrap="square">
            <a:spAutoFit/>
          </a:bodyPr>
          <a:lstStyle/>
          <a:p>
            <a:r>
              <a:rPr lang="en-US" altLang="zh-CN" sz="1600" dirty="0">
                <a:solidFill>
                  <a:srgbClr val="000000"/>
                </a:solidFill>
                <a:latin typeface="Arial Narrow" panose="020B0606020202030204" pitchFamily="34" charset="0"/>
              </a:rPr>
              <a:t>In [2], the concept and framework of FRL were proposed, based on which FL can be used to jointly train multiple DRL models </a:t>
            </a:r>
            <a:endParaRPr lang="zh-CN" altLang="en-US" sz="1600" dirty="0">
              <a:latin typeface="Arial Narrow" panose="020B0606020202030204" pitchFamily="34" charset="0"/>
            </a:endParaRPr>
          </a:p>
        </p:txBody>
      </p:sp>
      <p:sp>
        <p:nvSpPr>
          <p:cNvPr id="26" name="矩形 25"/>
          <p:cNvSpPr/>
          <p:nvPr/>
        </p:nvSpPr>
        <p:spPr>
          <a:xfrm>
            <a:off x="6362628" y="1766365"/>
            <a:ext cx="2539423" cy="1323439"/>
          </a:xfrm>
          <a:prstGeom prst="rect">
            <a:avLst/>
          </a:prstGeom>
        </p:spPr>
        <p:txBody>
          <a:bodyPr wrap="square">
            <a:spAutoFit/>
          </a:bodyPr>
          <a:lstStyle/>
          <a:p>
            <a:r>
              <a:rPr lang="en-US" altLang="zh-CN" sz="1600" dirty="0">
                <a:solidFill>
                  <a:srgbClr val="000000"/>
                </a:solidFill>
                <a:latin typeface="Arial Narrow" panose="020B0606020202030204" pitchFamily="34" charset="0"/>
              </a:rPr>
              <a:t>In [3], the FRL were implemented in Multi-Cell power control problem to maximize the total throughput</a:t>
            </a:r>
          </a:p>
          <a:p>
            <a:endParaRPr lang="zh-CN" altLang="en-US" sz="1600" dirty="0">
              <a:latin typeface="Arial Narrow" panose="020B0606020202030204" pitchFamily="34" charset="0"/>
            </a:endParaRPr>
          </a:p>
        </p:txBody>
      </p:sp>
      <p:sp>
        <p:nvSpPr>
          <p:cNvPr id="27" name="矩形 26"/>
          <p:cNvSpPr/>
          <p:nvPr/>
        </p:nvSpPr>
        <p:spPr>
          <a:xfrm>
            <a:off x="1318097" y="4112408"/>
            <a:ext cx="6552728" cy="1231106"/>
          </a:xfrm>
          <a:prstGeom prst="rect">
            <a:avLst/>
          </a:prstGeom>
        </p:spPr>
        <p:txBody>
          <a:bodyPr wrap="square">
            <a:spAutoFit/>
          </a:bodyPr>
          <a:lstStyle/>
          <a:p>
            <a:r>
              <a:rPr lang="en-US" altLang="zh-CN" b="1" dirty="0">
                <a:solidFill>
                  <a:srgbClr val="000000"/>
                </a:solidFill>
                <a:latin typeface="Arial Narrow" panose="020B0606020202030204" pitchFamily="34" charset="0"/>
              </a:rPr>
              <a:t>We implement DRL in adaptive power control to enhance queuing management of side-link in achieving the optimal delay-power tradeoff. The DRL models can be trained together through FL to speed up the training process and share training samples.</a:t>
            </a:r>
            <a:endParaRPr lang="zh-CN" altLang="en-US" sz="2000" b="1" dirty="0"/>
          </a:p>
        </p:txBody>
      </p:sp>
    </p:spTree>
    <p:extLst>
      <p:ext uri="{BB962C8B-B14F-4D97-AF65-F5344CB8AC3E}">
        <p14:creationId xmlns:p14="http://schemas.microsoft.com/office/powerpoint/2010/main" val="215322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6"/>
          <p:cNvSpPr txBox="1"/>
          <p:nvPr/>
        </p:nvSpPr>
        <p:spPr>
          <a:xfrm>
            <a:off x="247159" y="1382372"/>
            <a:ext cx="8501305" cy="2022936"/>
          </a:xfrm>
          <a:prstGeom prst="rect">
            <a:avLst/>
          </a:prstGeom>
          <a:noFill/>
          <a:ln>
            <a:solidFill>
              <a:srgbClr val="0000FF"/>
            </a:solidFill>
          </a:ln>
          <a:effectLst>
            <a:glow rad="63500">
              <a:srgbClr val="0D0DBF">
                <a:alpha val="40000"/>
              </a:srgbClr>
            </a:glow>
          </a:effectLst>
        </p:spPr>
        <p:txBody>
          <a:bodyPr wrap="square" rtlCol="0">
            <a:noAutofit/>
          </a:bodyPr>
          <a:lstStyle/>
          <a:p>
            <a:pPr marL="0" marR="0" lvl="1" indent="0" algn="just" defTabSz="914400" rtl="0" eaLnBrk="1" fontAlgn="base" latinLnBrk="0" hangingPunct="1">
              <a:lnSpc>
                <a:spcPct val="100000"/>
              </a:lnSpc>
              <a:spcBef>
                <a:spcPct val="0"/>
              </a:spcBef>
              <a:spcAft>
                <a:spcPct val="0"/>
              </a:spcAft>
              <a:buClrTx/>
              <a:buSzTx/>
              <a:buFontTx/>
              <a:buNone/>
              <a:tabLst/>
              <a:defRPr/>
            </a:pPr>
            <a:endParaRPr kumimoji="0" lang="en-US" altLang="zh-CN" sz="1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charset="0"/>
              <a:ea typeface="黑体" pitchFamily="49" charset="-122"/>
              <a:cs typeface="+mn-cs"/>
            </a:endParaRPr>
          </a:p>
          <a:p>
            <a:pPr marL="0" marR="0" lvl="1" indent="0" algn="just" defTabSz="914400" rtl="0" eaLnBrk="1" fontAlgn="base"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a:p>
            <a:pPr marL="0" marR="0" lvl="1" indent="0" algn="just" defTabSz="914400" rtl="0" eaLnBrk="1" fontAlgn="base"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a:p>
            <a:pPr marL="0" marR="0" lvl="1" indent="0" algn="just" defTabSz="914400" rtl="0" eaLnBrk="1" fontAlgn="base"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a:p>
            <a:pPr marL="0" marR="0" lvl="1" indent="0" algn="just" defTabSz="914400" rtl="0" eaLnBrk="1" fontAlgn="base" latinLnBrk="0" hangingPunct="1">
              <a:lnSpc>
                <a:spcPct val="100000"/>
              </a:lnSpc>
              <a:spcBef>
                <a:spcPct val="0"/>
              </a:spcBef>
              <a:spcAft>
                <a:spcPts val="1800"/>
              </a:spcAft>
              <a:buClrTx/>
              <a:buSzTx/>
              <a:buFontTx/>
              <a:buNone/>
              <a:tabLst/>
              <a:defRPr/>
            </a:pPr>
            <a:endParaRPr kumimoji="0" lang="en-US" altLang="zh-CN"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E7B3185-6279-447F-A8E5-0E010E319FB9}" type="slidenum">
              <a:rPr kumimoji="0" lang="en-US" altLang="zh-CN" sz="1400" b="0" i="0" u="none" strike="noStrike" kern="1200" cap="none" spc="0" normalizeH="0" baseline="0" noProof="0" smtClean="0">
                <a:ln>
                  <a:noFill/>
                </a:ln>
                <a:solidFill>
                  <a:srgbClr val="CC00CC"/>
                </a:solidFill>
                <a:effectLst/>
                <a:uLnTx/>
                <a:uFillTx/>
                <a:latin typeface="黑体" pitchFamily="49" charset="-122"/>
                <a:ea typeface="黑体"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zh-CN" sz="1400" b="0" i="0" u="none" strike="noStrike" kern="1200" cap="none" spc="0" normalizeH="0" baseline="0" noProof="0" dirty="0">
              <a:ln>
                <a:noFill/>
              </a:ln>
              <a:solidFill>
                <a:srgbClr val="CC00CC"/>
              </a:solidFill>
              <a:effectLst/>
              <a:uLnTx/>
              <a:uFillTx/>
              <a:latin typeface="黑体" pitchFamily="49" charset="-122"/>
              <a:ea typeface="黑体" pitchFamily="49" charset="-122"/>
              <a:cs typeface="+mn-cs"/>
            </a:endParaRPr>
          </a:p>
        </p:txBody>
      </p:sp>
      <p:sp>
        <p:nvSpPr>
          <p:cNvPr id="10" name="矩形 3"/>
          <p:cNvSpPr/>
          <p:nvPr/>
        </p:nvSpPr>
        <p:spPr>
          <a:xfrm>
            <a:off x="1973704" y="1700808"/>
            <a:ext cx="6702752" cy="1600438"/>
          </a:xfrm>
          <a:prstGeom prst="rect">
            <a:avLst/>
          </a:prstGeom>
        </p:spPr>
        <p:txBody>
          <a:bodyPr wrap="square">
            <a:spAutoFit/>
          </a:body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Arial" charset="0"/>
                <a:ea typeface="宋体" charset="-122"/>
                <a:cs typeface="+mn-cs"/>
              </a:rPr>
              <a:t>We consider the scenario of federated learning in V2X communications</a:t>
            </a:r>
            <a:r>
              <a:rPr kumimoji="0" lang="en-US" altLang="zh-CN" sz="1400" b="1" i="0" u="none" strike="noStrike" kern="1200" cap="none" spc="0" normalizeH="0" baseline="0" noProof="0" dirty="0">
                <a:ln>
                  <a:noFill/>
                </a:ln>
                <a:solidFill>
                  <a:srgbClr val="000000"/>
                </a:solidFill>
                <a:effectLst/>
                <a:uLnTx/>
                <a:uFillTx/>
                <a:latin typeface="Arial" charset="0"/>
                <a:ea typeface="黑体" pitchFamily="49" charset="-122"/>
                <a:cs typeface="+mn-cs"/>
              </a:rPr>
              <a:t>. The vehicles that demand the same AI model shall participate in </a:t>
            </a:r>
            <a:r>
              <a:rPr kumimoji="0" lang="en-US" altLang="zh-CN" sz="1400" b="1" i="0" u="none" strike="noStrike" kern="1200" cap="none" spc="0" normalizeH="0" baseline="0" noProof="0" dirty="0">
                <a:ln>
                  <a:noFill/>
                </a:ln>
                <a:solidFill>
                  <a:srgbClr val="000000"/>
                </a:solidFill>
                <a:effectLst/>
                <a:uLnTx/>
                <a:uFillTx/>
                <a:latin typeface="Arial" charset="0"/>
                <a:ea typeface="宋体" charset="-122"/>
                <a:cs typeface="+mn-cs"/>
              </a:rPr>
              <a:t>federated learning through wireless communications in order to train an accurate global model. We focus on the side-link enhancement and further consider the use case of power control where deep reinforcement learning (DRL) is applied to </a:t>
            </a:r>
            <a:r>
              <a:rPr kumimoji="0" lang="en-US" altLang="zh-CN" sz="1400" b="1" i="0" u="none" strike="noStrike" kern="1200" cap="none" spc="0" normalizeH="0" baseline="0" noProof="0" dirty="0">
                <a:ln>
                  <a:noFill/>
                </a:ln>
                <a:effectLst/>
                <a:uLnTx/>
                <a:uFillTx/>
                <a:latin typeface="Arial" charset="0"/>
                <a:ea typeface="宋体" charset="-122"/>
                <a:cs typeface="+mn-cs"/>
              </a:rPr>
              <a:t>minimize average power consumption</a:t>
            </a:r>
            <a:r>
              <a:rPr lang="en-US" altLang="zh-CN" sz="1400" b="1" dirty="0">
                <a:ea typeface="宋体" charset="-122"/>
              </a:rPr>
              <a:t> of data transmission while satisfying delay constraint.</a:t>
            </a:r>
            <a:endParaRPr kumimoji="0" lang="en-US" altLang="ja-JP" sz="1400" b="1" i="0" u="none" strike="noStrike" kern="1200" cap="none" spc="0" normalizeH="0" baseline="0" noProof="0" dirty="0">
              <a:ln>
                <a:noFill/>
              </a:ln>
              <a:effectLst/>
              <a:uLnTx/>
              <a:uFillTx/>
              <a:ea typeface="宋体" charset="-122"/>
            </a:endParaRPr>
          </a:p>
        </p:txBody>
      </p:sp>
      <p:sp>
        <p:nvSpPr>
          <p:cNvPr id="23" name="矩形 22">
            <a:extLst>
              <a:ext uri="{FF2B5EF4-FFF2-40B4-BE49-F238E27FC236}">
                <a16:creationId xmlns:a16="http://schemas.microsoft.com/office/drawing/2014/main" id="{BCCEA5B3-86D9-4D4C-B54B-79B253DA9CB0}"/>
              </a:ext>
            </a:extLst>
          </p:cNvPr>
          <p:cNvSpPr/>
          <p:nvPr/>
        </p:nvSpPr>
        <p:spPr>
          <a:xfrm>
            <a:off x="464381" y="6248836"/>
            <a:ext cx="3844037" cy="30777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Arial" charset="0"/>
                <a:ea typeface="黑体" pitchFamily="49" charset="-122"/>
                <a:cs typeface="+mn-cs"/>
              </a:rPr>
              <a:t>Figure. 1 Side-link communication in V2X.</a:t>
            </a:r>
            <a:endPar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5" name="Title 1"/>
          <p:cNvSpPr txBox="1">
            <a:spLocks/>
          </p:cNvSpPr>
          <p:nvPr/>
        </p:nvSpPr>
        <p:spPr bwMode="auto">
          <a:xfrm>
            <a:off x="1208338" y="69680"/>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lnSpcReduction="100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defRPr/>
            </a:pPr>
            <a:r>
              <a:rPr lang="en-US" altLang="zh-CN" sz="2400" kern="0" dirty="0">
                <a:solidFill>
                  <a:srgbClr val="006600"/>
                </a:solidFill>
                <a:latin typeface="Arial Black" panose="020B0A04020102020204" pitchFamily="34" charset="0"/>
              </a:rPr>
              <a:t>Federated Learning in V2X Communications for Side-link Enhancement </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sp>
        <p:nvSpPr>
          <p:cNvPr id="31" name="圆角矩形 30"/>
          <p:cNvSpPr/>
          <p:nvPr/>
        </p:nvSpPr>
        <p:spPr bwMode="auto">
          <a:xfrm>
            <a:off x="611560" y="1095778"/>
            <a:ext cx="4543802" cy="540423"/>
          </a:xfrm>
          <a:prstGeom prst="roundRect">
            <a:avLst>
              <a:gd name="adj" fmla="val 50000"/>
            </a:avLst>
          </a:prstGeom>
          <a:gradFill>
            <a:gsLst>
              <a:gs pos="0">
                <a:srgbClr val="18187C"/>
              </a:gs>
              <a:gs pos="80000">
                <a:srgbClr val="2222A3"/>
              </a:gs>
              <a:gs pos="100000">
                <a:srgbClr val="2020A6"/>
              </a:gs>
            </a:gsLst>
            <a:lin ang="16200000" scaled="0"/>
          </a:gradFill>
          <a:ln>
            <a:headEnd type="none" w="med" len="med"/>
            <a:tailEnd type="none" w="med" len="med"/>
          </a:ln>
          <a:effectLst>
            <a:outerShdw blurRad="40005" dist="22860" dir="5400000" algn="ctr" rotWithShape="0">
              <a:srgbClr val="000000">
                <a:alpha val="35000"/>
              </a:srgbClr>
            </a:outerShdw>
          </a:effectLst>
          <a:scene3d>
            <a:camera prst="orthographicFron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Scenario</a:t>
            </a:r>
            <a:r>
              <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a:t>
            </a:r>
            <a:r>
              <a:rPr kumimoji="0" lang="en-US" altLang="zh-CN"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Problem &amp; Proposal</a:t>
            </a:r>
            <a:endPar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endParaRPr>
          </a:p>
        </p:txBody>
      </p:sp>
      <p:sp>
        <p:nvSpPr>
          <p:cNvPr id="32" name="矩形 31"/>
          <p:cNvSpPr/>
          <p:nvPr/>
        </p:nvSpPr>
        <p:spPr>
          <a:xfrm>
            <a:off x="323527" y="1690373"/>
            <a:ext cx="1723549" cy="369332"/>
          </a:xfrm>
          <a:prstGeom prst="rect">
            <a:avLst/>
          </a:prstGeom>
        </p:spPr>
        <p:txBody>
          <a:bodyPr wrap="none">
            <a:spAutoFit/>
          </a:bodyPr>
          <a:lstStyle/>
          <a:p>
            <a:pPr marL="342900" marR="0" lvl="1" indent="-342900" algn="just" defTabSz="914400" rtl="0" eaLnBrk="1" fontAlgn="base"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800" b="0" i="0" u="none" strike="noStrike" kern="700" cap="none" spc="0" normalizeH="0" baseline="0" noProof="0" dirty="0">
                <a:ln>
                  <a:noFill/>
                </a:ln>
                <a:solidFill>
                  <a:srgbClr val="0000FF"/>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Scenario:</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94" name="矩形 93">
            <a:extLst>
              <a:ext uri="{FF2B5EF4-FFF2-40B4-BE49-F238E27FC236}">
                <a16:creationId xmlns:a16="http://schemas.microsoft.com/office/drawing/2014/main" id="{BCCEA5B3-86D9-4D4C-B54B-79B253DA9CB0}"/>
              </a:ext>
            </a:extLst>
          </p:cNvPr>
          <p:cNvSpPr/>
          <p:nvPr/>
        </p:nvSpPr>
        <p:spPr>
          <a:xfrm>
            <a:off x="5174067" y="6098911"/>
            <a:ext cx="4044093" cy="52322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Arial" charset="0"/>
                <a:ea typeface="黑体" pitchFamily="49" charset="-122"/>
                <a:cs typeface="+mn-cs"/>
              </a:rPr>
              <a:t>Figure. 2 System diagram of federated learning in V2X communications.</a:t>
            </a:r>
            <a:endPar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pic>
        <p:nvPicPr>
          <p:cNvPr id="3" name="图片 2"/>
          <p:cNvPicPr>
            <a:picLocks noChangeAspect="1"/>
          </p:cNvPicPr>
          <p:nvPr/>
        </p:nvPicPr>
        <p:blipFill>
          <a:blip r:embed="rId3"/>
          <a:stretch>
            <a:fillRect/>
          </a:stretch>
        </p:blipFill>
        <p:spPr>
          <a:xfrm>
            <a:off x="1087202" y="3568152"/>
            <a:ext cx="2598397" cy="2530759"/>
          </a:xfrm>
          <a:prstGeom prst="rect">
            <a:avLst/>
          </a:prstGeom>
        </p:spPr>
      </p:pic>
      <p:pic>
        <p:nvPicPr>
          <p:cNvPr id="6" name="图片 5"/>
          <p:cNvPicPr>
            <a:picLocks noChangeAspect="1"/>
          </p:cNvPicPr>
          <p:nvPr/>
        </p:nvPicPr>
        <p:blipFill>
          <a:blip r:embed="rId4"/>
          <a:stretch>
            <a:fillRect/>
          </a:stretch>
        </p:blipFill>
        <p:spPr>
          <a:xfrm>
            <a:off x="5209157" y="3653630"/>
            <a:ext cx="3633597" cy="2302639"/>
          </a:xfrm>
          <a:prstGeom prst="rect">
            <a:avLst/>
          </a:prstGeom>
        </p:spPr>
      </p:pic>
    </p:spTree>
    <p:extLst>
      <p:ext uri="{BB962C8B-B14F-4D97-AF65-F5344CB8AC3E}">
        <p14:creationId xmlns:p14="http://schemas.microsoft.com/office/powerpoint/2010/main" val="22667922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C10452-CA92-421E-802A-EA20D3EDEC47}" type="slidenum">
              <a:rPr kumimoji="0" lang="en-US" altLang="zh-CN" sz="1400" b="0" i="0" u="none" strike="noStrike" kern="1200" cap="none" spc="0" normalizeH="0" baseline="0" noProof="0" smtClean="0">
                <a:ln>
                  <a:noFill/>
                </a:ln>
                <a:solidFill>
                  <a:srgbClr val="CC00CC"/>
                </a:solidFill>
                <a:effectLst/>
                <a:uLnTx/>
                <a:uFillTx/>
                <a:latin typeface="黑体" pitchFamily="49" charset="-122"/>
                <a:ea typeface="黑体"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400" b="0" i="0" u="none" strike="noStrike" kern="1200" cap="none" spc="0" normalizeH="0" baseline="0" noProof="0">
              <a:ln>
                <a:noFill/>
              </a:ln>
              <a:solidFill>
                <a:srgbClr val="CC00CC"/>
              </a:solidFill>
              <a:effectLst/>
              <a:uLnTx/>
              <a:uFillTx/>
              <a:latin typeface="黑体" pitchFamily="49" charset="-122"/>
              <a:ea typeface="黑体" pitchFamily="49" charset="-122"/>
              <a:cs typeface="+mn-cs"/>
            </a:endParaRPr>
          </a:p>
        </p:txBody>
      </p:sp>
      <p:sp>
        <p:nvSpPr>
          <p:cNvPr id="4" name="矩形 3"/>
          <p:cNvSpPr/>
          <p:nvPr/>
        </p:nvSpPr>
        <p:spPr>
          <a:xfrm>
            <a:off x="611560" y="6423139"/>
            <a:ext cx="8208912" cy="24622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000" b="0" i="0" u="none" strike="noStrike" kern="1200" cap="none" spc="0" normalizeH="0" baseline="0" noProof="0" dirty="0" err="1">
                <a:ln>
                  <a:noFill/>
                </a:ln>
                <a:solidFill>
                  <a:srgbClr val="000000"/>
                </a:solidFill>
                <a:effectLst/>
                <a:uLnTx/>
                <a:uFillTx/>
                <a:latin typeface="Arial" charset="0"/>
                <a:ea typeface="黑体" pitchFamily="49" charset="-122"/>
                <a:cs typeface="+mn-cs"/>
              </a:rPr>
              <a:t>Elbir</a:t>
            </a:r>
            <a:r>
              <a:rPr kumimoji="0" lang="en-US" altLang="zh-CN" sz="1000" b="0" i="0" u="none" strike="noStrike" kern="1200" cap="none" spc="0" normalizeH="0" baseline="0" noProof="0" dirty="0">
                <a:ln>
                  <a:noFill/>
                </a:ln>
                <a:solidFill>
                  <a:srgbClr val="000000"/>
                </a:solidFill>
                <a:effectLst/>
                <a:uLnTx/>
                <a:uFillTx/>
                <a:latin typeface="Arial" charset="0"/>
                <a:ea typeface="黑体" pitchFamily="49" charset="-122"/>
                <a:cs typeface="+mn-cs"/>
              </a:rPr>
              <a:t>, Ahmet M., </a:t>
            </a:r>
            <a:r>
              <a:rPr kumimoji="0" lang="en-US" altLang="zh-CN" sz="1000" b="0" i="0" u="none" strike="noStrike" kern="1200" cap="none" spc="0" normalizeH="0" baseline="0" noProof="0" dirty="0" err="1">
                <a:ln>
                  <a:noFill/>
                </a:ln>
                <a:solidFill>
                  <a:srgbClr val="000000"/>
                </a:solidFill>
                <a:effectLst/>
                <a:uLnTx/>
                <a:uFillTx/>
                <a:latin typeface="Arial" charset="0"/>
                <a:ea typeface="黑体" pitchFamily="49" charset="-122"/>
                <a:cs typeface="+mn-cs"/>
              </a:rPr>
              <a:t>Burak</a:t>
            </a:r>
            <a:r>
              <a:rPr kumimoji="0" lang="en-US" altLang="zh-CN" sz="1000" b="0" i="0" u="none" strike="noStrike" kern="1200" cap="none" spc="0" normalizeH="0" baseline="0" noProof="0" dirty="0">
                <a:ln>
                  <a:noFill/>
                </a:ln>
                <a:solidFill>
                  <a:srgbClr val="000000"/>
                </a:solidFill>
                <a:effectLst/>
                <a:uLnTx/>
                <a:uFillTx/>
                <a:latin typeface="Arial" charset="0"/>
                <a:ea typeface="黑体" pitchFamily="49" charset="-122"/>
                <a:cs typeface="+mn-cs"/>
              </a:rPr>
              <a:t> </a:t>
            </a:r>
            <a:r>
              <a:rPr kumimoji="0" lang="en-US" altLang="zh-CN" sz="1000" b="0" i="0" u="none" strike="noStrike" kern="1200" cap="none" spc="0" normalizeH="0" baseline="0" noProof="0" dirty="0" err="1">
                <a:ln>
                  <a:noFill/>
                </a:ln>
                <a:solidFill>
                  <a:srgbClr val="000000"/>
                </a:solidFill>
                <a:effectLst/>
                <a:uLnTx/>
                <a:uFillTx/>
                <a:latin typeface="Arial" charset="0"/>
                <a:ea typeface="黑体" pitchFamily="49" charset="-122"/>
                <a:cs typeface="+mn-cs"/>
              </a:rPr>
              <a:t>Soner</a:t>
            </a:r>
            <a:r>
              <a:rPr kumimoji="0" lang="en-US" altLang="zh-CN" sz="1000" b="0" i="0" u="none" strike="noStrike" kern="1200" cap="none" spc="0" normalizeH="0" baseline="0" noProof="0" dirty="0">
                <a:ln>
                  <a:noFill/>
                </a:ln>
                <a:solidFill>
                  <a:srgbClr val="000000"/>
                </a:solidFill>
                <a:effectLst/>
                <a:uLnTx/>
                <a:uFillTx/>
                <a:latin typeface="Arial" charset="0"/>
                <a:ea typeface="黑体" pitchFamily="49" charset="-122"/>
                <a:cs typeface="+mn-cs"/>
              </a:rPr>
              <a:t>, and </a:t>
            </a:r>
            <a:r>
              <a:rPr kumimoji="0" lang="en-US" altLang="zh-CN" sz="1000" b="0" i="0" u="none" strike="noStrike" kern="1200" cap="none" spc="0" normalizeH="0" baseline="0" noProof="0" dirty="0" err="1">
                <a:ln>
                  <a:noFill/>
                </a:ln>
                <a:solidFill>
                  <a:srgbClr val="000000"/>
                </a:solidFill>
                <a:effectLst/>
                <a:uLnTx/>
                <a:uFillTx/>
                <a:latin typeface="Arial" charset="0"/>
                <a:ea typeface="黑体" pitchFamily="49" charset="-122"/>
                <a:cs typeface="+mn-cs"/>
              </a:rPr>
              <a:t>Sinem</a:t>
            </a:r>
            <a:r>
              <a:rPr kumimoji="0" lang="en-US" altLang="zh-CN" sz="1000" b="0" i="0" u="none" strike="noStrike" kern="1200" cap="none" spc="0" normalizeH="0" baseline="0" noProof="0" dirty="0">
                <a:ln>
                  <a:noFill/>
                </a:ln>
                <a:solidFill>
                  <a:srgbClr val="000000"/>
                </a:solidFill>
                <a:effectLst/>
                <a:uLnTx/>
                <a:uFillTx/>
                <a:latin typeface="Arial" charset="0"/>
                <a:ea typeface="黑体" pitchFamily="49" charset="-122"/>
                <a:cs typeface="+mn-cs"/>
              </a:rPr>
              <a:t> </a:t>
            </a:r>
            <a:r>
              <a:rPr kumimoji="0" lang="en-US" altLang="zh-CN" sz="1000" b="0" i="0" u="none" strike="noStrike" kern="1200" cap="none" spc="0" normalizeH="0" baseline="0" noProof="0" dirty="0" err="1">
                <a:ln>
                  <a:noFill/>
                </a:ln>
                <a:solidFill>
                  <a:srgbClr val="000000"/>
                </a:solidFill>
                <a:effectLst/>
                <a:uLnTx/>
                <a:uFillTx/>
                <a:latin typeface="Arial" charset="0"/>
                <a:ea typeface="黑体" pitchFamily="49" charset="-122"/>
                <a:cs typeface="+mn-cs"/>
              </a:rPr>
              <a:t>Coleri</a:t>
            </a:r>
            <a:r>
              <a:rPr kumimoji="0" lang="en-US" altLang="zh-CN" sz="1000" b="0" i="0" u="none" strike="noStrike" kern="1200" cap="none" spc="0" normalizeH="0" baseline="0" noProof="0" dirty="0">
                <a:ln>
                  <a:noFill/>
                </a:ln>
                <a:solidFill>
                  <a:srgbClr val="000000"/>
                </a:solidFill>
                <a:effectLst/>
                <a:uLnTx/>
                <a:uFillTx/>
                <a:latin typeface="Arial" charset="0"/>
                <a:ea typeface="黑体" pitchFamily="49" charset="-122"/>
                <a:cs typeface="+mn-cs"/>
              </a:rPr>
              <a:t>. "Federated Learning in Vehicular Networks." </a:t>
            </a:r>
            <a:r>
              <a:rPr kumimoji="0" lang="en-US" altLang="zh-CN" sz="1000" b="0" i="0" u="none" strike="noStrike" kern="1200" cap="none" spc="0" normalizeH="0" baseline="0" noProof="0" dirty="0" err="1">
                <a:ln>
                  <a:noFill/>
                </a:ln>
                <a:solidFill>
                  <a:srgbClr val="000000"/>
                </a:solidFill>
                <a:effectLst/>
                <a:uLnTx/>
                <a:uFillTx/>
                <a:latin typeface="Arial" charset="0"/>
                <a:ea typeface="黑体" pitchFamily="49" charset="-122"/>
                <a:cs typeface="+mn-cs"/>
              </a:rPr>
              <a:t>arXiv</a:t>
            </a:r>
            <a:r>
              <a:rPr kumimoji="0" lang="en-US" altLang="zh-CN" sz="1000" b="0" i="0" u="none" strike="noStrike" kern="1200" cap="none" spc="0" normalizeH="0" baseline="0" noProof="0" dirty="0">
                <a:ln>
                  <a:noFill/>
                </a:ln>
                <a:solidFill>
                  <a:srgbClr val="000000"/>
                </a:solidFill>
                <a:effectLst/>
                <a:uLnTx/>
                <a:uFillTx/>
                <a:latin typeface="Arial" charset="0"/>
                <a:ea typeface="黑体" pitchFamily="49" charset="-122"/>
                <a:cs typeface="+mn-cs"/>
              </a:rPr>
              <a:t> preprint arXiv:2006.01412 (2020).</a:t>
            </a:r>
            <a:endParaRPr kumimoji="0" lang="zh-CN" altLang="en-US" sz="10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5" name="矩形 4"/>
          <p:cNvSpPr/>
          <p:nvPr/>
        </p:nvSpPr>
        <p:spPr>
          <a:xfrm>
            <a:off x="179512" y="1167135"/>
            <a:ext cx="5870390" cy="461665"/>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charset="0"/>
                <a:ea typeface="黑体" pitchFamily="49" charset="-122"/>
                <a:cs typeface="+mn-cs"/>
              </a:rPr>
              <a:t>FL in Vehicular Networks: Pros &amp; Cons</a:t>
            </a:r>
            <a:endParaRPr kumimoji="0" lang="zh-CN" altLang="en-US" sz="2400" b="1"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7" name="矩形 16"/>
          <p:cNvSpPr/>
          <p:nvPr/>
        </p:nvSpPr>
        <p:spPr>
          <a:xfrm>
            <a:off x="3165849" y="-302145"/>
            <a:ext cx="2635658" cy="1129027"/>
          </a:xfrm>
          <a:prstGeom prst="rect">
            <a:avLst/>
          </a:prstGeom>
        </p:spPr>
        <p:txBody>
          <a:bodyPr wrap="non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3333FF"/>
                </a:solidFill>
                <a:effectLst/>
                <a:uLnTx/>
                <a:uFillTx/>
                <a:latin typeface="Arial Narrow" panose="020B0606020202030204" pitchFamily="34" charset="0"/>
                <a:ea typeface="黑体" pitchFamily="49" charset="-122"/>
                <a:cs typeface="+mn-cs"/>
              </a:rPr>
              <a:t>Background</a:t>
            </a:r>
          </a:p>
        </p:txBody>
      </p:sp>
      <p:grpSp>
        <p:nvGrpSpPr>
          <p:cNvPr id="19" name="组合 18"/>
          <p:cNvGrpSpPr/>
          <p:nvPr/>
        </p:nvGrpSpPr>
        <p:grpSpPr>
          <a:xfrm>
            <a:off x="1403648" y="3861048"/>
            <a:ext cx="6480720" cy="2592288"/>
            <a:chOff x="827584" y="2636912"/>
            <a:chExt cx="7614322" cy="3265373"/>
          </a:xfrm>
        </p:grpSpPr>
        <p:pic>
          <p:nvPicPr>
            <p:cNvPr id="9" name="图片 8"/>
            <p:cNvPicPr>
              <a:picLocks noChangeAspect="1"/>
            </p:cNvPicPr>
            <p:nvPr/>
          </p:nvPicPr>
          <p:blipFill>
            <a:blip r:embed="rId3"/>
            <a:stretch>
              <a:fillRect/>
            </a:stretch>
          </p:blipFill>
          <p:spPr>
            <a:xfrm>
              <a:off x="827584" y="2636912"/>
              <a:ext cx="7614322" cy="3265373"/>
            </a:xfrm>
            <a:prstGeom prst="rect">
              <a:avLst/>
            </a:prstGeom>
          </p:spPr>
        </p:pic>
        <p:grpSp>
          <p:nvGrpSpPr>
            <p:cNvPr id="16" name="组合 15"/>
            <p:cNvGrpSpPr/>
            <p:nvPr/>
          </p:nvGrpSpPr>
          <p:grpSpPr>
            <a:xfrm>
              <a:off x="3420000" y="4005064"/>
              <a:ext cx="4982728" cy="242968"/>
              <a:chOff x="3420000" y="4005064"/>
              <a:chExt cx="4982728" cy="242968"/>
            </a:xfrm>
          </p:grpSpPr>
          <p:sp>
            <p:nvSpPr>
              <p:cNvPr id="14" name="圆角矩形 13"/>
              <p:cNvSpPr/>
              <p:nvPr/>
            </p:nvSpPr>
            <p:spPr bwMode="auto">
              <a:xfrm>
                <a:off x="3420000" y="4005064"/>
                <a:ext cx="1063806" cy="242968"/>
              </a:xfrm>
              <a:prstGeom prst="roundRect">
                <a:avLst/>
              </a:prstGeom>
              <a:no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8" name="圆角矩形 17"/>
              <p:cNvSpPr/>
              <p:nvPr/>
            </p:nvSpPr>
            <p:spPr bwMode="auto">
              <a:xfrm>
                <a:off x="7338922" y="4005064"/>
                <a:ext cx="1063806" cy="242968"/>
              </a:xfrm>
              <a:prstGeom prst="roundRect">
                <a:avLst/>
              </a:prstGeom>
              <a:no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sp>
        <p:nvSpPr>
          <p:cNvPr id="20" name="文本框 19"/>
          <p:cNvSpPr txBox="1"/>
          <p:nvPr/>
        </p:nvSpPr>
        <p:spPr>
          <a:xfrm>
            <a:off x="179512" y="1628800"/>
            <a:ext cx="8589816" cy="861774"/>
          </a:xfrm>
          <a:prstGeom prst="rect">
            <a:avLst/>
          </a:prstGeom>
          <a:noFill/>
        </p:spPr>
        <p:txBody>
          <a:bodyPr wrap="square" rtlCol="0">
            <a:spAutoFit/>
          </a:bodyPr>
          <a:lstStyle/>
          <a:p>
            <a:pPr marL="0" marR="0" lvl="0" indent="0" algn="just" defTabSz="914400" rtl="0" eaLnBrk="0" fontAlgn="base" latinLnBrk="0" hangingPunct="0">
              <a:lnSpc>
                <a:spcPct val="100000"/>
              </a:lnSpc>
              <a:spcBef>
                <a:spcPts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Narrow" panose="020B0606020202030204" pitchFamily="34" charset="0"/>
                <a:ea typeface="黑体" pitchFamily="49" charset="-122"/>
                <a:cs typeface="+mn-cs"/>
              </a:rPr>
              <a:t>Benefits</a:t>
            </a:r>
            <a:r>
              <a:rPr kumimoji="0" lang="en-US" altLang="zh-CN" sz="1800" b="0" i="0" u="none" strike="noStrike" kern="1200" cap="none" spc="0" normalizeH="0" baseline="0" noProof="0" dirty="0">
                <a:ln>
                  <a:noFill/>
                </a:ln>
                <a:solidFill>
                  <a:srgbClr val="000000"/>
                </a:solidFill>
                <a:effectLst/>
                <a:uLnTx/>
                <a:uFillTx/>
                <a:latin typeface="Arial Narrow" panose="020B0606020202030204" pitchFamily="34" charset="0"/>
                <a:ea typeface="黑体" pitchFamily="49" charset="-122"/>
                <a:cs typeface="+mn-cs"/>
              </a:rPr>
              <a:t>: </a:t>
            </a:r>
          </a:p>
          <a:p>
            <a:pPr marL="0" marR="0" lvl="0" indent="0" algn="just" defTabSz="914400" rtl="0" eaLnBrk="0" fontAlgn="base" latinLnBrk="0" hangingPunct="0">
              <a:lnSpc>
                <a:spcPct val="100000"/>
              </a:lnSpc>
              <a:spcBef>
                <a:spcPts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Narrow" panose="020B0606020202030204" pitchFamily="34" charset="0"/>
                <a:ea typeface="黑体" pitchFamily="49" charset="-122"/>
                <a:cs typeface="+mn-cs"/>
              </a:rPr>
              <a:t>Compared with traditional ML training in Vehicular Network, users in FL only need to upload the Local AI model (Gradient) instead of the dataset. This reduces communication overheads and protects privacy and security</a:t>
            </a:r>
          </a:p>
        </p:txBody>
      </p:sp>
      <p:sp>
        <p:nvSpPr>
          <p:cNvPr id="13" name="文本框 12">
            <a:extLst>
              <a:ext uri="{FF2B5EF4-FFF2-40B4-BE49-F238E27FC236}">
                <a16:creationId xmlns:a16="http://schemas.microsoft.com/office/drawing/2014/main" id="{F845E186-BB22-43C1-AB32-753699A35AFB}"/>
              </a:ext>
            </a:extLst>
          </p:cNvPr>
          <p:cNvSpPr txBox="1"/>
          <p:nvPr/>
        </p:nvSpPr>
        <p:spPr>
          <a:xfrm>
            <a:off x="188770" y="2420888"/>
            <a:ext cx="8589816" cy="1492716"/>
          </a:xfrm>
          <a:prstGeom prst="rect">
            <a:avLst/>
          </a:prstGeom>
          <a:noFill/>
        </p:spPr>
        <p:txBody>
          <a:bodyPr wrap="square" rtlCol="0">
            <a:spAutoFit/>
          </a:bodyPr>
          <a:lstStyle/>
          <a:p>
            <a:pPr marL="0" marR="0" lvl="0" indent="0" algn="just" defTabSz="914400" rtl="0" eaLnBrk="1" fontAlgn="base" latinLnBrk="0" hangingPunct="1">
              <a:lnSpc>
                <a:spcPct val="15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Narrow" panose="020B0606020202030204" pitchFamily="34" charset="0"/>
                <a:ea typeface="黑体" pitchFamily="49" charset="-122"/>
                <a:cs typeface="+mn-cs"/>
              </a:rPr>
              <a:t>Challenges</a:t>
            </a:r>
            <a:r>
              <a:rPr kumimoji="0" lang="en-US" altLang="zh-CN" sz="1800" b="0" i="0" u="none" strike="noStrike" kern="1200" cap="none" spc="0" normalizeH="0" baseline="0" noProof="0" dirty="0">
                <a:ln>
                  <a:noFill/>
                </a:ln>
                <a:solidFill>
                  <a:srgbClr val="000000"/>
                </a:solidFill>
                <a:effectLst/>
                <a:uLnTx/>
                <a:uFillTx/>
                <a:latin typeface="Arial Narrow" panose="020B0606020202030204" pitchFamily="34" charset="0"/>
                <a:ea typeface="黑体" pitchFamily="49" charset="-122"/>
                <a:cs typeface="+mn-cs"/>
              </a:rPr>
              <a:t>: </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Narrow" panose="020B0606020202030204" pitchFamily="34" charset="0"/>
                <a:ea typeface="黑体" pitchFamily="49" charset="-122"/>
                <a:cs typeface="+mn-cs"/>
              </a:rPr>
              <a:t>1. Efficient model training --- the model quality may be reduced due to aggregation process with the risk of adding irrelevant data samples</a:t>
            </a:r>
          </a:p>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600" b="0" i="0" u="none" strike="noStrike" kern="1200" cap="none" spc="0" normalizeH="0" baseline="0" noProof="0" dirty="0">
                <a:ln>
                  <a:noFill/>
                </a:ln>
                <a:solidFill>
                  <a:srgbClr val="000000"/>
                </a:solidFill>
                <a:effectLst/>
                <a:uLnTx/>
                <a:uFillTx/>
                <a:latin typeface="Arial Narrow" panose="020B0606020202030204" pitchFamily="34" charset="0"/>
                <a:ea typeface="黑体" pitchFamily="49" charset="-122"/>
                <a:cs typeface="+mn-cs"/>
              </a:rPr>
              <a:t>2. Scheduling and resource management --- how to mitigate the straggler effect, i.e., in each iteration the aggregation has to wait for the slowest UEs (probably with unfavorable links or limited computational capabilities)</a:t>
            </a:r>
            <a:endParaRPr kumimoji="0" lang="zh-CN" altLang="en-US" sz="1600" b="0" i="0" u="none" strike="noStrike" kern="1200" cap="none" spc="0" normalizeH="0" baseline="0" noProof="0" dirty="0">
              <a:ln>
                <a:noFill/>
              </a:ln>
              <a:solidFill>
                <a:srgbClr val="000000"/>
              </a:solidFill>
              <a:effectLst/>
              <a:uLnTx/>
              <a:uFillTx/>
              <a:latin typeface="Arial Narrow" panose="020B0606020202030204" pitchFamily="34" charset="0"/>
              <a:ea typeface="黑体" pitchFamily="49" charset="-122"/>
              <a:cs typeface="+mn-cs"/>
            </a:endParaRPr>
          </a:p>
        </p:txBody>
      </p:sp>
    </p:spTree>
    <p:extLst>
      <p:ext uri="{BB962C8B-B14F-4D97-AF65-F5344CB8AC3E}">
        <p14:creationId xmlns:p14="http://schemas.microsoft.com/office/powerpoint/2010/main" val="34915412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E7B3185-6279-447F-A8E5-0E010E319FB9}" type="slidenum">
              <a:rPr kumimoji="0" lang="en-US" altLang="zh-CN" sz="1400" b="0" i="0" u="none" strike="noStrike" kern="1200" cap="none" spc="0" normalizeH="0" baseline="0" noProof="0" smtClean="0">
                <a:ln>
                  <a:noFill/>
                </a:ln>
                <a:solidFill>
                  <a:srgbClr val="CC00CC"/>
                </a:solidFill>
                <a:effectLst/>
                <a:uLnTx/>
                <a:uFillTx/>
                <a:latin typeface="黑体" pitchFamily="49" charset="-122"/>
                <a:ea typeface="黑体"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400" b="0" i="0" u="none" strike="noStrike" kern="1200" cap="none" spc="0" normalizeH="0" baseline="0" noProof="0" dirty="0">
              <a:ln>
                <a:noFill/>
              </a:ln>
              <a:solidFill>
                <a:srgbClr val="CC00CC"/>
              </a:solidFill>
              <a:effectLst/>
              <a:uLnTx/>
              <a:uFillTx/>
              <a:latin typeface="黑体" pitchFamily="49" charset="-122"/>
              <a:ea typeface="黑体" pitchFamily="49" charset="-122"/>
              <a:cs typeface="+mn-cs"/>
            </a:endParaRPr>
          </a:p>
        </p:txBody>
      </p:sp>
      <p:sp>
        <p:nvSpPr>
          <p:cNvPr id="10" name="矩形 3"/>
          <p:cNvSpPr/>
          <p:nvPr/>
        </p:nvSpPr>
        <p:spPr>
          <a:xfrm>
            <a:off x="464383" y="1930580"/>
            <a:ext cx="8194827" cy="1169551"/>
          </a:xfrm>
          <a:prstGeom prst="rect">
            <a:avLst/>
          </a:prstGeom>
        </p:spPr>
        <p:txBody>
          <a:bodyPr wrap="square">
            <a:spAutoFit/>
          </a:bodyPr>
          <a:lstStyle/>
          <a:p>
            <a:pPr lvl="0" algn="just">
              <a:defRPr/>
            </a:pPr>
            <a:r>
              <a:rPr lang="en-US" altLang="zh-CN" sz="1400" b="1" dirty="0">
                <a:solidFill>
                  <a:srgbClr val="000000"/>
                </a:solidFill>
                <a:ea typeface="宋体" charset="-122"/>
              </a:rPr>
              <a:t>Federated learning (FL) in V2X communications receives more and more attention from academia and industry, due to the large demands for AI model in </a:t>
            </a:r>
            <a:r>
              <a:rPr lang="en-US" altLang="zh-CN" sz="1400" b="1" dirty="0">
                <a:solidFill>
                  <a:srgbClr val="000000"/>
                </a:solidFill>
              </a:rPr>
              <a:t>V2X such as unmanned driving, route optimization, collision prevention and so on. The vehicles that demand the same AI model shall participate in </a:t>
            </a:r>
            <a:r>
              <a:rPr lang="en-US" altLang="zh-CN" sz="1400" b="1" dirty="0">
                <a:solidFill>
                  <a:srgbClr val="000000"/>
                </a:solidFill>
                <a:ea typeface="宋体" charset="-122"/>
              </a:rPr>
              <a:t>federated learning through wireless communications in order to train an accurate global model.</a:t>
            </a:r>
            <a:endParaRPr lang="en-US" altLang="ja-JP" sz="1400" b="1" dirty="0">
              <a:solidFill>
                <a:srgbClr val="000000"/>
              </a:solidFill>
              <a:ea typeface="宋体" charset="-122"/>
            </a:endParaRPr>
          </a:p>
        </p:txBody>
      </p:sp>
      <p:sp>
        <p:nvSpPr>
          <p:cNvPr id="23" name="矩形 22">
            <a:extLst>
              <a:ext uri="{FF2B5EF4-FFF2-40B4-BE49-F238E27FC236}">
                <a16:creationId xmlns:a16="http://schemas.microsoft.com/office/drawing/2014/main" id="{BCCEA5B3-86D9-4D4C-B54B-79B253DA9CB0}"/>
              </a:ext>
            </a:extLst>
          </p:cNvPr>
          <p:cNvSpPr/>
          <p:nvPr/>
        </p:nvSpPr>
        <p:spPr>
          <a:xfrm>
            <a:off x="464383" y="6102106"/>
            <a:ext cx="3844037" cy="307777"/>
          </a:xfrm>
          <a:prstGeom prst="rect">
            <a:avLst/>
          </a:prstGeom>
        </p:spPr>
        <p:txBody>
          <a:bodyPr wrap="square">
            <a:spAutoFit/>
          </a:bodyPr>
          <a:lstStyle/>
          <a:p>
            <a:pPr lvl="0" algn="l">
              <a:defRPr/>
            </a:pPr>
            <a:r>
              <a:rPr kumimoji="0" lang="en-US" altLang="zh-CN" sz="1400" b="1" i="0" u="none" strike="noStrike" kern="1200" cap="none" spc="0" normalizeH="0" baseline="0" noProof="0" dirty="0">
                <a:ln>
                  <a:noFill/>
                </a:ln>
                <a:solidFill>
                  <a:srgbClr val="000000"/>
                </a:solidFill>
                <a:effectLst/>
                <a:uLnTx/>
                <a:uFillTx/>
                <a:latin typeface="Arial" charset="0"/>
                <a:ea typeface="黑体" pitchFamily="49" charset="-122"/>
                <a:cs typeface="+mn-cs"/>
              </a:rPr>
              <a:t>Figure. 1</a:t>
            </a:r>
            <a:r>
              <a:rPr lang="en-US" altLang="zh-CN" sz="1400" b="1" dirty="0">
                <a:solidFill>
                  <a:srgbClr val="000000"/>
                </a:solidFill>
              </a:rPr>
              <a:t> </a:t>
            </a:r>
            <a:r>
              <a:rPr lang="en-US" altLang="zh-CN" sz="1400" dirty="0">
                <a:solidFill>
                  <a:srgbClr val="000000"/>
                </a:solidFill>
              </a:rPr>
              <a:t>The demands for AI model </a:t>
            </a:r>
            <a:r>
              <a:rPr kumimoji="0" lang="en-US" altLang="zh-CN" sz="1400" i="0" u="none" strike="noStrike" kern="1200" cap="none" spc="0" normalizeH="0" baseline="0" noProof="0" dirty="0">
                <a:ln>
                  <a:noFill/>
                </a:ln>
                <a:solidFill>
                  <a:srgbClr val="000000"/>
                </a:solidFill>
                <a:effectLst/>
                <a:uLnTx/>
                <a:uFillTx/>
              </a:rPr>
              <a:t>in V2X.</a:t>
            </a:r>
          </a:p>
        </p:txBody>
      </p:sp>
      <p:pic>
        <p:nvPicPr>
          <p:cNvPr id="2050" name="Picture 2" descr="自动驾驶，直播,车载信息服务"/>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87" y="3595388"/>
            <a:ext cx="3414660" cy="2282799"/>
          </a:xfrm>
          <a:prstGeom prst="rect">
            <a:avLst/>
          </a:prstGeom>
          <a:noFill/>
          <a:extLst>
            <a:ext uri="{909E8E84-426E-40DD-AFC4-6F175D3DCCD1}">
              <a14:hiddenFill xmlns:a14="http://schemas.microsoft.com/office/drawing/2010/main">
                <a:solidFill>
                  <a:srgbClr val="FFFFFF"/>
                </a:solidFill>
              </a14:hiddenFill>
            </a:ext>
          </a:extLst>
        </p:spPr>
      </p:pic>
      <p:grpSp>
        <p:nvGrpSpPr>
          <p:cNvPr id="48" name="组合 47"/>
          <p:cNvGrpSpPr/>
          <p:nvPr/>
        </p:nvGrpSpPr>
        <p:grpSpPr>
          <a:xfrm>
            <a:off x="4884272" y="3326835"/>
            <a:ext cx="4259728" cy="2663477"/>
            <a:chOff x="120282" y="4180980"/>
            <a:chExt cx="4259728" cy="2663479"/>
          </a:xfrm>
        </p:grpSpPr>
        <p:pic>
          <p:nvPicPr>
            <p:cNvPr id="49"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66315" y="5656827"/>
              <a:ext cx="1233317" cy="468660"/>
            </a:xfrm>
            <a:prstGeom prst="rect">
              <a:avLst/>
            </a:prstGeom>
            <a:noFill/>
            <a:extLst>
              <a:ext uri="{909E8E84-426E-40DD-AFC4-6F175D3DCCD1}">
                <a14:hiddenFill xmlns:a14="http://schemas.microsoft.com/office/drawing/2010/main">
                  <a:solidFill>
                    <a:srgbClr val="FFFFFF"/>
                  </a:solidFill>
                </a14:hiddenFill>
              </a:ext>
            </a:extLst>
          </p:spPr>
        </p:pic>
        <p:pic>
          <p:nvPicPr>
            <p:cNvPr id="50" name="图片 49"/>
            <p:cNvPicPr>
              <a:picLocks noChangeAspect="1"/>
            </p:cNvPicPr>
            <p:nvPr/>
          </p:nvPicPr>
          <p:blipFill rotWithShape="1">
            <a:blip r:embed="rId5">
              <a:extLst>
                <a:ext uri="{28A0092B-C50C-407E-A947-70E740481C1C}">
                  <a14:useLocalDpi xmlns:a14="http://schemas.microsoft.com/office/drawing/2010/main" val="0"/>
                </a:ext>
              </a:extLst>
            </a:blip>
            <a:srcRect l="52833" r="25334" b="53368"/>
            <a:stretch/>
          </p:blipFill>
          <p:spPr>
            <a:xfrm>
              <a:off x="2529589" y="4420702"/>
              <a:ext cx="432048" cy="764011"/>
            </a:xfrm>
            <a:prstGeom prst="rect">
              <a:avLst/>
            </a:prstGeom>
          </p:spPr>
        </p:pic>
        <p:pic>
          <p:nvPicPr>
            <p:cNvPr id="51" name="图片 50"/>
            <p:cNvPicPr>
              <a:picLocks noChangeAspect="1"/>
            </p:cNvPicPr>
            <p:nvPr/>
          </p:nvPicPr>
          <p:blipFill>
            <a:blip r:embed="rId6"/>
            <a:stretch>
              <a:fillRect/>
            </a:stretch>
          </p:blipFill>
          <p:spPr>
            <a:xfrm>
              <a:off x="1536231" y="5125453"/>
              <a:ext cx="329086" cy="332958"/>
            </a:xfrm>
            <a:prstGeom prst="rect">
              <a:avLst/>
            </a:prstGeom>
          </p:spPr>
        </p:pic>
        <p:sp>
          <p:nvSpPr>
            <p:cNvPr id="52" name="文本框 51"/>
            <p:cNvSpPr txBox="1"/>
            <p:nvPr/>
          </p:nvSpPr>
          <p:spPr>
            <a:xfrm>
              <a:off x="1322341" y="4725097"/>
              <a:ext cx="776566" cy="400110"/>
            </a:xfrm>
            <a:prstGeom prst="rect">
              <a:avLst/>
            </a:prstGeom>
            <a:noFill/>
          </p:spPr>
          <p:txBody>
            <a:bodyPr wrap="square" rtlCol="0">
              <a:spAutoFit/>
            </a:bodyPr>
            <a:lstStyle/>
            <a:p>
              <a:r>
                <a:rPr lang="en-US" altLang="zh-CN" sz="1000" dirty="0"/>
                <a:t>Local model</a:t>
              </a:r>
              <a:endParaRPr lang="zh-CN" altLang="en-US" sz="1000" dirty="0"/>
            </a:p>
          </p:txBody>
        </p:sp>
        <p:cxnSp>
          <p:nvCxnSpPr>
            <p:cNvPr id="53" name="曲线连接符 52"/>
            <p:cNvCxnSpPr/>
            <p:nvPr/>
          </p:nvCxnSpPr>
          <p:spPr bwMode="auto">
            <a:xfrm flipV="1">
              <a:off x="1845619" y="4585920"/>
              <a:ext cx="758718" cy="632790"/>
            </a:xfrm>
            <a:prstGeom prst="curvedConnector3">
              <a:avLst>
                <a:gd name="adj1" fmla="val 50000"/>
              </a:avLst>
            </a:prstGeom>
            <a:solidFill>
              <a:schemeClr val="accent1"/>
            </a:solidFill>
            <a:ln w="28575" cap="flat" cmpd="sng" algn="ctr">
              <a:solidFill>
                <a:schemeClr val="tx1"/>
              </a:solidFill>
              <a:prstDash val="solid"/>
              <a:round/>
              <a:headEnd type="none" w="med" len="med"/>
              <a:tailEnd type="triangle"/>
            </a:ln>
            <a:effectLst/>
          </p:spPr>
        </p:cxnSp>
        <p:pic>
          <p:nvPicPr>
            <p:cNvPr id="54" name="图片 53"/>
            <p:cNvPicPr>
              <a:picLocks noChangeAspect="1"/>
            </p:cNvPicPr>
            <p:nvPr/>
          </p:nvPicPr>
          <p:blipFill>
            <a:blip r:embed="rId7"/>
            <a:stretch>
              <a:fillRect/>
            </a:stretch>
          </p:blipFill>
          <p:spPr>
            <a:xfrm>
              <a:off x="131915" y="5090035"/>
              <a:ext cx="819015" cy="446477"/>
            </a:xfrm>
            <a:prstGeom prst="rect">
              <a:avLst/>
            </a:prstGeom>
          </p:spPr>
        </p:pic>
        <p:sp>
          <p:nvSpPr>
            <p:cNvPr id="56" name="文本框 55"/>
            <p:cNvSpPr txBox="1"/>
            <p:nvPr/>
          </p:nvSpPr>
          <p:spPr>
            <a:xfrm>
              <a:off x="120282" y="4737752"/>
              <a:ext cx="864122" cy="400110"/>
            </a:xfrm>
            <a:prstGeom prst="rect">
              <a:avLst/>
            </a:prstGeom>
            <a:noFill/>
          </p:spPr>
          <p:txBody>
            <a:bodyPr wrap="square" rtlCol="0">
              <a:spAutoFit/>
            </a:bodyPr>
            <a:lstStyle>
              <a:defPPr>
                <a:defRPr lang="zh-CN"/>
              </a:defPPr>
              <a:lvl1pPr>
                <a:defRPr sz="1000"/>
              </a:lvl1pPr>
            </a:lstStyle>
            <a:p>
              <a:r>
                <a:rPr lang="en-US" altLang="zh-CN" dirty="0"/>
                <a:t>Sample data</a:t>
              </a:r>
              <a:endParaRPr lang="zh-CN" altLang="en-US" dirty="0"/>
            </a:p>
          </p:txBody>
        </p:sp>
        <p:sp>
          <p:nvSpPr>
            <p:cNvPr id="57" name="右箭头 56"/>
            <p:cNvSpPr/>
            <p:nvPr/>
          </p:nvSpPr>
          <p:spPr bwMode="auto">
            <a:xfrm>
              <a:off x="1076403" y="5254002"/>
              <a:ext cx="325653" cy="139242"/>
            </a:xfrm>
            <a:prstGeom prst="right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58" name="文本框 57"/>
            <p:cNvSpPr txBox="1"/>
            <p:nvPr/>
          </p:nvSpPr>
          <p:spPr>
            <a:xfrm>
              <a:off x="893387" y="4902315"/>
              <a:ext cx="675059" cy="400110"/>
            </a:xfrm>
            <a:prstGeom prst="rect">
              <a:avLst/>
            </a:prstGeom>
            <a:noFill/>
          </p:spPr>
          <p:txBody>
            <a:bodyPr wrap="square" rtlCol="0">
              <a:spAutoFit/>
            </a:bodyPr>
            <a:lstStyle>
              <a:defPPr>
                <a:defRPr lang="zh-CN"/>
              </a:defPPr>
              <a:lvl1pPr>
                <a:defRPr sz="1000"/>
              </a:lvl1pPr>
            </a:lstStyle>
            <a:p>
              <a:r>
                <a:rPr lang="en-US" altLang="zh-CN" dirty="0"/>
                <a:t>AI Training</a:t>
              </a:r>
              <a:endParaRPr lang="zh-CN" altLang="en-US" dirty="0"/>
            </a:p>
          </p:txBody>
        </p:sp>
        <p:cxnSp>
          <p:nvCxnSpPr>
            <p:cNvPr id="65" name="肘形连接符 64"/>
            <p:cNvCxnSpPr/>
            <p:nvPr/>
          </p:nvCxnSpPr>
          <p:spPr bwMode="auto">
            <a:xfrm rot="16200000" flipH="1">
              <a:off x="357837" y="5808179"/>
              <a:ext cx="900032" cy="532864"/>
            </a:xfrm>
            <a:prstGeom prst="bentConnector3">
              <a:avLst>
                <a:gd name="adj1" fmla="val 99802"/>
              </a:avLst>
            </a:prstGeom>
            <a:solidFill>
              <a:schemeClr val="accent1"/>
            </a:solidFill>
            <a:ln w="28575" cap="flat" cmpd="sng" algn="ctr">
              <a:solidFill>
                <a:schemeClr val="tx1"/>
              </a:solidFill>
              <a:prstDash val="solid"/>
              <a:round/>
              <a:headEnd type="none" w="med" len="med"/>
              <a:tailEnd type="triangle"/>
            </a:ln>
            <a:effectLst/>
          </p:spPr>
        </p:cxnSp>
        <p:cxnSp>
          <p:nvCxnSpPr>
            <p:cNvPr id="78" name="直接箭头连接符 77"/>
            <p:cNvCxnSpPr/>
            <p:nvPr/>
          </p:nvCxnSpPr>
          <p:spPr bwMode="auto">
            <a:xfrm flipH="1">
              <a:off x="1545055" y="6112395"/>
              <a:ext cx="12661" cy="298271"/>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87" name="矩形 86"/>
            <p:cNvSpPr/>
            <p:nvPr/>
          </p:nvSpPr>
          <p:spPr>
            <a:xfrm>
              <a:off x="1542651" y="6137593"/>
              <a:ext cx="700833" cy="246221"/>
            </a:xfrm>
            <a:prstGeom prst="rect">
              <a:avLst/>
            </a:prstGeom>
          </p:spPr>
          <p:txBody>
            <a:bodyPr wrap="none">
              <a:spAutoFit/>
            </a:bodyPr>
            <a:lstStyle/>
            <a:p>
              <a:r>
                <a:rPr lang="en-US" altLang="zh-CN" sz="1000" dirty="0">
                  <a:solidFill>
                    <a:srgbClr val="000000"/>
                  </a:solidFill>
                </a:rPr>
                <a:t>Location </a:t>
              </a:r>
              <a:endParaRPr lang="zh-CN" altLang="en-US" dirty="0"/>
            </a:p>
          </p:txBody>
        </p:sp>
        <p:sp>
          <p:nvSpPr>
            <p:cNvPr id="93" name="矩形 92"/>
            <p:cNvSpPr/>
            <p:nvPr/>
          </p:nvSpPr>
          <p:spPr bwMode="auto">
            <a:xfrm>
              <a:off x="1073975" y="6433571"/>
              <a:ext cx="980733" cy="352305"/>
            </a:xfrm>
            <a:prstGeom prst="rect">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95" name="矩形 94"/>
            <p:cNvSpPr/>
            <p:nvPr/>
          </p:nvSpPr>
          <p:spPr>
            <a:xfrm>
              <a:off x="1059841" y="6382794"/>
              <a:ext cx="1039066" cy="461665"/>
            </a:xfrm>
            <a:prstGeom prst="rect">
              <a:avLst/>
            </a:prstGeom>
          </p:spPr>
          <p:txBody>
            <a:bodyPr wrap="none">
              <a:spAutoFit/>
            </a:bodyPr>
            <a:lstStyle/>
            <a:p>
              <a:r>
                <a:rPr lang="en-US" altLang="zh-CN" sz="1200" dirty="0">
                  <a:solidFill>
                    <a:srgbClr val="000000"/>
                  </a:solidFill>
                </a:rPr>
                <a:t>Size of data </a:t>
              </a:r>
            </a:p>
            <a:p>
              <a:r>
                <a:rPr lang="en-US" altLang="zh-CN" sz="1200" dirty="0">
                  <a:solidFill>
                    <a:srgbClr val="000000"/>
                  </a:solidFill>
                </a:rPr>
                <a:t>&amp; Location</a:t>
              </a:r>
              <a:endParaRPr lang="zh-CN" altLang="en-US" sz="1200" dirty="0"/>
            </a:p>
          </p:txBody>
        </p:sp>
        <p:sp>
          <p:nvSpPr>
            <p:cNvPr id="96" name="文本框 95"/>
            <p:cNvSpPr txBox="1"/>
            <p:nvPr/>
          </p:nvSpPr>
          <p:spPr>
            <a:xfrm>
              <a:off x="1557143" y="4601673"/>
              <a:ext cx="1334368" cy="215444"/>
            </a:xfrm>
            <a:prstGeom prst="rect">
              <a:avLst/>
            </a:prstGeom>
            <a:noFill/>
          </p:spPr>
          <p:txBody>
            <a:bodyPr wrap="square" rtlCol="0">
              <a:spAutoFit/>
            </a:bodyPr>
            <a:lstStyle/>
            <a:p>
              <a:r>
                <a:rPr lang="en-US" altLang="zh-CN" sz="800" dirty="0"/>
                <a:t>uploading</a:t>
              </a:r>
              <a:endParaRPr lang="zh-CN" altLang="en-US" sz="800" dirty="0"/>
            </a:p>
          </p:txBody>
        </p:sp>
        <p:grpSp>
          <p:nvGrpSpPr>
            <p:cNvPr id="97" name="组合 96"/>
            <p:cNvGrpSpPr/>
            <p:nvPr/>
          </p:nvGrpSpPr>
          <p:grpSpPr>
            <a:xfrm>
              <a:off x="2232505" y="5424256"/>
              <a:ext cx="1471954" cy="577081"/>
              <a:chOff x="2297251" y="5695674"/>
              <a:chExt cx="1471954" cy="577081"/>
            </a:xfrm>
          </p:grpSpPr>
          <p:sp>
            <p:nvSpPr>
              <p:cNvPr id="106" name="矩形 105"/>
              <p:cNvSpPr/>
              <p:nvPr/>
            </p:nvSpPr>
            <p:spPr bwMode="auto">
              <a:xfrm>
                <a:off x="2628688" y="5741619"/>
                <a:ext cx="780334" cy="459631"/>
              </a:xfrm>
              <a:prstGeom prst="rect">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07" name="文本框 106"/>
              <p:cNvSpPr txBox="1"/>
              <p:nvPr/>
            </p:nvSpPr>
            <p:spPr>
              <a:xfrm>
                <a:off x="2297251" y="5695674"/>
                <a:ext cx="1471954" cy="577081"/>
              </a:xfrm>
              <a:prstGeom prst="rect">
                <a:avLst/>
              </a:prstGeom>
              <a:noFill/>
            </p:spPr>
            <p:txBody>
              <a:bodyPr wrap="square" rtlCol="0">
                <a:spAutoFit/>
              </a:bodyPr>
              <a:lstStyle/>
              <a:p>
                <a:r>
                  <a:rPr lang="en-US" altLang="zh-CN" sz="1050" dirty="0"/>
                  <a:t>Power</a:t>
                </a:r>
              </a:p>
              <a:p>
                <a:r>
                  <a:rPr lang="en-US" altLang="zh-CN" sz="1050" dirty="0"/>
                  <a:t>&amp; resource</a:t>
                </a:r>
              </a:p>
              <a:p>
                <a:r>
                  <a:rPr lang="en-US" altLang="zh-CN" sz="1050" dirty="0"/>
                  <a:t>allocation</a:t>
                </a:r>
                <a:endParaRPr lang="zh-CN" altLang="en-US" sz="1050" dirty="0"/>
              </a:p>
            </p:txBody>
          </p:sp>
        </p:grpSp>
        <p:cxnSp>
          <p:nvCxnSpPr>
            <p:cNvPr id="98" name="曲线连接符 97"/>
            <p:cNvCxnSpPr>
              <a:stCxn id="95" idx="3"/>
              <a:endCxn id="50" idx="3"/>
            </p:cNvCxnSpPr>
            <p:nvPr/>
          </p:nvCxnSpPr>
          <p:spPr bwMode="auto">
            <a:xfrm flipV="1">
              <a:off x="2098907" y="4802708"/>
              <a:ext cx="862730" cy="1810917"/>
            </a:xfrm>
            <a:prstGeom prst="curvedConnector3">
              <a:avLst>
                <a:gd name="adj1" fmla="val 179492"/>
              </a:avLst>
            </a:prstGeom>
            <a:solidFill>
              <a:schemeClr val="accent1"/>
            </a:solidFill>
            <a:ln w="28575" cap="flat" cmpd="sng" algn="ctr">
              <a:solidFill>
                <a:schemeClr val="tx1"/>
              </a:solidFill>
              <a:prstDash val="solid"/>
              <a:round/>
              <a:headEnd type="none" w="med" len="med"/>
              <a:tailEnd type="triangle"/>
            </a:ln>
            <a:effectLst/>
          </p:spPr>
        </p:cxnSp>
        <p:pic>
          <p:nvPicPr>
            <p:cNvPr id="99" name="图片 98"/>
            <p:cNvPicPr>
              <a:picLocks noChangeAspect="1"/>
            </p:cNvPicPr>
            <p:nvPr/>
          </p:nvPicPr>
          <p:blipFill>
            <a:blip r:embed="rId8"/>
            <a:stretch>
              <a:fillRect/>
            </a:stretch>
          </p:blipFill>
          <p:spPr>
            <a:xfrm>
              <a:off x="2870191" y="4229484"/>
              <a:ext cx="350902" cy="341748"/>
            </a:xfrm>
            <a:prstGeom prst="rect">
              <a:avLst/>
            </a:prstGeom>
          </p:spPr>
        </p:pic>
        <p:sp>
          <p:nvSpPr>
            <p:cNvPr id="100" name="文本框 99"/>
            <p:cNvSpPr txBox="1"/>
            <p:nvPr/>
          </p:nvSpPr>
          <p:spPr>
            <a:xfrm>
              <a:off x="3061510" y="4204267"/>
              <a:ext cx="776566" cy="400110"/>
            </a:xfrm>
            <a:prstGeom prst="rect">
              <a:avLst/>
            </a:prstGeom>
            <a:noFill/>
          </p:spPr>
          <p:txBody>
            <a:bodyPr wrap="square" rtlCol="0">
              <a:spAutoFit/>
            </a:bodyPr>
            <a:lstStyle/>
            <a:p>
              <a:r>
                <a:rPr lang="en-US" altLang="zh-CN" sz="1000" dirty="0"/>
                <a:t>Global</a:t>
              </a:r>
            </a:p>
            <a:p>
              <a:r>
                <a:rPr lang="en-US" altLang="zh-CN" sz="1000" dirty="0"/>
                <a:t>model</a:t>
              </a:r>
              <a:endParaRPr lang="zh-CN" altLang="en-US" sz="1000" dirty="0"/>
            </a:p>
          </p:txBody>
        </p:sp>
        <p:cxnSp>
          <p:nvCxnSpPr>
            <p:cNvPr id="101" name="肘形连接符 100"/>
            <p:cNvCxnSpPr>
              <a:stCxn id="99" idx="1"/>
              <a:endCxn id="58" idx="0"/>
            </p:cNvCxnSpPr>
            <p:nvPr/>
          </p:nvCxnSpPr>
          <p:spPr bwMode="auto">
            <a:xfrm rot="10800000" flipV="1">
              <a:off x="1230917" y="4400357"/>
              <a:ext cx="1639274" cy="501957"/>
            </a:xfrm>
            <a:prstGeom prst="bentConnector2">
              <a:avLst/>
            </a:prstGeom>
            <a:solidFill>
              <a:schemeClr val="accent1"/>
            </a:solidFill>
            <a:ln w="28575" cap="flat" cmpd="sng" algn="ctr">
              <a:solidFill>
                <a:schemeClr val="tx1"/>
              </a:solidFill>
              <a:prstDash val="solid"/>
              <a:round/>
              <a:headEnd type="none" w="med" len="med"/>
              <a:tailEnd type="triangle"/>
            </a:ln>
            <a:effectLst/>
          </p:spPr>
        </p:cxnSp>
        <p:sp>
          <p:nvSpPr>
            <p:cNvPr id="102" name="文本框 101"/>
            <p:cNvSpPr txBox="1"/>
            <p:nvPr/>
          </p:nvSpPr>
          <p:spPr>
            <a:xfrm>
              <a:off x="1261535" y="4180980"/>
              <a:ext cx="1334368" cy="215444"/>
            </a:xfrm>
            <a:prstGeom prst="rect">
              <a:avLst/>
            </a:prstGeom>
            <a:noFill/>
          </p:spPr>
          <p:txBody>
            <a:bodyPr wrap="square" rtlCol="0">
              <a:spAutoFit/>
            </a:bodyPr>
            <a:lstStyle/>
            <a:p>
              <a:r>
                <a:rPr lang="en-US" altLang="zh-CN" sz="800" dirty="0"/>
                <a:t>downloading</a:t>
              </a:r>
              <a:endParaRPr lang="zh-CN" altLang="en-US" sz="800" dirty="0"/>
            </a:p>
          </p:txBody>
        </p:sp>
        <p:sp>
          <p:nvSpPr>
            <p:cNvPr id="103" name="文本框 102"/>
            <p:cNvSpPr txBox="1"/>
            <p:nvPr/>
          </p:nvSpPr>
          <p:spPr>
            <a:xfrm>
              <a:off x="3045642" y="6145527"/>
              <a:ext cx="1334368" cy="338554"/>
            </a:xfrm>
            <a:prstGeom prst="rect">
              <a:avLst/>
            </a:prstGeom>
            <a:noFill/>
          </p:spPr>
          <p:txBody>
            <a:bodyPr wrap="square" rtlCol="0">
              <a:spAutoFit/>
            </a:bodyPr>
            <a:lstStyle/>
            <a:p>
              <a:r>
                <a:rPr lang="en-US" altLang="zh-CN" sz="800" dirty="0"/>
                <a:t>Parameters</a:t>
              </a:r>
            </a:p>
            <a:p>
              <a:r>
                <a:rPr lang="en-US" altLang="zh-CN" sz="800" dirty="0"/>
                <a:t>uploading</a:t>
              </a:r>
              <a:endParaRPr lang="zh-CN" altLang="en-US" sz="800" dirty="0"/>
            </a:p>
          </p:txBody>
        </p:sp>
        <p:cxnSp>
          <p:nvCxnSpPr>
            <p:cNvPr id="104" name="曲线连接符 103"/>
            <p:cNvCxnSpPr>
              <a:stCxn id="50" idx="2"/>
              <a:endCxn id="107" idx="0"/>
            </p:cNvCxnSpPr>
            <p:nvPr/>
          </p:nvCxnSpPr>
          <p:spPr bwMode="auto">
            <a:xfrm rot="16200000" flipH="1">
              <a:off x="2737276" y="5193049"/>
              <a:ext cx="239543" cy="222869"/>
            </a:xfrm>
            <a:prstGeom prst="curvedConnector3">
              <a:avLst/>
            </a:prstGeom>
            <a:solidFill>
              <a:schemeClr val="accent1"/>
            </a:solidFill>
            <a:ln w="28575" cap="flat" cmpd="sng" algn="ctr">
              <a:solidFill>
                <a:schemeClr val="tx1"/>
              </a:solidFill>
              <a:prstDash val="solid"/>
              <a:round/>
              <a:headEnd type="none" w="med" len="med"/>
              <a:tailEnd type="triangle"/>
            </a:ln>
            <a:effectLst/>
          </p:spPr>
        </p:cxnSp>
        <p:cxnSp>
          <p:nvCxnSpPr>
            <p:cNvPr id="105" name="曲线连接符 104"/>
            <p:cNvCxnSpPr>
              <a:endCxn id="51" idx="3"/>
            </p:cNvCxnSpPr>
            <p:nvPr/>
          </p:nvCxnSpPr>
          <p:spPr bwMode="auto">
            <a:xfrm rot="10800000">
              <a:off x="1865318" y="5291932"/>
              <a:ext cx="698625" cy="382770"/>
            </a:xfrm>
            <a:prstGeom prst="curvedConnector3">
              <a:avLst/>
            </a:prstGeom>
            <a:solidFill>
              <a:schemeClr val="accent1"/>
            </a:solidFill>
            <a:ln w="28575" cap="flat" cmpd="sng" algn="ctr">
              <a:solidFill>
                <a:schemeClr val="tx1"/>
              </a:solidFill>
              <a:prstDash val="solid"/>
              <a:round/>
              <a:headEnd type="none" w="med" len="med"/>
              <a:tailEnd type="triangle"/>
            </a:ln>
            <a:effectLst/>
          </p:spPr>
        </p:cxnSp>
      </p:grpSp>
      <p:sp>
        <p:nvSpPr>
          <p:cNvPr id="108" name="矩形 107">
            <a:extLst>
              <a:ext uri="{FF2B5EF4-FFF2-40B4-BE49-F238E27FC236}">
                <a16:creationId xmlns:a16="http://schemas.microsoft.com/office/drawing/2014/main" id="{03079277-CD29-4D44-A984-E6A4D6A368C4}"/>
              </a:ext>
            </a:extLst>
          </p:cNvPr>
          <p:cNvSpPr/>
          <p:nvPr/>
        </p:nvSpPr>
        <p:spPr>
          <a:xfrm>
            <a:off x="4768759" y="6109448"/>
            <a:ext cx="5199136" cy="307777"/>
          </a:xfrm>
          <a:prstGeom prst="rect">
            <a:avLst/>
          </a:prstGeom>
        </p:spPr>
        <p:txBody>
          <a:bodyPr wrap="square">
            <a:spAutoFit/>
          </a:bodyPr>
          <a:lstStyle/>
          <a:p>
            <a:pPr lvl="0" algn="l">
              <a:defRPr/>
            </a:pPr>
            <a:r>
              <a:rPr kumimoji="0" lang="en-US" altLang="zh-CN" sz="1400" b="1" i="0" u="none" strike="noStrike" kern="1200" cap="none" spc="0" normalizeH="0" baseline="0" noProof="0" dirty="0">
                <a:ln>
                  <a:noFill/>
                </a:ln>
                <a:solidFill>
                  <a:srgbClr val="000000"/>
                </a:solidFill>
                <a:effectLst/>
                <a:uLnTx/>
                <a:uFillTx/>
                <a:latin typeface="Arial" charset="0"/>
                <a:ea typeface="黑体" pitchFamily="49" charset="-122"/>
                <a:cs typeface="+mn-cs"/>
              </a:rPr>
              <a:t>Figure. </a:t>
            </a:r>
            <a:r>
              <a:rPr lang="en-US" altLang="zh-CN" sz="1400" b="1" dirty="0">
                <a:solidFill>
                  <a:srgbClr val="000000"/>
                </a:solidFill>
              </a:rPr>
              <a:t>2</a:t>
            </a:r>
            <a:r>
              <a:rPr kumimoji="0" lang="en-US" altLang="zh-CN" sz="1400" b="1" i="0" u="none" strike="noStrike" kern="1200" cap="none" spc="0" normalizeH="0" baseline="0" noProof="0" dirty="0">
                <a:ln>
                  <a:noFill/>
                </a:ln>
                <a:solidFill>
                  <a:srgbClr val="000000"/>
                </a:solidFill>
                <a:effectLst/>
                <a:uLnTx/>
                <a:uFillTx/>
                <a:latin typeface="Arial" charset="0"/>
                <a:ea typeface="黑体" pitchFamily="49" charset="-122"/>
                <a:cs typeface="+mn-cs"/>
              </a:rPr>
              <a:t> </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Behaviors of single </a:t>
            </a:r>
            <a:r>
              <a:rPr lang="en-US" altLang="zh-CN" sz="1400" dirty="0">
                <a:solidFill>
                  <a:srgbClr val="000000"/>
                </a:solidFill>
              </a:rPr>
              <a:t>vehicle in FL.</a:t>
            </a:r>
          </a:p>
        </p:txBody>
      </p:sp>
      <p:sp>
        <p:nvSpPr>
          <p:cNvPr id="109" name="矩形 108"/>
          <p:cNvSpPr/>
          <p:nvPr/>
        </p:nvSpPr>
        <p:spPr>
          <a:xfrm>
            <a:off x="3165849" y="-302145"/>
            <a:ext cx="2635658" cy="1129027"/>
          </a:xfrm>
          <a:prstGeom prst="rect">
            <a:avLst/>
          </a:prstGeom>
        </p:spPr>
        <p:txBody>
          <a:bodyPr wrap="none">
            <a:spAutoFit/>
          </a:bodyPr>
          <a:lstStyle/>
          <a:p>
            <a:pPr lvl="0" algn="l">
              <a:lnSpc>
                <a:spcPct val="200000"/>
              </a:lnSpc>
              <a:defRPr/>
            </a:pPr>
            <a:r>
              <a:rPr lang="en-US" altLang="zh-CN" sz="4000" b="1" dirty="0">
                <a:solidFill>
                  <a:srgbClr val="3333FF"/>
                </a:solidFill>
                <a:latin typeface="Arial Narrow" panose="020B0606020202030204" pitchFamily="34" charset="0"/>
              </a:rPr>
              <a:t>Background</a:t>
            </a:r>
          </a:p>
        </p:txBody>
      </p:sp>
      <p:sp>
        <p:nvSpPr>
          <p:cNvPr id="3" name="矩形 2"/>
          <p:cNvSpPr/>
          <p:nvPr/>
        </p:nvSpPr>
        <p:spPr>
          <a:xfrm>
            <a:off x="30575" y="1293671"/>
            <a:ext cx="5235600" cy="461665"/>
          </a:xfrm>
          <a:prstGeom prst="rect">
            <a:avLst/>
          </a:prstGeom>
        </p:spPr>
        <p:txBody>
          <a:bodyPr wrap="none">
            <a:spAutoFit/>
          </a:bodyPr>
          <a:lstStyle/>
          <a:p>
            <a:r>
              <a:rPr lang="en-US" altLang="zh-CN" sz="2400" b="1" dirty="0">
                <a:solidFill>
                  <a:srgbClr val="000000"/>
                </a:solidFill>
              </a:rPr>
              <a:t>Applying FL in Vehicular Networks</a:t>
            </a:r>
            <a:endParaRPr lang="zh-CN" altLang="en-US" dirty="0"/>
          </a:p>
        </p:txBody>
      </p:sp>
    </p:spTree>
    <p:extLst>
      <p:ext uri="{BB962C8B-B14F-4D97-AF65-F5344CB8AC3E}">
        <p14:creationId xmlns:p14="http://schemas.microsoft.com/office/powerpoint/2010/main" val="3349936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C10452-CA92-421E-802A-EA20D3EDEC47}" type="slidenum">
              <a:rPr kumimoji="0" lang="en-US" altLang="zh-CN" sz="1400" b="0" i="0" u="none" strike="noStrike" kern="1200" cap="none" spc="0" normalizeH="0" baseline="0" noProof="0" smtClean="0">
                <a:ln>
                  <a:noFill/>
                </a:ln>
                <a:solidFill>
                  <a:srgbClr val="CC00CC"/>
                </a:solidFill>
                <a:effectLst/>
                <a:uLnTx/>
                <a:uFillTx/>
                <a:latin typeface="黑体" pitchFamily="49" charset="-122"/>
                <a:ea typeface="黑体"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400" b="0" i="0" u="none" strike="noStrike" kern="1200" cap="none" spc="0" normalizeH="0" baseline="0" noProof="0">
              <a:ln>
                <a:noFill/>
              </a:ln>
              <a:solidFill>
                <a:srgbClr val="CC00CC"/>
              </a:solidFill>
              <a:effectLst/>
              <a:uLnTx/>
              <a:uFillTx/>
              <a:latin typeface="黑体" pitchFamily="49" charset="-122"/>
              <a:ea typeface="黑体" pitchFamily="49" charset="-122"/>
              <a:cs typeface="+mn-cs"/>
            </a:endParaRPr>
          </a:p>
        </p:txBody>
      </p:sp>
      <p:sp>
        <p:nvSpPr>
          <p:cNvPr id="4" name="矩形 3"/>
          <p:cNvSpPr/>
          <p:nvPr/>
        </p:nvSpPr>
        <p:spPr>
          <a:xfrm>
            <a:off x="467544" y="6263015"/>
            <a:ext cx="8208912" cy="52322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Elbir</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Ahmet M.,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Burak</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Soner</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and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Sinem</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Coleri</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"Federated Learning in Vehicular Networks."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arXiv</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preprint arXiv:2006.01412 (2020).</a:t>
            </a:r>
            <a:endParaRPr kumimoji="0" lang="zh-CN" altLang="en-US" sz="14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5" name="矩形 4"/>
          <p:cNvSpPr/>
          <p:nvPr/>
        </p:nvSpPr>
        <p:spPr>
          <a:xfrm>
            <a:off x="299584" y="1253783"/>
            <a:ext cx="5732530" cy="461665"/>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Arial" charset="0"/>
                <a:ea typeface="黑体" pitchFamily="49" charset="-122"/>
                <a:cs typeface="+mn-cs"/>
              </a:rPr>
              <a:t>FL in Vehicular Networks: Motivations</a:t>
            </a:r>
            <a:endParaRPr kumimoji="0" lang="zh-CN" altLang="en-US" sz="2400" b="1"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7" name="文本框 6"/>
          <p:cNvSpPr txBox="1"/>
          <p:nvPr/>
        </p:nvSpPr>
        <p:spPr>
          <a:xfrm>
            <a:off x="-252536" y="1746391"/>
            <a:ext cx="5528691"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Narrow" panose="020B0606020202030204" pitchFamily="34" charset="0"/>
              </a:rPr>
              <a:t>Motivations for FL in Vehicular Networks</a:t>
            </a:r>
            <a:endParaRPr kumimoji="0" lang="zh-CN" altLang="en-US" sz="1800" b="1" i="0" u="none" strike="noStrike" kern="1200" cap="none" spc="0" normalizeH="0" baseline="0" noProof="0" dirty="0">
              <a:ln>
                <a:noFill/>
              </a:ln>
              <a:solidFill>
                <a:srgbClr val="000000"/>
              </a:solidFill>
              <a:effectLst/>
              <a:uLnTx/>
              <a:uFillTx/>
              <a:latin typeface="Arial Narrow" panose="020B0606020202030204" pitchFamily="34" charset="0"/>
            </a:endParaRPr>
          </a:p>
        </p:txBody>
      </p:sp>
      <p:sp>
        <p:nvSpPr>
          <p:cNvPr id="17" name="矩形 16"/>
          <p:cNvSpPr/>
          <p:nvPr/>
        </p:nvSpPr>
        <p:spPr>
          <a:xfrm>
            <a:off x="3165849" y="-302145"/>
            <a:ext cx="2635658" cy="1129027"/>
          </a:xfrm>
          <a:prstGeom prst="rect">
            <a:avLst/>
          </a:prstGeom>
        </p:spPr>
        <p:txBody>
          <a:bodyPr wrap="none">
            <a:spAutoFit/>
          </a:bodyPr>
          <a:lstStyle/>
          <a:p>
            <a:pPr lvl="0" algn="l">
              <a:lnSpc>
                <a:spcPct val="200000"/>
              </a:lnSpc>
              <a:defRPr/>
            </a:pPr>
            <a:r>
              <a:rPr lang="en-US" altLang="zh-CN" sz="4000" b="1" dirty="0">
                <a:solidFill>
                  <a:srgbClr val="3333FF"/>
                </a:solidFill>
                <a:latin typeface="Arial Narrow" panose="020B0606020202030204" pitchFamily="34" charset="0"/>
              </a:rPr>
              <a:t>Background</a:t>
            </a:r>
          </a:p>
        </p:txBody>
      </p:sp>
      <p:grpSp>
        <p:nvGrpSpPr>
          <p:cNvPr id="19" name="组合 18"/>
          <p:cNvGrpSpPr/>
          <p:nvPr/>
        </p:nvGrpSpPr>
        <p:grpSpPr>
          <a:xfrm>
            <a:off x="1115616" y="3180404"/>
            <a:ext cx="7038258" cy="2761317"/>
            <a:chOff x="827584" y="2636912"/>
            <a:chExt cx="7614322" cy="3265373"/>
          </a:xfrm>
        </p:grpSpPr>
        <p:pic>
          <p:nvPicPr>
            <p:cNvPr id="9" name="图片 8"/>
            <p:cNvPicPr>
              <a:picLocks noChangeAspect="1"/>
            </p:cNvPicPr>
            <p:nvPr/>
          </p:nvPicPr>
          <p:blipFill>
            <a:blip r:embed="rId3"/>
            <a:stretch>
              <a:fillRect/>
            </a:stretch>
          </p:blipFill>
          <p:spPr>
            <a:xfrm>
              <a:off x="827584" y="2636912"/>
              <a:ext cx="7614322" cy="3265373"/>
            </a:xfrm>
            <a:prstGeom prst="rect">
              <a:avLst/>
            </a:prstGeom>
          </p:spPr>
        </p:pic>
        <p:grpSp>
          <p:nvGrpSpPr>
            <p:cNvPr id="16" name="组合 15"/>
            <p:cNvGrpSpPr/>
            <p:nvPr/>
          </p:nvGrpSpPr>
          <p:grpSpPr>
            <a:xfrm>
              <a:off x="3420000" y="4005064"/>
              <a:ext cx="4982728" cy="242968"/>
              <a:chOff x="3420000" y="4005064"/>
              <a:chExt cx="4982728" cy="242968"/>
            </a:xfrm>
          </p:grpSpPr>
          <p:sp>
            <p:nvSpPr>
              <p:cNvPr id="14" name="圆角矩形 13"/>
              <p:cNvSpPr/>
              <p:nvPr/>
            </p:nvSpPr>
            <p:spPr bwMode="auto">
              <a:xfrm>
                <a:off x="3420000" y="4005064"/>
                <a:ext cx="1063806" cy="242968"/>
              </a:xfrm>
              <a:prstGeom prst="roundRect">
                <a:avLst/>
              </a:prstGeom>
              <a:no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8" name="圆角矩形 17"/>
              <p:cNvSpPr/>
              <p:nvPr/>
            </p:nvSpPr>
            <p:spPr bwMode="auto">
              <a:xfrm>
                <a:off x="7338922" y="4005064"/>
                <a:ext cx="1063806" cy="242968"/>
              </a:xfrm>
              <a:prstGeom prst="roundRect">
                <a:avLst/>
              </a:prstGeom>
              <a:noFill/>
              <a:ln w="28575" cap="flat" cmpd="sng" algn="ctr">
                <a:solidFill>
                  <a:srgbClr val="C0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grpSp>
      </p:grpSp>
      <p:sp>
        <p:nvSpPr>
          <p:cNvPr id="20" name="文本框 19"/>
          <p:cNvSpPr txBox="1"/>
          <p:nvPr/>
        </p:nvSpPr>
        <p:spPr>
          <a:xfrm>
            <a:off x="727199" y="2287632"/>
            <a:ext cx="7949257" cy="584775"/>
          </a:xfrm>
          <a:prstGeom prst="rect">
            <a:avLst/>
          </a:prstGeom>
          <a:noFill/>
        </p:spPr>
        <p:txBody>
          <a:bodyPr wrap="square" rtlCol="0">
            <a:spAutoFit/>
          </a:bodyPr>
          <a:lstStyle/>
          <a:p>
            <a:pPr algn="l"/>
            <a:r>
              <a:rPr lang="en-US" altLang="zh-CN" sz="1600" dirty="0">
                <a:latin typeface="Arial Narrow" panose="020B0606020202030204" pitchFamily="34" charset="0"/>
              </a:rPr>
              <a:t>Compare with traditional ML training in Vehicular Network, users in FL only need to upload the Local AI model (Gradient) instead of the dataset.</a:t>
            </a:r>
            <a:endParaRPr lang="zh-CN" altLang="en-US" sz="1600" dirty="0">
              <a:latin typeface="Arial Narrow" panose="020B0606020202030204" pitchFamily="34" charset="0"/>
            </a:endParaRPr>
          </a:p>
        </p:txBody>
      </p:sp>
    </p:spTree>
    <p:extLst>
      <p:ext uri="{BB962C8B-B14F-4D97-AF65-F5344CB8AC3E}">
        <p14:creationId xmlns:p14="http://schemas.microsoft.com/office/powerpoint/2010/main" val="1332669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C10452-CA92-421E-802A-EA20D3EDEC47}" type="slidenum">
              <a:rPr kumimoji="0" lang="en-US" altLang="zh-CN" sz="1400" b="0" i="0" u="none" strike="noStrike" kern="1200" cap="none" spc="0" normalizeH="0" baseline="0" noProof="0" smtClean="0">
                <a:ln>
                  <a:noFill/>
                </a:ln>
                <a:solidFill>
                  <a:srgbClr val="CC00CC"/>
                </a:solidFill>
                <a:effectLst/>
                <a:uLnTx/>
                <a:uFillTx/>
                <a:latin typeface="黑体" pitchFamily="49" charset="-122"/>
                <a:ea typeface="黑体"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400" b="0" i="0" u="none" strike="noStrike" kern="1200" cap="none" spc="0" normalizeH="0" baseline="0" noProof="0" dirty="0">
              <a:ln>
                <a:noFill/>
              </a:ln>
              <a:solidFill>
                <a:srgbClr val="CC00CC"/>
              </a:solidFill>
              <a:effectLst/>
              <a:uLnTx/>
              <a:uFillTx/>
              <a:latin typeface="黑体" pitchFamily="49" charset="-122"/>
              <a:ea typeface="黑体" pitchFamily="49" charset="-122"/>
              <a:cs typeface="+mn-cs"/>
            </a:endParaRPr>
          </a:p>
        </p:txBody>
      </p:sp>
      <p:pic>
        <p:nvPicPr>
          <p:cNvPr id="14" name="图片 13"/>
          <p:cNvPicPr>
            <a:picLocks noChangeAspect="1"/>
          </p:cNvPicPr>
          <p:nvPr/>
        </p:nvPicPr>
        <p:blipFill>
          <a:blip r:embed="rId3"/>
          <a:stretch>
            <a:fillRect/>
          </a:stretch>
        </p:blipFill>
        <p:spPr>
          <a:xfrm>
            <a:off x="5512078" y="2165606"/>
            <a:ext cx="3359843" cy="3594979"/>
          </a:xfrm>
          <a:prstGeom prst="rect">
            <a:avLst/>
          </a:prstGeom>
        </p:spPr>
      </p:pic>
      <p:grpSp>
        <p:nvGrpSpPr>
          <p:cNvPr id="21" name="组合 20"/>
          <p:cNvGrpSpPr/>
          <p:nvPr/>
        </p:nvGrpSpPr>
        <p:grpSpPr>
          <a:xfrm>
            <a:off x="-157445" y="2204504"/>
            <a:ext cx="5460285" cy="1627061"/>
            <a:chOff x="-815732" y="2436996"/>
            <a:chExt cx="5580665" cy="1627061"/>
          </a:xfrm>
        </p:grpSpPr>
        <p:sp>
          <p:nvSpPr>
            <p:cNvPr id="15" name="矩形 14"/>
            <p:cNvSpPr/>
            <p:nvPr/>
          </p:nvSpPr>
          <p:spPr>
            <a:xfrm>
              <a:off x="-815732" y="2956568"/>
              <a:ext cx="2760755" cy="646331"/>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黑体" pitchFamily="49" charset="-122"/>
                  <a:cs typeface="+mn-cs"/>
                </a:rPr>
                <a:t>FL-Related</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黑体" pitchFamily="49" charset="-122"/>
                  <a:cs typeface="+mn-cs"/>
                </a:rPr>
                <a:t> Research Challenges</a:t>
              </a:r>
              <a:endParaRPr kumimoji="0" lang="zh-CN" altLang="en-US" sz="1800" b="1"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6" name="左大括号 15"/>
            <p:cNvSpPr/>
            <p:nvPr/>
          </p:nvSpPr>
          <p:spPr bwMode="auto">
            <a:xfrm>
              <a:off x="1770290" y="2544664"/>
              <a:ext cx="174733" cy="1440160"/>
            </a:xfrm>
            <a:prstGeom prst="leftBrac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7" name="矩形 16"/>
            <p:cNvSpPr/>
            <p:nvPr/>
          </p:nvSpPr>
          <p:spPr>
            <a:xfrm>
              <a:off x="2442830" y="2436996"/>
              <a:ext cx="1620957" cy="369332"/>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黑体" pitchFamily="49" charset="-122"/>
                  <a:cs typeface="+mn-cs"/>
                </a:rPr>
                <a:t>Data Diversity</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8" name="矩形 17"/>
            <p:cNvSpPr/>
            <p:nvPr/>
          </p:nvSpPr>
          <p:spPr>
            <a:xfrm>
              <a:off x="2727957" y="3065860"/>
              <a:ext cx="1056700" cy="369332"/>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黑体" pitchFamily="49" charset="-122"/>
                  <a:cs typeface="+mn-cs"/>
                </a:rPr>
                <a:t>Labeling</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9" name="矩形 18"/>
            <p:cNvSpPr/>
            <p:nvPr/>
          </p:nvSpPr>
          <p:spPr>
            <a:xfrm>
              <a:off x="2129427" y="3694725"/>
              <a:ext cx="2635506" cy="369332"/>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C00000"/>
                  </a:solidFill>
                  <a:effectLst/>
                  <a:uLnTx/>
                  <a:uFillTx/>
                  <a:latin typeface="Arial" charset="0"/>
                  <a:ea typeface="黑体" pitchFamily="49" charset="-122"/>
                  <a:cs typeface="+mn-cs"/>
                </a:rPr>
                <a:t>Efficient Model Training</a:t>
              </a:r>
              <a:endParaRPr kumimoji="0" lang="zh-CN" altLang="en-US" sz="1800" b="0" i="0" u="none" strike="noStrike" kern="1200" cap="none" spc="0" normalizeH="0" baseline="0" noProof="0" dirty="0">
                <a:ln>
                  <a:noFill/>
                </a:ln>
                <a:solidFill>
                  <a:srgbClr val="C00000"/>
                </a:solidFill>
                <a:effectLst/>
                <a:uLnTx/>
                <a:uFillTx/>
                <a:latin typeface="Arial" charset="0"/>
                <a:ea typeface="黑体" pitchFamily="49" charset="-122"/>
                <a:cs typeface="+mn-cs"/>
              </a:endParaRPr>
            </a:p>
          </p:txBody>
        </p:sp>
      </p:grpSp>
      <p:grpSp>
        <p:nvGrpSpPr>
          <p:cNvPr id="7" name="组合 6"/>
          <p:cNvGrpSpPr/>
          <p:nvPr/>
        </p:nvGrpSpPr>
        <p:grpSpPr>
          <a:xfrm>
            <a:off x="0" y="4130093"/>
            <a:ext cx="5481994" cy="1787560"/>
            <a:chOff x="-221605" y="4129844"/>
            <a:chExt cx="5481994" cy="1787560"/>
          </a:xfrm>
        </p:grpSpPr>
        <p:sp>
          <p:nvSpPr>
            <p:cNvPr id="20" name="矩形 19"/>
            <p:cNvSpPr/>
            <p:nvPr/>
          </p:nvSpPr>
          <p:spPr>
            <a:xfrm>
              <a:off x="-221605" y="4625679"/>
              <a:ext cx="2396657" cy="923330"/>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黑体" pitchFamily="49" charset="-122"/>
                  <a:cs typeface="+mn-cs"/>
                </a:rPr>
                <a:t>Communications-Related Research Challenges</a:t>
              </a:r>
              <a:endParaRPr kumimoji="0" lang="zh-CN" altLang="en-US" sz="1800" b="1"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22" name="左大括号 21"/>
            <p:cNvSpPr/>
            <p:nvPr/>
          </p:nvSpPr>
          <p:spPr bwMode="auto">
            <a:xfrm>
              <a:off x="2104768" y="4252427"/>
              <a:ext cx="174733" cy="1592766"/>
            </a:xfrm>
            <a:prstGeom prst="leftBrace">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grpSp>
          <p:nvGrpSpPr>
            <p:cNvPr id="6" name="组合 5"/>
            <p:cNvGrpSpPr/>
            <p:nvPr/>
          </p:nvGrpSpPr>
          <p:grpSpPr>
            <a:xfrm>
              <a:off x="2279501" y="4129844"/>
              <a:ext cx="2980888" cy="1787560"/>
              <a:chOff x="2279501" y="4129844"/>
              <a:chExt cx="2980888" cy="1787560"/>
            </a:xfrm>
          </p:grpSpPr>
          <p:sp>
            <p:nvSpPr>
              <p:cNvPr id="23" name="矩形 22"/>
              <p:cNvSpPr/>
              <p:nvPr/>
            </p:nvSpPr>
            <p:spPr>
              <a:xfrm>
                <a:off x="2339752" y="4129844"/>
                <a:ext cx="2689582" cy="369332"/>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effectLst/>
                    <a:uLnTx/>
                    <a:uFillTx/>
                    <a:latin typeface="Arial" charset="0"/>
                    <a:ea typeface="黑体" pitchFamily="49" charset="-122"/>
                    <a:cs typeface="+mn-cs"/>
                  </a:rPr>
                  <a:t>Transmission Overhead</a:t>
                </a:r>
                <a:endParaRPr kumimoji="0" lang="zh-CN" altLang="en-US" sz="1800" b="0" i="0" u="none" strike="noStrike" kern="1200" cap="none" spc="0" normalizeH="0" baseline="0" noProof="0" dirty="0">
                  <a:ln>
                    <a:noFill/>
                  </a:ln>
                  <a:effectLst/>
                  <a:uLnTx/>
                  <a:uFillTx/>
                  <a:latin typeface="Arial" charset="0"/>
                  <a:ea typeface="黑体" pitchFamily="49" charset="-122"/>
                  <a:cs typeface="+mn-cs"/>
                </a:endParaRPr>
              </a:p>
            </p:txBody>
          </p:sp>
          <p:sp>
            <p:nvSpPr>
              <p:cNvPr id="24" name="矩形 23"/>
              <p:cNvSpPr/>
              <p:nvPr/>
            </p:nvSpPr>
            <p:spPr>
              <a:xfrm>
                <a:off x="3202109" y="4510254"/>
                <a:ext cx="800219" cy="369332"/>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i="0" u="none" strike="noStrike" kern="1200" cap="none" spc="0" normalizeH="0" baseline="0" noProof="0" dirty="0">
                    <a:ln>
                      <a:noFill/>
                    </a:ln>
                    <a:effectLst/>
                    <a:uLnTx/>
                    <a:uFillTx/>
                    <a:latin typeface="Arial" charset="0"/>
                    <a:ea typeface="黑体" pitchFamily="49" charset="-122"/>
                    <a:cs typeface="+mn-cs"/>
                  </a:rPr>
                  <a:t>Delay</a:t>
                </a:r>
                <a:endParaRPr kumimoji="0" lang="zh-CN" altLang="en-US" sz="1800" i="0" u="none" strike="noStrike" kern="1200" cap="none" spc="0" normalizeH="0" baseline="0" noProof="0" dirty="0">
                  <a:ln>
                    <a:noFill/>
                  </a:ln>
                  <a:effectLst/>
                  <a:uLnTx/>
                  <a:uFillTx/>
                  <a:latin typeface="Arial" charset="0"/>
                  <a:ea typeface="黑体" pitchFamily="49" charset="-122"/>
                  <a:cs typeface="+mn-cs"/>
                </a:endParaRPr>
              </a:p>
            </p:txBody>
          </p:sp>
          <p:sp>
            <p:nvSpPr>
              <p:cNvPr id="25" name="矩形 24"/>
              <p:cNvSpPr/>
              <p:nvPr/>
            </p:nvSpPr>
            <p:spPr>
              <a:xfrm>
                <a:off x="2540640" y="4890664"/>
                <a:ext cx="2287806" cy="369332"/>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Arial" charset="0"/>
                    <a:ea typeface="黑体" pitchFamily="49" charset="-122"/>
                    <a:cs typeface="+mn-cs"/>
                  </a:rPr>
                  <a:t>Security and Privacy</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26" name="矩形 25"/>
              <p:cNvSpPr/>
              <p:nvPr/>
            </p:nvSpPr>
            <p:spPr>
              <a:xfrm>
                <a:off x="2279501" y="5271073"/>
                <a:ext cx="2980888" cy="646331"/>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C00000"/>
                    </a:solidFill>
                    <a:effectLst/>
                    <a:uLnTx/>
                    <a:uFillTx/>
                    <a:latin typeface="Arial" charset="0"/>
                    <a:ea typeface="黑体" pitchFamily="49" charset="-122"/>
                    <a:cs typeface="+mn-cs"/>
                  </a:rPr>
                  <a:t>Scheduling and Resource Management</a:t>
                </a:r>
                <a:endParaRPr kumimoji="0" lang="zh-CN" altLang="en-US" sz="1800" b="0" i="0" u="none" strike="noStrike" kern="1200" cap="none" spc="0" normalizeH="0" baseline="0" noProof="0" dirty="0">
                  <a:ln>
                    <a:noFill/>
                  </a:ln>
                  <a:solidFill>
                    <a:srgbClr val="C00000"/>
                  </a:solidFill>
                  <a:effectLst/>
                  <a:uLnTx/>
                  <a:uFillTx/>
                  <a:latin typeface="Arial" charset="0"/>
                  <a:ea typeface="黑体" pitchFamily="49" charset="-122"/>
                  <a:cs typeface="+mn-cs"/>
                </a:endParaRPr>
              </a:p>
            </p:txBody>
          </p:sp>
        </p:grpSp>
      </p:grpSp>
      <p:sp>
        <p:nvSpPr>
          <p:cNvPr id="30" name="矩形 29"/>
          <p:cNvSpPr/>
          <p:nvPr/>
        </p:nvSpPr>
        <p:spPr>
          <a:xfrm>
            <a:off x="107688" y="1355544"/>
            <a:ext cx="6116321" cy="461665"/>
          </a:xfrm>
          <a:prstGeom prst="rect">
            <a:avLst/>
          </a:prstGeom>
        </p:spPr>
        <p:txBody>
          <a:bodyPr wrap="square">
            <a:spAutoFit/>
          </a:bodyPr>
          <a:lstStyle/>
          <a:p>
            <a:pPr lvl="0">
              <a:defRPr/>
            </a:pPr>
            <a:r>
              <a:rPr kumimoji="0" lang="en-US" altLang="zh-CN" sz="2400" b="1" i="0" u="none" strike="noStrike" kern="1200" cap="none" spc="0" normalizeH="0" baseline="0" noProof="0" dirty="0">
                <a:ln>
                  <a:noFill/>
                </a:ln>
                <a:solidFill>
                  <a:srgbClr val="000000"/>
                </a:solidFill>
                <a:effectLst/>
                <a:uLnTx/>
                <a:uFillTx/>
                <a:latin typeface="Arial" charset="0"/>
                <a:ea typeface="黑体" pitchFamily="49" charset="-122"/>
                <a:cs typeface="+mn-cs"/>
              </a:rPr>
              <a:t>FL in Vehicular Networks</a:t>
            </a:r>
            <a:r>
              <a:rPr kumimoji="0" lang="zh-CN" altLang="en-US" sz="2400" b="1" i="0" u="none" strike="noStrike" kern="1200" cap="none" spc="0" normalizeH="0" baseline="0" noProof="0" dirty="0">
                <a:ln>
                  <a:noFill/>
                </a:ln>
                <a:solidFill>
                  <a:srgbClr val="000000"/>
                </a:solidFill>
                <a:effectLst/>
                <a:uLnTx/>
                <a:uFillTx/>
                <a:latin typeface="Arial" charset="0"/>
                <a:ea typeface="黑体" pitchFamily="49" charset="-122"/>
                <a:cs typeface="+mn-cs"/>
              </a:rPr>
              <a:t>：</a:t>
            </a:r>
            <a:r>
              <a:rPr lang="en-US" altLang="zh-CN" sz="2400" b="1" dirty="0">
                <a:solidFill>
                  <a:srgbClr val="000000"/>
                </a:solidFill>
              </a:rPr>
              <a:t>Challenges</a:t>
            </a:r>
            <a:endParaRPr kumimoji="0" lang="zh-CN" altLang="en-US" sz="2400" b="1"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33" name="矩形 32"/>
          <p:cNvSpPr/>
          <p:nvPr/>
        </p:nvSpPr>
        <p:spPr>
          <a:xfrm>
            <a:off x="3165849" y="-302145"/>
            <a:ext cx="2635658" cy="1129027"/>
          </a:xfrm>
          <a:prstGeom prst="rect">
            <a:avLst/>
          </a:prstGeom>
        </p:spPr>
        <p:txBody>
          <a:bodyPr wrap="none">
            <a:spAutoFit/>
          </a:bodyPr>
          <a:lstStyle/>
          <a:p>
            <a:pPr lvl="0" algn="l">
              <a:lnSpc>
                <a:spcPct val="200000"/>
              </a:lnSpc>
              <a:defRPr/>
            </a:pPr>
            <a:r>
              <a:rPr lang="en-US" altLang="zh-CN" sz="4000" b="1" dirty="0">
                <a:solidFill>
                  <a:srgbClr val="3333FF"/>
                </a:solidFill>
                <a:latin typeface="Arial Narrow" panose="020B0606020202030204" pitchFamily="34" charset="0"/>
              </a:rPr>
              <a:t>Background</a:t>
            </a:r>
          </a:p>
        </p:txBody>
      </p:sp>
      <p:sp>
        <p:nvSpPr>
          <p:cNvPr id="27" name="矩形 26"/>
          <p:cNvSpPr/>
          <p:nvPr/>
        </p:nvSpPr>
        <p:spPr>
          <a:xfrm>
            <a:off x="467544" y="6263015"/>
            <a:ext cx="8208912" cy="52322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Elbir</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Ahmet M.,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Burak</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Soner</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and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Sinem</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Coleri</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"Federated Learning in Vehicular Networks."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arXiv</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preprint arXiv:2006.01412 (2020).</a:t>
            </a:r>
            <a:endParaRPr kumimoji="0" lang="zh-CN" altLang="en-US" sz="14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Tree>
    <p:extLst>
      <p:ext uri="{BB962C8B-B14F-4D97-AF65-F5344CB8AC3E}">
        <p14:creationId xmlns:p14="http://schemas.microsoft.com/office/powerpoint/2010/main" val="3482941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EC10452-CA92-421E-802A-EA20D3EDEC47}" type="slidenum">
              <a:rPr lang="en-US" altLang="zh-CN" smtClean="0"/>
              <a:pPr>
                <a:defRPr/>
              </a:pPr>
              <a:t>24</a:t>
            </a:fld>
            <a:endParaRPr lang="en-US" altLang="zh-CN"/>
          </a:p>
        </p:txBody>
      </p:sp>
      <p:sp>
        <p:nvSpPr>
          <p:cNvPr id="6" name="矩形 5"/>
          <p:cNvSpPr/>
          <p:nvPr/>
        </p:nvSpPr>
        <p:spPr>
          <a:xfrm>
            <a:off x="552198" y="4256848"/>
            <a:ext cx="4974439" cy="400110"/>
          </a:xfrm>
          <a:prstGeom prst="rect">
            <a:avLst/>
          </a:prstGeom>
        </p:spPr>
        <p:txBody>
          <a:bodyPr wrap="none">
            <a:spAutoFit/>
          </a:bodyPr>
          <a:lstStyle/>
          <a:p>
            <a:r>
              <a:rPr lang="en-US" altLang="zh-CN" sz="2000" b="1" dirty="0"/>
              <a:t>Scheduling and Resource Management</a:t>
            </a:r>
          </a:p>
        </p:txBody>
      </p:sp>
      <p:sp>
        <p:nvSpPr>
          <p:cNvPr id="8" name="矩形 7"/>
          <p:cNvSpPr/>
          <p:nvPr/>
        </p:nvSpPr>
        <p:spPr>
          <a:xfrm>
            <a:off x="992553" y="4774610"/>
            <a:ext cx="5113881" cy="369332"/>
          </a:xfrm>
          <a:prstGeom prst="rect">
            <a:avLst/>
          </a:prstGeom>
        </p:spPr>
        <p:txBody>
          <a:bodyPr wrap="square">
            <a:spAutoFit/>
          </a:bodyPr>
          <a:lstStyle/>
          <a:p>
            <a:r>
              <a:rPr lang="en-US" altLang="zh-CN" dirty="0"/>
              <a:t>(1) </a:t>
            </a:r>
            <a:r>
              <a:rPr lang="en-US" altLang="zh-CN" dirty="0">
                <a:solidFill>
                  <a:srgbClr val="C00000"/>
                </a:solidFill>
              </a:rPr>
              <a:t>Device heterogeneity and spatial distribution</a:t>
            </a:r>
          </a:p>
        </p:txBody>
      </p:sp>
      <p:sp>
        <p:nvSpPr>
          <p:cNvPr id="27" name="矩形 26"/>
          <p:cNvSpPr/>
          <p:nvPr/>
        </p:nvSpPr>
        <p:spPr>
          <a:xfrm>
            <a:off x="681591" y="5237400"/>
            <a:ext cx="4715654" cy="369332"/>
          </a:xfrm>
          <a:prstGeom prst="rect">
            <a:avLst/>
          </a:prstGeom>
        </p:spPr>
        <p:txBody>
          <a:bodyPr wrap="square">
            <a:spAutoFit/>
          </a:bodyPr>
          <a:lstStyle/>
          <a:p>
            <a:r>
              <a:rPr lang="en-US" altLang="zh-CN" dirty="0"/>
              <a:t>(2) Frequent and sporadic handovers</a:t>
            </a:r>
          </a:p>
        </p:txBody>
      </p:sp>
      <p:sp>
        <p:nvSpPr>
          <p:cNvPr id="13" name="矩形 12"/>
          <p:cNvSpPr/>
          <p:nvPr/>
        </p:nvSpPr>
        <p:spPr>
          <a:xfrm>
            <a:off x="622702" y="1997541"/>
            <a:ext cx="3073534" cy="400110"/>
          </a:xfrm>
          <a:prstGeom prst="rect">
            <a:avLst/>
          </a:prstGeom>
        </p:spPr>
        <p:txBody>
          <a:bodyPr wrap="none">
            <a:spAutoFit/>
          </a:bodyPr>
          <a:lstStyle/>
          <a:p>
            <a:r>
              <a:rPr lang="en-US" altLang="zh-CN" sz="2000" b="1" dirty="0"/>
              <a:t>Efficient Model Training</a:t>
            </a:r>
          </a:p>
        </p:txBody>
      </p:sp>
      <p:sp>
        <p:nvSpPr>
          <p:cNvPr id="14" name="矩形 13"/>
          <p:cNvSpPr/>
          <p:nvPr/>
        </p:nvSpPr>
        <p:spPr>
          <a:xfrm>
            <a:off x="1041630" y="2555426"/>
            <a:ext cx="7632848" cy="646331"/>
          </a:xfrm>
          <a:prstGeom prst="rect">
            <a:avLst/>
          </a:prstGeom>
        </p:spPr>
        <p:txBody>
          <a:bodyPr wrap="square">
            <a:spAutoFit/>
          </a:bodyPr>
          <a:lstStyle/>
          <a:p>
            <a:pPr marL="342900" indent="-342900" algn="l">
              <a:buAutoNum type="arabicParenBoth"/>
            </a:pPr>
            <a:r>
              <a:rPr lang="en-US" altLang="zh-CN" dirty="0"/>
              <a:t>Transfer learning is used to solve the problem of heterogeneous</a:t>
            </a:r>
          </a:p>
          <a:p>
            <a:pPr algn="l"/>
            <a:r>
              <a:rPr lang="en-US" altLang="zh-CN" dirty="0"/>
              <a:t>      machine learning model in FL</a:t>
            </a:r>
          </a:p>
        </p:txBody>
      </p:sp>
      <p:sp>
        <p:nvSpPr>
          <p:cNvPr id="16" name="矩形 15"/>
          <p:cNvSpPr/>
          <p:nvPr/>
        </p:nvSpPr>
        <p:spPr>
          <a:xfrm>
            <a:off x="1041631" y="3318901"/>
            <a:ext cx="7537910" cy="646331"/>
          </a:xfrm>
          <a:prstGeom prst="rect">
            <a:avLst/>
          </a:prstGeom>
        </p:spPr>
        <p:txBody>
          <a:bodyPr wrap="square">
            <a:spAutoFit/>
          </a:bodyPr>
          <a:lstStyle/>
          <a:p>
            <a:pPr algn="l"/>
            <a:r>
              <a:rPr lang="en-US" altLang="zh-CN" dirty="0"/>
              <a:t>(2) </a:t>
            </a:r>
            <a:r>
              <a:rPr lang="en-US" altLang="zh-CN" dirty="0">
                <a:solidFill>
                  <a:srgbClr val="000000"/>
                </a:solidFill>
              </a:rPr>
              <a:t>Transfer learning</a:t>
            </a:r>
            <a:r>
              <a:rPr lang="en-US" altLang="zh-CN" dirty="0"/>
              <a:t> accuracy strongly </a:t>
            </a:r>
            <a:r>
              <a:rPr lang="en-US" altLang="zh-CN" dirty="0">
                <a:solidFill>
                  <a:srgbClr val="C00000"/>
                </a:solidFill>
              </a:rPr>
              <a:t>relies on the similarity between</a:t>
            </a:r>
          </a:p>
          <a:p>
            <a:pPr algn="l"/>
            <a:r>
              <a:rPr lang="en-US" altLang="zh-CN" dirty="0">
                <a:solidFill>
                  <a:srgbClr val="C00000"/>
                </a:solidFill>
              </a:rPr>
              <a:t>      the target model and the pre-trained model</a:t>
            </a:r>
            <a:r>
              <a:rPr lang="en-US" altLang="zh-CN" dirty="0"/>
              <a:t>.</a:t>
            </a:r>
          </a:p>
        </p:txBody>
      </p:sp>
      <p:sp>
        <p:nvSpPr>
          <p:cNvPr id="18" name="矩形 17"/>
          <p:cNvSpPr/>
          <p:nvPr/>
        </p:nvSpPr>
        <p:spPr>
          <a:xfrm>
            <a:off x="3165849" y="-302145"/>
            <a:ext cx="2635658" cy="1129027"/>
          </a:xfrm>
          <a:prstGeom prst="rect">
            <a:avLst/>
          </a:prstGeom>
        </p:spPr>
        <p:txBody>
          <a:bodyPr wrap="none">
            <a:spAutoFit/>
          </a:bodyPr>
          <a:lstStyle/>
          <a:p>
            <a:pPr lvl="0" algn="l">
              <a:lnSpc>
                <a:spcPct val="200000"/>
              </a:lnSpc>
              <a:defRPr/>
            </a:pPr>
            <a:r>
              <a:rPr lang="en-US" altLang="zh-CN" sz="4000" b="1" dirty="0">
                <a:solidFill>
                  <a:srgbClr val="3333FF"/>
                </a:solidFill>
                <a:latin typeface="Arial Narrow" panose="020B0606020202030204" pitchFamily="34" charset="0"/>
              </a:rPr>
              <a:t>Background</a:t>
            </a:r>
          </a:p>
        </p:txBody>
      </p:sp>
      <p:sp>
        <p:nvSpPr>
          <p:cNvPr id="12" name="矩形 11"/>
          <p:cNvSpPr/>
          <p:nvPr/>
        </p:nvSpPr>
        <p:spPr>
          <a:xfrm>
            <a:off x="467544" y="6263015"/>
            <a:ext cx="8208912" cy="52322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Elbir</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Ahmet M.,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Burak</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Soner</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and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Sinem</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Coleri</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"Federated Learning in Vehicular Networks." </a:t>
            </a:r>
            <a:r>
              <a:rPr kumimoji="0" lang="en-US" altLang="zh-CN" sz="1400" b="0" i="0" u="none" strike="noStrike" kern="1200" cap="none" spc="0" normalizeH="0" baseline="0" noProof="0" dirty="0" err="1">
                <a:ln>
                  <a:noFill/>
                </a:ln>
                <a:solidFill>
                  <a:srgbClr val="000000"/>
                </a:solidFill>
                <a:effectLst/>
                <a:uLnTx/>
                <a:uFillTx/>
                <a:latin typeface="Arial" charset="0"/>
                <a:ea typeface="黑体" pitchFamily="49" charset="-122"/>
                <a:cs typeface="+mn-cs"/>
              </a:rPr>
              <a:t>arXiv</a:t>
            </a:r>
            <a:r>
              <a:rPr kumimoji="0" lang="en-US" altLang="zh-CN" sz="1400" b="0" i="0" u="none" strike="noStrike" kern="1200" cap="none" spc="0" normalizeH="0" baseline="0" noProof="0" dirty="0">
                <a:ln>
                  <a:noFill/>
                </a:ln>
                <a:solidFill>
                  <a:srgbClr val="000000"/>
                </a:solidFill>
                <a:effectLst/>
                <a:uLnTx/>
                <a:uFillTx/>
                <a:latin typeface="Arial" charset="0"/>
                <a:ea typeface="黑体" pitchFamily="49" charset="-122"/>
                <a:cs typeface="+mn-cs"/>
              </a:rPr>
              <a:t> preprint arXiv:2006.01412 (2020).</a:t>
            </a:r>
            <a:endParaRPr kumimoji="0" lang="zh-CN" altLang="en-US" sz="14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5" name="矩形 14"/>
          <p:cNvSpPr/>
          <p:nvPr/>
        </p:nvSpPr>
        <p:spPr>
          <a:xfrm>
            <a:off x="107688" y="1355544"/>
            <a:ext cx="6116321" cy="461665"/>
          </a:xfrm>
          <a:prstGeom prst="rect">
            <a:avLst/>
          </a:prstGeom>
        </p:spPr>
        <p:txBody>
          <a:bodyPr wrap="square">
            <a:spAutoFit/>
          </a:bodyPr>
          <a:lstStyle/>
          <a:p>
            <a:pPr lvl="0">
              <a:defRPr/>
            </a:pPr>
            <a:r>
              <a:rPr kumimoji="0" lang="en-US" altLang="zh-CN" sz="2400" b="1" i="0" u="none" strike="noStrike" kern="1200" cap="none" spc="0" normalizeH="0" baseline="0" noProof="0" dirty="0">
                <a:ln>
                  <a:noFill/>
                </a:ln>
                <a:solidFill>
                  <a:srgbClr val="000000"/>
                </a:solidFill>
                <a:effectLst/>
                <a:uLnTx/>
                <a:uFillTx/>
                <a:latin typeface="Arial" charset="0"/>
                <a:ea typeface="黑体" pitchFamily="49" charset="-122"/>
                <a:cs typeface="+mn-cs"/>
              </a:rPr>
              <a:t>FL in Vehicular Networks</a:t>
            </a:r>
            <a:r>
              <a:rPr kumimoji="0" lang="zh-CN" altLang="en-US" sz="2400" b="1" i="0" u="none" strike="noStrike" kern="1200" cap="none" spc="0" normalizeH="0" baseline="0" noProof="0" dirty="0">
                <a:ln>
                  <a:noFill/>
                </a:ln>
                <a:solidFill>
                  <a:srgbClr val="000000"/>
                </a:solidFill>
                <a:effectLst/>
                <a:uLnTx/>
                <a:uFillTx/>
                <a:latin typeface="Arial" charset="0"/>
                <a:ea typeface="黑体" pitchFamily="49" charset="-122"/>
                <a:cs typeface="+mn-cs"/>
              </a:rPr>
              <a:t>：</a:t>
            </a:r>
            <a:r>
              <a:rPr lang="en-US" altLang="zh-CN" sz="2400" b="1" dirty="0">
                <a:solidFill>
                  <a:srgbClr val="000000"/>
                </a:solidFill>
              </a:rPr>
              <a:t>Challenges</a:t>
            </a:r>
            <a:endParaRPr kumimoji="0" lang="zh-CN" altLang="en-US" sz="2400" b="1"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Tree>
    <p:extLst>
      <p:ext uri="{BB962C8B-B14F-4D97-AF65-F5344CB8AC3E}">
        <p14:creationId xmlns:p14="http://schemas.microsoft.com/office/powerpoint/2010/main" val="374170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C10452-CA92-421E-802A-EA20D3EDEC47}" type="slidenum">
              <a:rPr kumimoji="0" lang="en-US" altLang="zh-CN" sz="1400" b="0" i="0" u="none" strike="noStrike" kern="1200" cap="none" spc="0" normalizeH="0" baseline="0" noProof="0" smtClean="0">
                <a:ln>
                  <a:noFill/>
                </a:ln>
                <a:solidFill>
                  <a:srgbClr val="CC00CC"/>
                </a:solidFill>
                <a:effectLst/>
                <a:uLnTx/>
                <a:uFillTx/>
                <a:latin typeface="黑体" pitchFamily="49" charset="-122"/>
                <a:ea typeface="黑体"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zh-CN" sz="1400" b="0" i="0" u="none" strike="noStrike" kern="1200" cap="none" spc="0" normalizeH="0" baseline="0" noProof="0" dirty="0">
              <a:ln>
                <a:noFill/>
              </a:ln>
              <a:solidFill>
                <a:srgbClr val="CC00CC"/>
              </a:solidFill>
              <a:effectLst/>
              <a:uLnTx/>
              <a:uFillTx/>
              <a:latin typeface="黑体" pitchFamily="49" charset="-122"/>
              <a:ea typeface="黑体" pitchFamily="49" charset="-122"/>
              <a:cs typeface="+mn-cs"/>
            </a:endParaRPr>
          </a:p>
        </p:txBody>
      </p:sp>
      <p:sp>
        <p:nvSpPr>
          <p:cNvPr id="4" name="矩形 3"/>
          <p:cNvSpPr/>
          <p:nvPr/>
        </p:nvSpPr>
        <p:spPr>
          <a:xfrm>
            <a:off x="1786825" y="-333205"/>
            <a:ext cx="6153416" cy="1129027"/>
          </a:xfrm>
          <a:prstGeom prst="rect">
            <a:avLst/>
          </a:prstGeom>
        </p:spPr>
        <p:txBody>
          <a:bodyPr wrap="non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3333FF"/>
                </a:solidFill>
                <a:effectLst/>
                <a:uLnTx/>
                <a:uFillTx/>
                <a:latin typeface="Arial Narrow" panose="020B0606020202030204" pitchFamily="34" charset="0"/>
                <a:ea typeface="黑体" pitchFamily="49" charset="-122"/>
                <a:cs typeface="+mn-cs"/>
              </a:rPr>
              <a:t>Introduction to KL divergence</a:t>
            </a:r>
          </a:p>
        </p:txBody>
      </p:sp>
      <p:sp>
        <p:nvSpPr>
          <p:cNvPr id="42" name="矩形 41"/>
          <p:cNvSpPr/>
          <p:nvPr/>
        </p:nvSpPr>
        <p:spPr>
          <a:xfrm>
            <a:off x="395536" y="1268760"/>
            <a:ext cx="3001784" cy="369332"/>
          </a:xfrm>
          <a:prstGeom prst="rect">
            <a:avLst/>
          </a:prstGeom>
        </p:spPr>
        <p:txBody>
          <a:bodyPr wrap="none">
            <a:spAutoFit/>
          </a:bodyPr>
          <a:lstStyle/>
          <a:p>
            <a:pPr marL="342900" lvl="0" indent="-342900">
              <a:buFont typeface="Wingdings" panose="05000000000000000000" pitchFamily="2" charset="2"/>
              <a:buChar char="Ø"/>
            </a:pPr>
            <a:r>
              <a:rPr kumimoji="0" lang="en-US" altLang="zh-CN" b="1" i="0" u="none" strike="noStrike" kern="1200" cap="none" spc="0" normalizeH="0" baseline="0" noProof="0" dirty="0">
                <a:ln>
                  <a:noFill/>
                </a:ln>
                <a:solidFill>
                  <a:srgbClr val="000000"/>
                </a:solidFill>
                <a:effectLst/>
                <a:uLnTx/>
                <a:uFillTx/>
              </a:rPr>
              <a:t>What is KL divergence</a:t>
            </a:r>
            <a:endParaRPr lang="zh-CN" altLang="en-US" b="1" dirty="0">
              <a:solidFill>
                <a:srgbClr val="000000"/>
              </a:solidFill>
            </a:endParaRPr>
          </a:p>
        </p:txBody>
      </p:sp>
      <p:sp>
        <p:nvSpPr>
          <p:cNvPr id="3" name="矩形 2"/>
          <p:cNvSpPr/>
          <p:nvPr/>
        </p:nvSpPr>
        <p:spPr>
          <a:xfrm>
            <a:off x="800561" y="1772816"/>
            <a:ext cx="8160279" cy="1477328"/>
          </a:xfrm>
          <a:prstGeom prst="rect">
            <a:avLst/>
          </a:prstGeom>
        </p:spPr>
        <p:txBody>
          <a:bodyPr wrap="square">
            <a:spAutoFit/>
          </a:bodyPr>
          <a:lstStyle/>
          <a:p>
            <a:pPr algn="just"/>
            <a:r>
              <a:rPr lang="en-US" altLang="zh-CN" dirty="0">
                <a:solidFill>
                  <a:srgbClr val="000000"/>
                </a:solidFill>
                <a:latin typeface="Georgia" panose="02040502050405020303" pitchFamily="18" charset="0"/>
              </a:rPr>
              <a:t>The </a:t>
            </a:r>
            <a:r>
              <a:rPr lang="en-US" altLang="zh-CN" b="1" dirty="0">
                <a:solidFill>
                  <a:srgbClr val="000000"/>
                </a:solidFill>
              </a:rPr>
              <a:t>KL divergence</a:t>
            </a:r>
            <a:r>
              <a:rPr lang="en-US" altLang="zh-CN" dirty="0">
                <a:solidFill>
                  <a:srgbClr val="000000"/>
                </a:solidFill>
                <a:latin typeface="Georgia" panose="02040502050405020303" pitchFamily="18" charset="0"/>
              </a:rPr>
              <a:t>  is an information-theoretic measure introduced by </a:t>
            </a:r>
            <a:r>
              <a:rPr lang="en-US" altLang="zh-CN" dirty="0" err="1">
                <a:solidFill>
                  <a:srgbClr val="000000"/>
                </a:solidFill>
                <a:latin typeface="Georgia" panose="02040502050405020303" pitchFamily="18" charset="0"/>
              </a:rPr>
              <a:t>Kullback</a:t>
            </a:r>
            <a:r>
              <a:rPr lang="en-US" altLang="zh-CN" dirty="0">
                <a:solidFill>
                  <a:srgbClr val="000000"/>
                </a:solidFill>
                <a:latin typeface="Georgia" panose="02040502050405020303" pitchFamily="18" charset="0"/>
              </a:rPr>
              <a:t> and </a:t>
            </a:r>
            <a:r>
              <a:rPr lang="en-US" altLang="zh-CN" dirty="0" err="1">
                <a:solidFill>
                  <a:srgbClr val="000000"/>
                </a:solidFill>
                <a:latin typeface="Georgia" panose="02040502050405020303" pitchFamily="18" charset="0"/>
              </a:rPr>
              <a:t>Leibler</a:t>
            </a:r>
            <a:r>
              <a:rPr lang="en-US" altLang="zh-CN" dirty="0">
                <a:solidFill>
                  <a:srgbClr val="000000"/>
                </a:solidFill>
                <a:latin typeface="Georgia" panose="02040502050405020303" pitchFamily="18" charset="0"/>
              </a:rPr>
              <a:t> in 1951, and quantifies the discrepancy between two information sources or random variables. The KL divergence plays significant roles in information theory and various disciplines such as statistics, machine learning, physics, neuroscience, computer science, linguistics, etc.</a:t>
            </a:r>
            <a:endParaRPr lang="zh-CN" altLang="en-US" dirty="0"/>
          </a:p>
        </p:txBody>
      </p:sp>
      <p:sp>
        <p:nvSpPr>
          <p:cNvPr id="75" name="矩形 74"/>
          <p:cNvSpPr/>
          <p:nvPr/>
        </p:nvSpPr>
        <p:spPr>
          <a:xfrm>
            <a:off x="395536" y="3528884"/>
            <a:ext cx="4566315" cy="369332"/>
          </a:xfrm>
          <a:prstGeom prst="rect">
            <a:avLst/>
          </a:prstGeom>
        </p:spPr>
        <p:txBody>
          <a:bodyPr wrap="none">
            <a:spAutoFit/>
          </a:bodyPr>
          <a:lstStyle/>
          <a:p>
            <a:pPr marL="342900" lvl="0" indent="-342900">
              <a:buFont typeface="Wingdings" panose="05000000000000000000" pitchFamily="2" charset="2"/>
              <a:buChar char="Ø"/>
            </a:pPr>
            <a:r>
              <a:rPr lang="en-US" altLang="zh-CN" b="1" dirty="0">
                <a:solidFill>
                  <a:srgbClr val="000000"/>
                </a:solidFill>
              </a:rPr>
              <a:t>Mathematical form of KL divergence </a:t>
            </a:r>
            <a:endParaRPr lang="zh-CN" altLang="en-US" b="1" dirty="0">
              <a:solidFill>
                <a:srgbClr val="000000"/>
              </a:solidFill>
            </a:endParaRPr>
          </a:p>
        </p:txBody>
      </p:sp>
      <p:sp>
        <p:nvSpPr>
          <p:cNvPr id="6" name="矩形 5"/>
          <p:cNvSpPr/>
          <p:nvPr/>
        </p:nvSpPr>
        <p:spPr>
          <a:xfrm>
            <a:off x="1019360" y="3949940"/>
            <a:ext cx="3493264" cy="369332"/>
          </a:xfrm>
          <a:prstGeom prst="rect">
            <a:avLst/>
          </a:prstGeom>
        </p:spPr>
        <p:txBody>
          <a:bodyPr wrap="none">
            <a:spAutoFit/>
          </a:bodyPr>
          <a:lstStyle/>
          <a:p>
            <a:r>
              <a:rPr lang="en-US" altLang="zh-CN" dirty="0">
                <a:solidFill>
                  <a:srgbClr val="000000"/>
                </a:solidFill>
              </a:rPr>
              <a:t>For two probability distributions, </a:t>
            </a:r>
            <a:endParaRPr lang="zh-CN" altLang="en-US" dirty="0"/>
          </a:p>
        </p:txBody>
      </p:sp>
      <mc:AlternateContent xmlns:mc="http://schemas.openxmlformats.org/markup-compatibility/2006" xmlns:a14="http://schemas.microsoft.com/office/drawing/2010/main">
        <mc:Choice Requires="a14">
          <p:sp>
            <p:nvSpPr>
              <p:cNvPr id="77" name="文本框 76"/>
              <p:cNvSpPr txBox="1"/>
              <p:nvPr/>
            </p:nvSpPr>
            <p:spPr>
              <a:xfrm>
                <a:off x="1475656" y="4471085"/>
                <a:ext cx="3071781" cy="338554"/>
              </a:xfrm>
              <a:prstGeom prst="rect">
                <a:avLst/>
              </a:prstGeom>
              <a:noFill/>
            </p:spPr>
            <p:txBody>
              <a:bodyPr wrap="square" rtlCol="0">
                <a:spAutoFit/>
              </a:bodyPr>
              <a:lstStyle/>
              <a:p>
                <a:pPr lvl="0"/>
                <a14:m>
                  <m:oMath xmlns:m="http://schemas.openxmlformats.org/officeDocument/2006/math">
                    <m:sSub>
                      <m:sSubPr>
                        <m:ctrlP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𝑃</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𝑖</m:t>
                        </m:r>
                      </m:sub>
                    </m:s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m:t>
                    </m:r>
                    <m:sSub>
                      <m:sSubPr>
                        <m:ctrlP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𝑝</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𝑖</m:t>
                        </m:r>
                      </m:sub>
                    </m:sSub>
                    <m:d>
                      <m:dPr>
                        <m:ctrlP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ctrlPr>
                      </m:dPr>
                      <m:e>
                        <m:sSub>
                          <m:sSub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h</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1</m:t>
                            </m:r>
                          </m:sub>
                        </m:sSub>
                      </m:e>
                    </m:d>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i="1">
                            <a:solidFill>
                              <a:srgbClr val="C00000"/>
                            </a:solidFill>
                            <a:latin typeface="Cambria Math" panose="02040503050406030204" pitchFamily="18" charset="0"/>
                          </a:rPr>
                          <m:t>𝑖</m:t>
                        </m:r>
                      </m:sub>
                    </m:sSub>
                    <m:d>
                      <m:d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dPr>
                      <m:e>
                        <m:sSub>
                          <m:sSub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t>h</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2</m:t>
                            </m:r>
                          </m:sub>
                        </m:sSub>
                      </m:e>
                    </m:d>
                  </m:oMath>
                </a14:m>
                <a:r>
                  <a:rPr kumimoji="0" lang="en-US" altLang="zh-CN" sz="1600" b="0" i="0" u="none" strike="noStrike" kern="1200" cap="none" spc="0" normalizeH="0" baseline="0" noProof="0" dirty="0">
                    <a:ln>
                      <a:noFill/>
                    </a:ln>
                    <a:solidFill>
                      <a:srgbClr val="C00000"/>
                    </a:solidFill>
                    <a:effectLst/>
                    <a:uLnTx/>
                    <a:uFillTx/>
                  </a:rPr>
                  <a:t>,…,</a:t>
                </a:r>
                <a14:m>
                  <m:oMath xmlns:m="http://schemas.openxmlformats.org/officeDocument/2006/math">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i="1">
                            <a:solidFill>
                              <a:srgbClr val="C00000"/>
                            </a:solidFill>
                            <a:latin typeface="Cambria Math" panose="02040503050406030204" pitchFamily="18" charset="0"/>
                          </a:rPr>
                          <m:t>𝑖</m:t>
                        </m:r>
                      </m:sub>
                    </m:sSub>
                    <m:d>
                      <m:d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dPr>
                      <m:e>
                        <m:sSub>
                          <m:sSub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t>h</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𝑤</m:t>
                            </m:r>
                          </m:sub>
                        </m:sSub>
                      </m:e>
                    </m:d>
                  </m:oMath>
                </a14:m>
                <a:r>
                  <a:rPr kumimoji="0" lang="en-US" altLang="zh-CN" sz="1600" b="0" i="0" u="none" strike="noStrike" kern="1200" cap="none" spc="0" normalizeH="0" baseline="0" noProof="0" dirty="0">
                    <a:ln>
                      <a:noFill/>
                    </a:ln>
                    <a:solidFill>
                      <a:srgbClr val="C00000"/>
                    </a:solidFill>
                    <a:effectLst/>
                    <a:uLnTx/>
                    <a:uFillTx/>
                  </a:rPr>
                  <a:t>]</a:t>
                </a:r>
                <a:endParaRPr kumimoji="0" lang="zh-CN" altLang="en-US" sz="1600" b="0" i="0" u="none" strike="noStrike" kern="1200" cap="none" spc="0" normalizeH="0" baseline="0" noProof="0" dirty="0">
                  <a:ln>
                    <a:noFill/>
                  </a:ln>
                  <a:solidFill>
                    <a:srgbClr val="C00000"/>
                  </a:solidFill>
                  <a:effectLst/>
                  <a:uLnTx/>
                  <a:uFillTx/>
                </a:endParaRPr>
              </a:p>
            </p:txBody>
          </p:sp>
        </mc:Choice>
        <mc:Fallback xmlns="">
          <p:sp>
            <p:nvSpPr>
              <p:cNvPr id="77" name="文本框 76"/>
              <p:cNvSpPr txBox="1">
                <a:spLocks noRot="1" noChangeAspect="1" noMove="1" noResize="1" noEditPoints="1" noAdjustHandles="1" noChangeArrowheads="1" noChangeShapeType="1" noTextEdit="1"/>
              </p:cNvSpPr>
              <p:nvPr/>
            </p:nvSpPr>
            <p:spPr>
              <a:xfrm>
                <a:off x="1475656" y="4471085"/>
                <a:ext cx="3071781" cy="338554"/>
              </a:xfrm>
              <a:prstGeom prst="rect">
                <a:avLst/>
              </a:prstGeom>
              <a:blipFill>
                <a:blip r:embed="rId3"/>
                <a:stretch>
                  <a:fillRect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p:cNvSpPr txBox="1"/>
              <p:nvPr/>
            </p:nvSpPr>
            <p:spPr>
              <a:xfrm>
                <a:off x="4644008" y="4461178"/>
                <a:ext cx="3071781" cy="358368"/>
              </a:xfrm>
              <a:prstGeom prst="rect">
                <a:avLst/>
              </a:prstGeom>
              <a:noFill/>
            </p:spPr>
            <p:txBody>
              <a:bodyPr wrap="square" rtlCol="0">
                <a:spAutoFit/>
              </a:bodyPr>
              <a:lstStyle/>
              <a:p>
                <a:pPr lvl="0"/>
                <a14:m>
                  <m:oMath xmlns:m="http://schemas.openxmlformats.org/officeDocument/2006/math">
                    <m:sSub>
                      <m:sSubPr>
                        <m:ctrlP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𝑃</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𝑗</m:t>
                        </m:r>
                      </m:sub>
                    </m:s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m:t>
                    </m:r>
                    <m:sSub>
                      <m:sSubPr>
                        <m:ctrlP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𝑝</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𝑗</m:t>
                        </m:r>
                      </m:sub>
                    </m:sSub>
                    <m:d>
                      <m:dPr>
                        <m:ctrlP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ctrlPr>
                      </m:dPr>
                      <m:e>
                        <m:sSub>
                          <m:sSub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h</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1</m:t>
                            </m:r>
                          </m:sub>
                        </m:sSub>
                      </m:e>
                    </m:d>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b="0" i="1" smtClean="0">
                            <a:solidFill>
                              <a:srgbClr val="C00000"/>
                            </a:solidFill>
                            <a:latin typeface="Cambria Math" panose="02040503050406030204" pitchFamily="18" charset="0"/>
                          </a:rPr>
                          <m:t>𝑗</m:t>
                        </m:r>
                      </m:sub>
                    </m:sSub>
                    <m:d>
                      <m:d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dPr>
                      <m:e>
                        <m:sSub>
                          <m:sSub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t>h</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2</m:t>
                            </m:r>
                          </m:sub>
                        </m:sSub>
                      </m:e>
                    </m:d>
                  </m:oMath>
                </a14:m>
                <a:r>
                  <a:rPr kumimoji="0" lang="en-US" altLang="zh-CN" sz="1600" b="0" i="0" u="none" strike="noStrike" kern="1200" cap="none" spc="0" normalizeH="0" baseline="0" noProof="0" dirty="0">
                    <a:ln>
                      <a:noFill/>
                    </a:ln>
                    <a:solidFill>
                      <a:srgbClr val="C00000"/>
                    </a:solidFill>
                    <a:effectLst/>
                    <a:uLnTx/>
                    <a:uFillTx/>
                  </a:rPr>
                  <a:t>,…,</a:t>
                </a:r>
                <a14:m>
                  <m:oMath xmlns:m="http://schemas.openxmlformats.org/officeDocument/2006/math">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b="0" i="1" smtClean="0">
                            <a:solidFill>
                              <a:srgbClr val="C00000"/>
                            </a:solidFill>
                            <a:latin typeface="Cambria Math" panose="02040503050406030204" pitchFamily="18" charset="0"/>
                          </a:rPr>
                          <m:t>𝑗</m:t>
                        </m:r>
                      </m:sub>
                    </m:sSub>
                    <m:d>
                      <m:d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dPr>
                      <m:e>
                        <m:sSub>
                          <m:sSub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t>h</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𝑤</m:t>
                            </m:r>
                          </m:sub>
                        </m:sSub>
                      </m:e>
                    </m:d>
                  </m:oMath>
                </a14:m>
                <a:r>
                  <a:rPr kumimoji="0" lang="en-US" altLang="zh-CN" sz="1600" b="0" i="0" u="none" strike="noStrike" kern="1200" cap="none" spc="0" normalizeH="0" baseline="0" noProof="0" dirty="0">
                    <a:ln>
                      <a:noFill/>
                    </a:ln>
                    <a:solidFill>
                      <a:srgbClr val="C00000"/>
                    </a:solidFill>
                    <a:effectLst/>
                    <a:uLnTx/>
                    <a:uFillTx/>
                  </a:rPr>
                  <a:t>]</a:t>
                </a:r>
                <a:endParaRPr kumimoji="0" lang="zh-CN" altLang="en-US" sz="1600" b="0" i="0" u="none" strike="noStrike" kern="1200" cap="none" spc="0" normalizeH="0" baseline="0" noProof="0" dirty="0">
                  <a:ln>
                    <a:noFill/>
                  </a:ln>
                  <a:solidFill>
                    <a:srgbClr val="C00000"/>
                  </a:solidFill>
                  <a:effectLst/>
                  <a:uLnTx/>
                  <a:uFillTx/>
                </a:endParaRPr>
              </a:p>
            </p:txBody>
          </p:sp>
        </mc:Choice>
        <mc:Fallback xmlns="">
          <p:sp>
            <p:nvSpPr>
              <p:cNvPr id="99" name="文本框 98"/>
              <p:cNvSpPr txBox="1">
                <a:spLocks noRot="1" noChangeAspect="1" noMove="1" noResize="1" noEditPoints="1" noAdjustHandles="1" noChangeArrowheads="1" noChangeShapeType="1" noTextEdit="1"/>
              </p:cNvSpPr>
              <p:nvPr/>
            </p:nvSpPr>
            <p:spPr>
              <a:xfrm>
                <a:off x="4644008" y="4461178"/>
                <a:ext cx="3071781" cy="358368"/>
              </a:xfrm>
              <a:prstGeom prst="rect">
                <a:avLst/>
              </a:prstGeom>
              <a:blipFill>
                <a:blip r:embed="rId4"/>
                <a:stretch>
                  <a:fillRect t="-5085" b="-15254"/>
                </a:stretch>
              </a:blipFill>
            </p:spPr>
            <p:txBody>
              <a:bodyPr/>
              <a:lstStyle/>
              <a:p>
                <a:r>
                  <a:rPr lang="zh-CN" altLang="en-US">
                    <a:noFill/>
                  </a:rPr>
                  <a:t> </a:t>
                </a:r>
              </a:p>
            </p:txBody>
          </p:sp>
        </mc:Fallback>
      </mc:AlternateContent>
      <p:sp>
        <p:nvSpPr>
          <p:cNvPr id="7" name="矩形 6"/>
          <p:cNvSpPr/>
          <p:nvPr/>
        </p:nvSpPr>
        <p:spPr>
          <a:xfrm>
            <a:off x="1030790" y="4934328"/>
            <a:ext cx="7908960" cy="369332"/>
          </a:xfrm>
          <a:prstGeom prst="rect">
            <a:avLst/>
          </a:prstGeom>
        </p:spPr>
        <p:txBody>
          <a:bodyPr wrap="none">
            <a:spAutoFit/>
          </a:bodyPr>
          <a:lstStyle/>
          <a:p>
            <a:r>
              <a:rPr lang="en-US" altLang="zh-CN" dirty="0">
                <a:solidFill>
                  <a:srgbClr val="000000"/>
                </a:solidFill>
              </a:rPr>
              <a:t>KL divergence between two probability distributions can be  represented as </a:t>
            </a:r>
            <a:endParaRPr lang="zh-CN" altLang="en-US" dirty="0"/>
          </a:p>
        </p:txBody>
      </p:sp>
      <mc:AlternateContent xmlns:mc="http://schemas.openxmlformats.org/markup-compatibility/2006" xmlns:a14="http://schemas.microsoft.com/office/drawing/2010/main">
        <mc:Choice Requires="a14">
          <p:sp>
            <p:nvSpPr>
              <p:cNvPr id="14" name="矩形 13"/>
              <p:cNvSpPr/>
              <p:nvPr/>
            </p:nvSpPr>
            <p:spPr>
              <a:xfrm>
                <a:off x="1308639" y="5492962"/>
                <a:ext cx="3206198" cy="7253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i="1">
                          <a:solidFill>
                            <a:srgbClr val="C00000"/>
                          </a:solidFill>
                          <a:latin typeface="Cambria Math" panose="02040503050406030204" pitchFamily="18" charset="0"/>
                        </a:rPr>
                        <m:t>𝐷</m:t>
                      </m:r>
                      <m:r>
                        <a:rPr lang="en-US" altLang="zh-CN" sz="1600" i="1">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i="1">
                              <a:solidFill>
                                <a:srgbClr val="C00000"/>
                              </a:solidFill>
                              <a:latin typeface="Cambria Math" panose="02040503050406030204" pitchFamily="18" charset="0"/>
                            </a:rPr>
                            <m:t>𝑖</m:t>
                          </m:r>
                        </m:sub>
                      </m:sSub>
                      <m:r>
                        <a:rPr lang="en-US" altLang="zh-CN" sz="1600" i="1">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i="1">
                              <a:solidFill>
                                <a:srgbClr val="C00000"/>
                              </a:solidFill>
                              <a:latin typeface="Cambria Math" panose="02040503050406030204" pitchFamily="18" charset="0"/>
                            </a:rPr>
                            <m:t>𝑗</m:t>
                          </m:r>
                        </m:sub>
                      </m:sSub>
                      <m:r>
                        <a:rPr lang="en-US" altLang="zh-CN" sz="1600" i="1">
                          <a:solidFill>
                            <a:srgbClr val="C00000"/>
                          </a:solidFill>
                          <a:latin typeface="Cambria Math" panose="02040503050406030204" pitchFamily="18" charset="0"/>
                        </a:rPr>
                        <m:t>)</m:t>
                      </m:r>
                      <m:r>
                        <a:rPr lang="en-US" altLang="zh-CN" sz="1600" b="0" i="1" smtClean="0">
                          <a:solidFill>
                            <a:srgbClr val="C00000"/>
                          </a:solidFill>
                          <a:latin typeface="Cambria Math" panose="02040503050406030204" pitchFamily="18" charset="0"/>
                        </a:rPr>
                        <m:t>=</m:t>
                      </m:r>
                      <m:nary>
                        <m:naryPr>
                          <m:chr m:val="∑"/>
                          <m:supHide m:val="on"/>
                          <m:ctrlPr>
                            <a:rPr lang="en-US" altLang="zh-CN" sz="1600" b="0" i="1" smtClean="0">
                              <a:solidFill>
                                <a:srgbClr val="C00000"/>
                              </a:solidFill>
                              <a:latin typeface="Cambria Math" panose="02040503050406030204" pitchFamily="18" charset="0"/>
                            </a:rPr>
                          </m:ctrlPr>
                        </m:naryPr>
                        <m:sub>
                          <m:sSub>
                            <m:sSubPr>
                              <m:ctrlPr>
                                <a:rPr lang="en-US" altLang="zh-CN" sz="1600" b="0" i="1" smtClean="0">
                                  <a:solidFill>
                                    <a:srgbClr val="C00000"/>
                                  </a:solidFill>
                                  <a:latin typeface="Cambria Math" panose="02040503050406030204" pitchFamily="18" charset="0"/>
                                </a:rPr>
                              </m:ctrlPr>
                            </m:sSubPr>
                            <m:e>
                              <m:r>
                                <a:rPr lang="en-US" altLang="zh-CN" sz="1600" b="0" i="1" smtClean="0">
                                  <a:solidFill>
                                    <a:srgbClr val="C00000"/>
                                  </a:solidFill>
                                  <a:latin typeface="Cambria Math" panose="02040503050406030204" pitchFamily="18" charset="0"/>
                                </a:rPr>
                                <m:t>h</m:t>
                              </m:r>
                            </m:e>
                            <m:sub>
                              <m:r>
                                <a:rPr lang="en-US" altLang="zh-CN" sz="1600" b="0" i="1" smtClean="0">
                                  <a:solidFill>
                                    <a:srgbClr val="C00000"/>
                                  </a:solidFill>
                                  <a:latin typeface="Cambria Math" panose="02040503050406030204" pitchFamily="18" charset="0"/>
                                </a:rPr>
                                <m:t>𝑘</m:t>
                              </m:r>
                            </m:sub>
                          </m:sSub>
                        </m:sub>
                        <m:sup/>
                        <m:e>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i="1">
                                  <a:solidFill>
                                    <a:srgbClr val="C00000"/>
                                  </a:solidFill>
                                  <a:latin typeface="Cambria Math" panose="02040503050406030204" pitchFamily="18" charset="0"/>
                                </a:rPr>
                                <m:t>𝑖</m:t>
                              </m:r>
                            </m:sub>
                          </m:sSub>
                          <m:d>
                            <m:dPr>
                              <m:ctrlPr>
                                <a:rPr lang="en-US" altLang="zh-CN" sz="1600" i="1">
                                  <a:solidFill>
                                    <a:srgbClr val="C00000"/>
                                  </a:solidFill>
                                  <a:latin typeface="Cambria Math" panose="02040503050406030204" pitchFamily="18" charset="0"/>
                                </a:rPr>
                              </m:ctrlPr>
                            </m:dPr>
                            <m:e>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h</m:t>
                                  </m:r>
                                </m:e>
                                <m:sub>
                                  <m:r>
                                    <a:rPr lang="en-US" altLang="zh-CN" sz="1600" b="0" i="1" smtClean="0">
                                      <a:solidFill>
                                        <a:srgbClr val="C00000"/>
                                      </a:solidFill>
                                      <a:latin typeface="Cambria Math" panose="02040503050406030204" pitchFamily="18" charset="0"/>
                                    </a:rPr>
                                    <m:t>𝑘</m:t>
                                  </m:r>
                                </m:sub>
                              </m:sSub>
                            </m:e>
                          </m:d>
                          <m:r>
                            <a:rPr lang="en-US" altLang="zh-CN" sz="1600" b="0" i="1" smtClean="0">
                              <a:solidFill>
                                <a:srgbClr val="C00000"/>
                              </a:solidFill>
                              <a:latin typeface="Cambria Math" panose="02040503050406030204" pitchFamily="18" charset="0"/>
                            </a:rPr>
                            <m:t>𝑙𝑜𝑔</m:t>
                          </m:r>
                          <m:f>
                            <m:fPr>
                              <m:ctrlPr>
                                <a:rPr lang="en-US" altLang="zh-CN" sz="1600" b="0" i="1" smtClean="0">
                                  <a:solidFill>
                                    <a:srgbClr val="C00000"/>
                                  </a:solidFill>
                                  <a:latin typeface="Cambria Math" panose="02040503050406030204" pitchFamily="18" charset="0"/>
                                </a:rPr>
                              </m:ctrlPr>
                            </m:fPr>
                            <m:num>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i="1">
                                      <a:solidFill>
                                        <a:srgbClr val="C00000"/>
                                      </a:solidFill>
                                      <a:latin typeface="Cambria Math" panose="02040503050406030204" pitchFamily="18" charset="0"/>
                                    </a:rPr>
                                    <m:t>𝑖</m:t>
                                  </m:r>
                                </m:sub>
                              </m:sSub>
                              <m:d>
                                <m:dPr>
                                  <m:ctrlPr>
                                    <a:rPr lang="en-US" altLang="zh-CN" sz="1600" i="1">
                                      <a:solidFill>
                                        <a:srgbClr val="C00000"/>
                                      </a:solidFill>
                                      <a:latin typeface="Cambria Math" panose="02040503050406030204" pitchFamily="18" charset="0"/>
                                    </a:rPr>
                                  </m:ctrlPr>
                                </m:dPr>
                                <m:e>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h</m:t>
                                      </m:r>
                                    </m:e>
                                    <m:sub>
                                      <m:r>
                                        <a:rPr lang="en-US" altLang="zh-CN" sz="1600" i="1">
                                          <a:solidFill>
                                            <a:srgbClr val="C00000"/>
                                          </a:solidFill>
                                          <a:latin typeface="Cambria Math" panose="02040503050406030204" pitchFamily="18" charset="0"/>
                                        </a:rPr>
                                        <m:t>𝑘</m:t>
                                      </m:r>
                                    </m:sub>
                                  </m:sSub>
                                </m:e>
                              </m:d>
                            </m:num>
                            <m:den>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b="0" i="1" smtClean="0">
                                      <a:solidFill>
                                        <a:srgbClr val="C00000"/>
                                      </a:solidFill>
                                      <a:latin typeface="Cambria Math" panose="02040503050406030204" pitchFamily="18" charset="0"/>
                                    </a:rPr>
                                    <m:t>𝑗</m:t>
                                  </m:r>
                                </m:sub>
                              </m:sSub>
                              <m:d>
                                <m:dPr>
                                  <m:ctrlPr>
                                    <a:rPr lang="en-US" altLang="zh-CN" sz="1600" i="1">
                                      <a:solidFill>
                                        <a:srgbClr val="C00000"/>
                                      </a:solidFill>
                                      <a:latin typeface="Cambria Math" panose="02040503050406030204" pitchFamily="18" charset="0"/>
                                    </a:rPr>
                                  </m:ctrlPr>
                                </m:dPr>
                                <m:e>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h</m:t>
                                      </m:r>
                                    </m:e>
                                    <m:sub>
                                      <m:r>
                                        <a:rPr lang="en-US" altLang="zh-CN" sz="1600" i="1">
                                          <a:solidFill>
                                            <a:srgbClr val="C00000"/>
                                          </a:solidFill>
                                          <a:latin typeface="Cambria Math" panose="02040503050406030204" pitchFamily="18" charset="0"/>
                                        </a:rPr>
                                        <m:t>𝑘</m:t>
                                      </m:r>
                                    </m:sub>
                                  </m:sSub>
                                </m:e>
                              </m:d>
                            </m:den>
                          </m:f>
                        </m:e>
                      </m:nary>
                      <m:r>
                        <a:rPr lang="en-US" altLang="zh-CN" sz="1600" i="1">
                          <a:solidFill>
                            <a:srgbClr val="C00000"/>
                          </a:solidFill>
                          <a:latin typeface="Cambria Math" panose="02040503050406030204" pitchFamily="18" charset="0"/>
                        </a:rPr>
                        <m:t> </m:t>
                      </m:r>
                    </m:oMath>
                  </m:oMathPara>
                </a14:m>
                <a:endParaRPr lang="zh-CN" altLang="en-US" dirty="0"/>
              </a:p>
            </p:txBody>
          </p:sp>
        </mc:Choice>
        <mc:Fallback xmlns="">
          <p:sp>
            <p:nvSpPr>
              <p:cNvPr id="14" name="矩形 13"/>
              <p:cNvSpPr>
                <a:spLocks noRot="1" noChangeAspect="1" noMove="1" noResize="1" noEditPoints="1" noAdjustHandles="1" noChangeArrowheads="1" noChangeShapeType="1" noTextEdit="1"/>
              </p:cNvSpPr>
              <p:nvPr/>
            </p:nvSpPr>
            <p:spPr>
              <a:xfrm>
                <a:off x="1308639" y="5492962"/>
                <a:ext cx="3206198" cy="72539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0" name="矩形 99"/>
              <p:cNvSpPr/>
              <p:nvPr/>
            </p:nvSpPr>
            <p:spPr>
              <a:xfrm>
                <a:off x="4734043" y="5492962"/>
                <a:ext cx="3206198" cy="7253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i="1" smtClean="0">
                          <a:solidFill>
                            <a:srgbClr val="C00000"/>
                          </a:solidFill>
                          <a:latin typeface="Cambria Math" panose="02040503050406030204" pitchFamily="18" charset="0"/>
                        </a:rPr>
                        <m:t>𝐷</m:t>
                      </m:r>
                      <m:r>
                        <a:rPr lang="en-US" altLang="zh-CN" sz="1600" i="1" smtClean="0">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b="0" i="1" smtClean="0">
                              <a:solidFill>
                                <a:srgbClr val="C00000"/>
                              </a:solidFill>
                              <a:latin typeface="Cambria Math" panose="02040503050406030204" pitchFamily="18" charset="0"/>
                            </a:rPr>
                            <m:t>𝑗</m:t>
                          </m:r>
                        </m:sub>
                      </m:sSub>
                      <m:r>
                        <a:rPr lang="en-US" altLang="zh-CN" sz="1600" i="1">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b="0" i="1" smtClean="0">
                              <a:solidFill>
                                <a:srgbClr val="C00000"/>
                              </a:solidFill>
                              <a:latin typeface="Cambria Math" panose="02040503050406030204" pitchFamily="18" charset="0"/>
                            </a:rPr>
                            <m:t>𝑖</m:t>
                          </m:r>
                        </m:sub>
                      </m:sSub>
                      <m:r>
                        <a:rPr lang="en-US" altLang="zh-CN" sz="1600" i="1">
                          <a:solidFill>
                            <a:srgbClr val="C00000"/>
                          </a:solidFill>
                          <a:latin typeface="Cambria Math" panose="02040503050406030204" pitchFamily="18" charset="0"/>
                        </a:rPr>
                        <m:t>)</m:t>
                      </m:r>
                      <m:r>
                        <a:rPr lang="en-US" altLang="zh-CN" sz="1600" b="0" i="1" smtClean="0">
                          <a:solidFill>
                            <a:srgbClr val="C00000"/>
                          </a:solidFill>
                          <a:latin typeface="Cambria Math" panose="02040503050406030204" pitchFamily="18" charset="0"/>
                        </a:rPr>
                        <m:t>=</m:t>
                      </m:r>
                      <m:nary>
                        <m:naryPr>
                          <m:chr m:val="∑"/>
                          <m:supHide m:val="on"/>
                          <m:ctrlPr>
                            <a:rPr lang="en-US" altLang="zh-CN" sz="1600" b="0" i="1" smtClean="0">
                              <a:solidFill>
                                <a:srgbClr val="C00000"/>
                              </a:solidFill>
                              <a:latin typeface="Cambria Math" panose="02040503050406030204" pitchFamily="18" charset="0"/>
                            </a:rPr>
                          </m:ctrlPr>
                        </m:naryPr>
                        <m:sub>
                          <m:sSub>
                            <m:sSubPr>
                              <m:ctrlPr>
                                <a:rPr lang="en-US" altLang="zh-CN" sz="1600" b="0" i="1" smtClean="0">
                                  <a:solidFill>
                                    <a:srgbClr val="C00000"/>
                                  </a:solidFill>
                                  <a:latin typeface="Cambria Math" panose="02040503050406030204" pitchFamily="18" charset="0"/>
                                </a:rPr>
                              </m:ctrlPr>
                            </m:sSubPr>
                            <m:e>
                              <m:r>
                                <a:rPr lang="en-US" altLang="zh-CN" sz="1600" b="0" i="1" smtClean="0">
                                  <a:solidFill>
                                    <a:srgbClr val="C00000"/>
                                  </a:solidFill>
                                  <a:latin typeface="Cambria Math" panose="02040503050406030204" pitchFamily="18" charset="0"/>
                                </a:rPr>
                                <m:t>h</m:t>
                              </m:r>
                            </m:e>
                            <m:sub>
                              <m:r>
                                <a:rPr lang="en-US" altLang="zh-CN" sz="1600" b="0" i="1" smtClean="0">
                                  <a:solidFill>
                                    <a:srgbClr val="C00000"/>
                                  </a:solidFill>
                                  <a:latin typeface="Cambria Math" panose="02040503050406030204" pitchFamily="18" charset="0"/>
                                </a:rPr>
                                <m:t>𝑘</m:t>
                              </m:r>
                            </m:sub>
                          </m:sSub>
                        </m:sub>
                        <m:sup/>
                        <m:e>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b="0" i="1" smtClean="0">
                                  <a:solidFill>
                                    <a:srgbClr val="C00000"/>
                                  </a:solidFill>
                                  <a:latin typeface="Cambria Math" panose="02040503050406030204" pitchFamily="18" charset="0"/>
                                </a:rPr>
                                <m:t>𝑗</m:t>
                              </m:r>
                            </m:sub>
                          </m:sSub>
                          <m:d>
                            <m:dPr>
                              <m:ctrlPr>
                                <a:rPr lang="en-US" altLang="zh-CN" sz="1600" i="1">
                                  <a:solidFill>
                                    <a:srgbClr val="C00000"/>
                                  </a:solidFill>
                                  <a:latin typeface="Cambria Math" panose="02040503050406030204" pitchFamily="18" charset="0"/>
                                </a:rPr>
                              </m:ctrlPr>
                            </m:dPr>
                            <m:e>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h</m:t>
                                  </m:r>
                                </m:e>
                                <m:sub>
                                  <m:r>
                                    <a:rPr lang="en-US" altLang="zh-CN" sz="1600" b="0" i="1" smtClean="0">
                                      <a:solidFill>
                                        <a:srgbClr val="C00000"/>
                                      </a:solidFill>
                                      <a:latin typeface="Cambria Math" panose="02040503050406030204" pitchFamily="18" charset="0"/>
                                    </a:rPr>
                                    <m:t>𝑘</m:t>
                                  </m:r>
                                </m:sub>
                              </m:sSub>
                            </m:e>
                          </m:d>
                          <m:r>
                            <a:rPr lang="en-US" altLang="zh-CN" sz="1600" b="0" i="1" smtClean="0">
                              <a:solidFill>
                                <a:srgbClr val="C00000"/>
                              </a:solidFill>
                              <a:latin typeface="Cambria Math" panose="02040503050406030204" pitchFamily="18" charset="0"/>
                            </a:rPr>
                            <m:t>𝑙𝑜𝑔</m:t>
                          </m:r>
                          <m:f>
                            <m:fPr>
                              <m:ctrlPr>
                                <a:rPr lang="en-US" altLang="zh-CN" sz="1600" b="0" i="1" smtClean="0">
                                  <a:solidFill>
                                    <a:srgbClr val="C00000"/>
                                  </a:solidFill>
                                  <a:latin typeface="Cambria Math" panose="02040503050406030204" pitchFamily="18" charset="0"/>
                                </a:rPr>
                              </m:ctrlPr>
                            </m:fPr>
                            <m:num>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b="0" i="1" smtClean="0">
                                      <a:solidFill>
                                        <a:srgbClr val="C00000"/>
                                      </a:solidFill>
                                      <a:latin typeface="Cambria Math" panose="02040503050406030204" pitchFamily="18" charset="0"/>
                                    </a:rPr>
                                    <m:t>𝑗</m:t>
                                  </m:r>
                                </m:sub>
                              </m:sSub>
                              <m:d>
                                <m:dPr>
                                  <m:ctrlPr>
                                    <a:rPr lang="en-US" altLang="zh-CN" sz="1600" i="1">
                                      <a:solidFill>
                                        <a:srgbClr val="C00000"/>
                                      </a:solidFill>
                                      <a:latin typeface="Cambria Math" panose="02040503050406030204" pitchFamily="18" charset="0"/>
                                    </a:rPr>
                                  </m:ctrlPr>
                                </m:dPr>
                                <m:e>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h</m:t>
                                      </m:r>
                                    </m:e>
                                    <m:sub>
                                      <m:r>
                                        <a:rPr lang="en-US" altLang="zh-CN" sz="1600" i="1">
                                          <a:solidFill>
                                            <a:srgbClr val="C00000"/>
                                          </a:solidFill>
                                          <a:latin typeface="Cambria Math" panose="02040503050406030204" pitchFamily="18" charset="0"/>
                                        </a:rPr>
                                        <m:t>𝑘</m:t>
                                      </m:r>
                                    </m:sub>
                                  </m:sSub>
                                </m:e>
                              </m:d>
                            </m:num>
                            <m:den>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b="0" i="1" smtClean="0">
                                      <a:solidFill>
                                        <a:srgbClr val="C00000"/>
                                      </a:solidFill>
                                      <a:latin typeface="Cambria Math" panose="02040503050406030204" pitchFamily="18" charset="0"/>
                                    </a:rPr>
                                    <m:t>𝑖</m:t>
                                  </m:r>
                                </m:sub>
                              </m:sSub>
                              <m:d>
                                <m:dPr>
                                  <m:ctrlPr>
                                    <a:rPr lang="en-US" altLang="zh-CN" sz="1600" i="1">
                                      <a:solidFill>
                                        <a:srgbClr val="C00000"/>
                                      </a:solidFill>
                                      <a:latin typeface="Cambria Math" panose="02040503050406030204" pitchFamily="18" charset="0"/>
                                    </a:rPr>
                                  </m:ctrlPr>
                                </m:dPr>
                                <m:e>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h</m:t>
                                      </m:r>
                                    </m:e>
                                    <m:sub>
                                      <m:r>
                                        <a:rPr lang="en-US" altLang="zh-CN" sz="1600" i="1">
                                          <a:solidFill>
                                            <a:srgbClr val="C00000"/>
                                          </a:solidFill>
                                          <a:latin typeface="Cambria Math" panose="02040503050406030204" pitchFamily="18" charset="0"/>
                                        </a:rPr>
                                        <m:t>𝑘</m:t>
                                      </m:r>
                                    </m:sub>
                                  </m:sSub>
                                </m:e>
                              </m:d>
                            </m:den>
                          </m:f>
                        </m:e>
                      </m:nary>
                      <m:r>
                        <a:rPr lang="en-US" altLang="zh-CN" sz="1600" i="1">
                          <a:solidFill>
                            <a:srgbClr val="C00000"/>
                          </a:solidFill>
                          <a:latin typeface="Cambria Math" panose="02040503050406030204" pitchFamily="18" charset="0"/>
                        </a:rPr>
                        <m:t> </m:t>
                      </m:r>
                    </m:oMath>
                  </m:oMathPara>
                </a14:m>
                <a:endParaRPr lang="zh-CN" altLang="en-US" dirty="0"/>
              </a:p>
            </p:txBody>
          </p:sp>
        </mc:Choice>
        <mc:Fallback xmlns="">
          <p:sp>
            <p:nvSpPr>
              <p:cNvPr id="100" name="矩形 99"/>
              <p:cNvSpPr>
                <a:spLocks noRot="1" noChangeAspect="1" noMove="1" noResize="1" noEditPoints="1" noAdjustHandles="1" noChangeArrowheads="1" noChangeShapeType="1" noTextEdit="1"/>
              </p:cNvSpPr>
              <p:nvPr/>
            </p:nvSpPr>
            <p:spPr>
              <a:xfrm>
                <a:off x="4734043" y="5492962"/>
                <a:ext cx="3206198" cy="725391"/>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798730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C10452-CA92-421E-802A-EA20D3EDEC47}" type="slidenum">
              <a:rPr kumimoji="0" lang="en-US" altLang="zh-CN" sz="1400" b="0" i="0" u="none" strike="noStrike" kern="1200" cap="none" spc="0" normalizeH="0" baseline="0" noProof="0" smtClean="0">
                <a:ln>
                  <a:noFill/>
                </a:ln>
                <a:solidFill>
                  <a:srgbClr val="CC00CC"/>
                </a:solidFill>
                <a:effectLst/>
                <a:uLnTx/>
                <a:uFillTx/>
                <a:latin typeface="黑体" pitchFamily="49" charset="-122"/>
                <a:ea typeface="黑体"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400" b="0" i="0" u="none" strike="noStrike" kern="1200" cap="none" spc="0" normalizeH="0" baseline="0" noProof="0" dirty="0">
              <a:ln>
                <a:noFill/>
              </a:ln>
              <a:solidFill>
                <a:srgbClr val="CC00CC"/>
              </a:solidFill>
              <a:effectLst/>
              <a:uLnTx/>
              <a:uFillTx/>
              <a:latin typeface="黑体" pitchFamily="49" charset="-122"/>
              <a:ea typeface="黑体" pitchFamily="49" charset="-122"/>
              <a:cs typeface="+mn-cs"/>
            </a:endParaRPr>
          </a:p>
        </p:txBody>
      </p:sp>
      <p:sp>
        <p:nvSpPr>
          <p:cNvPr id="4" name="矩形 3"/>
          <p:cNvSpPr/>
          <p:nvPr/>
        </p:nvSpPr>
        <p:spPr>
          <a:xfrm>
            <a:off x="2418901" y="-293735"/>
            <a:ext cx="4621778" cy="1129027"/>
          </a:xfrm>
          <a:prstGeom prst="rect">
            <a:avLst/>
          </a:prstGeom>
        </p:spPr>
        <p:txBody>
          <a:bodyPr wrap="none">
            <a:spAutoFit/>
          </a:bodyPr>
          <a:lstStyle/>
          <a:p>
            <a:pPr marL="0" marR="0" lvl="0" indent="0" algn="l" defTabSz="914400" rtl="0" eaLnBrk="1" fontAlgn="base" latinLnBrk="0" hangingPunct="1">
              <a:lnSpc>
                <a:spcPct val="200000"/>
              </a:lnSpc>
              <a:spcBef>
                <a:spcPct val="0"/>
              </a:spcBef>
              <a:spcAft>
                <a:spcPct val="0"/>
              </a:spcAft>
              <a:buClrTx/>
              <a:buSzTx/>
              <a:buFontTx/>
              <a:buNone/>
              <a:tabLst/>
              <a:defRPr/>
            </a:pPr>
            <a:r>
              <a:rPr kumimoji="0" lang="en-US" altLang="zh-CN" sz="4000" b="1" i="0" u="none" strike="noStrike" kern="1200" cap="none" spc="0" normalizeH="0" baseline="0" noProof="0" dirty="0">
                <a:ln>
                  <a:noFill/>
                </a:ln>
                <a:solidFill>
                  <a:srgbClr val="3333FF"/>
                </a:solidFill>
                <a:effectLst/>
                <a:uLnTx/>
                <a:uFillTx/>
                <a:latin typeface="Arial Narrow" panose="020B0606020202030204" pitchFamily="34" charset="0"/>
                <a:ea typeface="黑体" pitchFamily="49" charset="-122"/>
                <a:cs typeface="+mn-cs"/>
              </a:rPr>
              <a:t>Scenario and Solution</a:t>
            </a:r>
          </a:p>
        </p:txBody>
      </p:sp>
      <p:sp>
        <p:nvSpPr>
          <p:cNvPr id="42" name="矩形 41"/>
          <p:cNvSpPr/>
          <p:nvPr/>
        </p:nvSpPr>
        <p:spPr>
          <a:xfrm>
            <a:off x="0" y="1224230"/>
            <a:ext cx="8699818" cy="369332"/>
          </a:xfrm>
          <a:prstGeom prst="rect">
            <a:avLst/>
          </a:prstGeom>
        </p:spPr>
        <p:txBody>
          <a:bodyPr wrap="none">
            <a:spAutoFit/>
          </a:bodyPr>
          <a:lstStyle/>
          <a:p>
            <a:pPr marL="342900" lvl="0" indent="-342900">
              <a:buFont typeface="Wingdings" panose="05000000000000000000" pitchFamily="2" charset="2"/>
              <a:buChar char="Ø"/>
            </a:pPr>
            <a:r>
              <a:rPr kumimoji="0" lang="en-US" altLang="zh-CN" b="1" i="0" u="none" strike="noStrike" kern="1200" cap="none" spc="0" normalizeH="0" baseline="0" noProof="0" dirty="0">
                <a:ln>
                  <a:noFill/>
                </a:ln>
                <a:solidFill>
                  <a:srgbClr val="000000"/>
                </a:solidFill>
                <a:effectLst/>
                <a:uLnTx/>
                <a:uFillTx/>
              </a:rPr>
              <a:t>Example for grouping based on</a:t>
            </a:r>
            <a:r>
              <a:rPr kumimoji="0" lang="en-US" altLang="zh-CN" b="1" i="0" u="none" strike="noStrike" kern="1200" cap="none" spc="0" normalizeH="0" noProof="0" dirty="0">
                <a:ln>
                  <a:noFill/>
                </a:ln>
                <a:solidFill>
                  <a:srgbClr val="000000"/>
                </a:solidFill>
                <a:effectLst/>
                <a:uLnTx/>
                <a:uFillTx/>
              </a:rPr>
              <a:t> </a:t>
            </a:r>
            <a:r>
              <a:rPr lang="en-US" altLang="zh-CN" b="1" dirty="0">
                <a:solidFill>
                  <a:srgbClr val="000000"/>
                </a:solidFill>
              </a:rPr>
              <a:t>probability distribution of CSI in side-link  </a:t>
            </a:r>
            <a:endParaRPr lang="zh-CN" altLang="en-US" b="1" dirty="0">
              <a:solidFill>
                <a:srgbClr val="000000"/>
              </a:solidFill>
            </a:endParaRPr>
          </a:p>
        </p:txBody>
      </p:sp>
      <p:sp>
        <p:nvSpPr>
          <p:cNvPr id="78" name="矩形 77"/>
          <p:cNvSpPr/>
          <p:nvPr/>
        </p:nvSpPr>
        <p:spPr>
          <a:xfrm>
            <a:off x="524212" y="3156596"/>
            <a:ext cx="6300315" cy="400110"/>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Arial" charset="0"/>
                <a:ea typeface="黑体" pitchFamily="49" charset="-122"/>
                <a:cs typeface="+mn-cs"/>
              </a:rPr>
              <a:t>(2) FL Grouping based on</a:t>
            </a:r>
            <a:r>
              <a:rPr kumimoji="0" lang="en-US" altLang="zh-CN" sz="2000" b="1" i="0" u="none" strike="noStrike" kern="1200" cap="none" spc="0" normalizeH="0" noProof="0" dirty="0">
                <a:ln>
                  <a:noFill/>
                </a:ln>
                <a:solidFill>
                  <a:srgbClr val="000000"/>
                </a:solidFill>
                <a:effectLst/>
                <a:uLnTx/>
                <a:uFillTx/>
                <a:latin typeface="Arial" charset="0"/>
                <a:ea typeface="黑体" pitchFamily="49" charset="-122"/>
                <a:cs typeface="+mn-cs"/>
              </a:rPr>
              <a:t> Similarity Measurement </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87" name="矩形 86"/>
          <p:cNvSpPr/>
          <p:nvPr/>
        </p:nvSpPr>
        <p:spPr>
          <a:xfrm>
            <a:off x="530112" y="1678149"/>
            <a:ext cx="6159251" cy="400110"/>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Arial" charset="0"/>
                <a:ea typeface="黑体" pitchFamily="49" charset="-122"/>
                <a:cs typeface="+mn-cs"/>
              </a:rPr>
              <a:t>(1) KL divergence based similarity measurement</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5" name="文本框 4"/>
          <p:cNvSpPr txBox="1"/>
          <p:nvPr/>
        </p:nvSpPr>
        <p:spPr>
          <a:xfrm>
            <a:off x="-468328" y="2216838"/>
            <a:ext cx="4158499" cy="369332"/>
          </a:xfrm>
          <a:prstGeom prst="rect">
            <a:avLst/>
          </a:prstGeom>
          <a:noFill/>
        </p:spPr>
        <p:txBody>
          <a:bodyPr wrap="square" rtlCol="0">
            <a:spAutoFit/>
          </a:bodyPr>
          <a:lstStyle/>
          <a:p>
            <a:r>
              <a:rPr lang="en-US" altLang="zh-CN" dirty="0"/>
              <a:t>Probability distributions of CSI:</a:t>
            </a:r>
            <a:endParaRPr lang="zh-CN" altLang="en-US" dirty="0"/>
          </a:p>
        </p:txBody>
      </p:sp>
      <mc:AlternateContent xmlns:mc="http://schemas.openxmlformats.org/markup-compatibility/2006" xmlns:a14="http://schemas.microsoft.com/office/drawing/2010/main">
        <mc:Choice Requires="a14">
          <p:sp>
            <p:nvSpPr>
              <p:cNvPr id="88" name="文本框 87"/>
              <p:cNvSpPr txBox="1"/>
              <p:nvPr/>
            </p:nvSpPr>
            <p:spPr>
              <a:xfrm>
                <a:off x="3239543" y="2230162"/>
                <a:ext cx="3071781" cy="338554"/>
              </a:xfrm>
              <a:prstGeom prst="rect">
                <a:avLst/>
              </a:prstGeom>
              <a:noFill/>
            </p:spPr>
            <p:txBody>
              <a:bodyPr wrap="square" rtlCol="0">
                <a:spAutoFit/>
              </a:bodyPr>
              <a:lstStyle/>
              <a:p>
                <a:pPr lvl="0"/>
                <a14:m>
                  <m:oMath xmlns:m="http://schemas.openxmlformats.org/officeDocument/2006/math">
                    <m:sSub>
                      <m:sSubPr>
                        <m:ctrlP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𝑃</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𝑖</m:t>
                        </m:r>
                      </m:sub>
                    </m:s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m:t>
                    </m:r>
                    <m:sSub>
                      <m:sSubPr>
                        <m:ctrlP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𝑝</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𝑖</m:t>
                        </m:r>
                      </m:sub>
                    </m:sSub>
                    <m:d>
                      <m:dPr>
                        <m:ctrlP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ctrlPr>
                      </m:dPr>
                      <m:e>
                        <m:sSub>
                          <m:sSub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h</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1</m:t>
                            </m:r>
                          </m:sub>
                        </m:sSub>
                      </m:e>
                    </m:d>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i="1">
                            <a:solidFill>
                              <a:srgbClr val="C00000"/>
                            </a:solidFill>
                            <a:latin typeface="Cambria Math" panose="02040503050406030204" pitchFamily="18" charset="0"/>
                          </a:rPr>
                          <m:t>𝑖</m:t>
                        </m:r>
                      </m:sub>
                    </m:sSub>
                    <m:d>
                      <m:d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dPr>
                      <m:e>
                        <m:sSub>
                          <m:sSub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t>h</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2</m:t>
                            </m:r>
                          </m:sub>
                        </m:sSub>
                      </m:e>
                    </m:d>
                  </m:oMath>
                </a14:m>
                <a:r>
                  <a:rPr kumimoji="0" lang="en-US" altLang="zh-CN" sz="1600" b="0" i="0" u="none" strike="noStrike" kern="1200" cap="none" spc="0" normalizeH="0" baseline="0" noProof="0" dirty="0">
                    <a:ln>
                      <a:noFill/>
                    </a:ln>
                    <a:solidFill>
                      <a:srgbClr val="C00000"/>
                    </a:solidFill>
                    <a:effectLst/>
                    <a:uLnTx/>
                    <a:uFillTx/>
                  </a:rPr>
                  <a:t>,…,</a:t>
                </a:r>
                <a14:m>
                  <m:oMath xmlns:m="http://schemas.openxmlformats.org/officeDocument/2006/math">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i="1">
                            <a:solidFill>
                              <a:srgbClr val="C00000"/>
                            </a:solidFill>
                            <a:latin typeface="Cambria Math" panose="02040503050406030204" pitchFamily="18" charset="0"/>
                          </a:rPr>
                          <m:t>𝑖</m:t>
                        </m:r>
                      </m:sub>
                    </m:sSub>
                    <m:d>
                      <m:d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dPr>
                      <m:e>
                        <m:sSub>
                          <m:sSub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t>h</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𝑤</m:t>
                            </m:r>
                          </m:sub>
                        </m:sSub>
                      </m:e>
                    </m:d>
                  </m:oMath>
                </a14:m>
                <a:r>
                  <a:rPr kumimoji="0" lang="en-US" altLang="zh-CN" sz="1600" b="0" i="0" u="none" strike="noStrike" kern="1200" cap="none" spc="0" normalizeH="0" baseline="0" noProof="0" dirty="0">
                    <a:ln>
                      <a:noFill/>
                    </a:ln>
                    <a:solidFill>
                      <a:srgbClr val="C00000"/>
                    </a:solidFill>
                    <a:effectLst/>
                    <a:uLnTx/>
                    <a:uFillTx/>
                  </a:rPr>
                  <a:t>]</a:t>
                </a:r>
                <a:endParaRPr kumimoji="0" lang="zh-CN" altLang="en-US" sz="1600" b="0" i="0" u="none" strike="noStrike" kern="1200" cap="none" spc="0" normalizeH="0" baseline="0" noProof="0" dirty="0">
                  <a:ln>
                    <a:noFill/>
                  </a:ln>
                  <a:solidFill>
                    <a:srgbClr val="C00000"/>
                  </a:solidFill>
                  <a:effectLst/>
                  <a:uLnTx/>
                  <a:uFillTx/>
                </a:endParaRPr>
              </a:p>
            </p:txBody>
          </p:sp>
        </mc:Choice>
        <mc:Fallback xmlns="">
          <p:sp>
            <p:nvSpPr>
              <p:cNvPr id="88" name="文本框 87"/>
              <p:cNvSpPr txBox="1">
                <a:spLocks noRot="1" noChangeAspect="1" noMove="1" noResize="1" noEditPoints="1" noAdjustHandles="1" noChangeArrowheads="1" noChangeShapeType="1" noTextEdit="1"/>
              </p:cNvSpPr>
              <p:nvPr/>
            </p:nvSpPr>
            <p:spPr>
              <a:xfrm>
                <a:off x="3239543" y="2230162"/>
                <a:ext cx="3071781" cy="338554"/>
              </a:xfrm>
              <a:prstGeom prst="rect">
                <a:avLst/>
              </a:prstGeom>
              <a:blipFill>
                <a:blip r:embed="rId3"/>
                <a:stretch>
                  <a:fillRect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文本框 88"/>
              <p:cNvSpPr txBox="1"/>
              <p:nvPr/>
            </p:nvSpPr>
            <p:spPr>
              <a:xfrm>
                <a:off x="6148117" y="2229189"/>
                <a:ext cx="3071781" cy="358368"/>
              </a:xfrm>
              <a:prstGeom prst="rect">
                <a:avLst/>
              </a:prstGeom>
              <a:noFill/>
            </p:spPr>
            <p:txBody>
              <a:bodyPr wrap="square" rtlCol="0">
                <a:spAutoFit/>
              </a:bodyPr>
              <a:lstStyle/>
              <a:p>
                <a:pPr lvl="0"/>
                <a14:m>
                  <m:oMath xmlns:m="http://schemas.openxmlformats.org/officeDocument/2006/math">
                    <m:sSub>
                      <m:sSubPr>
                        <m:ctrlP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𝑃</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𝑗</m:t>
                        </m:r>
                      </m:sub>
                    </m:s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m:t>
                    </m:r>
                    <m:sSub>
                      <m:sSubPr>
                        <m:ctrlP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𝑝</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𝑗</m:t>
                        </m:r>
                      </m:sub>
                    </m:sSub>
                    <m:d>
                      <m:dPr>
                        <m:ctrlP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ctrlPr>
                      </m:dPr>
                      <m:e>
                        <m:sSub>
                          <m:sSub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h</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1</m:t>
                            </m:r>
                          </m:sub>
                        </m:sSub>
                      </m:e>
                    </m:d>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b="0" i="1" smtClean="0">
                            <a:solidFill>
                              <a:srgbClr val="C00000"/>
                            </a:solidFill>
                            <a:latin typeface="Cambria Math" panose="02040503050406030204" pitchFamily="18" charset="0"/>
                          </a:rPr>
                          <m:t>𝑗</m:t>
                        </m:r>
                      </m:sub>
                    </m:sSub>
                    <m:d>
                      <m:d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dPr>
                      <m:e>
                        <m:sSub>
                          <m:sSub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t>h</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2</m:t>
                            </m:r>
                          </m:sub>
                        </m:sSub>
                      </m:e>
                    </m:d>
                  </m:oMath>
                </a14:m>
                <a:r>
                  <a:rPr kumimoji="0" lang="en-US" altLang="zh-CN" sz="1600" b="0" i="0" u="none" strike="noStrike" kern="1200" cap="none" spc="0" normalizeH="0" baseline="0" noProof="0" dirty="0">
                    <a:ln>
                      <a:noFill/>
                    </a:ln>
                    <a:solidFill>
                      <a:srgbClr val="C00000"/>
                    </a:solidFill>
                    <a:effectLst/>
                    <a:uLnTx/>
                    <a:uFillTx/>
                  </a:rPr>
                  <a:t>,…,</a:t>
                </a:r>
                <a14:m>
                  <m:oMath xmlns:m="http://schemas.openxmlformats.org/officeDocument/2006/math">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𝑝</m:t>
                        </m:r>
                      </m:e>
                      <m:sub>
                        <m:r>
                          <a:rPr lang="en-US" altLang="zh-CN" sz="1600" b="0" i="1" smtClean="0">
                            <a:solidFill>
                              <a:srgbClr val="C00000"/>
                            </a:solidFill>
                            <a:latin typeface="Cambria Math" panose="02040503050406030204" pitchFamily="18" charset="0"/>
                          </a:rPr>
                          <m:t>𝑗</m:t>
                        </m:r>
                      </m:sub>
                    </m:sSub>
                    <m:d>
                      <m:d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dPr>
                      <m:e>
                        <m:sSub>
                          <m:sSubPr>
                            <m:ctrlP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ctrlPr>
                          </m:sSubPr>
                          <m:e>
                            <m:r>
                              <a:rPr kumimoji="0" lang="en-US" altLang="zh-CN" sz="1600" b="0" i="1" u="none" strike="noStrike" kern="1200" cap="none" spc="0" normalizeH="0" baseline="0" noProof="0">
                                <a:ln>
                                  <a:noFill/>
                                </a:ln>
                                <a:solidFill>
                                  <a:srgbClr val="C00000"/>
                                </a:solidFill>
                                <a:effectLst/>
                                <a:uLnTx/>
                                <a:uFillTx/>
                                <a:latin typeface="Cambria Math" panose="02040503050406030204" pitchFamily="18" charset="0"/>
                              </a:rPr>
                              <m:t>h</m:t>
                            </m:r>
                          </m:e>
                          <m:sub>
                            <m:r>
                              <a:rPr kumimoji="0" lang="en-US" altLang="zh-CN" sz="1600" b="0" i="1" u="none" strike="noStrike" kern="1200" cap="none" spc="0" normalizeH="0" baseline="0" noProof="0" smtClean="0">
                                <a:ln>
                                  <a:noFill/>
                                </a:ln>
                                <a:solidFill>
                                  <a:srgbClr val="C00000"/>
                                </a:solidFill>
                                <a:effectLst/>
                                <a:uLnTx/>
                                <a:uFillTx/>
                                <a:latin typeface="Cambria Math" panose="02040503050406030204" pitchFamily="18" charset="0"/>
                              </a:rPr>
                              <m:t>𝑤</m:t>
                            </m:r>
                          </m:sub>
                        </m:sSub>
                      </m:e>
                    </m:d>
                  </m:oMath>
                </a14:m>
                <a:r>
                  <a:rPr kumimoji="0" lang="en-US" altLang="zh-CN" sz="1600" b="0" i="0" u="none" strike="noStrike" kern="1200" cap="none" spc="0" normalizeH="0" baseline="0" noProof="0" dirty="0">
                    <a:ln>
                      <a:noFill/>
                    </a:ln>
                    <a:solidFill>
                      <a:srgbClr val="C00000"/>
                    </a:solidFill>
                    <a:effectLst/>
                    <a:uLnTx/>
                    <a:uFillTx/>
                  </a:rPr>
                  <a:t>]</a:t>
                </a:r>
                <a:endParaRPr kumimoji="0" lang="zh-CN" altLang="en-US" sz="1600" b="0" i="0" u="none" strike="noStrike" kern="1200" cap="none" spc="0" normalizeH="0" baseline="0" noProof="0" dirty="0">
                  <a:ln>
                    <a:noFill/>
                  </a:ln>
                  <a:solidFill>
                    <a:srgbClr val="C00000"/>
                  </a:solidFill>
                  <a:effectLst/>
                  <a:uLnTx/>
                  <a:uFillTx/>
                </a:endParaRPr>
              </a:p>
            </p:txBody>
          </p:sp>
        </mc:Choice>
        <mc:Fallback xmlns="">
          <p:sp>
            <p:nvSpPr>
              <p:cNvPr id="89" name="文本框 88"/>
              <p:cNvSpPr txBox="1">
                <a:spLocks noRot="1" noChangeAspect="1" noMove="1" noResize="1" noEditPoints="1" noAdjustHandles="1" noChangeArrowheads="1" noChangeShapeType="1" noTextEdit="1"/>
              </p:cNvSpPr>
              <p:nvPr/>
            </p:nvSpPr>
            <p:spPr>
              <a:xfrm>
                <a:off x="6148117" y="2229189"/>
                <a:ext cx="3071781" cy="358368"/>
              </a:xfrm>
              <a:prstGeom prst="rect">
                <a:avLst/>
              </a:prstGeom>
              <a:blipFill>
                <a:blip r:embed="rId4"/>
                <a:stretch>
                  <a:fillRect t="-5172" b="-17241"/>
                </a:stretch>
              </a:blipFill>
            </p:spPr>
            <p:txBody>
              <a:bodyPr/>
              <a:lstStyle/>
              <a:p>
                <a:r>
                  <a:rPr lang="zh-CN" altLang="en-US">
                    <a:noFill/>
                  </a:rPr>
                  <a:t> </a:t>
                </a:r>
              </a:p>
            </p:txBody>
          </p:sp>
        </mc:Fallback>
      </mc:AlternateContent>
      <p:sp>
        <p:nvSpPr>
          <p:cNvPr id="91" name="文本框 90"/>
          <p:cNvSpPr txBox="1"/>
          <p:nvPr/>
        </p:nvSpPr>
        <p:spPr>
          <a:xfrm>
            <a:off x="-768371" y="2719130"/>
            <a:ext cx="6523322" cy="369332"/>
          </a:xfrm>
          <a:prstGeom prst="rect">
            <a:avLst/>
          </a:prstGeom>
          <a:noFill/>
        </p:spPr>
        <p:txBody>
          <a:bodyPr wrap="square" rtlCol="0">
            <a:spAutoFit/>
          </a:bodyPr>
          <a:lstStyle/>
          <a:p>
            <a:r>
              <a:rPr lang="en-US" altLang="zh-CN" dirty="0"/>
              <a:t>Similarity measurement based on KL divergence:</a:t>
            </a:r>
            <a:endParaRPr lang="zh-CN" altLang="en-US" dirty="0"/>
          </a:p>
        </p:txBody>
      </p:sp>
      <mc:AlternateContent xmlns:mc="http://schemas.openxmlformats.org/markup-compatibility/2006" xmlns:a14="http://schemas.microsoft.com/office/drawing/2010/main">
        <mc:Choice Requires="a14">
          <p:sp>
            <p:nvSpPr>
              <p:cNvPr id="8" name="矩形 7"/>
              <p:cNvSpPr/>
              <p:nvPr/>
            </p:nvSpPr>
            <p:spPr>
              <a:xfrm>
                <a:off x="5038077" y="2713196"/>
                <a:ext cx="3572901" cy="376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1600" b="0" i="1" smtClean="0">
                          <a:solidFill>
                            <a:srgbClr val="C00000"/>
                          </a:solidFill>
                          <a:latin typeface="Cambria Math" panose="02040503050406030204" pitchFamily="18" charset="0"/>
                        </a:rPr>
                        <m:t>𝑆</m:t>
                      </m:r>
                      <m:d>
                        <m:dPr>
                          <m:ctrlPr>
                            <a:rPr lang="en-US" altLang="zh-CN" sz="1600" b="0" i="1" smtClean="0">
                              <a:solidFill>
                                <a:srgbClr val="C00000"/>
                              </a:solidFill>
                              <a:latin typeface="Cambria Math" panose="02040503050406030204" pitchFamily="18" charset="0"/>
                            </a:rPr>
                          </m:ctrlPr>
                        </m:dPr>
                        <m:e>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i="1">
                                  <a:solidFill>
                                    <a:srgbClr val="C00000"/>
                                  </a:solidFill>
                                  <a:latin typeface="Cambria Math" panose="02040503050406030204" pitchFamily="18" charset="0"/>
                                </a:rPr>
                                <m:t>𝑖</m:t>
                              </m:r>
                            </m:sub>
                          </m:sSub>
                          <m:r>
                            <a:rPr lang="en-US" altLang="zh-CN" sz="1600" b="0" i="1" smtClean="0">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b="0" i="1" smtClean="0">
                                  <a:solidFill>
                                    <a:srgbClr val="C00000"/>
                                  </a:solidFill>
                                  <a:latin typeface="Cambria Math" panose="02040503050406030204" pitchFamily="18" charset="0"/>
                                </a:rPr>
                                <m:t>𝑗</m:t>
                              </m:r>
                            </m:sub>
                          </m:sSub>
                        </m:e>
                      </m:d>
                      <m:r>
                        <a:rPr lang="en-US" altLang="zh-CN" sz="1600" b="0" i="1" smtClean="0">
                          <a:solidFill>
                            <a:srgbClr val="C00000"/>
                          </a:solidFill>
                          <a:latin typeface="Cambria Math" panose="02040503050406030204" pitchFamily="18" charset="0"/>
                        </a:rPr>
                        <m:t>=</m:t>
                      </m:r>
                      <m:func>
                        <m:funcPr>
                          <m:ctrlPr>
                            <a:rPr lang="en-US" altLang="zh-CN" sz="1600" b="0" i="1" smtClean="0">
                              <a:solidFill>
                                <a:srgbClr val="C00000"/>
                              </a:solidFill>
                              <a:latin typeface="Cambria Math" panose="02040503050406030204" pitchFamily="18" charset="0"/>
                            </a:rPr>
                          </m:ctrlPr>
                        </m:funcPr>
                        <m:fName>
                          <m:r>
                            <m:rPr>
                              <m:sty m:val="p"/>
                            </m:rPr>
                            <a:rPr lang="en-US" altLang="zh-CN" sz="1600" b="0" i="0" smtClean="0">
                              <a:solidFill>
                                <a:srgbClr val="C00000"/>
                              </a:solidFill>
                              <a:latin typeface="Cambria Math" panose="02040503050406030204" pitchFamily="18" charset="0"/>
                            </a:rPr>
                            <m:t>max</m:t>
                          </m:r>
                        </m:fName>
                        <m:e>
                          <m:d>
                            <m:dPr>
                              <m:begChr m:val="{"/>
                              <m:endChr m:val=""/>
                              <m:ctrlPr>
                                <a:rPr lang="en-US" altLang="zh-CN" sz="1600" b="0" i="1" smtClean="0">
                                  <a:solidFill>
                                    <a:srgbClr val="C00000"/>
                                  </a:solidFill>
                                  <a:latin typeface="Cambria Math" panose="02040503050406030204" pitchFamily="18" charset="0"/>
                                </a:rPr>
                              </m:ctrlPr>
                            </m:dPr>
                            <m:e>
                              <m:r>
                                <a:rPr lang="en-US" altLang="zh-CN" sz="1600" b="0" i="1" smtClean="0">
                                  <a:solidFill>
                                    <a:srgbClr val="C00000"/>
                                  </a:solidFill>
                                  <a:latin typeface="Cambria Math" panose="02040503050406030204" pitchFamily="18" charset="0"/>
                                </a:rPr>
                                <m:t>𝐷</m:t>
                              </m:r>
                              <m:r>
                                <a:rPr lang="en-US" altLang="zh-CN" sz="1600" b="0" i="1" smtClean="0">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i="1">
                                      <a:solidFill>
                                        <a:srgbClr val="C00000"/>
                                      </a:solidFill>
                                      <a:latin typeface="Cambria Math" panose="02040503050406030204" pitchFamily="18" charset="0"/>
                                    </a:rPr>
                                    <m:t>𝑖</m:t>
                                  </m:r>
                                </m:sub>
                              </m:sSub>
                              <m:r>
                                <a:rPr lang="en-US" altLang="zh-CN" sz="1600" b="0" i="1" smtClean="0">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b="0" i="1" smtClean="0">
                                      <a:solidFill>
                                        <a:srgbClr val="C00000"/>
                                      </a:solidFill>
                                      <a:latin typeface="Cambria Math" panose="02040503050406030204" pitchFamily="18" charset="0"/>
                                    </a:rPr>
                                    <m:t>𝑗</m:t>
                                  </m:r>
                                </m:sub>
                              </m:sSub>
                              <m:r>
                                <a:rPr lang="en-US" altLang="zh-CN" sz="1600" b="0" i="1" smtClean="0">
                                  <a:solidFill>
                                    <a:srgbClr val="C00000"/>
                                  </a:solidFill>
                                  <a:latin typeface="Cambria Math" panose="02040503050406030204" pitchFamily="18" charset="0"/>
                                </a:rPr>
                                <m:t>), </m:t>
                              </m:r>
                            </m:e>
                          </m:d>
                          <m:d>
                            <m:dPr>
                              <m:begChr m:val=""/>
                              <m:endChr m:val="}"/>
                              <m:ctrlPr>
                                <a:rPr lang="en-US" altLang="zh-CN" sz="1600" b="0" i="1" smtClean="0">
                                  <a:solidFill>
                                    <a:srgbClr val="C00000"/>
                                  </a:solidFill>
                                  <a:latin typeface="Cambria Math" panose="02040503050406030204" pitchFamily="18" charset="0"/>
                                </a:rPr>
                              </m:ctrlPr>
                            </m:dPr>
                            <m:e>
                              <m:r>
                                <a:rPr lang="en-US" altLang="zh-CN" sz="1600" b="0" i="1" smtClean="0">
                                  <a:solidFill>
                                    <a:srgbClr val="C00000"/>
                                  </a:solidFill>
                                  <a:latin typeface="Cambria Math" panose="02040503050406030204" pitchFamily="18" charset="0"/>
                                </a:rPr>
                                <m:t> </m:t>
                              </m:r>
                              <m:r>
                                <a:rPr lang="en-US" altLang="zh-CN" sz="1600" i="1">
                                  <a:solidFill>
                                    <a:srgbClr val="C00000"/>
                                  </a:solidFill>
                                  <a:latin typeface="Cambria Math" panose="02040503050406030204" pitchFamily="18" charset="0"/>
                                </a:rPr>
                                <m:t>𝐷</m:t>
                              </m:r>
                              <m:r>
                                <a:rPr lang="en-US" altLang="zh-CN" sz="1600" i="1">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i="1">
                                      <a:solidFill>
                                        <a:srgbClr val="C00000"/>
                                      </a:solidFill>
                                      <a:latin typeface="Cambria Math" panose="02040503050406030204" pitchFamily="18" charset="0"/>
                                    </a:rPr>
                                    <m:t>𝑗</m:t>
                                  </m:r>
                                </m:sub>
                              </m:sSub>
                              <m:r>
                                <a:rPr lang="en-US" altLang="zh-CN" sz="1600" i="1">
                                  <a:solidFill>
                                    <a:srgbClr val="C00000"/>
                                  </a:solidFill>
                                  <a:latin typeface="Cambria Math" panose="02040503050406030204" pitchFamily="18" charset="0"/>
                                </a:rPr>
                                <m:t>|</m:t>
                              </m:r>
                              <m:r>
                                <a:rPr lang="en-US" altLang="zh-CN" sz="1600" b="0" i="1" smtClean="0">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b="0" i="1" smtClean="0">
                                      <a:solidFill>
                                        <a:srgbClr val="C00000"/>
                                      </a:solidFill>
                                      <a:latin typeface="Cambria Math" panose="02040503050406030204" pitchFamily="18" charset="0"/>
                                    </a:rPr>
                                    <m:t>𝑖</m:t>
                                  </m:r>
                                </m:sub>
                              </m:sSub>
                              <m:r>
                                <a:rPr lang="en-US" altLang="zh-CN" sz="1600" b="0" i="1" smtClean="0">
                                  <a:solidFill>
                                    <a:srgbClr val="C00000"/>
                                  </a:solidFill>
                                  <a:latin typeface="Cambria Math" panose="02040503050406030204" pitchFamily="18" charset="0"/>
                                </a:rPr>
                                <m:t>)</m:t>
                              </m:r>
                            </m:e>
                          </m:d>
                        </m:e>
                      </m:func>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5038077" y="2713196"/>
                <a:ext cx="3572901" cy="376000"/>
              </a:xfrm>
              <a:prstGeom prst="rect">
                <a:avLst/>
              </a:prstGeom>
              <a:blipFill>
                <a:blip r:embed="rId5"/>
                <a:stretch>
                  <a:fillRect t="-133871" r="-12606" b="-2080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p:cNvSpPr txBox="1"/>
              <p:nvPr/>
            </p:nvSpPr>
            <p:spPr>
              <a:xfrm>
                <a:off x="709116" y="3645657"/>
                <a:ext cx="7627333" cy="369332"/>
              </a:xfrm>
              <a:prstGeom prst="rect">
                <a:avLst/>
              </a:prstGeom>
              <a:noFill/>
            </p:spPr>
            <p:txBody>
              <a:bodyPr wrap="square" rtlCol="0">
                <a:spAutoFit/>
              </a:bodyPr>
              <a:lstStyle/>
              <a:p>
                <a:r>
                  <a:rPr lang="en-US" altLang="zh-CN" dirty="0"/>
                  <a:t>For probability distributions of CSI:  </a:t>
                </a:r>
                <a14:m>
                  <m:oMath xmlns:m="http://schemas.openxmlformats.org/officeDocument/2006/math">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b="0" i="1" smtClean="0">
                            <a:solidFill>
                              <a:srgbClr val="C00000"/>
                            </a:solidFill>
                            <a:latin typeface="Cambria Math" panose="02040503050406030204" pitchFamily="18" charset="0"/>
                          </a:rPr>
                          <m:t>1</m:t>
                        </m:r>
                      </m:sub>
                    </m:sSub>
                    <m:r>
                      <a:rPr lang="en-US" altLang="zh-CN" sz="1600" b="0" i="1" smtClean="0">
                        <a:solidFill>
                          <a:srgbClr val="C00000"/>
                        </a:solidFill>
                        <a:latin typeface="Cambria Math" panose="02040503050406030204" pitchFamily="18" charset="0"/>
                      </a:rPr>
                      <m:t>,  </m:t>
                    </m:r>
                    <m:sSub>
                      <m:sSubPr>
                        <m:ctrlPr>
                          <a:rPr lang="en-US" altLang="zh-CN" sz="1600" i="1">
                            <a:solidFill>
                              <a:srgbClr val="C00000"/>
                            </a:solidFill>
                            <a:latin typeface="Cambria Math" panose="02040503050406030204" pitchFamily="18" charset="0"/>
                          </a:rPr>
                        </m:ctrlPr>
                      </m:sSubPr>
                      <m:e>
                        <m:r>
                          <a:rPr lang="en-US" altLang="zh-CN" sz="1600" b="0" i="1" smtClean="0">
                            <a:solidFill>
                              <a:srgbClr val="C00000"/>
                            </a:solidFill>
                            <a:latin typeface="Cambria Math" panose="02040503050406030204" pitchFamily="18" charset="0"/>
                          </a:rPr>
                          <m:t> </m:t>
                        </m:r>
                        <m:r>
                          <a:rPr lang="en-US" altLang="zh-CN" sz="1600" i="1">
                            <a:solidFill>
                              <a:srgbClr val="C00000"/>
                            </a:solidFill>
                            <a:latin typeface="Cambria Math" panose="02040503050406030204" pitchFamily="18" charset="0"/>
                          </a:rPr>
                          <m:t>𝑃</m:t>
                        </m:r>
                      </m:e>
                      <m:sub>
                        <m:r>
                          <a:rPr lang="en-US" altLang="zh-CN" sz="1600" b="0" i="1" smtClean="0">
                            <a:solidFill>
                              <a:srgbClr val="C00000"/>
                            </a:solidFill>
                            <a:latin typeface="Cambria Math" panose="02040503050406030204" pitchFamily="18" charset="0"/>
                          </a:rPr>
                          <m:t>2</m:t>
                        </m:r>
                      </m:sub>
                    </m:sSub>
                    <m:r>
                      <a:rPr lang="en-US" altLang="zh-CN" sz="1600" b="0" i="0" smtClean="0">
                        <a:solidFill>
                          <a:srgbClr val="C00000"/>
                        </a:solidFill>
                        <a:latin typeface="Cambria Math" panose="02040503050406030204" pitchFamily="18" charset="0"/>
                      </a:rPr>
                      <m:t>,</m:t>
                    </m:r>
                    <m:r>
                      <a:rPr lang="en-US" altLang="zh-CN" sz="1600" b="0" i="1" smtClean="0">
                        <a:solidFill>
                          <a:srgbClr val="C00000"/>
                        </a:solidFill>
                        <a:latin typeface="Cambria Math" panose="02040503050406030204" pitchFamily="18" charset="0"/>
                      </a:rPr>
                      <m:t>  </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b="0" i="1" smtClean="0">
                            <a:solidFill>
                              <a:srgbClr val="C00000"/>
                            </a:solidFill>
                            <a:latin typeface="Cambria Math" panose="02040503050406030204" pitchFamily="18" charset="0"/>
                          </a:rPr>
                          <m:t>3</m:t>
                        </m:r>
                      </m:sub>
                    </m:sSub>
                  </m:oMath>
                </a14:m>
                <a:r>
                  <a:rPr lang="zh-CN" altLang="en-US" dirty="0"/>
                  <a:t> </a:t>
                </a:r>
                <a:r>
                  <a:rPr lang="en-US" altLang="zh-CN" dirty="0"/>
                  <a:t>if  </a:t>
                </a:r>
                <a14:m>
                  <m:oMath xmlns:m="http://schemas.openxmlformats.org/officeDocument/2006/math">
                    <m:r>
                      <a:rPr lang="en-US" altLang="zh-CN" sz="1600" i="1">
                        <a:solidFill>
                          <a:srgbClr val="C00000"/>
                        </a:solidFill>
                        <a:latin typeface="Cambria Math" panose="02040503050406030204" pitchFamily="18" charset="0"/>
                      </a:rPr>
                      <m:t>𝑆</m:t>
                    </m:r>
                    <m:d>
                      <m:dPr>
                        <m:ctrlPr>
                          <a:rPr lang="en-US" altLang="zh-CN" sz="1600" i="1">
                            <a:solidFill>
                              <a:srgbClr val="C00000"/>
                            </a:solidFill>
                            <a:latin typeface="Cambria Math" panose="02040503050406030204" pitchFamily="18" charset="0"/>
                          </a:rPr>
                        </m:ctrlPr>
                      </m:dPr>
                      <m:e>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b="0" i="1" smtClean="0">
                                <a:solidFill>
                                  <a:srgbClr val="C00000"/>
                                </a:solidFill>
                                <a:latin typeface="Cambria Math" panose="02040503050406030204" pitchFamily="18" charset="0"/>
                              </a:rPr>
                              <m:t>1</m:t>
                            </m:r>
                          </m:sub>
                        </m:sSub>
                        <m:r>
                          <a:rPr lang="en-US" altLang="zh-CN" sz="1600" i="1">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b="0" i="1" smtClean="0">
                                <a:solidFill>
                                  <a:srgbClr val="C00000"/>
                                </a:solidFill>
                                <a:latin typeface="Cambria Math" panose="02040503050406030204" pitchFamily="18" charset="0"/>
                              </a:rPr>
                              <m:t>2</m:t>
                            </m:r>
                          </m:sub>
                        </m:sSub>
                      </m:e>
                    </m:d>
                    <m:r>
                      <a:rPr lang="en-US" altLang="zh-CN" sz="1600" i="1" smtClean="0">
                        <a:solidFill>
                          <a:srgbClr val="C00000"/>
                        </a:solidFill>
                        <a:latin typeface="Cambria Math" panose="02040503050406030204" pitchFamily="18" charset="0"/>
                        <a:ea typeface="Cambria Math" panose="02040503050406030204" pitchFamily="18" charset="0"/>
                      </a:rPr>
                      <m:t>≤</m:t>
                    </m:r>
                    <m:r>
                      <a:rPr lang="en-US" altLang="zh-CN" sz="1600" i="1">
                        <a:solidFill>
                          <a:srgbClr val="C00000"/>
                        </a:solidFill>
                        <a:latin typeface="Cambria Math" panose="02040503050406030204" pitchFamily="18" charset="0"/>
                      </a:rPr>
                      <m:t>𝑆</m:t>
                    </m:r>
                    <m:d>
                      <m:dPr>
                        <m:ctrlPr>
                          <a:rPr lang="en-US" altLang="zh-CN" sz="1600" i="1">
                            <a:solidFill>
                              <a:srgbClr val="C00000"/>
                            </a:solidFill>
                            <a:latin typeface="Cambria Math" panose="02040503050406030204" pitchFamily="18" charset="0"/>
                          </a:rPr>
                        </m:ctrlPr>
                      </m:dPr>
                      <m:e>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i="1">
                                <a:solidFill>
                                  <a:srgbClr val="C00000"/>
                                </a:solidFill>
                                <a:latin typeface="Cambria Math" panose="02040503050406030204" pitchFamily="18" charset="0"/>
                              </a:rPr>
                              <m:t>1</m:t>
                            </m:r>
                          </m:sub>
                        </m:sSub>
                        <m:r>
                          <a:rPr lang="en-US" altLang="zh-CN" sz="1600" i="1">
                            <a:solidFill>
                              <a:srgbClr val="C00000"/>
                            </a:solidFill>
                            <a:latin typeface="Cambria Math" panose="02040503050406030204" pitchFamily="18" charset="0"/>
                          </a:rPr>
                          <m:t>,</m:t>
                        </m:r>
                        <m:sSub>
                          <m:sSubPr>
                            <m:ctrlPr>
                              <a:rPr lang="en-US" altLang="zh-CN" sz="1600" i="1">
                                <a:solidFill>
                                  <a:srgbClr val="C00000"/>
                                </a:solidFill>
                                <a:latin typeface="Cambria Math" panose="02040503050406030204" pitchFamily="18" charset="0"/>
                              </a:rPr>
                            </m:ctrlPr>
                          </m:sSubPr>
                          <m:e>
                            <m:r>
                              <a:rPr lang="en-US" altLang="zh-CN" sz="1600" i="1">
                                <a:solidFill>
                                  <a:srgbClr val="C00000"/>
                                </a:solidFill>
                                <a:latin typeface="Cambria Math" panose="02040503050406030204" pitchFamily="18" charset="0"/>
                              </a:rPr>
                              <m:t>𝑃</m:t>
                            </m:r>
                          </m:e>
                          <m:sub>
                            <m:r>
                              <a:rPr lang="en-US" altLang="zh-CN" sz="1600" b="0" i="1" smtClean="0">
                                <a:solidFill>
                                  <a:srgbClr val="C00000"/>
                                </a:solidFill>
                                <a:latin typeface="Cambria Math" panose="02040503050406030204" pitchFamily="18" charset="0"/>
                              </a:rPr>
                              <m:t>3</m:t>
                            </m:r>
                          </m:sub>
                        </m:sSub>
                      </m:e>
                    </m:d>
                  </m:oMath>
                </a14:m>
                <a:r>
                  <a:rPr lang="zh-CN" altLang="en-US" dirty="0"/>
                  <a:t> </a:t>
                </a:r>
                <a:r>
                  <a:rPr lang="en-US" altLang="zh-CN" dirty="0"/>
                  <a:t>then</a:t>
                </a:r>
                <a:endParaRPr lang="zh-CN" altLang="en-US" dirty="0"/>
              </a:p>
            </p:txBody>
          </p:sp>
        </mc:Choice>
        <mc:Fallback xmlns="">
          <p:sp>
            <p:nvSpPr>
              <p:cNvPr id="92" name="文本框 91"/>
              <p:cNvSpPr txBox="1">
                <a:spLocks noRot="1" noChangeAspect="1" noMove="1" noResize="1" noEditPoints="1" noAdjustHandles="1" noChangeArrowheads="1" noChangeShapeType="1" noTextEdit="1"/>
              </p:cNvSpPr>
              <p:nvPr/>
            </p:nvSpPr>
            <p:spPr>
              <a:xfrm>
                <a:off x="709116" y="3645657"/>
                <a:ext cx="7627333" cy="369332"/>
              </a:xfrm>
              <a:prstGeom prst="rect">
                <a:avLst/>
              </a:prstGeom>
              <a:blipFill>
                <a:blip r:embed="rId6"/>
                <a:stretch>
                  <a:fillRect t="-8197" b="-24590"/>
                </a:stretch>
              </a:blipFill>
            </p:spPr>
            <p:txBody>
              <a:bodyPr/>
              <a:lstStyle/>
              <a:p>
                <a:r>
                  <a:rPr lang="zh-CN" altLang="en-US">
                    <a:noFill/>
                  </a:rPr>
                  <a:t> </a:t>
                </a:r>
              </a:p>
            </p:txBody>
          </p:sp>
        </mc:Fallback>
      </mc:AlternateContent>
      <p:grpSp>
        <p:nvGrpSpPr>
          <p:cNvPr id="13" name="组合 12"/>
          <p:cNvGrpSpPr/>
          <p:nvPr/>
        </p:nvGrpSpPr>
        <p:grpSpPr>
          <a:xfrm>
            <a:off x="4303348" y="4180972"/>
            <a:ext cx="4798796" cy="2637373"/>
            <a:chOff x="-120750" y="4164136"/>
            <a:chExt cx="4798796" cy="2637373"/>
          </a:xfrm>
        </p:grpSpPr>
        <p:grpSp>
          <p:nvGrpSpPr>
            <p:cNvPr id="9" name="组合 8"/>
            <p:cNvGrpSpPr/>
            <p:nvPr/>
          </p:nvGrpSpPr>
          <p:grpSpPr>
            <a:xfrm>
              <a:off x="-120750" y="4164136"/>
              <a:ext cx="4798796" cy="2011655"/>
              <a:chOff x="-73946" y="4220037"/>
              <a:chExt cx="4798796" cy="2011655"/>
            </a:xfrm>
          </p:grpSpPr>
          <mc:AlternateContent xmlns:mc="http://schemas.openxmlformats.org/markup-compatibility/2006" xmlns:a14="http://schemas.microsoft.com/office/drawing/2010/main">
            <mc:Choice Requires="a14">
              <p:sp>
                <p:nvSpPr>
                  <p:cNvPr id="95" name="文本框 94"/>
                  <p:cNvSpPr txBox="1"/>
                  <p:nvPr/>
                </p:nvSpPr>
                <p:spPr>
                  <a:xfrm>
                    <a:off x="2112073" y="5504577"/>
                    <a:ext cx="248710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𝑃</m:t>
                              </m:r>
                            </m:e>
                            <m:sub>
                              <m:r>
                                <a:rPr lang="en-US" altLang="zh-CN" sz="1000" b="0" i="1" smtClean="0">
                                  <a:solidFill>
                                    <a:srgbClr val="C00000"/>
                                  </a:solidFill>
                                  <a:latin typeface="Cambria Math" panose="02040503050406030204" pitchFamily="18" charset="0"/>
                                </a:rPr>
                                <m:t>2</m:t>
                              </m:r>
                            </m:sub>
                          </m:sSub>
                          <m:r>
                            <a:rPr lang="en-US" altLang="zh-CN" sz="1000" i="1">
                              <a:solidFill>
                                <a:srgbClr val="C00000"/>
                              </a:solidFill>
                              <a:latin typeface="Cambria Math" panose="02040503050406030204" pitchFamily="18" charset="0"/>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2</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1</m:t>
                                  </m:r>
                                </m:sub>
                              </m:sSub>
                            </m:e>
                          </m:d>
                          <m:r>
                            <m:rPr>
                              <m:nor/>
                            </m:rPr>
                            <a:rPr lang="en-US" altLang="zh-CN" sz="1000" dirty="0">
                              <a:solidFill>
                                <a:srgbClr val="C00000"/>
                              </a:solidFill>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2</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𝑤</m:t>
                                  </m:r>
                                </m:sub>
                              </m:sSub>
                            </m:e>
                          </m:d>
                          <m:r>
                            <m:rPr>
                              <m:nor/>
                            </m:rPr>
                            <a:rPr lang="en-US" altLang="zh-CN" sz="1000" dirty="0">
                              <a:solidFill>
                                <a:srgbClr val="C00000"/>
                              </a:solidFill>
                            </a:rPr>
                            <m:t>]</m:t>
                          </m:r>
                        </m:oMath>
                      </m:oMathPara>
                    </a14:m>
                    <a:endParaRPr lang="zh-CN" altLang="en-US" sz="1000" dirty="0">
                      <a:solidFill>
                        <a:srgbClr val="C00000"/>
                      </a:solidFill>
                    </a:endParaRPr>
                  </a:p>
                  <a:p>
                    <a:pPr lvl="0"/>
                    <a:endParaRPr kumimoji="0" lang="zh-CN" altLang="en-US" sz="1000" b="0" i="0" u="none" strike="noStrike" kern="1200" cap="none" spc="0" normalizeH="0" baseline="0" noProof="0" dirty="0">
                      <a:ln>
                        <a:noFill/>
                      </a:ln>
                      <a:solidFill>
                        <a:srgbClr val="C00000"/>
                      </a:solidFill>
                      <a:effectLst/>
                      <a:uLnTx/>
                      <a:uFillTx/>
                      <a:latin typeface="Arial" charset="0"/>
                      <a:ea typeface="黑体" pitchFamily="49" charset="-122"/>
                      <a:cs typeface="+mn-cs"/>
                    </a:endParaRPr>
                  </a:p>
                </p:txBody>
              </p:sp>
            </mc:Choice>
            <mc:Fallback xmlns="">
              <p:sp>
                <p:nvSpPr>
                  <p:cNvPr id="95" name="文本框 94"/>
                  <p:cNvSpPr txBox="1">
                    <a:spLocks noRot="1" noChangeAspect="1" noMove="1" noResize="1" noEditPoints="1" noAdjustHandles="1" noChangeArrowheads="1" noChangeShapeType="1" noTextEdit="1"/>
                  </p:cNvSpPr>
                  <p:nvPr/>
                </p:nvSpPr>
                <p:spPr>
                  <a:xfrm>
                    <a:off x="2112073" y="5504577"/>
                    <a:ext cx="2487103" cy="400110"/>
                  </a:xfrm>
                  <a:prstGeom prst="rect">
                    <a:avLst/>
                  </a:prstGeom>
                  <a:blipFill>
                    <a:blip r:embed="rId7"/>
                    <a:stretch>
                      <a:fillRect/>
                    </a:stretch>
                  </a:blipFill>
                </p:spPr>
                <p:txBody>
                  <a:bodyPr/>
                  <a:lstStyle/>
                  <a:p>
                    <a:r>
                      <a:rPr lang="zh-CN" altLang="en-US">
                        <a:noFill/>
                      </a:rPr>
                      <a:t> </a:t>
                    </a:r>
                  </a:p>
                </p:txBody>
              </p:sp>
            </mc:Fallback>
          </mc:AlternateContent>
          <p:grpSp>
            <p:nvGrpSpPr>
              <p:cNvPr id="171" name="组合 170"/>
              <p:cNvGrpSpPr/>
              <p:nvPr/>
            </p:nvGrpSpPr>
            <p:grpSpPr>
              <a:xfrm>
                <a:off x="-73946" y="4220037"/>
                <a:ext cx="4798796" cy="2011655"/>
                <a:chOff x="-339836" y="4267468"/>
                <a:chExt cx="4798796" cy="2011655"/>
              </a:xfrm>
            </p:grpSpPr>
            <p:grpSp>
              <p:nvGrpSpPr>
                <p:cNvPr id="79" name="组合 78"/>
                <p:cNvGrpSpPr/>
                <p:nvPr/>
              </p:nvGrpSpPr>
              <p:grpSpPr>
                <a:xfrm>
                  <a:off x="-339836" y="4607946"/>
                  <a:ext cx="2822217" cy="1671177"/>
                  <a:chOff x="2924592" y="2660650"/>
                  <a:chExt cx="2822217" cy="1671177"/>
                </a:xfrm>
              </p:grpSpPr>
              <p:grpSp>
                <p:nvGrpSpPr>
                  <p:cNvPr id="80" name="组合 79"/>
                  <p:cNvGrpSpPr/>
                  <p:nvPr/>
                </p:nvGrpSpPr>
                <p:grpSpPr>
                  <a:xfrm>
                    <a:off x="3732651" y="2965667"/>
                    <a:ext cx="1176365" cy="365988"/>
                    <a:chOff x="3510194" y="3109699"/>
                    <a:chExt cx="1848573" cy="511366"/>
                  </a:xfrm>
                </p:grpSpPr>
                <p:sp>
                  <p:nvSpPr>
                    <p:cNvPr id="93" name="圆角矩形 92"/>
                    <p:cNvSpPr/>
                    <p:nvPr/>
                  </p:nvSpPr>
                  <p:spPr bwMode="auto">
                    <a:xfrm>
                      <a:off x="3510194" y="3109699"/>
                      <a:ext cx="1848573" cy="51136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pic>
                  <p:nvPicPr>
                    <p:cNvPr id="94" name="图片 93"/>
                    <p:cNvPicPr>
                      <a:picLocks noChangeAspect="1"/>
                    </p:cNvPicPr>
                    <p:nvPr/>
                  </p:nvPicPr>
                  <p:blipFill rotWithShape="1">
                    <a:blip r:embed="rId8"/>
                    <a:srcRect l="6589" t="12963" r="9360" b="4437"/>
                    <a:stretch/>
                  </p:blipFill>
                  <p:spPr>
                    <a:xfrm>
                      <a:off x="3583418" y="3132028"/>
                      <a:ext cx="1748852" cy="461203"/>
                    </a:xfrm>
                    <a:prstGeom prst="rect">
                      <a:avLst/>
                    </a:prstGeom>
                  </p:spPr>
                </p:pic>
              </p:grpSp>
              <p:sp>
                <p:nvSpPr>
                  <p:cNvPr id="81" name="矩形 80"/>
                  <p:cNvSpPr/>
                  <p:nvPr/>
                </p:nvSpPr>
                <p:spPr>
                  <a:xfrm>
                    <a:off x="3614198" y="2660650"/>
                    <a:ext cx="1426256" cy="276999"/>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Arial" charset="0"/>
                        <a:ea typeface="黑体" pitchFamily="49" charset="-122"/>
                        <a:cs typeface="+mn-cs"/>
                      </a:rPr>
                      <a:t>DRL Model 1</a:t>
                    </a:r>
                    <a:endParaRPr kumimoji="0" lang="zh-CN" altLang="en-US" sz="11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82" name="圆角矩形 81"/>
                  <p:cNvSpPr/>
                  <p:nvPr/>
                </p:nvSpPr>
                <p:spPr bwMode="auto">
                  <a:xfrm>
                    <a:off x="3614198" y="3476209"/>
                    <a:ext cx="1426256" cy="40728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83" name="矩形 82"/>
                  <p:cNvSpPr/>
                  <p:nvPr/>
                </p:nvSpPr>
                <p:spPr>
                  <a:xfrm>
                    <a:off x="3577792" y="3993273"/>
                    <a:ext cx="1615912"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0000"/>
                        </a:solidFill>
                        <a:effectLst/>
                        <a:uLnTx/>
                        <a:uFillTx/>
                        <a:latin typeface="Arial" charset="0"/>
                        <a:ea typeface="黑体" pitchFamily="49" charset="-122"/>
                        <a:cs typeface="+mn-cs"/>
                      </a:rPr>
                      <a:t>environment 1 </a:t>
                    </a:r>
                    <a:endParaRPr kumimoji="0" lang="zh-CN" altLang="en-US" sz="14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mc:AlternateContent xmlns:mc="http://schemas.openxmlformats.org/markup-compatibility/2006" xmlns:a14="http://schemas.microsoft.com/office/drawing/2010/main">
                <mc:Choice Requires="a14">
                  <p:sp>
                    <p:nvSpPr>
                      <p:cNvPr id="84" name="文本框 83"/>
                      <p:cNvSpPr txBox="1"/>
                      <p:nvPr/>
                    </p:nvSpPr>
                    <p:spPr>
                      <a:xfrm>
                        <a:off x="3118822" y="3623566"/>
                        <a:ext cx="248710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𝑃</m:t>
                                  </m:r>
                                </m:e>
                                <m:sub>
                                  <m:r>
                                    <a:rPr lang="en-US" altLang="zh-CN" sz="1000" i="1">
                                      <a:solidFill>
                                        <a:srgbClr val="C00000"/>
                                      </a:solidFill>
                                      <a:latin typeface="Cambria Math" panose="02040503050406030204" pitchFamily="18" charset="0"/>
                                    </a:rPr>
                                    <m:t>1</m:t>
                                  </m:r>
                                </m:sub>
                              </m:sSub>
                              <m:r>
                                <a:rPr lang="en-US" altLang="zh-CN" sz="1000" i="1">
                                  <a:solidFill>
                                    <a:srgbClr val="C00000"/>
                                  </a:solidFill>
                                  <a:latin typeface="Cambria Math" panose="02040503050406030204" pitchFamily="18" charset="0"/>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1</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1</m:t>
                                      </m:r>
                                    </m:sub>
                                  </m:sSub>
                                </m:e>
                              </m:d>
                              <m:r>
                                <m:rPr>
                                  <m:nor/>
                                </m:rPr>
                                <a:rPr lang="en-US" altLang="zh-CN" sz="1000" dirty="0">
                                  <a:solidFill>
                                    <a:srgbClr val="C00000"/>
                                  </a:solidFill>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1</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𝑤</m:t>
                                      </m:r>
                                    </m:sub>
                                  </m:sSub>
                                </m:e>
                              </m:d>
                              <m:r>
                                <m:rPr>
                                  <m:nor/>
                                </m:rPr>
                                <a:rPr lang="en-US" altLang="zh-CN" sz="1000" dirty="0">
                                  <a:solidFill>
                                    <a:srgbClr val="C00000"/>
                                  </a:solidFill>
                                </a:rPr>
                                <m:t>]</m:t>
                              </m:r>
                            </m:oMath>
                          </m:oMathPara>
                        </a14:m>
                        <a:endParaRPr lang="zh-CN" altLang="en-US" sz="1000" dirty="0">
                          <a:solidFill>
                            <a:srgbClr val="C00000"/>
                          </a:solidFill>
                        </a:endParaRPr>
                      </a:p>
                      <a:p>
                        <a:pPr lvl="0"/>
                        <a:endParaRPr kumimoji="0" lang="zh-CN" altLang="en-US" sz="1000" b="0" i="0" u="none" strike="noStrike" kern="1200" cap="none" spc="0" normalizeH="0" baseline="0" noProof="0" dirty="0">
                          <a:ln>
                            <a:noFill/>
                          </a:ln>
                          <a:solidFill>
                            <a:srgbClr val="C00000"/>
                          </a:solidFill>
                          <a:effectLst/>
                          <a:uLnTx/>
                          <a:uFillTx/>
                          <a:latin typeface="Arial" charset="0"/>
                          <a:ea typeface="黑体" pitchFamily="49" charset="-122"/>
                          <a:cs typeface="+mn-cs"/>
                        </a:endParaRPr>
                      </a:p>
                    </p:txBody>
                  </p:sp>
                </mc:Choice>
                <mc:Fallback xmlns="">
                  <p:sp>
                    <p:nvSpPr>
                      <p:cNvPr id="84" name="文本框 83"/>
                      <p:cNvSpPr txBox="1">
                        <a:spLocks noRot="1" noChangeAspect="1" noMove="1" noResize="1" noEditPoints="1" noAdjustHandles="1" noChangeArrowheads="1" noChangeShapeType="1" noTextEdit="1"/>
                      </p:cNvSpPr>
                      <p:nvPr/>
                    </p:nvSpPr>
                    <p:spPr>
                      <a:xfrm>
                        <a:off x="3118822" y="3623566"/>
                        <a:ext cx="2487103" cy="400110"/>
                      </a:xfrm>
                      <a:prstGeom prst="rect">
                        <a:avLst/>
                      </a:prstGeom>
                      <a:blipFill>
                        <a:blip r:embed="rId9"/>
                        <a:stretch>
                          <a:fillRect/>
                        </a:stretch>
                      </a:blipFill>
                    </p:spPr>
                    <p:txBody>
                      <a:bodyPr/>
                      <a:lstStyle/>
                      <a:p>
                        <a:r>
                          <a:rPr lang="zh-CN" altLang="en-US">
                            <a:noFill/>
                          </a:rPr>
                          <a:t> </a:t>
                        </a:r>
                      </a:p>
                    </p:txBody>
                  </p:sp>
                </mc:Fallback>
              </mc:AlternateContent>
              <p:sp>
                <p:nvSpPr>
                  <p:cNvPr id="85" name="文本框 84"/>
                  <p:cNvSpPr txBox="1"/>
                  <p:nvPr/>
                </p:nvSpPr>
                <p:spPr>
                  <a:xfrm>
                    <a:off x="2924592" y="3493721"/>
                    <a:ext cx="2822217" cy="18466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0" i="0" u="none" strike="noStrike" kern="1200" cap="none" spc="0" normalizeH="0" baseline="0" noProof="0" dirty="0">
                        <a:ln>
                          <a:noFill/>
                        </a:ln>
                        <a:solidFill>
                          <a:srgbClr val="000000"/>
                        </a:solidFill>
                        <a:effectLst/>
                        <a:uLnTx/>
                        <a:uFillTx/>
                        <a:latin typeface="Arial" charset="0"/>
                        <a:ea typeface="黑体" pitchFamily="49" charset="-122"/>
                        <a:cs typeface="+mn-cs"/>
                      </a:rPr>
                      <a:t>Probability distribution of channel state</a:t>
                    </a:r>
                    <a:endParaRPr kumimoji="0" lang="zh-CN" altLang="en-US" sz="6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cxnSp>
                <p:nvCxnSpPr>
                  <p:cNvPr id="86" name="肘形连接符 85"/>
                  <p:cNvCxnSpPr>
                    <a:stCxn id="82" idx="1"/>
                    <a:endCxn id="93" idx="1"/>
                  </p:cNvCxnSpPr>
                  <p:nvPr/>
                </p:nvCxnSpPr>
                <p:spPr bwMode="auto">
                  <a:xfrm rot="10800000" flipH="1">
                    <a:off x="3614197" y="3148662"/>
                    <a:ext cx="118453" cy="531193"/>
                  </a:xfrm>
                  <a:prstGeom prst="bentConnector3">
                    <a:avLst>
                      <a:gd name="adj1" fmla="val -192988"/>
                    </a:avLst>
                  </a:prstGeom>
                  <a:solidFill>
                    <a:schemeClr val="accent1"/>
                  </a:solidFill>
                  <a:ln w="28575" cap="flat" cmpd="sng" algn="ctr">
                    <a:solidFill>
                      <a:schemeClr val="tx1"/>
                    </a:solidFill>
                    <a:prstDash val="solid"/>
                    <a:round/>
                    <a:headEnd type="none" w="med" len="med"/>
                    <a:tailEnd type="triangle"/>
                  </a:ln>
                  <a:effectLst/>
                </p:spPr>
              </p:cxnSp>
              <p:cxnSp>
                <p:nvCxnSpPr>
                  <p:cNvPr id="90" name="肘形连接符 89"/>
                  <p:cNvCxnSpPr>
                    <a:stCxn id="93" idx="3"/>
                    <a:endCxn id="82" idx="3"/>
                  </p:cNvCxnSpPr>
                  <p:nvPr/>
                </p:nvCxnSpPr>
                <p:spPr bwMode="auto">
                  <a:xfrm>
                    <a:off x="4909016" y="3148661"/>
                    <a:ext cx="131438" cy="531193"/>
                  </a:xfrm>
                  <a:prstGeom prst="bentConnector3">
                    <a:avLst>
                      <a:gd name="adj1" fmla="val 273922"/>
                    </a:avLst>
                  </a:prstGeom>
                  <a:solidFill>
                    <a:schemeClr val="accent1"/>
                  </a:solidFill>
                  <a:ln w="28575" cap="flat" cmpd="sng" algn="ctr">
                    <a:solidFill>
                      <a:schemeClr val="tx1"/>
                    </a:solidFill>
                    <a:prstDash val="solid"/>
                    <a:round/>
                    <a:headEnd type="none" w="med" len="med"/>
                    <a:tailEnd type="triangle"/>
                  </a:ln>
                  <a:effectLst/>
                </p:spPr>
              </p:cxnSp>
            </p:grpSp>
            <p:grpSp>
              <p:nvGrpSpPr>
                <p:cNvPr id="170" name="组合 169"/>
                <p:cNvGrpSpPr/>
                <p:nvPr/>
              </p:nvGrpSpPr>
              <p:grpSpPr>
                <a:xfrm>
                  <a:off x="7069" y="4267468"/>
                  <a:ext cx="4451891" cy="2011655"/>
                  <a:chOff x="17623" y="4276352"/>
                  <a:chExt cx="4451891" cy="2011655"/>
                </a:xfrm>
              </p:grpSpPr>
              <p:sp>
                <p:nvSpPr>
                  <p:cNvPr id="126" name="圆角矩形 125"/>
                  <p:cNvSpPr/>
                  <p:nvPr/>
                </p:nvSpPr>
                <p:spPr bwMode="auto">
                  <a:xfrm>
                    <a:off x="17623" y="4305768"/>
                    <a:ext cx="4113373" cy="198223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27" name="矩形 126"/>
                  <p:cNvSpPr/>
                  <p:nvPr/>
                </p:nvSpPr>
                <p:spPr>
                  <a:xfrm>
                    <a:off x="997629" y="4276352"/>
                    <a:ext cx="2313517" cy="369332"/>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黑体" pitchFamily="49" charset="-122"/>
                        <a:cs typeface="+mn-cs"/>
                      </a:rPr>
                      <a:t>Federated Training </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grpSp>
                <p:nvGrpSpPr>
                  <p:cNvPr id="159" name="组合 158"/>
                  <p:cNvGrpSpPr/>
                  <p:nvPr/>
                </p:nvGrpSpPr>
                <p:grpSpPr>
                  <a:xfrm>
                    <a:off x="1647297" y="4606674"/>
                    <a:ext cx="2822217" cy="1679714"/>
                    <a:chOff x="2924592" y="2660650"/>
                    <a:chExt cx="2822217" cy="1679714"/>
                  </a:xfrm>
                </p:grpSpPr>
                <p:grpSp>
                  <p:nvGrpSpPr>
                    <p:cNvPr id="160" name="组合 159"/>
                    <p:cNvGrpSpPr/>
                    <p:nvPr/>
                  </p:nvGrpSpPr>
                  <p:grpSpPr>
                    <a:xfrm>
                      <a:off x="3732651" y="2965667"/>
                      <a:ext cx="1176365" cy="365988"/>
                      <a:chOff x="3510194" y="3109699"/>
                      <a:chExt cx="1848573" cy="511366"/>
                    </a:xfrm>
                  </p:grpSpPr>
                  <p:sp>
                    <p:nvSpPr>
                      <p:cNvPr id="168" name="圆角矩形 167"/>
                      <p:cNvSpPr/>
                      <p:nvPr/>
                    </p:nvSpPr>
                    <p:spPr bwMode="auto">
                      <a:xfrm>
                        <a:off x="3510194" y="3109699"/>
                        <a:ext cx="1848573" cy="51136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pic>
                    <p:nvPicPr>
                      <p:cNvPr id="169" name="图片 168"/>
                      <p:cNvPicPr>
                        <a:picLocks noChangeAspect="1"/>
                      </p:cNvPicPr>
                      <p:nvPr/>
                    </p:nvPicPr>
                    <p:blipFill rotWithShape="1">
                      <a:blip r:embed="rId8"/>
                      <a:srcRect l="6589" t="12963" r="9360" b="4437"/>
                      <a:stretch/>
                    </p:blipFill>
                    <p:spPr>
                      <a:xfrm>
                        <a:off x="3583418" y="3132028"/>
                        <a:ext cx="1748852" cy="461203"/>
                      </a:xfrm>
                      <a:prstGeom prst="rect">
                        <a:avLst/>
                      </a:prstGeom>
                    </p:spPr>
                  </p:pic>
                </p:grpSp>
                <p:sp>
                  <p:nvSpPr>
                    <p:cNvPr id="161" name="矩形 160"/>
                    <p:cNvSpPr/>
                    <p:nvPr/>
                  </p:nvSpPr>
                  <p:spPr>
                    <a:xfrm>
                      <a:off x="3614198" y="2660650"/>
                      <a:ext cx="1426256" cy="276999"/>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Arial" charset="0"/>
                          <a:ea typeface="黑体" pitchFamily="49" charset="-122"/>
                          <a:cs typeface="+mn-cs"/>
                        </a:rPr>
                        <a:t>DRL Model 2</a:t>
                      </a:r>
                      <a:endParaRPr kumimoji="0" lang="zh-CN" altLang="en-US" sz="11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62" name="圆角矩形 161"/>
                    <p:cNvSpPr/>
                    <p:nvPr/>
                  </p:nvSpPr>
                  <p:spPr bwMode="auto">
                    <a:xfrm>
                      <a:off x="3614198" y="3476209"/>
                      <a:ext cx="1426256" cy="40728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63" name="矩形 162"/>
                    <p:cNvSpPr/>
                    <p:nvPr/>
                  </p:nvSpPr>
                  <p:spPr>
                    <a:xfrm>
                      <a:off x="3564030" y="4001810"/>
                      <a:ext cx="1615912"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0000"/>
                          </a:solidFill>
                          <a:effectLst/>
                          <a:uLnTx/>
                          <a:uFillTx/>
                          <a:latin typeface="Arial" charset="0"/>
                          <a:ea typeface="黑体" pitchFamily="49" charset="-122"/>
                          <a:cs typeface="+mn-cs"/>
                        </a:rPr>
                        <a:t>environment 2 </a:t>
                      </a:r>
                      <a:endParaRPr kumimoji="0" lang="zh-CN" altLang="en-US" sz="14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65" name="文本框 164"/>
                    <p:cNvSpPr txBox="1"/>
                    <p:nvPr/>
                  </p:nvSpPr>
                  <p:spPr>
                    <a:xfrm>
                      <a:off x="2924592" y="3493721"/>
                      <a:ext cx="2822217" cy="18466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0" i="0" u="none" strike="noStrike" kern="1200" cap="none" spc="0" normalizeH="0" baseline="0" noProof="0" dirty="0">
                          <a:ln>
                            <a:noFill/>
                          </a:ln>
                          <a:solidFill>
                            <a:srgbClr val="000000"/>
                          </a:solidFill>
                          <a:effectLst/>
                          <a:uLnTx/>
                          <a:uFillTx/>
                          <a:latin typeface="Arial" charset="0"/>
                          <a:ea typeface="黑体" pitchFamily="49" charset="-122"/>
                          <a:cs typeface="+mn-cs"/>
                        </a:rPr>
                        <a:t>Probability distribution of channel state</a:t>
                      </a:r>
                      <a:endParaRPr kumimoji="0" lang="zh-CN" altLang="en-US" sz="6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cxnSp>
                  <p:nvCxnSpPr>
                    <p:cNvPr id="166" name="肘形连接符 165"/>
                    <p:cNvCxnSpPr>
                      <a:stCxn id="162" idx="1"/>
                      <a:endCxn id="168" idx="1"/>
                    </p:cNvCxnSpPr>
                    <p:nvPr/>
                  </p:nvCxnSpPr>
                  <p:spPr bwMode="auto">
                    <a:xfrm rot="10800000" flipH="1">
                      <a:off x="3614197" y="3148662"/>
                      <a:ext cx="118453" cy="531193"/>
                    </a:xfrm>
                    <a:prstGeom prst="bentConnector3">
                      <a:avLst>
                        <a:gd name="adj1" fmla="val -192988"/>
                      </a:avLst>
                    </a:prstGeom>
                    <a:solidFill>
                      <a:schemeClr val="accent1"/>
                    </a:solidFill>
                    <a:ln w="28575" cap="flat" cmpd="sng" algn="ctr">
                      <a:solidFill>
                        <a:schemeClr val="tx1"/>
                      </a:solidFill>
                      <a:prstDash val="solid"/>
                      <a:round/>
                      <a:headEnd type="none" w="med" len="med"/>
                      <a:tailEnd type="triangle"/>
                    </a:ln>
                    <a:effectLst/>
                  </p:spPr>
                </p:cxnSp>
                <p:cxnSp>
                  <p:nvCxnSpPr>
                    <p:cNvPr id="167" name="肘形连接符 166"/>
                    <p:cNvCxnSpPr>
                      <a:stCxn id="168" idx="3"/>
                      <a:endCxn id="162" idx="3"/>
                    </p:cNvCxnSpPr>
                    <p:nvPr/>
                  </p:nvCxnSpPr>
                  <p:spPr bwMode="auto">
                    <a:xfrm>
                      <a:off x="4909016" y="3148661"/>
                      <a:ext cx="131438" cy="531193"/>
                    </a:xfrm>
                    <a:prstGeom prst="bentConnector3">
                      <a:avLst>
                        <a:gd name="adj1" fmla="val 273922"/>
                      </a:avLst>
                    </a:prstGeom>
                    <a:solidFill>
                      <a:schemeClr val="accent1"/>
                    </a:solidFill>
                    <a:ln w="28575" cap="flat" cmpd="sng" algn="ctr">
                      <a:solidFill>
                        <a:schemeClr val="tx1"/>
                      </a:solidFill>
                      <a:prstDash val="solid"/>
                      <a:round/>
                      <a:headEnd type="none" w="med" len="med"/>
                      <a:tailEnd type="triangle"/>
                    </a:ln>
                    <a:effectLst/>
                  </p:spPr>
                </p:cxnSp>
              </p:grpSp>
            </p:grpSp>
          </p:grpSp>
        </p:grpSp>
        <p:sp>
          <p:nvSpPr>
            <p:cNvPr id="198" name="文本框 197"/>
            <p:cNvSpPr txBox="1"/>
            <p:nvPr/>
          </p:nvSpPr>
          <p:spPr>
            <a:xfrm>
              <a:off x="91463" y="6362531"/>
              <a:ext cx="4092217"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charset="0"/>
                  <a:ea typeface="黑体" pitchFamily="49" charset="-122"/>
                  <a:cs typeface="+mn-cs"/>
                </a:rPr>
                <a:t>More Similar environment: Good</a:t>
              </a:r>
              <a:endParaRPr kumimoji="0" lang="zh-CN" altLang="en-US"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charset="0"/>
                <a:ea typeface="黑体" pitchFamily="49" charset="-122"/>
                <a:cs typeface="+mn-cs"/>
              </a:endParaRPr>
            </a:p>
          </p:txBody>
        </p:sp>
        <p:sp>
          <p:nvSpPr>
            <p:cNvPr id="200" name="笑脸 199"/>
            <p:cNvSpPr/>
            <p:nvPr/>
          </p:nvSpPr>
          <p:spPr bwMode="auto">
            <a:xfrm>
              <a:off x="4064226" y="6306256"/>
              <a:ext cx="550603" cy="495253"/>
            </a:xfrm>
            <a:prstGeom prst="smileyFace">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12" name="组合 11"/>
          <p:cNvGrpSpPr/>
          <p:nvPr/>
        </p:nvGrpSpPr>
        <p:grpSpPr>
          <a:xfrm>
            <a:off x="-193287" y="4178899"/>
            <a:ext cx="4883215" cy="2629786"/>
            <a:chOff x="4381268" y="4192751"/>
            <a:chExt cx="4883215" cy="2629786"/>
          </a:xfrm>
        </p:grpSpPr>
        <p:sp>
          <p:nvSpPr>
            <p:cNvPr id="98" name="文本框 97"/>
            <p:cNvSpPr txBox="1"/>
            <p:nvPr/>
          </p:nvSpPr>
          <p:spPr>
            <a:xfrm>
              <a:off x="4381268" y="6373630"/>
              <a:ext cx="4092217"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charset="0"/>
                  <a:ea typeface="黑体" pitchFamily="49" charset="-122"/>
                  <a:cs typeface="+mn-cs"/>
                </a:rPr>
                <a:t>Less Similar environment: Bad</a:t>
              </a:r>
              <a:endParaRPr kumimoji="0" lang="zh-CN" altLang="en-US"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charset="0"/>
                <a:ea typeface="黑体" pitchFamily="49" charset="-122"/>
                <a:cs typeface="+mn-cs"/>
              </a:endParaRPr>
            </a:p>
          </p:txBody>
        </p:sp>
        <p:grpSp>
          <p:nvGrpSpPr>
            <p:cNvPr id="11" name="组合 10"/>
            <p:cNvGrpSpPr/>
            <p:nvPr/>
          </p:nvGrpSpPr>
          <p:grpSpPr>
            <a:xfrm>
              <a:off x="4465687" y="4192751"/>
              <a:ext cx="4798796" cy="2011655"/>
              <a:chOff x="4465687" y="4192751"/>
              <a:chExt cx="4798796" cy="2011655"/>
            </a:xfrm>
          </p:grpSpPr>
          <mc:AlternateContent xmlns:mc="http://schemas.openxmlformats.org/markup-compatibility/2006" xmlns:a14="http://schemas.microsoft.com/office/drawing/2010/main">
            <mc:Choice Requires="a14">
              <p:sp>
                <p:nvSpPr>
                  <p:cNvPr id="96" name="文本框 95"/>
                  <p:cNvSpPr txBox="1"/>
                  <p:nvPr/>
                </p:nvSpPr>
                <p:spPr>
                  <a:xfrm>
                    <a:off x="4628714" y="5503625"/>
                    <a:ext cx="248710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𝑃</m:t>
                              </m:r>
                            </m:e>
                            <m:sub>
                              <m:r>
                                <a:rPr lang="en-US" altLang="zh-CN" sz="1000" i="1">
                                  <a:solidFill>
                                    <a:srgbClr val="C00000"/>
                                  </a:solidFill>
                                  <a:latin typeface="Cambria Math" panose="02040503050406030204" pitchFamily="18" charset="0"/>
                                </a:rPr>
                                <m:t>1</m:t>
                              </m:r>
                            </m:sub>
                          </m:sSub>
                          <m:r>
                            <a:rPr lang="en-US" altLang="zh-CN" sz="1000" i="1">
                              <a:solidFill>
                                <a:srgbClr val="C00000"/>
                              </a:solidFill>
                              <a:latin typeface="Cambria Math" panose="02040503050406030204" pitchFamily="18" charset="0"/>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1</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1</m:t>
                                  </m:r>
                                </m:sub>
                              </m:sSub>
                            </m:e>
                          </m:d>
                          <m:r>
                            <m:rPr>
                              <m:nor/>
                            </m:rPr>
                            <a:rPr lang="en-US" altLang="zh-CN" sz="1000" dirty="0">
                              <a:solidFill>
                                <a:srgbClr val="C00000"/>
                              </a:solidFill>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1</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𝑤</m:t>
                                  </m:r>
                                </m:sub>
                              </m:sSub>
                            </m:e>
                          </m:d>
                          <m:r>
                            <m:rPr>
                              <m:nor/>
                            </m:rPr>
                            <a:rPr lang="en-US" altLang="zh-CN" sz="1000" dirty="0">
                              <a:solidFill>
                                <a:srgbClr val="C00000"/>
                              </a:solidFill>
                            </a:rPr>
                            <m:t>]</m:t>
                          </m:r>
                        </m:oMath>
                      </m:oMathPara>
                    </a14:m>
                    <a:endParaRPr lang="zh-CN" altLang="en-US" sz="1000" dirty="0">
                      <a:solidFill>
                        <a:srgbClr val="C00000"/>
                      </a:solidFill>
                    </a:endParaRPr>
                  </a:p>
                  <a:p>
                    <a:pPr lvl="0"/>
                    <a:endParaRPr kumimoji="0" lang="zh-CN" altLang="en-US" sz="1000" b="0" i="0" u="none" strike="noStrike" kern="1200" cap="none" spc="0" normalizeH="0" baseline="0" noProof="0" dirty="0">
                      <a:ln>
                        <a:noFill/>
                      </a:ln>
                      <a:solidFill>
                        <a:srgbClr val="C00000"/>
                      </a:solidFill>
                      <a:effectLst/>
                      <a:uLnTx/>
                      <a:uFillTx/>
                      <a:latin typeface="Arial" charset="0"/>
                      <a:ea typeface="黑体" pitchFamily="49" charset="-122"/>
                      <a:cs typeface="+mn-cs"/>
                    </a:endParaRPr>
                  </a:p>
                </p:txBody>
              </p:sp>
            </mc:Choice>
            <mc:Fallback xmlns="">
              <p:sp>
                <p:nvSpPr>
                  <p:cNvPr id="96" name="文本框 95"/>
                  <p:cNvSpPr txBox="1">
                    <a:spLocks noRot="1" noChangeAspect="1" noMove="1" noResize="1" noEditPoints="1" noAdjustHandles="1" noChangeArrowheads="1" noChangeShapeType="1" noTextEdit="1"/>
                  </p:cNvSpPr>
                  <p:nvPr/>
                </p:nvSpPr>
                <p:spPr>
                  <a:xfrm>
                    <a:off x="4628714" y="5503625"/>
                    <a:ext cx="2487103" cy="400110"/>
                  </a:xfrm>
                  <a:prstGeom prst="rect">
                    <a:avLst/>
                  </a:prstGeom>
                  <a:blipFill>
                    <a:blip r:embed="rId10"/>
                    <a:stretch>
                      <a:fillRect/>
                    </a:stretch>
                  </a:blipFill>
                </p:spPr>
                <p:txBody>
                  <a:bodyPr/>
                  <a:lstStyle/>
                  <a:p>
                    <a:r>
                      <a:rPr lang="zh-CN" altLang="en-US">
                        <a:noFill/>
                      </a:rPr>
                      <a:t> </a:t>
                    </a:r>
                  </a:p>
                </p:txBody>
              </p:sp>
            </mc:Fallback>
          </mc:AlternateContent>
          <p:grpSp>
            <p:nvGrpSpPr>
              <p:cNvPr id="10" name="组合 9"/>
              <p:cNvGrpSpPr/>
              <p:nvPr/>
            </p:nvGrpSpPr>
            <p:grpSpPr>
              <a:xfrm>
                <a:off x="4465687" y="4192751"/>
                <a:ext cx="4798796" cy="2011655"/>
                <a:chOff x="4448102" y="4187519"/>
                <a:chExt cx="4798796" cy="2011655"/>
              </a:xfrm>
            </p:grpSpPr>
            <mc:AlternateContent xmlns:mc="http://schemas.openxmlformats.org/markup-compatibility/2006" xmlns:a14="http://schemas.microsoft.com/office/drawing/2010/main">
              <mc:Choice Requires="a14">
                <p:sp>
                  <p:nvSpPr>
                    <p:cNvPr id="97" name="文本框 96"/>
                    <p:cNvSpPr txBox="1"/>
                    <p:nvPr/>
                  </p:nvSpPr>
                  <p:spPr>
                    <a:xfrm>
                      <a:off x="6602420" y="5473790"/>
                      <a:ext cx="248710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𝑃</m:t>
                                </m:r>
                              </m:e>
                              <m:sub>
                                <m:r>
                                  <a:rPr lang="en-US" altLang="zh-CN" sz="1000" b="0" i="1" smtClean="0">
                                    <a:solidFill>
                                      <a:srgbClr val="C00000"/>
                                    </a:solidFill>
                                    <a:latin typeface="Cambria Math" panose="02040503050406030204" pitchFamily="18" charset="0"/>
                                  </a:rPr>
                                  <m:t>3</m:t>
                                </m:r>
                              </m:sub>
                            </m:sSub>
                            <m:r>
                              <a:rPr lang="en-US" altLang="zh-CN" sz="1000" i="1">
                                <a:solidFill>
                                  <a:srgbClr val="C00000"/>
                                </a:solidFill>
                                <a:latin typeface="Cambria Math" panose="02040503050406030204" pitchFamily="18" charset="0"/>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3</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1</m:t>
                                    </m:r>
                                  </m:sub>
                                </m:sSub>
                              </m:e>
                            </m:d>
                            <m:r>
                              <m:rPr>
                                <m:nor/>
                              </m:rPr>
                              <a:rPr lang="en-US" altLang="zh-CN" sz="1000" dirty="0">
                                <a:solidFill>
                                  <a:srgbClr val="C00000"/>
                                </a:solidFill>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3</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𝑤</m:t>
                                    </m:r>
                                  </m:sub>
                                </m:sSub>
                              </m:e>
                            </m:d>
                            <m:r>
                              <m:rPr>
                                <m:nor/>
                              </m:rPr>
                              <a:rPr lang="en-US" altLang="zh-CN" sz="1000" dirty="0">
                                <a:solidFill>
                                  <a:srgbClr val="C00000"/>
                                </a:solidFill>
                              </a:rPr>
                              <m:t>]</m:t>
                            </m:r>
                          </m:oMath>
                        </m:oMathPara>
                      </a14:m>
                      <a:endParaRPr lang="zh-CN" altLang="en-US" sz="1000" dirty="0">
                        <a:solidFill>
                          <a:srgbClr val="C00000"/>
                        </a:solidFill>
                      </a:endParaRPr>
                    </a:p>
                    <a:p>
                      <a:pPr lvl="0"/>
                      <a:endParaRPr kumimoji="0" lang="zh-CN" altLang="en-US" sz="1000" b="0" i="0" u="none" strike="noStrike" kern="1200" cap="none" spc="0" normalizeH="0" baseline="0" noProof="0" dirty="0">
                        <a:ln>
                          <a:noFill/>
                        </a:ln>
                        <a:solidFill>
                          <a:srgbClr val="C00000"/>
                        </a:solidFill>
                        <a:effectLst/>
                        <a:uLnTx/>
                        <a:uFillTx/>
                        <a:latin typeface="Arial" charset="0"/>
                        <a:ea typeface="黑体" pitchFamily="49" charset="-122"/>
                        <a:cs typeface="+mn-cs"/>
                      </a:endParaRPr>
                    </a:p>
                  </p:txBody>
                </p:sp>
              </mc:Choice>
              <mc:Fallback xmlns="">
                <p:sp>
                  <p:nvSpPr>
                    <p:cNvPr id="97" name="文本框 96"/>
                    <p:cNvSpPr txBox="1">
                      <a:spLocks noRot="1" noChangeAspect="1" noMove="1" noResize="1" noEditPoints="1" noAdjustHandles="1" noChangeArrowheads="1" noChangeShapeType="1" noTextEdit="1"/>
                    </p:cNvSpPr>
                    <p:nvPr/>
                  </p:nvSpPr>
                  <p:spPr>
                    <a:xfrm>
                      <a:off x="6602420" y="5473790"/>
                      <a:ext cx="2487103" cy="400110"/>
                    </a:xfrm>
                    <a:prstGeom prst="rect">
                      <a:avLst/>
                    </a:prstGeom>
                    <a:blipFill>
                      <a:blip r:embed="rId11"/>
                      <a:stretch>
                        <a:fillRect/>
                      </a:stretch>
                    </a:blipFill>
                  </p:spPr>
                  <p:txBody>
                    <a:bodyPr/>
                    <a:lstStyle/>
                    <a:p>
                      <a:r>
                        <a:rPr lang="zh-CN" altLang="en-US">
                          <a:noFill/>
                        </a:rPr>
                        <a:t> </a:t>
                      </a:r>
                    </a:p>
                  </p:txBody>
                </p:sp>
              </mc:Fallback>
            </mc:AlternateContent>
            <p:grpSp>
              <p:nvGrpSpPr>
                <p:cNvPr id="172" name="组合 171"/>
                <p:cNvGrpSpPr/>
                <p:nvPr/>
              </p:nvGrpSpPr>
              <p:grpSpPr>
                <a:xfrm>
                  <a:off x="4448102" y="4187519"/>
                  <a:ext cx="4798796" cy="2011655"/>
                  <a:chOff x="-339836" y="4267468"/>
                  <a:chExt cx="4798796" cy="2011655"/>
                </a:xfrm>
              </p:grpSpPr>
              <p:grpSp>
                <p:nvGrpSpPr>
                  <p:cNvPr id="173" name="组合 172"/>
                  <p:cNvGrpSpPr/>
                  <p:nvPr/>
                </p:nvGrpSpPr>
                <p:grpSpPr>
                  <a:xfrm>
                    <a:off x="-339836" y="4607946"/>
                    <a:ext cx="2822217" cy="1646256"/>
                    <a:chOff x="2924592" y="2660650"/>
                    <a:chExt cx="2822217" cy="1646256"/>
                  </a:xfrm>
                </p:grpSpPr>
                <p:grpSp>
                  <p:nvGrpSpPr>
                    <p:cNvPr id="188" name="组合 187"/>
                    <p:cNvGrpSpPr/>
                    <p:nvPr/>
                  </p:nvGrpSpPr>
                  <p:grpSpPr>
                    <a:xfrm>
                      <a:off x="3732651" y="2965667"/>
                      <a:ext cx="1176365" cy="365988"/>
                      <a:chOff x="3510194" y="3109699"/>
                      <a:chExt cx="1848573" cy="511366"/>
                    </a:xfrm>
                  </p:grpSpPr>
                  <p:sp>
                    <p:nvSpPr>
                      <p:cNvPr id="196" name="圆角矩形 195"/>
                      <p:cNvSpPr/>
                      <p:nvPr/>
                    </p:nvSpPr>
                    <p:spPr bwMode="auto">
                      <a:xfrm>
                        <a:off x="3510194" y="3109699"/>
                        <a:ext cx="1848573" cy="51136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pic>
                    <p:nvPicPr>
                      <p:cNvPr id="197" name="图片 196"/>
                      <p:cNvPicPr>
                        <a:picLocks noChangeAspect="1"/>
                      </p:cNvPicPr>
                      <p:nvPr/>
                    </p:nvPicPr>
                    <p:blipFill rotWithShape="1">
                      <a:blip r:embed="rId8"/>
                      <a:srcRect l="6589" t="12963" r="9360" b="4437"/>
                      <a:stretch/>
                    </p:blipFill>
                    <p:spPr>
                      <a:xfrm>
                        <a:off x="3583418" y="3132028"/>
                        <a:ext cx="1748852" cy="461203"/>
                      </a:xfrm>
                      <a:prstGeom prst="rect">
                        <a:avLst/>
                      </a:prstGeom>
                    </p:spPr>
                  </p:pic>
                </p:grpSp>
                <p:sp>
                  <p:nvSpPr>
                    <p:cNvPr id="189" name="矩形 188"/>
                    <p:cNvSpPr/>
                    <p:nvPr/>
                  </p:nvSpPr>
                  <p:spPr>
                    <a:xfrm>
                      <a:off x="3614198" y="2660650"/>
                      <a:ext cx="1426256" cy="276999"/>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Arial" charset="0"/>
                          <a:ea typeface="黑体" pitchFamily="49" charset="-122"/>
                          <a:cs typeface="+mn-cs"/>
                        </a:rPr>
                        <a:t>DRL Model 1</a:t>
                      </a:r>
                      <a:endParaRPr kumimoji="0" lang="zh-CN" altLang="en-US" sz="11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90" name="圆角矩形 189"/>
                    <p:cNvSpPr/>
                    <p:nvPr/>
                  </p:nvSpPr>
                  <p:spPr bwMode="auto">
                    <a:xfrm>
                      <a:off x="3614198" y="3476209"/>
                      <a:ext cx="1426256" cy="40728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91" name="矩形 190"/>
                    <p:cNvSpPr/>
                    <p:nvPr/>
                  </p:nvSpPr>
                  <p:spPr>
                    <a:xfrm>
                      <a:off x="3598097" y="3968352"/>
                      <a:ext cx="1615912"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0000"/>
                          </a:solidFill>
                          <a:effectLst/>
                          <a:uLnTx/>
                          <a:uFillTx/>
                          <a:latin typeface="Arial" charset="0"/>
                          <a:ea typeface="黑体" pitchFamily="49" charset="-122"/>
                          <a:cs typeface="+mn-cs"/>
                        </a:rPr>
                        <a:t>environment 1 </a:t>
                      </a:r>
                      <a:endParaRPr kumimoji="0" lang="zh-CN" altLang="en-US" sz="14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93" name="文本框 192"/>
                    <p:cNvSpPr txBox="1"/>
                    <p:nvPr/>
                  </p:nvSpPr>
                  <p:spPr>
                    <a:xfrm>
                      <a:off x="2924592" y="3493721"/>
                      <a:ext cx="2822217" cy="18466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0" i="0" u="none" strike="noStrike" kern="1200" cap="none" spc="0" normalizeH="0" baseline="0" noProof="0" dirty="0">
                          <a:ln>
                            <a:noFill/>
                          </a:ln>
                          <a:solidFill>
                            <a:srgbClr val="000000"/>
                          </a:solidFill>
                          <a:effectLst/>
                          <a:uLnTx/>
                          <a:uFillTx/>
                          <a:latin typeface="Arial" charset="0"/>
                          <a:ea typeface="黑体" pitchFamily="49" charset="-122"/>
                          <a:cs typeface="+mn-cs"/>
                        </a:rPr>
                        <a:t>Probability distribution of channel state</a:t>
                      </a:r>
                      <a:endParaRPr kumimoji="0" lang="zh-CN" altLang="en-US" sz="6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cxnSp>
                  <p:nvCxnSpPr>
                    <p:cNvPr id="194" name="肘形连接符 193"/>
                    <p:cNvCxnSpPr>
                      <a:stCxn id="190" idx="1"/>
                      <a:endCxn id="196" idx="1"/>
                    </p:cNvCxnSpPr>
                    <p:nvPr/>
                  </p:nvCxnSpPr>
                  <p:spPr bwMode="auto">
                    <a:xfrm rot="10800000" flipH="1">
                      <a:off x="3614197" y="3148662"/>
                      <a:ext cx="118453" cy="531193"/>
                    </a:xfrm>
                    <a:prstGeom prst="bentConnector3">
                      <a:avLst>
                        <a:gd name="adj1" fmla="val -192988"/>
                      </a:avLst>
                    </a:prstGeom>
                    <a:solidFill>
                      <a:schemeClr val="accent1"/>
                    </a:solidFill>
                    <a:ln w="28575" cap="flat" cmpd="sng" algn="ctr">
                      <a:solidFill>
                        <a:schemeClr val="tx1"/>
                      </a:solidFill>
                      <a:prstDash val="solid"/>
                      <a:round/>
                      <a:headEnd type="none" w="med" len="med"/>
                      <a:tailEnd type="triangle"/>
                    </a:ln>
                    <a:effectLst/>
                  </p:spPr>
                </p:cxnSp>
                <p:cxnSp>
                  <p:nvCxnSpPr>
                    <p:cNvPr id="195" name="肘形连接符 194"/>
                    <p:cNvCxnSpPr>
                      <a:stCxn id="196" idx="3"/>
                      <a:endCxn id="190" idx="3"/>
                    </p:cNvCxnSpPr>
                    <p:nvPr/>
                  </p:nvCxnSpPr>
                  <p:spPr bwMode="auto">
                    <a:xfrm>
                      <a:off x="4909016" y="3148661"/>
                      <a:ext cx="131438" cy="531193"/>
                    </a:xfrm>
                    <a:prstGeom prst="bentConnector3">
                      <a:avLst>
                        <a:gd name="adj1" fmla="val 273922"/>
                      </a:avLst>
                    </a:prstGeom>
                    <a:solidFill>
                      <a:schemeClr val="accent1"/>
                    </a:solidFill>
                    <a:ln w="28575" cap="flat" cmpd="sng" algn="ctr">
                      <a:solidFill>
                        <a:schemeClr val="tx1"/>
                      </a:solidFill>
                      <a:prstDash val="solid"/>
                      <a:round/>
                      <a:headEnd type="none" w="med" len="med"/>
                      <a:tailEnd type="triangle"/>
                    </a:ln>
                    <a:effectLst/>
                  </p:spPr>
                </p:cxnSp>
              </p:grpSp>
              <p:grpSp>
                <p:nvGrpSpPr>
                  <p:cNvPr id="174" name="组合 173"/>
                  <p:cNvGrpSpPr/>
                  <p:nvPr/>
                </p:nvGrpSpPr>
                <p:grpSpPr>
                  <a:xfrm>
                    <a:off x="7069" y="4267468"/>
                    <a:ext cx="4451891" cy="2011655"/>
                    <a:chOff x="17623" y="4276352"/>
                    <a:chExt cx="4451891" cy="2011655"/>
                  </a:xfrm>
                </p:grpSpPr>
                <p:sp>
                  <p:nvSpPr>
                    <p:cNvPr id="175" name="圆角矩形 174"/>
                    <p:cNvSpPr/>
                    <p:nvPr/>
                  </p:nvSpPr>
                  <p:spPr bwMode="auto">
                    <a:xfrm>
                      <a:off x="17623" y="4305768"/>
                      <a:ext cx="4113373" cy="198223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76" name="矩形 175"/>
                    <p:cNvSpPr/>
                    <p:nvPr/>
                  </p:nvSpPr>
                  <p:spPr>
                    <a:xfrm>
                      <a:off x="997629" y="4276352"/>
                      <a:ext cx="2313517" cy="369332"/>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黑体" pitchFamily="49" charset="-122"/>
                          <a:cs typeface="+mn-cs"/>
                        </a:rPr>
                        <a:t>Federated Training </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grpSp>
                  <p:nvGrpSpPr>
                    <p:cNvPr id="177" name="组合 176"/>
                    <p:cNvGrpSpPr/>
                    <p:nvPr/>
                  </p:nvGrpSpPr>
                  <p:grpSpPr>
                    <a:xfrm>
                      <a:off x="1647297" y="4606674"/>
                      <a:ext cx="2822217" cy="1632868"/>
                      <a:chOff x="2924592" y="2660650"/>
                      <a:chExt cx="2822217" cy="1632868"/>
                    </a:xfrm>
                  </p:grpSpPr>
                  <p:grpSp>
                    <p:nvGrpSpPr>
                      <p:cNvPr id="178" name="组合 177"/>
                      <p:cNvGrpSpPr/>
                      <p:nvPr/>
                    </p:nvGrpSpPr>
                    <p:grpSpPr>
                      <a:xfrm>
                        <a:off x="3732651" y="2965667"/>
                        <a:ext cx="1176365" cy="365988"/>
                        <a:chOff x="3510194" y="3109699"/>
                        <a:chExt cx="1848573" cy="511366"/>
                      </a:xfrm>
                    </p:grpSpPr>
                    <p:sp>
                      <p:nvSpPr>
                        <p:cNvPr id="186" name="圆角矩形 185"/>
                        <p:cNvSpPr/>
                        <p:nvPr/>
                      </p:nvSpPr>
                      <p:spPr bwMode="auto">
                        <a:xfrm>
                          <a:off x="3510194" y="3109699"/>
                          <a:ext cx="1848573" cy="51136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pic>
                      <p:nvPicPr>
                        <p:cNvPr id="187" name="图片 186"/>
                        <p:cNvPicPr>
                          <a:picLocks noChangeAspect="1"/>
                        </p:cNvPicPr>
                        <p:nvPr/>
                      </p:nvPicPr>
                      <p:blipFill rotWithShape="1">
                        <a:blip r:embed="rId8"/>
                        <a:srcRect l="6589" t="12963" r="9360" b="4437"/>
                        <a:stretch/>
                      </p:blipFill>
                      <p:spPr>
                        <a:xfrm>
                          <a:off x="3583418" y="3132028"/>
                          <a:ext cx="1748852" cy="461203"/>
                        </a:xfrm>
                        <a:prstGeom prst="rect">
                          <a:avLst/>
                        </a:prstGeom>
                      </p:spPr>
                    </p:pic>
                  </p:grpSp>
                  <p:sp>
                    <p:nvSpPr>
                      <p:cNvPr id="179" name="矩形 178"/>
                      <p:cNvSpPr/>
                      <p:nvPr/>
                    </p:nvSpPr>
                    <p:spPr>
                      <a:xfrm>
                        <a:off x="3614198" y="2660650"/>
                        <a:ext cx="1426256" cy="276999"/>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Arial" charset="0"/>
                            <a:ea typeface="黑体" pitchFamily="49" charset="-122"/>
                            <a:cs typeface="+mn-cs"/>
                          </a:rPr>
                          <a:t>DRL Model 2</a:t>
                        </a:r>
                        <a:endParaRPr kumimoji="0" lang="zh-CN" altLang="en-US" sz="11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80" name="圆角矩形 179"/>
                      <p:cNvSpPr/>
                      <p:nvPr/>
                    </p:nvSpPr>
                    <p:spPr bwMode="auto">
                      <a:xfrm>
                        <a:off x="3614198" y="3476209"/>
                        <a:ext cx="1426256" cy="40728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81" name="矩形 180"/>
                      <p:cNvSpPr/>
                      <p:nvPr/>
                    </p:nvSpPr>
                    <p:spPr>
                      <a:xfrm>
                        <a:off x="3564030" y="3954964"/>
                        <a:ext cx="1615912"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0000"/>
                            </a:solidFill>
                            <a:effectLst/>
                            <a:uLnTx/>
                            <a:uFillTx/>
                            <a:latin typeface="Arial" charset="0"/>
                            <a:ea typeface="黑体" pitchFamily="49" charset="-122"/>
                            <a:cs typeface="+mn-cs"/>
                          </a:rPr>
                          <a:t>environment 3 </a:t>
                        </a:r>
                        <a:endParaRPr kumimoji="0" lang="zh-CN" altLang="en-US" sz="14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83" name="文本框 182"/>
                      <p:cNvSpPr txBox="1"/>
                      <p:nvPr/>
                    </p:nvSpPr>
                    <p:spPr>
                      <a:xfrm>
                        <a:off x="2924592" y="3493721"/>
                        <a:ext cx="2822217" cy="18466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0" i="0" u="none" strike="noStrike" kern="1200" cap="none" spc="0" normalizeH="0" baseline="0" noProof="0" dirty="0">
                            <a:ln>
                              <a:noFill/>
                            </a:ln>
                            <a:solidFill>
                              <a:srgbClr val="000000"/>
                            </a:solidFill>
                            <a:effectLst/>
                            <a:uLnTx/>
                            <a:uFillTx/>
                            <a:latin typeface="Arial" charset="0"/>
                            <a:ea typeface="黑体" pitchFamily="49" charset="-122"/>
                            <a:cs typeface="+mn-cs"/>
                          </a:rPr>
                          <a:t>Probability distribution of channel state</a:t>
                        </a:r>
                        <a:endParaRPr kumimoji="0" lang="zh-CN" altLang="en-US" sz="6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cxnSp>
                    <p:nvCxnSpPr>
                      <p:cNvPr id="184" name="肘形连接符 183"/>
                      <p:cNvCxnSpPr>
                        <a:stCxn id="180" idx="1"/>
                        <a:endCxn id="186" idx="1"/>
                      </p:cNvCxnSpPr>
                      <p:nvPr/>
                    </p:nvCxnSpPr>
                    <p:spPr bwMode="auto">
                      <a:xfrm rot="10800000" flipH="1">
                        <a:off x="3614197" y="3148662"/>
                        <a:ext cx="118453" cy="531193"/>
                      </a:xfrm>
                      <a:prstGeom prst="bentConnector3">
                        <a:avLst>
                          <a:gd name="adj1" fmla="val -192988"/>
                        </a:avLst>
                      </a:prstGeom>
                      <a:solidFill>
                        <a:schemeClr val="accent1"/>
                      </a:solidFill>
                      <a:ln w="28575" cap="flat" cmpd="sng" algn="ctr">
                        <a:solidFill>
                          <a:schemeClr val="tx1"/>
                        </a:solidFill>
                        <a:prstDash val="solid"/>
                        <a:round/>
                        <a:headEnd type="none" w="med" len="med"/>
                        <a:tailEnd type="triangle"/>
                      </a:ln>
                      <a:effectLst/>
                    </p:spPr>
                  </p:cxnSp>
                  <p:cxnSp>
                    <p:nvCxnSpPr>
                      <p:cNvPr id="185" name="肘形连接符 184"/>
                      <p:cNvCxnSpPr>
                        <a:stCxn id="186" idx="3"/>
                        <a:endCxn id="180" idx="3"/>
                      </p:cNvCxnSpPr>
                      <p:nvPr/>
                    </p:nvCxnSpPr>
                    <p:spPr bwMode="auto">
                      <a:xfrm>
                        <a:off x="4909016" y="3148661"/>
                        <a:ext cx="131438" cy="531193"/>
                      </a:xfrm>
                      <a:prstGeom prst="bentConnector3">
                        <a:avLst>
                          <a:gd name="adj1" fmla="val 273922"/>
                        </a:avLst>
                      </a:prstGeom>
                      <a:solidFill>
                        <a:schemeClr val="accent1"/>
                      </a:solidFill>
                      <a:ln w="28575" cap="flat" cmpd="sng" algn="ctr">
                        <a:solidFill>
                          <a:schemeClr val="tx1"/>
                        </a:solidFill>
                        <a:prstDash val="solid"/>
                        <a:round/>
                        <a:headEnd type="none" w="med" len="med"/>
                        <a:tailEnd type="triangle"/>
                      </a:ln>
                      <a:effectLst/>
                    </p:spPr>
                  </p:cxnSp>
                </p:grpSp>
              </p:grpSp>
            </p:grpSp>
          </p:grpSp>
        </p:grpSp>
        <p:sp>
          <p:nvSpPr>
            <p:cNvPr id="201" name="笑脸 200"/>
            <p:cNvSpPr/>
            <p:nvPr/>
          </p:nvSpPr>
          <p:spPr bwMode="auto">
            <a:xfrm>
              <a:off x="8288231" y="6327284"/>
              <a:ext cx="550603" cy="495253"/>
            </a:xfrm>
            <a:prstGeom prst="smileyFace">
              <a:avLst>
                <a:gd name="adj" fmla="val -4653"/>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grpSp>
    </p:spTree>
    <p:extLst>
      <p:ext uri="{BB962C8B-B14F-4D97-AF65-F5344CB8AC3E}">
        <p14:creationId xmlns:p14="http://schemas.microsoft.com/office/powerpoint/2010/main" val="1899930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Box 6"/>
          <p:cNvSpPr txBox="1"/>
          <p:nvPr/>
        </p:nvSpPr>
        <p:spPr>
          <a:xfrm>
            <a:off x="73608" y="1406547"/>
            <a:ext cx="9025362" cy="2658900"/>
          </a:xfrm>
          <a:prstGeom prst="rect">
            <a:avLst/>
          </a:prstGeom>
          <a:noFill/>
          <a:ln>
            <a:solidFill>
              <a:srgbClr val="0000FF"/>
            </a:solidFill>
          </a:ln>
          <a:effectLst>
            <a:glow rad="63500">
              <a:srgbClr val="0D0DBF">
                <a:alpha val="40000"/>
              </a:srgbClr>
            </a:glow>
          </a:effectLst>
        </p:spPr>
        <p:txBody>
          <a:bodyPr wrap="square" rtlCol="0">
            <a:noAutofit/>
          </a:bodyPr>
          <a:lstStyle/>
          <a:p>
            <a:pPr marL="0" marR="0" lvl="1" indent="0" algn="just" defTabSz="914400" rtl="0" eaLnBrk="1" fontAlgn="base" latinLnBrk="0" hangingPunct="1">
              <a:lnSpc>
                <a:spcPct val="100000"/>
              </a:lnSpc>
              <a:spcBef>
                <a:spcPct val="0"/>
              </a:spcBef>
              <a:spcAft>
                <a:spcPct val="0"/>
              </a:spcAft>
              <a:buClrTx/>
              <a:buSzTx/>
              <a:buFontTx/>
              <a:buNone/>
              <a:tabLst/>
              <a:defRPr/>
            </a:pPr>
            <a:endParaRPr kumimoji="0" lang="en-US" altLang="zh-CN" sz="14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Arial" charset="0"/>
              <a:ea typeface="黑体" pitchFamily="49" charset="-122"/>
              <a:cs typeface="+mn-cs"/>
            </a:endParaRPr>
          </a:p>
          <a:p>
            <a:pPr marL="0" marR="0" lvl="1" indent="0" algn="just" defTabSz="914400" rtl="0" eaLnBrk="1" fontAlgn="base"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a:p>
            <a:pPr marL="0" marR="0" lvl="1" indent="0" algn="just" defTabSz="914400" rtl="0" eaLnBrk="1" fontAlgn="base"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a:p>
            <a:pPr marL="0" marR="0" lvl="1" indent="0" algn="just" defTabSz="914400" rtl="0" eaLnBrk="1" fontAlgn="base" latinLnBrk="0" hangingPunct="1">
              <a:lnSpc>
                <a:spcPct val="100000"/>
              </a:lnSpc>
              <a:spcBef>
                <a:spcPct val="0"/>
              </a:spcBef>
              <a:spcAft>
                <a:spcPts val="0"/>
              </a:spcAft>
              <a:buClrTx/>
              <a:buSzTx/>
              <a:buFontTx/>
              <a:buNone/>
              <a:tabLst/>
              <a:defRPr/>
            </a:pPr>
            <a:endParaRPr kumimoji="0" lang="en-US" altLang="zh-CN" sz="20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a:p>
            <a:pPr marL="0" marR="0" lvl="1" indent="0" algn="just" defTabSz="914400" rtl="0" eaLnBrk="1" fontAlgn="base" latinLnBrk="0" hangingPunct="1">
              <a:lnSpc>
                <a:spcPct val="100000"/>
              </a:lnSpc>
              <a:spcBef>
                <a:spcPct val="0"/>
              </a:spcBef>
              <a:spcAft>
                <a:spcPts val="1800"/>
              </a:spcAft>
              <a:buClrTx/>
              <a:buSzTx/>
              <a:buFontTx/>
              <a:buNone/>
              <a:tabLst/>
              <a:defRPr/>
            </a:pPr>
            <a:endParaRPr kumimoji="0" lang="en-US" altLang="zh-CN" sz="2000" b="1" i="0" u="none" strike="noStrike" kern="1200" cap="none" spc="0" normalizeH="0" baseline="0" noProof="0" dirty="0">
              <a:ln>
                <a:noFill/>
              </a:ln>
              <a:solidFill>
                <a:srgbClr val="0000FF"/>
              </a:solidFill>
              <a:effectLst>
                <a:outerShdw blurRad="38100" dist="38100" dir="2700000" algn="tl">
                  <a:srgbClr val="000000">
                    <a:alpha val="43137"/>
                  </a:srgbClr>
                </a:outerShdw>
              </a:effectLst>
              <a:uLnTx/>
              <a:uFillTx/>
              <a:latin typeface="黑体" panose="02010609060101010101" pitchFamily="49" charset="-122"/>
              <a:ea typeface="黑体" pitchFamily="49" charset="-122"/>
              <a:cs typeface="+mn-cs"/>
            </a:endParaRPr>
          </a:p>
        </p:txBody>
      </p:sp>
      <p:sp>
        <p:nvSpPr>
          <p:cNvPr id="72" name="圆角矩形 71"/>
          <p:cNvSpPr/>
          <p:nvPr/>
        </p:nvSpPr>
        <p:spPr bwMode="auto">
          <a:xfrm>
            <a:off x="748278" y="1095778"/>
            <a:ext cx="4111754" cy="540423"/>
          </a:xfrm>
          <a:prstGeom prst="roundRect">
            <a:avLst>
              <a:gd name="adj" fmla="val 50000"/>
            </a:avLst>
          </a:prstGeom>
          <a:gradFill>
            <a:gsLst>
              <a:gs pos="0">
                <a:srgbClr val="18187C"/>
              </a:gs>
              <a:gs pos="80000">
                <a:srgbClr val="2222A3"/>
              </a:gs>
              <a:gs pos="100000">
                <a:srgbClr val="2020A6"/>
              </a:gs>
            </a:gsLst>
            <a:lin ang="16200000" scaled="0"/>
          </a:gradFill>
          <a:ln>
            <a:headEnd type="none" w="med" len="med"/>
            <a:tailEnd type="none" w="med" len="med"/>
          </a:ln>
          <a:effectLst>
            <a:outerShdw blurRad="40005" dist="22860" dir="5400000" algn="ctr" rotWithShape="0">
              <a:srgbClr val="000000">
                <a:alpha val="35000"/>
              </a:srgbClr>
            </a:outerShdw>
          </a:effectLst>
          <a:scene3d>
            <a:camera prst="orthographicFron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Scenario, Problem&amp; Topics</a:t>
            </a:r>
            <a:endPar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endParaRPr>
          </a:p>
        </p:txBody>
      </p:sp>
      <p:grpSp>
        <p:nvGrpSpPr>
          <p:cNvPr id="12" name="组合 11" hidden="1"/>
          <p:cNvGrpSpPr/>
          <p:nvPr/>
        </p:nvGrpSpPr>
        <p:grpSpPr>
          <a:xfrm>
            <a:off x="251520" y="4163404"/>
            <a:ext cx="3888432" cy="2505956"/>
            <a:chOff x="1691680" y="2493295"/>
            <a:chExt cx="4536504" cy="2591889"/>
          </a:xfrm>
        </p:grpSpPr>
        <p:sp>
          <p:nvSpPr>
            <p:cNvPr id="13" name="矩形 12"/>
            <p:cNvSpPr/>
            <p:nvPr/>
          </p:nvSpPr>
          <p:spPr bwMode="auto">
            <a:xfrm>
              <a:off x="1691680" y="2636912"/>
              <a:ext cx="1224136" cy="576064"/>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Arial" charset="0"/>
                  <a:ea typeface="宋体" charset="-122"/>
                  <a:cs typeface="+mn-cs"/>
                </a:rPr>
                <a:t>Transmitter</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Arial" charset="0"/>
                  <a:ea typeface="宋体" charset="-122"/>
                  <a:cs typeface="+mn-cs"/>
                </a:rPr>
                <a:t>(</a:t>
              </a:r>
              <a:r>
                <a:rPr kumimoji="0" lang="en-US" altLang="zh-CN" sz="1100" b="0" i="0" u="none" strike="noStrike" kern="1200" cap="none" spc="0" normalizeH="0" baseline="0" noProof="0" dirty="0" err="1">
                  <a:ln>
                    <a:noFill/>
                  </a:ln>
                  <a:solidFill>
                    <a:srgbClr val="000000"/>
                  </a:solidFill>
                  <a:effectLst/>
                  <a:uLnTx/>
                  <a:uFillTx/>
                  <a:latin typeface="Arial" charset="0"/>
                  <a:ea typeface="宋体" charset="-122"/>
                  <a:cs typeface="+mn-cs"/>
                </a:rPr>
                <a:t>SCMA</a:t>
              </a:r>
              <a:r>
                <a:rPr kumimoji="0" lang="en-US" altLang="zh-CN" sz="1100" b="0" i="0" u="none" strike="noStrike" kern="1200" cap="none" spc="0" normalizeH="0" baseline="0" noProof="0" dirty="0">
                  <a:ln>
                    <a:noFill/>
                  </a:ln>
                  <a:solidFill>
                    <a:srgbClr val="000000"/>
                  </a:solidFill>
                  <a:effectLst/>
                  <a:uLnTx/>
                  <a:uFillTx/>
                  <a:latin typeface="Arial" charset="0"/>
                  <a:ea typeface="宋体" charset="-122"/>
                  <a:cs typeface="+mn-cs"/>
                </a:rPr>
                <a:t>)</a:t>
              </a:r>
              <a:endParaRPr kumimoji="0" lang="zh-CN" altLang="en-US" sz="11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
          <p:nvSpPr>
            <p:cNvPr id="14" name="矩形 13"/>
            <p:cNvSpPr/>
            <p:nvPr/>
          </p:nvSpPr>
          <p:spPr bwMode="auto">
            <a:xfrm>
              <a:off x="3779912" y="2493295"/>
              <a:ext cx="865808" cy="432048"/>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Arial" charset="0"/>
                  <a:ea typeface="宋体" charset="-122"/>
                  <a:cs typeface="+mn-cs"/>
                </a:rPr>
                <a:t>Far User</a:t>
              </a:r>
              <a:endParaRPr kumimoji="0" lang="zh-CN" altLang="en-US" sz="11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
          <p:nvSpPr>
            <p:cNvPr id="15" name="矩形 14"/>
            <p:cNvSpPr/>
            <p:nvPr/>
          </p:nvSpPr>
          <p:spPr bwMode="auto">
            <a:xfrm>
              <a:off x="3779912" y="3220156"/>
              <a:ext cx="2448272" cy="1865028"/>
            </a:xfrm>
            <a:prstGeom prst="rect">
              <a:avLst/>
            </a:prstGeom>
            <a:noFill/>
            <a:ln w="12700" cap="flat" cmpd="sng" algn="ctr">
              <a:solidFill>
                <a:schemeClr val="tx1"/>
              </a:solidFill>
              <a:prstDash val="solid"/>
              <a:round/>
              <a:headEnd type="none" w="med" len="med"/>
              <a:tailEnd type="none" w="med" len="med"/>
            </a:ln>
            <a:effectLst/>
          </p:spPr>
          <p:txBody>
            <a:bodyPr rot="0" spcFirstLastPara="0" vert="horz" wrap="none" lIns="91440" tIns="45720" rIns="91440" bIns="45720" numCol="1" spcCol="0" rtlCol="0" fromWordArt="0" anchor="ctr" anchorCtr="0" forceAA="0" compatLnSpc="1">
              <a:prstTxWarp prst="textNoShape">
                <a:avLst/>
              </a:prstTxWarp>
              <a:noAutofit/>
            </a:bodyPr>
            <a:lstStyle>
              <a:defPPr>
                <a:defRPr lang="zh-CN"/>
              </a:defPPr>
              <a:lvl1pPr algn="ctr" rtl="0" fontAlgn="base">
                <a:spcBef>
                  <a:spcPct val="0"/>
                </a:spcBef>
                <a:spcAft>
                  <a:spcPct val="0"/>
                </a:spcAft>
                <a:defRPr kern="1200">
                  <a:solidFill>
                    <a:schemeClr val="tx1"/>
                  </a:solidFill>
                  <a:latin typeface="Arial" charset="0"/>
                  <a:ea typeface="黑体" pitchFamily="49" charset="-122"/>
                  <a:cs typeface="+mn-cs"/>
                </a:defRPr>
              </a:lvl1pPr>
              <a:lvl2pPr marL="457200" algn="ctr" rtl="0" fontAlgn="base">
                <a:spcBef>
                  <a:spcPct val="0"/>
                </a:spcBef>
                <a:spcAft>
                  <a:spcPct val="0"/>
                </a:spcAft>
                <a:defRPr kern="1200">
                  <a:solidFill>
                    <a:schemeClr val="tx1"/>
                  </a:solidFill>
                  <a:latin typeface="Arial" charset="0"/>
                  <a:ea typeface="黑体" pitchFamily="49" charset="-122"/>
                  <a:cs typeface="+mn-cs"/>
                </a:defRPr>
              </a:lvl2pPr>
              <a:lvl3pPr marL="914400" algn="ctr" rtl="0" fontAlgn="base">
                <a:spcBef>
                  <a:spcPct val="0"/>
                </a:spcBef>
                <a:spcAft>
                  <a:spcPct val="0"/>
                </a:spcAft>
                <a:defRPr kern="1200">
                  <a:solidFill>
                    <a:schemeClr val="tx1"/>
                  </a:solidFill>
                  <a:latin typeface="Arial" charset="0"/>
                  <a:ea typeface="黑体" pitchFamily="49" charset="-122"/>
                  <a:cs typeface="+mn-cs"/>
                </a:defRPr>
              </a:lvl3pPr>
              <a:lvl4pPr marL="1371600" algn="ctr" rtl="0" fontAlgn="base">
                <a:spcBef>
                  <a:spcPct val="0"/>
                </a:spcBef>
                <a:spcAft>
                  <a:spcPct val="0"/>
                </a:spcAft>
                <a:defRPr kern="1200">
                  <a:solidFill>
                    <a:schemeClr val="tx1"/>
                  </a:solidFill>
                  <a:latin typeface="Arial" charset="0"/>
                  <a:ea typeface="黑体" pitchFamily="49" charset="-122"/>
                  <a:cs typeface="+mn-cs"/>
                </a:defRPr>
              </a:lvl4pPr>
              <a:lvl5pPr marL="1828800" algn="ctr" rtl="0" fontAlgn="base">
                <a:spcBef>
                  <a:spcPct val="0"/>
                </a:spcBef>
                <a:spcAft>
                  <a:spcPct val="0"/>
                </a:spcAft>
                <a:defRPr kern="1200">
                  <a:solidFill>
                    <a:schemeClr val="tx1"/>
                  </a:solidFill>
                  <a:latin typeface="Arial" charset="0"/>
                  <a:ea typeface="黑体" pitchFamily="49" charset="-122"/>
                  <a:cs typeface="+mn-cs"/>
                </a:defRPr>
              </a:lvl5pPr>
              <a:lvl6pPr marL="2286000" algn="l" defTabSz="914400" rtl="0" eaLnBrk="1" latinLnBrk="0" hangingPunct="1">
                <a:defRPr kern="1200">
                  <a:solidFill>
                    <a:schemeClr val="tx1"/>
                  </a:solidFill>
                  <a:latin typeface="Arial" charset="0"/>
                  <a:ea typeface="黑体" pitchFamily="49" charset="-122"/>
                  <a:cs typeface="+mn-cs"/>
                </a:defRPr>
              </a:lvl6pPr>
              <a:lvl7pPr marL="2743200" algn="l" defTabSz="914400" rtl="0" eaLnBrk="1" latinLnBrk="0" hangingPunct="1">
                <a:defRPr kern="1200">
                  <a:solidFill>
                    <a:schemeClr val="tx1"/>
                  </a:solidFill>
                  <a:latin typeface="Arial" charset="0"/>
                  <a:ea typeface="黑体" pitchFamily="49" charset="-122"/>
                  <a:cs typeface="+mn-cs"/>
                </a:defRPr>
              </a:lvl7pPr>
              <a:lvl8pPr marL="3200400" algn="l" defTabSz="914400" rtl="0" eaLnBrk="1" latinLnBrk="0" hangingPunct="1">
                <a:defRPr kern="1200">
                  <a:solidFill>
                    <a:schemeClr val="tx1"/>
                  </a:solidFill>
                  <a:latin typeface="Arial" charset="0"/>
                  <a:ea typeface="黑体" pitchFamily="49" charset="-122"/>
                  <a:cs typeface="+mn-cs"/>
                </a:defRPr>
              </a:lvl8pPr>
              <a:lvl9pPr marL="3657600" algn="l" defTabSz="914400" rtl="0" eaLnBrk="1" latinLnBrk="0" hangingPunct="1">
                <a:defRPr kern="1200">
                  <a:solidFill>
                    <a:schemeClr val="tx1"/>
                  </a:solidFill>
                  <a:latin typeface="Arial" charset="0"/>
                  <a:ea typeface="黑体" pitchFamily="49" charset="-122"/>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1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
          <p:nvSpPr>
            <p:cNvPr id="16" name="矩形 15"/>
            <p:cNvSpPr/>
            <p:nvPr/>
          </p:nvSpPr>
          <p:spPr bwMode="auto">
            <a:xfrm>
              <a:off x="4499136" y="3158386"/>
              <a:ext cx="1008968" cy="432048"/>
            </a:xfrm>
            <a:prstGeom prst="rect">
              <a:avLst/>
            </a:prstGeom>
            <a:no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100" b="0" i="0" u="none" strike="noStrike" kern="1200" cap="none" spc="0" normalizeH="0" baseline="0" noProof="0" dirty="0">
                  <a:ln>
                    <a:noFill/>
                  </a:ln>
                  <a:solidFill>
                    <a:srgbClr val="000000"/>
                  </a:solidFill>
                  <a:effectLst/>
                  <a:uLnTx/>
                  <a:uFillTx/>
                  <a:latin typeface="Arial" charset="0"/>
                  <a:ea typeface="宋体" charset="-122"/>
                  <a:cs typeface="+mn-cs"/>
                </a:rPr>
                <a:t>Near User</a:t>
              </a:r>
              <a:endParaRPr kumimoji="0" lang="zh-CN" altLang="en-US" sz="1100" b="0" i="0" u="none" strike="noStrike" kern="1200" cap="none" spc="0" normalizeH="0" baseline="0" noProof="0" dirty="0">
                <a:ln>
                  <a:noFill/>
                </a:ln>
                <a:solidFill>
                  <a:srgbClr val="000000"/>
                </a:solidFill>
                <a:effectLst/>
                <a:uLnTx/>
                <a:uFillTx/>
                <a:latin typeface="Arial" charset="0"/>
                <a:ea typeface="宋体" charset="-122"/>
                <a:cs typeface="+mn-cs"/>
              </a:endParaRPr>
            </a:p>
          </p:txBody>
        </p:sp>
        <p:cxnSp>
          <p:nvCxnSpPr>
            <p:cNvPr id="17" name="直接连接符 16"/>
            <p:cNvCxnSpPr/>
            <p:nvPr/>
          </p:nvCxnSpPr>
          <p:spPr bwMode="auto">
            <a:xfrm>
              <a:off x="3779912" y="3789040"/>
              <a:ext cx="1224136" cy="0"/>
            </a:xfrm>
            <a:prstGeom prst="line">
              <a:avLst/>
            </a:prstGeom>
            <a:solidFill>
              <a:schemeClr val="accent1"/>
            </a:solidFill>
            <a:ln w="9525" cap="flat" cmpd="sng" algn="ctr">
              <a:solidFill>
                <a:schemeClr val="tx1"/>
              </a:solidFill>
              <a:prstDash val="solid"/>
              <a:round/>
              <a:headEnd type="none" w="med" len="med"/>
              <a:tailEnd type="triangle" w="med" len="med"/>
            </a:ln>
            <a:effectLst/>
          </p:spPr>
        </p:cxnSp>
        <p:sp>
          <p:nvSpPr>
            <p:cNvPr id="18" name="矩形 17"/>
            <p:cNvSpPr/>
            <p:nvPr/>
          </p:nvSpPr>
          <p:spPr bwMode="auto">
            <a:xfrm>
              <a:off x="5003620" y="3572545"/>
              <a:ext cx="1008540" cy="432048"/>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Far </a:t>
              </a:r>
              <a:r>
                <a:rPr kumimoji="0" lang="en-US" altLang="zh-CN" sz="900" b="0" i="0" u="none" strike="noStrike" kern="1200" cap="none" spc="0" normalizeH="0" baseline="0" noProof="0" dirty="0" err="1">
                  <a:ln>
                    <a:noFill/>
                  </a:ln>
                  <a:solidFill>
                    <a:srgbClr val="000000"/>
                  </a:solidFill>
                  <a:effectLst/>
                  <a:uLnTx/>
                  <a:uFillTx/>
                  <a:latin typeface="Arial" charset="0"/>
                  <a:ea typeface="宋体" charset="-122"/>
                  <a:cs typeface="+mn-cs"/>
                </a:rPr>
                <a:t>codeword</a:t>
              </a:r>
              <a:endPar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decoder</a:t>
              </a:r>
              <a:endParaRPr kumimoji="0" lang="zh-CN" altLang="en-US" sz="9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
          <p:nvSpPr>
            <p:cNvPr id="19" name="矩形 18"/>
            <p:cNvSpPr/>
            <p:nvPr/>
          </p:nvSpPr>
          <p:spPr bwMode="auto">
            <a:xfrm>
              <a:off x="5003620" y="4509120"/>
              <a:ext cx="1008540" cy="432048"/>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Near </a:t>
              </a:r>
              <a:r>
                <a:rPr kumimoji="0" lang="en-US" altLang="zh-CN" sz="900" b="0" i="0" u="none" strike="noStrike" kern="1200" cap="none" spc="0" normalizeH="0" baseline="0" noProof="0" dirty="0" err="1">
                  <a:ln>
                    <a:noFill/>
                  </a:ln>
                  <a:solidFill>
                    <a:srgbClr val="000000"/>
                  </a:solidFill>
                  <a:effectLst/>
                  <a:uLnTx/>
                  <a:uFillTx/>
                  <a:latin typeface="Arial" charset="0"/>
                  <a:ea typeface="宋体" charset="-122"/>
                  <a:cs typeface="+mn-cs"/>
                </a:rPr>
                <a:t>codeword</a:t>
              </a:r>
              <a:endPar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decoder</a:t>
              </a:r>
              <a:endParaRPr kumimoji="0" lang="zh-CN" altLang="en-US" sz="900" b="0" i="0" u="none" strike="noStrike" kern="1200" cap="none" spc="0" normalizeH="0" baseline="0" noProof="0" dirty="0">
                <a:ln>
                  <a:noFill/>
                </a:ln>
                <a:solidFill>
                  <a:srgbClr val="000000"/>
                </a:solidFill>
                <a:effectLst/>
                <a:uLnTx/>
                <a:uFillTx/>
                <a:latin typeface="Arial" charset="0"/>
                <a:ea typeface="宋体" charset="-122"/>
                <a:cs typeface="+mn-cs"/>
              </a:endParaRPr>
            </a:p>
          </p:txBody>
        </p:sp>
        <p:sp>
          <p:nvSpPr>
            <p:cNvPr id="20" name="矩形 19"/>
            <p:cNvSpPr/>
            <p:nvPr/>
          </p:nvSpPr>
          <p:spPr bwMode="auto">
            <a:xfrm>
              <a:off x="3887710" y="4005064"/>
              <a:ext cx="1008540" cy="575842"/>
            </a:xfrm>
            <a:prstGeom prst="rect">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Far </a:t>
              </a:r>
              <a:r>
                <a:rPr kumimoji="0" lang="en-US" altLang="zh-CN" sz="900" b="0" i="0" u="none" strike="noStrike" kern="1200" cap="none" spc="0" normalizeH="0" baseline="0" noProof="0" dirty="0" err="1">
                  <a:ln>
                    <a:noFill/>
                  </a:ln>
                  <a:solidFill>
                    <a:srgbClr val="000000"/>
                  </a:solidFill>
                  <a:effectLst/>
                  <a:uLnTx/>
                  <a:uFillTx/>
                  <a:latin typeface="Arial" charset="0"/>
                  <a:ea typeface="宋体" charset="-122"/>
                  <a:cs typeface="+mn-cs"/>
                </a:rPr>
                <a:t>codeword</a:t>
              </a:r>
              <a:endPar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interference</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900" b="0" i="0" u="none" strike="noStrike" kern="1200" cap="none" spc="0" normalizeH="0" baseline="0" noProof="0" dirty="0">
                  <a:ln>
                    <a:noFill/>
                  </a:ln>
                  <a:solidFill>
                    <a:srgbClr val="000000"/>
                  </a:solidFill>
                  <a:effectLst/>
                  <a:uLnTx/>
                  <a:uFillTx/>
                  <a:latin typeface="Arial" charset="0"/>
                  <a:ea typeface="宋体" charset="-122"/>
                  <a:cs typeface="+mn-cs"/>
                </a:rPr>
                <a:t>cancellation</a:t>
              </a:r>
              <a:endParaRPr kumimoji="0" lang="zh-CN" altLang="en-US" sz="900" b="0" i="0" u="none" strike="noStrike" kern="1200" cap="none" spc="0" normalizeH="0" baseline="0" noProof="0" dirty="0">
                <a:ln>
                  <a:noFill/>
                </a:ln>
                <a:solidFill>
                  <a:srgbClr val="000000"/>
                </a:solidFill>
                <a:effectLst/>
                <a:uLnTx/>
                <a:uFillTx/>
                <a:latin typeface="Arial" charset="0"/>
                <a:ea typeface="宋体" charset="-122"/>
                <a:cs typeface="+mn-cs"/>
              </a:endParaRPr>
            </a:p>
          </p:txBody>
        </p:sp>
        <p:cxnSp>
          <p:nvCxnSpPr>
            <p:cNvPr id="21" name="肘形连接符 20"/>
            <p:cNvCxnSpPr>
              <a:stCxn id="18" idx="2"/>
              <a:endCxn id="20" idx="3"/>
            </p:cNvCxnSpPr>
            <p:nvPr/>
          </p:nvCxnSpPr>
          <p:spPr bwMode="auto">
            <a:xfrm rot="5400000">
              <a:off x="5057874" y="3842969"/>
              <a:ext cx="288392" cy="611640"/>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2" name="肘形连接符 21"/>
            <p:cNvCxnSpPr>
              <a:stCxn id="20" idx="2"/>
              <a:endCxn id="19" idx="1"/>
            </p:cNvCxnSpPr>
            <p:nvPr/>
          </p:nvCxnSpPr>
          <p:spPr bwMode="auto">
            <a:xfrm rot="16200000" flipH="1">
              <a:off x="4625681" y="4347205"/>
              <a:ext cx="144238" cy="611640"/>
            </a:xfrm>
            <a:prstGeom prst="bentConnector2">
              <a:avLst/>
            </a:prstGeom>
            <a:solidFill>
              <a:schemeClr val="accent1"/>
            </a:solidFill>
            <a:ln w="9525" cap="flat" cmpd="sng" algn="ctr">
              <a:solidFill>
                <a:schemeClr val="tx1"/>
              </a:solidFill>
              <a:prstDash val="solid"/>
              <a:round/>
              <a:headEnd type="none" w="med" len="med"/>
              <a:tailEnd type="triangle"/>
            </a:ln>
            <a:effectLst/>
          </p:spPr>
        </p:cxnSp>
        <p:cxnSp>
          <p:nvCxnSpPr>
            <p:cNvPr id="23" name="直接箭头连接符 22"/>
            <p:cNvCxnSpPr>
              <a:endCxn id="20" idx="0"/>
            </p:cNvCxnSpPr>
            <p:nvPr/>
          </p:nvCxnSpPr>
          <p:spPr bwMode="auto">
            <a:xfrm>
              <a:off x="4391980" y="3789262"/>
              <a:ext cx="0" cy="215802"/>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24" name="直接箭头连接符 23"/>
            <p:cNvCxnSpPr/>
            <p:nvPr/>
          </p:nvCxnSpPr>
          <p:spPr bwMode="auto">
            <a:xfrm flipV="1">
              <a:off x="2987825" y="2701912"/>
              <a:ext cx="720822" cy="79017"/>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cxnSp>
          <p:nvCxnSpPr>
            <p:cNvPr id="25" name="直接箭头连接符 24"/>
            <p:cNvCxnSpPr/>
            <p:nvPr/>
          </p:nvCxnSpPr>
          <p:spPr bwMode="auto">
            <a:xfrm>
              <a:off x="2987825" y="3068960"/>
              <a:ext cx="720822" cy="720080"/>
            </a:xfrm>
            <a:prstGeom prst="straightConnector1">
              <a:avLst/>
            </a:prstGeom>
            <a:solidFill>
              <a:schemeClr val="accent1"/>
            </a:solidFill>
            <a:ln w="9525" cap="flat" cmpd="sng" algn="ctr">
              <a:solidFill>
                <a:schemeClr val="tx1"/>
              </a:solidFill>
              <a:prstDash val="solid"/>
              <a:round/>
              <a:headEnd type="none" w="med" len="med"/>
              <a:tailEnd type="arrow" w="med" len="med"/>
            </a:ln>
            <a:effectLst/>
          </p:spPr>
        </p:cxnSp>
      </p:grpSp>
      <p:sp>
        <p:nvSpPr>
          <p:cNvPr id="26" name="矩形 3"/>
          <p:cNvSpPr/>
          <p:nvPr/>
        </p:nvSpPr>
        <p:spPr>
          <a:xfrm>
            <a:off x="1475656" y="1685318"/>
            <a:ext cx="7594736" cy="1384995"/>
          </a:xfrm>
          <a:prstGeom prst="rect">
            <a:avLst/>
          </a:prstGeom>
        </p:spPr>
        <p:txBody>
          <a:bodyPr wrap="square">
            <a:spAutoFit/>
          </a:bodyPr>
          <a:lstStyle/>
          <a:p>
            <a:pPr lvl="0" algn="just">
              <a:defRPr/>
            </a:pPr>
            <a:r>
              <a:rPr lang="en-US" altLang="zh-CN" sz="1400" b="1" dirty="0">
                <a:solidFill>
                  <a:srgbClr val="000000"/>
                </a:solidFill>
                <a:ea typeface="宋体" charset="-122"/>
              </a:rPr>
              <a:t>For vehicles lacking consensus of environment (similarity of dataset), the model quality may be reduced due to aggregation process with the risk of adding irrelevant data samples, especially for reinforcement learning which requires a feedback from the dynamic environment. </a:t>
            </a:r>
            <a:r>
              <a:rPr kumimoji="0" lang="en-US" altLang="zh-CN" sz="1400" b="1" i="0" u="none" strike="noStrike" kern="1200" cap="none" spc="0" normalizeH="0" baseline="0" noProof="0" dirty="0">
                <a:ln>
                  <a:noFill/>
                </a:ln>
                <a:solidFill>
                  <a:srgbClr val="000000"/>
                </a:solidFill>
                <a:effectLst/>
                <a:uLnTx/>
                <a:uFillTx/>
                <a:latin typeface="Arial" charset="0"/>
                <a:ea typeface="宋体" charset="-122"/>
                <a:cs typeface="+mn-cs"/>
              </a:rPr>
              <a:t>What</a:t>
            </a:r>
            <a:r>
              <a:rPr lang="en-US" altLang="zh-CN" sz="1400" b="1" dirty="0">
                <a:solidFill>
                  <a:srgbClr val="000000"/>
                </a:solidFill>
                <a:ea typeface="宋体" charset="-122"/>
              </a:rPr>
              <a:t>’</a:t>
            </a:r>
            <a:r>
              <a:rPr kumimoji="0" lang="en-US" altLang="zh-CN" sz="1400" b="1" i="0" u="none" strike="noStrike" kern="1200" cap="none" spc="0" normalizeH="0" baseline="0" noProof="0" dirty="0">
                <a:ln>
                  <a:noFill/>
                </a:ln>
                <a:solidFill>
                  <a:srgbClr val="000000"/>
                </a:solidFill>
                <a:effectLst/>
                <a:uLnTx/>
                <a:uFillTx/>
                <a:latin typeface="Arial" charset="0"/>
                <a:ea typeface="宋体" charset="-122"/>
                <a:cs typeface="+mn-cs"/>
              </a:rPr>
              <a:t>s more, the performance of federated learning suffers from the “straggler”. Therefore, how to group FL users and allocate resources </a:t>
            </a:r>
            <a:r>
              <a:rPr lang="en-US" altLang="zh-CN" sz="1400" b="1" dirty="0">
                <a:solidFill>
                  <a:srgbClr val="000000"/>
                </a:solidFill>
                <a:ea typeface="宋体" charset="-122"/>
              </a:rPr>
              <a:t>becomes a major problem, especially for federated training of DRL based side-link power control.</a:t>
            </a:r>
            <a:endParaRPr kumimoji="0" lang="en-US" altLang="zh-CN" sz="1200" b="1" i="0" u="none" strike="noStrike" kern="1200" cap="none" spc="0" normalizeH="0" baseline="0" noProof="0" dirty="0">
              <a:ln>
                <a:noFill/>
              </a:ln>
              <a:solidFill>
                <a:srgbClr val="FF0000"/>
              </a:solidFill>
              <a:effectLst/>
              <a:uLnTx/>
              <a:uFillTx/>
              <a:latin typeface="Arial" charset="0"/>
              <a:ea typeface="宋体" charset="-122"/>
              <a:cs typeface="+mn-cs"/>
            </a:endParaRPr>
          </a:p>
        </p:txBody>
      </p:sp>
      <p:sp>
        <p:nvSpPr>
          <p:cNvPr id="51" name="圆角矩形 50"/>
          <p:cNvSpPr/>
          <p:nvPr/>
        </p:nvSpPr>
        <p:spPr bwMode="auto">
          <a:xfrm>
            <a:off x="611560" y="1095778"/>
            <a:ext cx="4543802" cy="540423"/>
          </a:xfrm>
          <a:prstGeom prst="roundRect">
            <a:avLst>
              <a:gd name="adj" fmla="val 50000"/>
            </a:avLst>
          </a:prstGeom>
          <a:gradFill>
            <a:gsLst>
              <a:gs pos="0">
                <a:srgbClr val="18187C"/>
              </a:gs>
              <a:gs pos="80000">
                <a:srgbClr val="2222A3"/>
              </a:gs>
              <a:gs pos="100000">
                <a:srgbClr val="2020A6"/>
              </a:gs>
            </a:gsLst>
            <a:lin ang="16200000" scaled="0"/>
          </a:gradFill>
          <a:ln>
            <a:headEnd type="none" w="med" len="med"/>
            <a:tailEnd type="none" w="med" len="med"/>
          </a:ln>
          <a:effectLst>
            <a:outerShdw blurRad="40005" dist="22860" dir="5400000" algn="ctr" rotWithShape="0">
              <a:srgbClr val="000000">
                <a:alpha val="35000"/>
              </a:srgbClr>
            </a:outerShdw>
          </a:effectLst>
          <a:scene3d>
            <a:camera prst="orthographicFront"/>
            <a:lightRig rig="threePt" dir="t">
              <a:rot lat="0" lon="0" rev="1200000"/>
            </a:lightRig>
          </a:scene3d>
          <a:sp3d>
            <a:bevelT w="63500" h="25400"/>
          </a:sp3d>
        </p:spPr>
        <p:style>
          <a:lnRef idx="0">
            <a:schemeClr val="accent1"/>
          </a:lnRef>
          <a:fillRef idx="3">
            <a:schemeClr val="accent1"/>
          </a:fillRef>
          <a:effectRef idx="3">
            <a:schemeClr val="accent1"/>
          </a:effectRef>
          <a:fontRef idx="minor">
            <a:schemeClr val="lt1"/>
          </a:fontRef>
        </p:style>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Scenario</a:t>
            </a:r>
            <a:r>
              <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a:t>
            </a:r>
            <a:r>
              <a:rPr kumimoji="0" lang="en-US" altLang="zh-CN"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Problem &amp; Proposal</a:t>
            </a:r>
            <a:endParaRPr kumimoji="0" lang="zh-CN" altLang="en-US" sz="2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endParaRPr>
          </a:p>
        </p:txBody>
      </p:sp>
      <p:sp>
        <p:nvSpPr>
          <p:cNvPr id="106" name="矩形 105"/>
          <p:cNvSpPr/>
          <p:nvPr/>
        </p:nvSpPr>
        <p:spPr>
          <a:xfrm>
            <a:off x="-22340" y="1648553"/>
            <a:ext cx="1650324" cy="369332"/>
          </a:xfrm>
          <a:prstGeom prst="rect">
            <a:avLst/>
          </a:prstGeom>
        </p:spPr>
        <p:txBody>
          <a:bodyPr wrap="none">
            <a:spAutoFit/>
          </a:bodyPr>
          <a:lstStyle/>
          <a:p>
            <a:pPr marL="342900" marR="0" lvl="1" indent="-342900" algn="just" defTabSz="914400" rtl="0" eaLnBrk="1" fontAlgn="base"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800" b="0" i="0" u="none" strike="noStrike" kern="700" cap="none" spc="0" normalizeH="0" baseline="0" noProof="0" dirty="0">
                <a:ln>
                  <a:noFill/>
                </a:ln>
                <a:solidFill>
                  <a:srgbClr val="0000FF"/>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Problem:</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07" name="矩形 106"/>
          <p:cNvSpPr/>
          <p:nvPr/>
        </p:nvSpPr>
        <p:spPr>
          <a:xfrm>
            <a:off x="-30398" y="3058940"/>
            <a:ext cx="1714444" cy="369332"/>
          </a:xfrm>
          <a:prstGeom prst="rect">
            <a:avLst/>
          </a:prstGeom>
        </p:spPr>
        <p:txBody>
          <a:bodyPr wrap="none">
            <a:spAutoFit/>
          </a:bodyPr>
          <a:lstStyle/>
          <a:p>
            <a:pPr marL="342900" marR="0" lvl="1" indent="-342900" algn="just" defTabSz="914400" rtl="0" eaLnBrk="1" fontAlgn="base" latinLnBrk="0" hangingPunct="1">
              <a:lnSpc>
                <a:spcPct val="100000"/>
              </a:lnSpc>
              <a:spcBef>
                <a:spcPts val="0"/>
              </a:spcBef>
              <a:spcAft>
                <a:spcPts val="0"/>
              </a:spcAft>
              <a:buClrTx/>
              <a:buSzTx/>
              <a:buFont typeface="Wingdings" panose="05000000000000000000" pitchFamily="2" charset="2"/>
              <a:buChar char="Ø"/>
              <a:tabLst/>
              <a:defRPr/>
            </a:pPr>
            <a:r>
              <a:rPr kumimoji="0" lang="en-US" altLang="zh-CN" sz="1800" b="0" i="0" u="none" strike="noStrike" kern="700" cap="none" spc="0" normalizeH="0" baseline="0" noProof="0" dirty="0">
                <a:ln>
                  <a:noFill/>
                </a:ln>
                <a:solidFill>
                  <a:srgbClr val="0000FF"/>
                </a:solidFill>
                <a:effectLst>
                  <a:outerShdw blurRad="38100" dist="38100" dir="2700000" algn="tl">
                    <a:srgbClr val="000000">
                      <a:alpha val="43137"/>
                    </a:srgbClr>
                  </a:outerShdw>
                </a:effectLst>
                <a:uLnTx/>
                <a:uFillTx/>
                <a:latin typeface="Arial Black" panose="020B0A04020102020204" pitchFamily="34" charset="0"/>
                <a:ea typeface="黑体" pitchFamily="49" charset="-122"/>
                <a:cs typeface="+mn-cs"/>
              </a:rPr>
              <a:t>Proposal:</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E7B3185-6279-447F-A8E5-0E010E319FB9}" type="slidenum">
              <a:rPr kumimoji="0" lang="en-US" altLang="zh-CN" sz="1400" b="0" i="0" u="none" strike="noStrike" kern="1200" cap="none" spc="0" normalizeH="0" baseline="0" noProof="0" smtClean="0">
                <a:ln>
                  <a:noFill/>
                </a:ln>
                <a:solidFill>
                  <a:srgbClr val="CC00CC"/>
                </a:solidFill>
                <a:effectLst/>
                <a:uLnTx/>
                <a:uFillTx/>
                <a:latin typeface="黑体" pitchFamily="49" charset="-122"/>
                <a:ea typeface="黑体"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zh-CN" sz="1400" b="0" i="0" u="none" strike="noStrike" kern="1200" cap="none" spc="0" normalizeH="0" baseline="0" noProof="0" dirty="0">
              <a:ln>
                <a:noFill/>
              </a:ln>
              <a:solidFill>
                <a:srgbClr val="CC00CC"/>
              </a:solidFill>
              <a:effectLst/>
              <a:uLnTx/>
              <a:uFillTx/>
              <a:latin typeface="黑体" pitchFamily="49" charset="-122"/>
              <a:ea typeface="黑体" pitchFamily="49" charset="-122"/>
              <a:cs typeface="+mn-cs"/>
            </a:endParaRPr>
          </a:p>
        </p:txBody>
      </p:sp>
      <p:sp>
        <p:nvSpPr>
          <p:cNvPr id="169" name="矩形 168">
            <a:extLst>
              <a:ext uri="{FF2B5EF4-FFF2-40B4-BE49-F238E27FC236}">
                <a16:creationId xmlns:a16="http://schemas.microsoft.com/office/drawing/2014/main" id="{03079277-CD29-4D44-A984-E6A4D6A368C4}"/>
              </a:ext>
            </a:extLst>
          </p:cNvPr>
          <p:cNvSpPr/>
          <p:nvPr/>
        </p:nvSpPr>
        <p:spPr>
          <a:xfrm>
            <a:off x="0" y="6380709"/>
            <a:ext cx="5199136" cy="307777"/>
          </a:xfrm>
          <a:prstGeom prst="rect">
            <a:avLst/>
          </a:prstGeom>
        </p:spPr>
        <p:txBody>
          <a:bodyPr wrap="square">
            <a:spAutoFit/>
          </a:bodyPr>
          <a:lstStyle/>
          <a:p>
            <a:pPr lvl="0" algn="l">
              <a:defRPr/>
            </a:pPr>
            <a:r>
              <a:rPr kumimoji="0" lang="en-US" altLang="zh-CN" sz="1400" b="1" i="0" u="none" strike="noStrike" kern="1200" cap="none" spc="0" normalizeH="0" baseline="0" noProof="0" dirty="0">
                <a:ln>
                  <a:noFill/>
                </a:ln>
                <a:solidFill>
                  <a:srgbClr val="000000"/>
                </a:solidFill>
                <a:effectLst/>
                <a:uLnTx/>
                <a:uFillTx/>
                <a:latin typeface="Arial" charset="0"/>
                <a:ea typeface="黑体" pitchFamily="49" charset="-122"/>
                <a:cs typeface="+mn-cs"/>
              </a:rPr>
              <a:t>Figure. 3 DRL based </a:t>
            </a:r>
            <a:r>
              <a:rPr lang="en-US" altLang="zh-CN" sz="1400" b="1" dirty="0">
                <a:solidFill>
                  <a:srgbClr val="000000"/>
                </a:solidFill>
              </a:rPr>
              <a:t>side-link power control in V2X.</a:t>
            </a:r>
            <a:endParaRPr lang="en-US" altLang="zh-CN" sz="1400" dirty="0">
              <a:solidFill>
                <a:srgbClr val="000000"/>
              </a:solidFill>
            </a:endParaRPr>
          </a:p>
        </p:txBody>
      </p:sp>
      <p:sp>
        <p:nvSpPr>
          <p:cNvPr id="194" name="Title 1"/>
          <p:cNvSpPr txBox="1">
            <a:spLocks/>
          </p:cNvSpPr>
          <p:nvPr/>
        </p:nvSpPr>
        <p:spPr bwMode="auto">
          <a:xfrm>
            <a:off x="1209300" y="111774"/>
            <a:ext cx="7646367" cy="78726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lnSpcReduction="10000"/>
          </a:bodyPr>
          <a:lstStyle>
            <a:lvl1pPr algn="ctr" rtl="0" eaLnBrk="0" fontAlgn="base" hangingPunct="0">
              <a:spcBef>
                <a:spcPct val="0"/>
              </a:spcBef>
              <a:spcAft>
                <a:spcPct val="0"/>
              </a:spcAft>
              <a:defRPr sz="3600" b="1">
                <a:solidFill>
                  <a:srgbClr val="CC00CC"/>
                </a:solidFill>
                <a:effectLst>
                  <a:outerShdw blurRad="38100" dist="38100" dir="2700000" algn="tl">
                    <a:srgbClr val="C0C0C0"/>
                  </a:outerShdw>
                </a:effectLst>
                <a:latin typeface="Arial Narrow" pitchFamily="34" charset="0"/>
                <a:ea typeface="黑体" pitchFamily="49" charset="-122"/>
                <a:cs typeface="+mj-cs"/>
              </a:defRPr>
            </a:lvl1pPr>
            <a:lvl2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2pPr>
            <a:lvl3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3pPr>
            <a:lvl4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4pPr>
            <a:lvl5pPr algn="ctr" rtl="0" eaLnBrk="0" fontAlgn="base" hangingPunct="0">
              <a:spcBef>
                <a:spcPct val="0"/>
              </a:spcBef>
              <a:spcAft>
                <a:spcPct val="0"/>
              </a:spcAft>
              <a:defRPr sz="3600" b="1">
                <a:solidFill>
                  <a:srgbClr val="CC0000"/>
                </a:solidFill>
                <a:effectLst>
                  <a:outerShdw blurRad="38100" dist="38100" dir="2700000" algn="tl">
                    <a:srgbClr val="C0C0C0"/>
                  </a:outerShdw>
                </a:effectLst>
                <a:latin typeface="黑体" pitchFamily="49" charset="-122"/>
                <a:ea typeface="黑体" pitchFamily="49" charset="-122"/>
              </a:defRPr>
            </a:lvl5pPr>
            <a:lvl6pPr marL="4572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6pPr>
            <a:lvl7pPr marL="9144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7pPr>
            <a:lvl8pPr marL="13716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8pPr>
            <a:lvl9pPr marL="1828800" algn="ctr" rtl="0" fontAlgn="base">
              <a:spcBef>
                <a:spcPct val="0"/>
              </a:spcBef>
              <a:spcAft>
                <a:spcPct val="0"/>
              </a:spcAft>
              <a:defRPr sz="3600" b="1">
                <a:solidFill>
                  <a:srgbClr val="CC0000"/>
                </a:solidFill>
                <a:effectLst>
                  <a:outerShdw blurRad="38100" dist="38100" dir="2700000" algn="tl">
                    <a:srgbClr val="C0C0C0"/>
                  </a:outerShdw>
                </a:effectLst>
                <a:latin typeface="华文黑体" pitchFamily="1" charset="-122"/>
                <a:ea typeface="华文黑体" pitchFamily="1" charset="-122"/>
              </a:defRPr>
            </a:lvl9pPr>
          </a:lstStyle>
          <a:p>
            <a:pPr lvl="0">
              <a:defRPr/>
            </a:pPr>
            <a:r>
              <a:rPr lang="en-US" altLang="zh-CN" sz="2400" kern="0" dirty="0">
                <a:solidFill>
                  <a:srgbClr val="006600"/>
                </a:solidFill>
                <a:latin typeface="Arial Black" panose="020B0A04020102020204" pitchFamily="34" charset="0"/>
              </a:rPr>
              <a:t>Federated Learning in V2X Communications for Side-link Enhancement </a:t>
            </a:r>
            <a:endParaRPr kumimoji="0" lang="en-US" sz="2400" b="1" i="0" u="none" strike="noStrike" kern="0" cap="none" spc="0" normalizeH="0" baseline="0" noProof="0" dirty="0">
              <a:ln>
                <a:noFill/>
              </a:ln>
              <a:solidFill>
                <a:srgbClr val="006600"/>
              </a:solidFill>
              <a:effectLst>
                <a:outerShdw blurRad="38100" dist="38100" dir="2700000" algn="tl">
                  <a:srgbClr val="C0C0C0"/>
                </a:outerShdw>
              </a:effectLst>
              <a:uLnTx/>
              <a:uFillTx/>
              <a:latin typeface="Arial Black" panose="020B0A04020102020204" pitchFamily="34" charset="0"/>
              <a:ea typeface="黑体" pitchFamily="49" charset="-122"/>
              <a:cs typeface="+mj-cs"/>
            </a:endParaRPr>
          </a:p>
        </p:txBody>
      </p:sp>
      <p:grpSp>
        <p:nvGrpSpPr>
          <p:cNvPr id="4" name="组合 3"/>
          <p:cNvGrpSpPr/>
          <p:nvPr/>
        </p:nvGrpSpPr>
        <p:grpSpPr>
          <a:xfrm>
            <a:off x="5155361" y="4458317"/>
            <a:ext cx="3700305" cy="1862941"/>
            <a:chOff x="5131799" y="4282271"/>
            <a:chExt cx="3514834" cy="1677277"/>
          </a:xfrm>
        </p:grpSpPr>
        <p:pic>
          <p:nvPicPr>
            <p:cNvPr id="203" name="图片 202"/>
            <p:cNvPicPr>
              <a:picLocks noChangeAspect="1"/>
            </p:cNvPicPr>
            <p:nvPr/>
          </p:nvPicPr>
          <p:blipFill rotWithShape="1">
            <a:blip r:embed="rId3">
              <a:extLst>
                <a:ext uri="{28A0092B-C50C-407E-A947-70E740481C1C}">
                  <a14:useLocalDpi xmlns:a14="http://schemas.microsoft.com/office/drawing/2010/main" val="0"/>
                </a:ext>
              </a:extLst>
            </a:blip>
            <a:srcRect l="52833" r="25334" b="53368"/>
            <a:stretch/>
          </p:blipFill>
          <p:spPr>
            <a:xfrm>
              <a:off x="6524547" y="4292256"/>
              <a:ext cx="528984" cy="935428"/>
            </a:xfrm>
            <a:prstGeom prst="rect">
              <a:avLst/>
            </a:prstGeom>
          </p:spPr>
        </p:pic>
        <p:pic>
          <p:nvPicPr>
            <p:cNvPr id="205"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5362" y="4946365"/>
              <a:ext cx="592053" cy="224980"/>
            </a:xfrm>
            <a:prstGeom prst="rect">
              <a:avLst/>
            </a:prstGeom>
            <a:noFill/>
            <a:extLst>
              <a:ext uri="{909E8E84-426E-40DD-AFC4-6F175D3DCCD1}">
                <a14:hiddenFill xmlns:a14="http://schemas.microsoft.com/office/drawing/2010/main">
                  <a:solidFill>
                    <a:srgbClr val="FFFFFF"/>
                  </a:solidFill>
                </a14:hiddenFill>
              </a:ext>
            </a:extLst>
          </p:spPr>
        </p:pic>
        <p:pic>
          <p:nvPicPr>
            <p:cNvPr id="207"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5546432" y="4717644"/>
              <a:ext cx="554818" cy="210831"/>
            </a:xfrm>
            <a:prstGeom prst="rect">
              <a:avLst/>
            </a:prstGeom>
            <a:noFill/>
            <a:extLst>
              <a:ext uri="{909E8E84-426E-40DD-AFC4-6F175D3DCCD1}">
                <a14:hiddenFill xmlns:a14="http://schemas.microsoft.com/office/drawing/2010/main">
                  <a:solidFill>
                    <a:srgbClr val="FFFFFF"/>
                  </a:solidFill>
                </a14:hiddenFill>
              </a:ext>
            </a:extLst>
          </p:spPr>
        </p:pic>
        <p:sp>
          <p:nvSpPr>
            <p:cNvPr id="81" name="椭圆 80"/>
            <p:cNvSpPr/>
            <p:nvPr/>
          </p:nvSpPr>
          <p:spPr bwMode="auto">
            <a:xfrm>
              <a:off x="5131799" y="4662328"/>
              <a:ext cx="1274270" cy="818949"/>
            </a:xfrm>
            <a:prstGeom prst="ellipse">
              <a:avLst/>
            </a:prstGeom>
            <a:noFill/>
            <a:ln w="28575" cap="flat" cmpd="sng" algn="ctr">
              <a:solidFill>
                <a:srgbClr val="0070C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pic>
          <p:nvPicPr>
            <p:cNvPr id="208"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98100" y="5193638"/>
              <a:ext cx="592053" cy="224980"/>
            </a:xfrm>
            <a:prstGeom prst="rect">
              <a:avLst/>
            </a:prstGeom>
            <a:noFill/>
            <a:extLst>
              <a:ext uri="{909E8E84-426E-40DD-AFC4-6F175D3DCCD1}">
                <a14:hiddenFill xmlns:a14="http://schemas.microsoft.com/office/drawing/2010/main">
                  <a:solidFill>
                    <a:srgbClr val="FFFFFF"/>
                  </a:solidFill>
                </a14:hiddenFill>
              </a:ext>
            </a:extLst>
          </p:spPr>
        </p:pic>
        <p:pic>
          <p:nvPicPr>
            <p:cNvPr id="209"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6834263" y="5182393"/>
              <a:ext cx="554818" cy="210831"/>
            </a:xfrm>
            <a:prstGeom prst="rect">
              <a:avLst/>
            </a:prstGeom>
            <a:noFill/>
            <a:extLst>
              <a:ext uri="{909E8E84-426E-40DD-AFC4-6F175D3DCCD1}">
                <a14:hiddenFill xmlns:a14="http://schemas.microsoft.com/office/drawing/2010/main">
                  <a:solidFill>
                    <a:srgbClr val="FFFFFF"/>
                  </a:solidFill>
                </a14:hiddenFill>
              </a:ext>
            </a:extLst>
          </p:spPr>
        </p:pic>
        <p:pic>
          <p:nvPicPr>
            <p:cNvPr id="210"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7260519" y="5401931"/>
              <a:ext cx="554818" cy="210831"/>
            </a:xfrm>
            <a:prstGeom prst="rect">
              <a:avLst/>
            </a:prstGeom>
            <a:noFill/>
            <a:extLst>
              <a:ext uri="{909E8E84-426E-40DD-AFC4-6F175D3DCCD1}">
                <a14:hiddenFill xmlns:a14="http://schemas.microsoft.com/office/drawing/2010/main">
                  <a:solidFill>
                    <a:srgbClr val="FFFFFF"/>
                  </a:solidFill>
                </a14:hiddenFill>
              </a:ext>
            </a:extLst>
          </p:spPr>
        </p:pic>
        <p:pic>
          <p:nvPicPr>
            <p:cNvPr id="213"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67875" y="5174411"/>
              <a:ext cx="592053" cy="224980"/>
            </a:xfrm>
            <a:prstGeom prst="rect">
              <a:avLst/>
            </a:prstGeom>
            <a:noFill/>
            <a:extLst>
              <a:ext uri="{909E8E84-426E-40DD-AFC4-6F175D3DCCD1}">
                <a14:hiddenFill xmlns:a14="http://schemas.microsoft.com/office/drawing/2010/main">
                  <a:solidFill>
                    <a:srgbClr val="FFFFFF"/>
                  </a:solidFill>
                </a14:hiddenFill>
              </a:ext>
            </a:extLst>
          </p:spPr>
        </p:pic>
        <p:sp>
          <p:nvSpPr>
            <p:cNvPr id="214" name="椭圆 213"/>
            <p:cNvSpPr/>
            <p:nvPr/>
          </p:nvSpPr>
          <p:spPr bwMode="auto">
            <a:xfrm>
              <a:off x="6661505" y="4964542"/>
              <a:ext cx="1985128" cy="713593"/>
            </a:xfrm>
            <a:prstGeom prst="ellipse">
              <a:avLst/>
            </a:prstGeom>
            <a:noFill/>
            <a:ln w="28575" cap="flat" cmpd="sng" algn="ctr">
              <a:solidFill>
                <a:srgbClr val="00206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cxnSp>
          <p:nvCxnSpPr>
            <p:cNvPr id="87" name="直接箭头连接符 86"/>
            <p:cNvCxnSpPr>
              <a:stCxn id="81" idx="0"/>
            </p:cNvCxnSpPr>
            <p:nvPr/>
          </p:nvCxnSpPr>
          <p:spPr bwMode="auto">
            <a:xfrm flipV="1">
              <a:off x="5768934" y="4473118"/>
              <a:ext cx="803513" cy="18921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215" name="直接箭头连接符 214"/>
            <p:cNvCxnSpPr/>
            <p:nvPr/>
          </p:nvCxnSpPr>
          <p:spPr bwMode="auto">
            <a:xfrm flipH="1" flipV="1">
              <a:off x="6970732" y="4473118"/>
              <a:ext cx="1234995" cy="549103"/>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89" name="文本框 88"/>
            <p:cNvSpPr txBox="1"/>
            <p:nvPr/>
          </p:nvSpPr>
          <p:spPr>
            <a:xfrm>
              <a:off x="5466823" y="4282271"/>
              <a:ext cx="1030186" cy="276999"/>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charset="0"/>
                  <a:ea typeface="黑体" pitchFamily="49" charset="-122"/>
                  <a:cs typeface="+mn-cs"/>
                </a:rPr>
                <a:t>FL</a:t>
              </a:r>
              <a:endParaRPr kumimoji="0" lang="zh-CN" altLang="en-US" sz="12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90" name="文本框 89"/>
            <p:cNvSpPr txBox="1"/>
            <p:nvPr/>
          </p:nvSpPr>
          <p:spPr>
            <a:xfrm>
              <a:off x="5238667" y="5479827"/>
              <a:ext cx="1311629" cy="276999"/>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charset="0"/>
                  <a:ea typeface="黑体" pitchFamily="49" charset="-122"/>
                  <a:cs typeface="+mn-cs"/>
                </a:rPr>
                <a:t>Grouping 1</a:t>
              </a:r>
              <a:endParaRPr kumimoji="0" lang="zh-CN" altLang="en-US" sz="12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217" name="文本框 216"/>
            <p:cNvSpPr txBox="1"/>
            <p:nvPr/>
          </p:nvSpPr>
          <p:spPr>
            <a:xfrm>
              <a:off x="7260519" y="5682549"/>
              <a:ext cx="1311629" cy="276999"/>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charset="0"/>
                  <a:ea typeface="黑体" pitchFamily="49" charset="-122"/>
                  <a:cs typeface="+mn-cs"/>
                </a:rPr>
                <a:t>Grouping 2</a:t>
              </a:r>
              <a:endParaRPr kumimoji="0" lang="zh-CN" altLang="en-US" sz="12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grpSp>
      <p:sp>
        <p:nvSpPr>
          <p:cNvPr id="218" name="矩形 217">
            <a:extLst>
              <a:ext uri="{FF2B5EF4-FFF2-40B4-BE49-F238E27FC236}">
                <a16:creationId xmlns:a16="http://schemas.microsoft.com/office/drawing/2014/main" id="{03079277-CD29-4D44-A984-E6A4D6A368C4}"/>
              </a:ext>
            </a:extLst>
          </p:cNvPr>
          <p:cNvSpPr/>
          <p:nvPr/>
        </p:nvSpPr>
        <p:spPr>
          <a:xfrm>
            <a:off x="5032483" y="6385491"/>
            <a:ext cx="3949533" cy="307777"/>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400" b="1" i="0" u="none" strike="noStrike" kern="1200" cap="none" spc="0" normalizeH="0" baseline="0" noProof="0" dirty="0">
                <a:ln>
                  <a:noFill/>
                </a:ln>
                <a:solidFill>
                  <a:srgbClr val="000000"/>
                </a:solidFill>
                <a:effectLst/>
                <a:uLnTx/>
                <a:uFillTx/>
                <a:latin typeface="Arial" charset="0"/>
                <a:ea typeface="黑体" pitchFamily="49" charset="-122"/>
                <a:cs typeface="+mn-cs"/>
              </a:rPr>
              <a:t>Figure. 4 </a:t>
            </a:r>
            <a:r>
              <a:rPr lang="en-US" altLang="zh-CN" sz="1400" b="1" dirty="0">
                <a:solidFill>
                  <a:srgbClr val="000000"/>
                </a:solidFill>
              </a:rPr>
              <a:t>Schematic diagram of FL grouping.</a:t>
            </a:r>
          </a:p>
        </p:txBody>
      </p:sp>
      <p:sp>
        <p:nvSpPr>
          <p:cNvPr id="73" name="矩形 3">
            <a:extLst>
              <a:ext uri="{FF2B5EF4-FFF2-40B4-BE49-F238E27FC236}">
                <a16:creationId xmlns:a16="http://schemas.microsoft.com/office/drawing/2014/main" id="{A8C4F500-3E16-4F97-8EC6-9BCA1B602D82}"/>
              </a:ext>
            </a:extLst>
          </p:cNvPr>
          <p:cNvSpPr/>
          <p:nvPr/>
        </p:nvSpPr>
        <p:spPr>
          <a:xfrm>
            <a:off x="1512167" y="3111340"/>
            <a:ext cx="7534537" cy="954107"/>
          </a:xfrm>
          <a:prstGeom prst="rect">
            <a:avLst/>
          </a:prstGeom>
        </p:spPr>
        <p:txBody>
          <a:bodyPr wrap="square">
            <a:spAutoFit/>
          </a:bodyPr>
          <a:lstStyle/>
          <a:p>
            <a:pPr marL="0" marR="0" lvl="0" indent="0" algn="just" defTabSz="914400" rtl="0" eaLnBrk="1" fontAlgn="base" latinLnBrk="0" hangingPunct="1">
              <a:lnSpc>
                <a:spcPct val="100000"/>
              </a:lnSpc>
              <a:spcBef>
                <a:spcPts val="0"/>
              </a:spcBef>
              <a:spcAft>
                <a:spcPts val="600"/>
              </a:spcAft>
              <a:buClrTx/>
              <a:buSzTx/>
              <a:buFontTx/>
              <a:buNone/>
              <a:tabLst/>
              <a:defRPr/>
            </a:pPr>
            <a:r>
              <a:rPr lang="en-US" altLang="zh-CN" sz="1400" b="1" dirty="0">
                <a:solidFill>
                  <a:srgbClr val="000000"/>
                </a:solidFill>
              </a:rPr>
              <a:t>The </a:t>
            </a:r>
            <a:r>
              <a:rPr kumimoji="0" lang="en-US" altLang="zh-CN" sz="1400" b="1" i="0" u="none" strike="noStrike" kern="1200" cap="none" spc="0" normalizeH="0" baseline="0" noProof="0" dirty="0">
                <a:ln>
                  <a:noFill/>
                </a:ln>
                <a:solidFill>
                  <a:srgbClr val="000000"/>
                </a:solidFill>
                <a:effectLst/>
                <a:uLnTx/>
                <a:uFillTx/>
                <a:latin typeface="Arial" charset="0"/>
                <a:ea typeface="黑体" pitchFamily="49" charset="-122"/>
                <a:cs typeface="+mn-cs"/>
              </a:rPr>
              <a:t>vehicles</a:t>
            </a:r>
            <a:r>
              <a:rPr lang="en-US" altLang="zh-CN" sz="1400" b="1" dirty="0">
                <a:solidFill>
                  <a:srgbClr val="000000"/>
                </a:solidFill>
              </a:rPr>
              <a:t> </a:t>
            </a:r>
            <a:r>
              <a:rPr lang="en-US" altLang="zh-CN" sz="1400" b="1" dirty="0">
                <a:solidFill>
                  <a:srgbClr val="C00000"/>
                </a:solidFill>
              </a:rPr>
              <a:t>upload their</a:t>
            </a:r>
            <a:r>
              <a:rPr kumimoji="0" lang="en-US" altLang="zh-CN" sz="1400" b="1" i="0" u="none" strike="noStrike" kern="1200" cap="none" spc="0" normalizeH="0" baseline="0" noProof="0" dirty="0">
                <a:ln>
                  <a:noFill/>
                </a:ln>
                <a:solidFill>
                  <a:srgbClr val="C00000"/>
                </a:solidFill>
                <a:effectLst/>
                <a:uLnTx/>
                <a:uFillTx/>
                <a:latin typeface="Arial" charset="0"/>
                <a:ea typeface="黑体" pitchFamily="49" charset="-122"/>
                <a:cs typeface="+mn-cs"/>
              </a:rPr>
              <a:t> sidelink information </a:t>
            </a:r>
            <a:r>
              <a:rPr kumimoji="0" lang="en-US" altLang="zh-CN" sz="1400" b="1" i="0" u="none" strike="noStrike" kern="1200" cap="none" spc="0" normalizeH="0" baseline="0" noProof="0" dirty="0">
                <a:ln>
                  <a:noFill/>
                </a:ln>
                <a:solidFill>
                  <a:srgbClr val="000000"/>
                </a:solidFill>
                <a:effectLst/>
                <a:uLnTx/>
                <a:uFillTx/>
                <a:latin typeface="Arial" charset="0"/>
                <a:ea typeface="黑体" pitchFamily="49" charset="-122"/>
                <a:cs typeface="+mn-cs"/>
              </a:rPr>
              <a:t>in addition to assistance information such as location, </a:t>
            </a:r>
            <a:r>
              <a:rPr kumimoji="0" lang="en-US" altLang="zh-CN" sz="1400" b="1" i="0" u="none" strike="noStrike" kern="1200" cap="none" spc="0" normalizeH="0" baseline="0" noProof="0" dirty="0">
                <a:ln>
                  <a:noFill/>
                </a:ln>
                <a:effectLst/>
                <a:uLnTx/>
                <a:uFillTx/>
                <a:latin typeface="Arial" charset="0"/>
                <a:ea typeface="黑体" pitchFamily="49" charset="-122"/>
                <a:cs typeface="+mn-cs"/>
              </a:rPr>
              <a:t>uplink channel state</a:t>
            </a:r>
            <a:r>
              <a:rPr kumimoji="0" lang="en-US" altLang="zh-CN" sz="1400" b="1" i="0" u="none" strike="noStrike" kern="1200" cap="none" spc="0" normalizeH="0" baseline="0" noProof="0" dirty="0">
                <a:ln>
                  <a:noFill/>
                </a:ln>
                <a:solidFill>
                  <a:srgbClr val="000000"/>
                </a:solidFill>
                <a:effectLst/>
                <a:uLnTx/>
                <a:uFillTx/>
                <a:latin typeface="Arial" charset="0"/>
                <a:ea typeface="黑体" pitchFamily="49" charset="-122"/>
                <a:cs typeface="+mn-cs"/>
              </a:rPr>
              <a:t>, etc. </a:t>
            </a:r>
            <a:r>
              <a:rPr lang="en-US" altLang="zh-CN" sz="1400" b="1" dirty="0">
                <a:solidFill>
                  <a:srgbClr val="000000"/>
                </a:solidFill>
              </a:rPr>
              <a:t>to </a:t>
            </a:r>
            <a:r>
              <a:rPr lang="en-US" altLang="zh-CN" sz="1400" b="1" dirty="0" err="1">
                <a:solidFill>
                  <a:srgbClr val="000000"/>
                </a:solidFill>
              </a:rPr>
              <a:t>gNB</a:t>
            </a:r>
            <a:r>
              <a:rPr kumimoji="0" lang="en-US" altLang="zh-CN" sz="1400" b="1" i="0" u="none" strike="noStrike" kern="1200" cap="none" spc="0" normalizeH="0" baseline="0" noProof="0" dirty="0">
                <a:ln>
                  <a:noFill/>
                </a:ln>
                <a:solidFill>
                  <a:srgbClr val="000000"/>
                </a:solidFill>
                <a:effectLst/>
                <a:uLnTx/>
                <a:uFillTx/>
                <a:latin typeface="Arial" charset="0"/>
                <a:ea typeface="黑体" pitchFamily="49" charset="-122"/>
                <a:cs typeface="+mn-cs"/>
              </a:rPr>
              <a:t>. The </a:t>
            </a:r>
            <a:r>
              <a:rPr kumimoji="0" lang="en-US" altLang="zh-CN" sz="1400" b="1" i="0" u="none" strike="noStrike" kern="1200" cap="none" spc="0" normalizeH="0" baseline="0" noProof="0" dirty="0" err="1">
                <a:ln>
                  <a:noFill/>
                </a:ln>
                <a:solidFill>
                  <a:srgbClr val="000000"/>
                </a:solidFill>
                <a:effectLst/>
                <a:uLnTx/>
                <a:uFillTx/>
                <a:latin typeface="Arial" charset="0"/>
                <a:ea typeface="黑体" pitchFamily="49" charset="-122"/>
                <a:cs typeface="+mn-cs"/>
              </a:rPr>
              <a:t>gNB</a:t>
            </a:r>
            <a:r>
              <a:rPr kumimoji="0" lang="en-US" altLang="zh-CN" sz="1400" b="1" i="0" u="none" strike="noStrike" kern="1200" cap="none" spc="0" normalizeH="0" baseline="0" noProof="0" dirty="0">
                <a:ln>
                  <a:noFill/>
                </a:ln>
                <a:solidFill>
                  <a:srgbClr val="000000"/>
                </a:solidFill>
                <a:effectLst/>
                <a:uLnTx/>
                <a:uFillTx/>
                <a:latin typeface="Arial" charset="0"/>
                <a:ea typeface="黑体" pitchFamily="49" charset="-122"/>
                <a:cs typeface="+mn-cs"/>
              </a:rPr>
              <a:t> decides the training group based on the sidelink information and allocate resources based on assistance information. </a:t>
            </a:r>
          </a:p>
        </p:txBody>
      </p:sp>
      <p:sp>
        <p:nvSpPr>
          <p:cNvPr id="77" name="文本框 76"/>
          <p:cNvSpPr txBox="1"/>
          <p:nvPr/>
        </p:nvSpPr>
        <p:spPr>
          <a:xfrm>
            <a:off x="7299734" y="4618913"/>
            <a:ext cx="1030186" cy="276999"/>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charset="0"/>
                <a:ea typeface="黑体" pitchFamily="49" charset="-122"/>
                <a:cs typeface="+mn-cs"/>
              </a:rPr>
              <a:t>FL</a:t>
            </a:r>
            <a:endParaRPr kumimoji="0" lang="zh-CN" altLang="en-US" sz="12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pic>
        <p:nvPicPr>
          <p:cNvPr id="7" name="图片 6"/>
          <p:cNvPicPr>
            <a:picLocks noChangeAspect="1"/>
          </p:cNvPicPr>
          <p:nvPr/>
        </p:nvPicPr>
        <p:blipFill>
          <a:blip r:embed="rId6"/>
          <a:stretch>
            <a:fillRect/>
          </a:stretch>
        </p:blipFill>
        <p:spPr>
          <a:xfrm>
            <a:off x="340031" y="4111160"/>
            <a:ext cx="4493141" cy="2267909"/>
          </a:xfrm>
          <a:prstGeom prst="rect">
            <a:avLst/>
          </a:prstGeom>
        </p:spPr>
      </p:pic>
    </p:spTree>
    <p:extLst>
      <p:ext uri="{BB962C8B-B14F-4D97-AF65-F5344CB8AC3E}">
        <p14:creationId xmlns:p14="http://schemas.microsoft.com/office/powerpoint/2010/main" val="2242173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8B0E6F0-B6BA-4839-8617-587A6575A65D}"/>
              </a:ext>
            </a:extLst>
          </p:cNvPr>
          <p:cNvSpPr>
            <a:spLocks noGrp="1"/>
          </p:cNvSpPr>
          <p:nvPr>
            <p:ph type="sldNum" sz="quarter" idx="12"/>
          </p:nvPr>
        </p:nvSpPr>
        <p:spPr/>
        <p:txBody>
          <a:bodyPr/>
          <a:lstStyle/>
          <a:p>
            <a:pPr>
              <a:defRPr/>
            </a:pPr>
            <a:fld id="{3EC10452-CA92-421E-802A-EA20D3EDEC47}" type="slidenum">
              <a:rPr lang="en-US" altLang="zh-CN" smtClean="0"/>
              <a:pPr>
                <a:defRPr/>
              </a:pPr>
              <a:t>4</a:t>
            </a:fld>
            <a:endParaRPr lang="en-US" altLang="zh-CN"/>
          </a:p>
        </p:txBody>
      </p:sp>
      <p:sp>
        <p:nvSpPr>
          <p:cNvPr id="3" name="内容占位符 2">
            <a:extLst>
              <a:ext uri="{FF2B5EF4-FFF2-40B4-BE49-F238E27FC236}">
                <a16:creationId xmlns:a16="http://schemas.microsoft.com/office/drawing/2014/main" id="{A26A4182-E0BC-4260-8F46-D06FEA103418}"/>
              </a:ext>
            </a:extLst>
          </p:cNvPr>
          <p:cNvSpPr>
            <a:spLocks noGrp="1"/>
          </p:cNvSpPr>
          <p:nvPr/>
        </p:nvSpPr>
        <p:spPr bwMode="auto">
          <a:xfrm>
            <a:off x="125188" y="1269094"/>
            <a:ext cx="8983315" cy="5040225"/>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2"/>
              </a:buBlip>
              <a:defRPr sz="2400" b="1">
                <a:solidFill>
                  <a:srgbClr val="0000FF"/>
                </a:solidFill>
                <a:latin typeface="Arial Narrow" panose="020B0606020202030204" pitchFamily="34" charset="0"/>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p"/>
              <a:defRPr sz="2000" b="1">
                <a:solidFill>
                  <a:schemeClr val="tx1"/>
                </a:solidFill>
                <a:latin typeface="Arial Narrow" panose="020B0606020202030204" pitchFamily="34" charset="0"/>
                <a:ea typeface="黑体" panose="02010609060101010101" pitchFamily="49" charset="-122"/>
              </a:defRPr>
            </a:lvl2pPr>
            <a:lvl3pPr marL="1143000" indent="-228600" algn="l" rtl="0" eaLnBrk="0" fontAlgn="base" hangingPunct="0">
              <a:spcBef>
                <a:spcPct val="20000"/>
              </a:spcBef>
              <a:spcAft>
                <a:spcPct val="0"/>
              </a:spcAft>
              <a:buChar char="•"/>
              <a:defRPr sz="1800" b="1">
                <a:solidFill>
                  <a:schemeClr val="tx1"/>
                </a:solidFill>
                <a:latin typeface="Arial Narrow" panose="020B0606020202030204" pitchFamily="34" charset="0"/>
                <a:ea typeface="黑体" panose="02010609060101010101" pitchFamily="49" charset="-122"/>
              </a:defRPr>
            </a:lvl3pPr>
            <a:lvl4pPr marL="1600200" indent="-228600" algn="l" rtl="0" eaLnBrk="0" fontAlgn="base" hangingPunct="0">
              <a:spcBef>
                <a:spcPct val="20000"/>
              </a:spcBef>
              <a:spcAft>
                <a:spcPct val="0"/>
              </a:spcAft>
              <a:buChar char="–"/>
              <a:defRPr sz="1100">
                <a:solidFill>
                  <a:schemeClr val="tx1"/>
                </a:solidFill>
                <a:latin typeface="Arial Narrow" panose="020B0606020202030204" pitchFamily="34" charset="0"/>
                <a:ea typeface="黑体" panose="02010609060101010101" pitchFamily="49" charset="-122"/>
              </a:defRPr>
            </a:lvl4pPr>
            <a:lvl5pPr marL="2057400" indent="-228600" algn="l" rtl="0" eaLnBrk="0" fontAlgn="base" hangingPunct="0">
              <a:spcBef>
                <a:spcPct val="20000"/>
              </a:spcBef>
              <a:spcAft>
                <a:spcPct val="0"/>
              </a:spcAft>
              <a:buChar char="»"/>
              <a:defRPr sz="1050">
                <a:solidFill>
                  <a:schemeClr val="tx1"/>
                </a:solidFill>
                <a:latin typeface="Arial Narrow" panose="020B0606020202030204" pitchFamily="34" charset="0"/>
                <a:ea typeface="黑体" panose="02010609060101010101" pitchFamily="49" charset="-122"/>
              </a:defRPr>
            </a:lvl5pPr>
            <a:lvl6pPr marL="2514600" indent="-228600" algn="l" rtl="0" fontAlgn="base">
              <a:spcBef>
                <a:spcPct val="20000"/>
              </a:spcBef>
              <a:spcAft>
                <a:spcPct val="0"/>
              </a:spcAft>
              <a:buChar char="»"/>
              <a:defRPr sz="1200">
                <a:solidFill>
                  <a:schemeClr val="tx1"/>
                </a:solidFill>
                <a:latin typeface="+mn-lt"/>
                <a:ea typeface="+mn-ea"/>
              </a:defRPr>
            </a:lvl6pPr>
            <a:lvl7pPr marL="2971800" indent="-228600" algn="l" rtl="0" fontAlgn="base">
              <a:spcBef>
                <a:spcPct val="20000"/>
              </a:spcBef>
              <a:spcAft>
                <a:spcPct val="0"/>
              </a:spcAft>
              <a:buChar char="»"/>
              <a:defRPr sz="1200">
                <a:solidFill>
                  <a:schemeClr val="tx1"/>
                </a:solidFill>
                <a:latin typeface="+mn-lt"/>
                <a:ea typeface="+mn-ea"/>
              </a:defRPr>
            </a:lvl7pPr>
            <a:lvl8pPr marL="3429000" indent="-228600" algn="l" rtl="0" fontAlgn="base">
              <a:spcBef>
                <a:spcPct val="20000"/>
              </a:spcBef>
              <a:spcAft>
                <a:spcPct val="0"/>
              </a:spcAft>
              <a:buChar char="»"/>
              <a:defRPr sz="1200">
                <a:solidFill>
                  <a:schemeClr val="tx1"/>
                </a:solidFill>
                <a:latin typeface="+mn-lt"/>
                <a:ea typeface="+mn-ea"/>
              </a:defRPr>
            </a:lvl8pPr>
            <a:lvl9pPr marL="3886200" indent="-228600" algn="l" rtl="0" fontAlgn="base">
              <a:spcBef>
                <a:spcPct val="20000"/>
              </a:spcBef>
              <a:spcAft>
                <a:spcPct val="0"/>
              </a:spcAft>
              <a:buChar char="»"/>
              <a:defRPr sz="1200">
                <a:solidFill>
                  <a:schemeClr val="tx1"/>
                </a:solidFill>
                <a:latin typeface="+mn-lt"/>
                <a:ea typeface="+mn-ea"/>
              </a:defRPr>
            </a:lvl9pPr>
          </a:lstStyle>
          <a:p>
            <a:pPr>
              <a:spcBef>
                <a:spcPts val="0"/>
              </a:spcBef>
              <a:spcAft>
                <a:spcPts val="600"/>
              </a:spcAft>
            </a:pPr>
            <a:r>
              <a:rPr lang="en-US" altLang="zh-CN" sz="2000" dirty="0">
                <a:latin typeface="Times New Roman" panose="02020603050405020304" pitchFamily="18" charset="0"/>
                <a:cs typeface="Times New Roman" panose="02020603050405020304" pitchFamily="18" charset="0"/>
              </a:rPr>
              <a:t>Specification from the 3GPP</a:t>
            </a:r>
          </a:p>
          <a:p>
            <a:pPr marL="0" lvl="1" indent="0">
              <a:buNone/>
            </a:pPr>
            <a:r>
              <a:rPr lang="en-US" altLang="zh-CN" sz="1600" dirty="0">
                <a:latin typeface="Times New Roman" panose="02020603050405020304" pitchFamily="18" charset="0"/>
                <a:cs typeface="Times New Roman" panose="02020603050405020304" pitchFamily="18" charset="0"/>
              </a:rPr>
              <a:t>1. SA Plenary 94#E  Work Item: 5G System Support for AI/ML-based Services (SP-211613, approved):</a:t>
            </a:r>
          </a:p>
          <a:p>
            <a:pPr marL="0" lvl="1" indent="0">
              <a:buNone/>
            </a:pPr>
            <a:r>
              <a:rPr lang="en-US" altLang="zh-CN" sz="1600" b="0" i="1" dirty="0">
                <a:latin typeface="Times New Roman" panose="02020603050405020304" pitchFamily="18" charset="0"/>
                <a:cs typeface="Times New Roman" panose="02020603050405020304" pitchFamily="18" charset="0"/>
              </a:rPr>
              <a:t>Objective 3 (WT#1.3): Study whether and how 5GS provides assistance to AF and the UE for the AF and UE to manage the FL operation and model distribution/redistribution (i.e. </a:t>
            </a:r>
            <a:r>
              <a:rPr lang="en-US" altLang="zh-CN" sz="1600" b="0" i="1" dirty="0">
                <a:solidFill>
                  <a:srgbClr val="FF0000"/>
                </a:solidFill>
                <a:highlight>
                  <a:srgbClr val="FFFF00"/>
                </a:highlight>
                <a:latin typeface="Times New Roman" panose="02020603050405020304" pitchFamily="18" charset="0"/>
                <a:cs typeface="Times New Roman" panose="02020603050405020304" pitchFamily="18" charset="0"/>
              </a:rPr>
              <a:t>FL members selection</a:t>
            </a:r>
            <a:r>
              <a:rPr lang="en-US" altLang="zh-CN" sz="1600" b="0" i="1" dirty="0">
                <a:latin typeface="Times New Roman" panose="02020603050405020304" pitchFamily="18" charset="0"/>
                <a:cs typeface="Times New Roman" panose="02020603050405020304" pitchFamily="18" charset="0"/>
              </a:rPr>
              <a:t>, group performance monitoring, </a:t>
            </a:r>
            <a:r>
              <a:rPr lang="en-US" altLang="zh-CN" sz="1600" b="0" i="1" dirty="0">
                <a:solidFill>
                  <a:srgbClr val="FF0000"/>
                </a:solidFill>
                <a:highlight>
                  <a:srgbClr val="FFFF00"/>
                </a:highlight>
                <a:latin typeface="Times New Roman" panose="02020603050405020304" pitchFamily="18" charset="0"/>
                <a:cs typeface="Times New Roman" panose="02020603050405020304" pitchFamily="18" charset="0"/>
              </a:rPr>
              <a:t>adequate network resources allocation and guarantee</a:t>
            </a:r>
            <a:r>
              <a:rPr lang="en-US" altLang="zh-CN" sz="1600" b="0" i="1" dirty="0">
                <a:latin typeface="Times New Roman" panose="02020603050405020304" pitchFamily="18" charset="0"/>
                <a:cs typeface="Times New Roman" panose="02020603050405020304" pitchFamily="18" charset="0"/>
              </a:rPr>
              <a:t>.) to facilitate collaborative Application AI/ML based Federated Learning operation between the application clients running on the UEs and the Application Servers.). </a:t>
            </a:r>
          </a:p>
          <a:p>
            <a:pPr marL="0" lvl="1" indent="0">
              <a:buNone/>
            </a:pPr>
            <a:endParaRPr lang="en-US" altLang="zh-CN" sz="1600" dirty="0">
              <a:latin typeface="Times New Roman" panose="02020603050405020304" pitchFamily="18" charset="0"/>
              <a:cs typeface="Times New Roman" panose="02020603050405020304" pitchFamily="18" charset="0"/>
            </a:endParaRPr>
          </a:p>
          <a:p>
            <a:pPr marL="0" lvl="1" indent="0">
              <a:buNone/>
            </a:pPr>
            <a:r>
              <a:rPr lang="en-US" altLang="zh-CN" sz="1600" dirty="0">
                <a:latin typeface="Times New Roman" panose="02020603050405020304" pitchFamily="18" charset="0"/>
                <a:cs typeface="Times New Roman" panose="02020603050405020304" pitchFamily="18" charset="0"/>
              </a:rPr>
              <a:t>2. TS 22.186 Enhancement of 3GPP support for V2X Scenario</a:t>
            </a:r>
          </a:p>
          <a:p>
            <a:pPr marL="0" lvl="1" indent="0">
              <a:buNone/>
            </a:pPr>
            <a:r>
              <a:rPr lang="en-US" altLang="zh-CN" sz="1600" b="0" i="1" dirty="0">
                <a:latin typeface="Times New Roman" panose="02020603050405020304" pitchFamily="18" charset="0"/>
                <a:cs typeface="Times New Roman" panose="02020603050405020304" pitchFamily="18" charset="0"/>
              </a:rPr>
              <a:t>[R.5.1-002]      The 3GPP system shall be able to </a:t>
            </a:r>
            <a:r>
              <a:rPr lang="en-US" altLang="zh-CN" sz="1600" b="0" i="1" dirty="0">
                <a:solidFill>
                  <a:srgbClr val="FF0000"/>
                </a:solidFill>
                <a:highlight>
                  <a:srgbClr val="FFFF00"/>
                </a:highlight>
                <a:latin typeface="Times New Roman" panose="02020603050405020304" pitchFamily="18" charset="0"/>
                <a:cs typeface="Times New Roman" panose="02020603050405020304" pitchFamily="18" charset="0"/>
              </a:rPr>
              <a:t>optimize the communication between UEs </a:t>
            </a:r>
            <a:r>
              <a:rPr lang="en-US" altLang="zh-CN" sz="1600" b="0" i="1" dirty="0">
                <a:latin typeface="Times New Roman" panose="02020603050405020304" pitchFamily="18" charset="0"/>
                <a:cs typeface="Times New Roman" panose="02020603050405020304" pitchFamily="18" charset="0"/>
              </a:rPr>
              <a:t>supporting V2X application belonging to the same group and in proximity.</a:t>
            </a:r>
          </a:p>
          <a:p>
            <a:pPr marL="0" lvl="1" indent="0">
              <a:buNone/>
            </a:pPr>
            <a:r>
              <a:rPr lang="en-US" altLang="zh-CN" sz="1600" b="0" i="1" dirty="0">
                <a:latin typeface="Times New Roman" panose="02020603050405020304" pitchFamily="18" charset="0"/>
                <a:cs typeface="Times New Roman" panose="02020603050405020304" pitchFamily="18" charset="0"/>
              </a:rPr>
              <a:t>[R.5.1-009]     The 3GPP system shall support efficient coordination of radio resources used for transport of messages to </a:t>
            </a:r>
            <a:r>
              <a:rPr lang="en-US" altLang="zh-CN" sz="1600" b="0" i="1" dirty="0">
                <a:solidFill>
                  <a:srgbClr val="FF0000"/>
                </a:solidFill>
                <a:highlight>
                  <a:srgbClr val="FFFF00"/>
                </a:highlight>
                <a:latin typeface="Times New Roman" panose="02020603050405020304" pitchFamily="18" charset="0"/>
                <a:cs typeface="Times New Roman" panose="02020603050405020304" pitchFamily="18" charset="0"/>
              </a:rPr>
              <a:t>maximize the utilization of the available spectrum and to ensure the required reliability</a:t>
            </a:r>
            <a:r>
              <a:rPr lang="en-US" altLang="zh-CN" sz="1600" b="0" i="1" dirty="0">
                <a:latin typeface="Times New Roman" panose="02020603050405020304" pitchFamily="18" charset="0"/>
                <a:cs typeface="Times New Roman" panose="02020603050405020304" pitchFamily="18" charset="0"/>
              </a:rPr>
              <a:t>.</a:t>
            </a:r>
          </a:p>
          <a:p>
            <a:pPr marL="0" lvl="1" indent="0">
              <a:buNone/>
            </a:pPr>
            <a:r>
              <a:rPr lang="en-US" altLang="zh-CN" sz="1600" b="0" dirty="0">
                <a:latin typeface="Times New Roman" panose="02020603050405020304" pitchFamily="18" charset="0"/>
                <a:cs typeface="Times New Roman" panose="02020603050405020304" pitchFamily="18" charset="0"/>
              </a:rPr>
              <a:t>---- Our patent considers FL for the enhancement of </a:t>
            </a:r>
            <a:r>
              <a:rPr lang="en-US" altLang="zh-CN" sz="1600" b="0" dirty="0" err="1">
                <a:latin typeface="Times New Roman" panose="02020603050405020304" pitchFamily="18" charset="0"/>
                <a:cs typeface="Times New Roman" panose="02020603050405020304" pitchFamily="18" charset="0"/>
              </a:rPr>
              <a:t>sidelink</a:t>
            </a:r>
            <a:r>
              <a:rPr lang="en-US" altLang="zh-CN" sz="1600" b="0" dirty="0">
                <a:latin typeface="Times New Roman" panose="02020603050405020304" pitchFamily="18" charset="0"/>
                <a:cs typeface="Times New Roman" panose="02020603050405020304" pitchFamily="18" charset="0"/>
              </a:rPr>
              <a:t> in V2X. The grouping is based on </a:t>
            </a:r>
            <a:r>
              <a:rPr lang="en-US" altLang="zh-CN" sz="1600" b="0" dirty="0" err="1">
                <a:latin typeface="Times New Roman" panose="02020603050405020304" pitchFamily="18" charset="0"/>
                <a:cs typeface="Times New Roman" panose="02020603050405020304" pitchFamily="18" charset="0"/>
              </a:rPr>
              <a:t>sidelink</a:t>
            </a:r>
            <a:r>
              <a:rPr lang="en-US" altLang="zh-CN" sz="1600" b="0" dirty="0">
                <a:latin typeface="Times New Roman" panose="02020603050405020304" pitchFamily="18" charset="0"/>
                <a:cs typeface="Times New Roman" panose="02020603050405020304" pitchFamily="18" charset="0"/>
              </a:rPr>
              <a:t> information which introduces new </a:t>
            </a:r>
            <a:r>
              <a:rPr lang="en-US" altLang="zh-CN" sz="1600" b="0" dirty="0" err="1">
                <a:latin typeface="Times New Roman" panose="02020603050405020304" pitchFamily="18" charset="0"/>
                <a:cs typeface="Times New Roman" panose="02020603050405020304" pitchFamily="18" charset="0"/>
              </a:rPr>
              <a:t>signalings</a:t>
            </a:r>
            <a:r>
              <a:rPr lang="en-US" altLang="zh-CN" sz="1600" b="0" dirty="0">
                <a:latin typeface="Times New Roman" panose="02020603050405020304" pitchFamily="18" charset="0"/>
                <a:cs typeface="Times New Roman" panose="02020603050405020304" pitchFamily="18" charset="0"/>
              </a:rPr>
              <a:t> in uplink. To mitigate the “straggler effect”,  resources allocation is considered with assistance information (new </a:t>
            </a:r>
            <a:r>
              <a:rPr lang="en-US" altLang="zh-CN" sz="1600" b="0" dirty="0" err="1">
                <a:latin typeface="Times New Roman" panose="02020603050405020304" pitchFamily="18" charset="0"/>
                <a:cs typeface="Times New Roman" panose="02020603050405020304" pitchFamily="18" charset="0"/>
              </a:rPr>
              <a:t>signalings</a:t>
            </a:r>
            <a:r>
              <a:rPr lang="en-US" altLang="zh-CN" sz="1600" b="0" dirty="0">
                <a:latin typeface="Times New Roman" panose="02020603050405020304" pitchFamily="18" charset="0"/>
                <a:cs typeface="Times New Roman" panose="02020603050405020304" pitchFamily="18" charset="0"/>
              </a:rPr>
              <a:t> as well).</a:t>
            </a:r>
          </a:p>
        </p:txBody>
      </p:sp>
      <p:sp>
        <p:nvSpPr>
          <p:cNvPr id="4" name="内容占位符 2">
            <a:extLst>
              <a:ext uri="{FF2B5EF4-FFF2-40B4-BE49-F238E27FC236}">
                <a16:creationId xmlns:a16="http://schemas.microsoft.com/office/drawing/2014/main" id="{10D04367-EC0B-41A5-AF57-354CA9C05761}"/>
              </a:ext>
            </a:extLst>
          </p:cNvPr>
          <p:cNvSpPr>
            <a:spLocks noGrp="1"/>
          </p:cNvSpPr>
          <p:nvPr/>
        </p:nvSpPr>
        <p:spPr bwMode="auto">
          <a:xfrm>
            <a:off x="160561" y="3789040"/>
            <a:ext cx="8858250" cy="2088232"/>
          </a:xfrm>
          <a:prstGeom prst="rect">
            <a:avLst/>
          </a:prstGeom>
          <a:noFill/>
          <a:ln w="9525">
            <a:no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Blip>
                <a:blip r:embed="rId2"/>
              </a:buBlip>
              <a:defRPr sz="2400" b="1">
                <a:solidFill>
                  <a:srgbClr val="0000FF"/>
                </a:solidFill>
                <a:latin typeface="Arial Narrow" panose="020B0606020202030204" pitchFamily="34" charset="0"/>
                <a:ea typeface="黑体" panose="02010609060101010101" pitchFamily="49" charset="-122"/>
                <a:cs typeface="+mn-cs"/>
              </a:defRPr>
            </a:lvl1pPr>
            <a:lvl2pPr marL="742950" indent="-285750" algn="l" rtl="0" eaLnBrk="0" fontAlgn="base" hangingPunct="0">
              <a:spcBef>
                <a:spcPct val="20000"/>
              </a:spcBef>
              <a:spcAft>
                <a:spcPct val="0"/>
              </a:spcAft>
              <a:buFont typeface="Wingdings" panose="05000000000000000000" pitchFamily="2" charset="2"/>
              <a:buChar char="p"/>
              <a:defRPr sz="2000" b="1">
                <a:solidFill>
                  <a:schemeClr val="tx1"/>
                </a:solidFill>
                <a:latin typeface="Arial Narrow" panose="020B0606020202030204" pitchFamily="34" charset="0"/>
                <a:ea typeface="黑体" panose="02010609060101010101" pitchFamily="49" charset="-122"/>
              </a:defRPr>
            </a:lvl2pPr>
            <a:lvl3pPr marL="1143000" indent="-228600" algn="l" rtl="0" eaLnBrk="0" fontAlgn="base" hangingPunct="0">
              <a:spcBef>
                <a:spcPct val="20000"/>
              </a:spcBef>
              <a:spcAft>
                <a:spcPct val="0"/>
              </a:spcAft>
              <a:buChar char="•"/>
              <a:defRPr sz="1800" b="1">
                <a:solidFill>
                  <a:schemeClr val="tx1"/>
                </a:solidFill>
                <a:latin typeface="Arial Narrow" panose="020B0606020202030204" pitchFamily="34" charset="0"/>
                <a:ea typeface="黑体" panose="02010609060101010101" pitchFamily="49" charset="-122"/>
              </a:defRPr>
            </a:lvl3pPr>
            <a:lvl4pPr marL="1600200" indent="-228600" algn="l" rtl="0" eaLnBrk="0" fontAlgn="base" hangingPunct="0">
              <a:spcBef>
                <a:spcPct val="20000"/>
              </a:spcBef>
              <a:spcAft>
                <a:spcPct val="0"/>
              </a:spcAft>
              <a:buChar char="–"/>
              <a:defRPr sz="1100">
                <a:solidFill>
                  <a:schemeClr val="tx1"/>
                </a:solidFill>
                <a:latin typeface="Arial Narrow" panose="020B0606020202030204" pitchFamily="34" charset="0"/>
                <a:ea typeface="黑体" panose="02010609060101010101" pitchFamily="49" charset="-122"/>
              </a:defRPr>
            </a:lvl4pPr>
            <a:lvl5pPr marL="2057400" indent="-228600" algn="l" rtl="0" eaLnBrk="0" fontAlgn="base" hangingPunct="0">
              <a:spcBef>
                <a:spcPct val="20000"/>
              </a:spcBef>
              <a:spcAft>
                <a:spcPct val="0"/>
              </a:spcAft>
              <a:buChar char="»"/>
              <a:defRPr sz="1050">
                <a:solidFill>
                  <a:schemeClr val="tx1"/>
                </a:solidFill>
                <a:latin typeface="Arial Narrow" panose="020B0606020202030204" pitchFamily="34" charset="0"/>
                <a:ea typeface="黑体" panose="02010609060101010101" pitchFamily="49" charset="-122"/>
              </a:defRPr>
            </a:lvl5pPr>
            <a:lvl6pPr marL="2514600" indent="-228600" algn="l" rtl="0" fontAlgn="base">
              <a:spcBef>
                <a:spcPct val="20000"/>
              </a:spcBef>
              <a:spcAft>
                <a:spcPct val="0"/>
              </a:spcAft>
              <a:buChar char="»"/>
              <a:defRPr sz="1200">
                <a:solidFill>
                  <a:schemeClr val="tx1"/>
                </a:solidFill>
                <a:latin typeface="+mn-lt"/>
                <a:ea typeface="+mn-ea"/>
              </a:defRPr>
            </a:lvl6pPr>
            <a:lvl7pPr marL="2971800" indent="-228600" algn="l" rtl="0" fontAlgn="base">
              <a:spcBef>
                <a:spcPct val="20000"/>
              </a:spcBef>
              <a:spcAft>
                <a:spcPct val="0"/>
              </a:spcAft>
              <a:buChar char="»"/>
              <a:defRPr sz="1200">
                <a:solidFill>
                  <a:schemeClr val="tx1"/>
                </a:solidFill>
                <a:latin typeface="+mn-lt"/>
                <a:ea typeface="+mn-ea"/>
              </a:defRPr>
            </a:lvl7pPr>
            <a:lvl8pPr marL="3429000" indent="-228600" algn="l" rtl="0" fontAlgn="base">
              <a:spcBef>
                <a:spcPct val="20000"/>
              </a:spcBef>
              <a:spcAft>
                <a:spcPct val="0"/>
              </a:spcAft>
              <a:buChar char="»"/>
              <a:defRPr sz="1200">
                <a:solidFill>
                  <a:schemeClr val="tx1"/>
                </a:solidFill>
                <a:latin typeface="+mn-lt"/>
                <a:ea typeface="+mn-ea"/>
              </a:defRPr>
            </a:lvl8pPr>
            <a:lvl9pPr marL="3886200" indent="-228600" algn="l" rtl="0" fontAlgn="base">
              <a:spcBef>
                <a:spcPct val="20000"/>
              </a:spcBef>
              <a:spcAft>
                <a:spcPct val="0"/>
              </a:spcAft>
              <a:buChar char="»"/>
              <a:defRPr sz="1200">
                <a:solidFill>
                  <a:schemeClr val="tx1"/>
                </a:solidFill>
                <a:latin typeface="+mn-lt"/>
                <a:ea typeface="+mn-ea"/>
              </a:defRPr>
            </a:lvl9pPr>
          </a:lstStyle>
          <a:p>
            <a:pPr marL="0" lvl="1" indent="0">
              <a:buNone/>
            </a:pPr>
            <a:endParaRPr lang="en-US" altLang="zh-CN" sz="1600" b="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21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EC10452-CA92-421E-802A-EA20D3EDEC47}" type="slidenum">
              <a:rPr lang="en-US" altLang="zh-CN" smtClean="0"/>
              <a:pPr>
                <a:defRPr/>
              </a:pPr>
              <a:t>5</a:t>
            </a:fld>
            <a:endParaRPr lang="en-US" altLang="zh-CN"/>
          </a:p>
        </p:txBody>
      </p:sp>
      <p:pic>
        <p:nvPicPr>
          <p:cNvPr id="3" name="图片 2"/>
          <p:cNvPicPr>
            <a:picLocks noChangeAspect="1"/>
          </p:cNvPicPr>
          <p:nvPr/>
        </p:nvPicPr>
        <p:blipFill>
          <a:blip r:embed="rId3"/>
          <a:stretch>
            <a:fillRect/>
          </a:stretch>
        </p:blipFill>
        <p:spPr>
          <a:xfrm>
            <a:off x="6294114" y="1556792"/>
            <a:ext cx="2742382" cy="2670996"/>
          </a:xfrm>
          <a:prstGeom prst="rect">
            <a:avLst/>
          </a:prstGeom>
        </p:spPr>
      </p:pic>
      <p:grpSp>
        <p:nvGrpSpPr>
          <p:cNvPr id="106" name="组合 105"/>
          <p:cNvGrpSpPr/>
          <p:nvPr/>
        </p:nvGrpSpPr>
        <p:grpSpPr>
          <a:xfrm>
            <a:off x="251719" y="2567496"/>
            <a:ext cx="5405046" cy="3800765"/>
            <a:chOff x="-25901" y="1675174"/>
            <a:chExt cx="5405046" cy="3800765"/>
          </a:xfrm>
        </p:grpSpPr>
        <p:pic>
          <p:nvPicPr>
            <p:cNvPr id="17" name="图片 16"/>
            <p:cNvPicPr>
              <a:picLocks noChangeAspect="1"/>
            </p:cNvPicPr>
            <p:nvPr/>
          </p:nvPicPr>
          <p:blipFill rotWithShape="1">
            <a:blip r:embed="rId4">
              <a:extLst>
                <a:ext uri="{28A0092B-C50C-407E-A947-70E740481C1C}">
                  <a14:useLocalDpi xmlns:a14="http://schemas.microsoft.com/office/drawing/2010/main" val="0"/>
                </a:ext>
              </a:extLst>
            </a:blip>
            <a:srcRect l="52833" r="25334" b="53368"/>
            <a:stretch/>
          </p:blipFill>
          <p:spPr>
            <a:xfrm>
              <a:off x="2970672" y="1998842"/>
              <a:ext cx="641399" cy="1269048"/>
            </a:xfrm>
            <a:prstGeom prst="rect">
              <a:avLst/>
            </a:prstGeom>
          </p:spPr>
        </p:pic>
        <p:grpSp>
          <p:nvGrpSpPr>
            <p:cNvPr id="105" name="组合 104"/>
            <p:cNvGrpSpPr/>
            <p:nvPr/>
          </p:nvGrpSpPr>
          <p:grpSpPr>
            <a:xfrm>
              <a:off x="-25901" y="1675174"/>
              <a:ext cx="5405046" cy="3800765"/>
              <a:chOff x="245551" y="1689289"/>
              <a:chExt cx="5405046" cy="3800765"/>
            </a:xfrm>
          </p:grpSpPr>
          <p:sp>
            <p:nvSpPr>
              <p:cNvPr id="18" name="文本框 17"/>
              <p:cNvSpPr txBox="1"/>
              <p:nvPr/>
            </p:nvSpPr>
            <p:spPr>
              <a:xfrm>
                <a:off x="245551" y="1917972"/>
                <a:ext cx="1544970" cy="523220"/>
              </a:xfrm>
              <a:prstGeom prst="rect">
                <a:avLst/>
              </a:prstGeom>
              <a:noFill/>
            </p:spPr>
            <p:txBody>
              <a:bodyPr wrap="square" rtlCol="0">
                <a:spAutoFit/>
              </a:bodyPr>
              <a:lstStyle/>
              <a:p>
                <a:r>
                  <a:rPr lang="en-US" altLang="zh-CN" sz="1400" b="1" dirty="0"/>
                  <a:t>Federated Learning</a:t>
                </a:r>
                <a:endParaRPr lang="zh-CN" altLang="en-US" sz="1400" b="1" dirty="0"/>
              </a:p>
            </p:txBody>
          </p:sp>
          <p:cxnSp>
            <p:nvCxnSpPr>
              <p:cNvPr id="19" name="直接箭头连接符 18"/>
              <p:cNvCxnSpPr/>
              <p:nvPr/>
            </p:nvCxnSpPr>
            <p:spPr bwMode="auto">
              <a:xfrm flipV="1">
                <a:off x="1113110" y="2750788"/>
                <a:ext cx="1928755" cy="1280411"/>
              </a:xfrm>
              <a:prstGeom prst="straightConnector1">
                <a:avLst/>
              </a:prstGeom>
              <a:solidFill>
                <a:schemeClr val="accent1"/>
              </a:solidFill>
              <a:ln w="44450" cap="flat" cmpd="sng" algn="ctr">
                <a:solidFill>
                  <a:schemeClr val="tx1"/>
                </a:solidFill>
                <a:prstDash val="solid"/>
                <a:round/>
                <a:headEnd type="none" w="med" len="med"/>
                <a:tailEnd type="triangle"/>
              </a:ln>
              <a:effectLst/>
            </p:spPr>
          </p:cxnSp>
          <p:sp>
            <p:nvSpPr>
              <p:cNvPr id="22" name="文本框 21"/>
              <p:cNvSpPr txBox="1"/>
              <p:nvPr/>
            </p:nvSpPr>
            <p:spPr>
              <a:xfrm>
                <a:off x="1742570" y="1689289"/>
                <a:ext cx="3505339" cy="369332"/>
              </a:xfrm>
              <a:prstGeom prst="rect">
                <a:avLst/>
              </a:prstGeom>
              <a:noFill/>
            </p:spPr>
            <p:txBody>
              <a:bodyPr wrap="square" rtlCol="0">
                <a:spAutoFit/>
              </a:bodyPr>
              <a:lstStyle/>
              <a:p>
                <a:r>
                  <a:rPr lang="en-US" altLang="zh-CN" dirty="0"/>
                  <a:t>Model aggregation: global model</a:t>
                </a:r>
                <a:endParaRPr lang="zh-CN" altLang="en-US" dirty="0"/>
              </a:p>
            </p:txBody>
          </p:sp>
          <p:sp>
            <p:nvSpPr>
              <p:cNvPr id="26" name="矩形 25"/>
              <p:cNvSpPr/>
              <p:nvPr/>
            </p:nvSpPr>
            <p:spPr>
              <a:xfrm>
                <a:off x="1022482" y="2865269"/>
                <a:ext cx="1574086" cy="461665"/>
              </a:xfrm>
              <a:prstGeom prst="rect">
                <a:avLst/>
              </a:prstGeom>
            </p:spPr>
            <p:txBody>
              <a:bodyPr wrap="square">
                <a:spAutoFit/>
              </a:bodyPr>
              <a:lstStyle/>
              <a:p>
                <a:pPr lvl="0"/>
                <a:r>
                  <a:rPr lang="en-US" altLang="zh-CN" sz="1200" dirty="0">
                    <a:solidFill>
                      <a:srgbClr val="000000"/>
                    </a:solidFill>
                  </a:rPr>
                  <a:t>Local model uploading</a:t>
                </a:r>
                <a:endParaRPr lang="zh-CN" altLang="en-US" sz="1200" dirty="0">
                  <a:solidFill>
                    <a:srgbClr val="000000"/>
                  </a:solidFill>
                </a:endParaRPr>
              </a:p>
            </p:txBody>
          </p:sp>
          <p:grpSp>
            <p:nvGrpSpPr>
              <p:cNvPr id="51" name="组合 50"/>
              <p:cNvGrpSpPr/>
              <p:nvPr/>
            </p:nvGrpSpPr>
            <p:grpSpPr>
              <a:xfrm>
                <a:off x="538029" y="4094162"/>
                <a:ext cx="1149674" cy="1344592"/>
                <a:chOff x="804671" y="4065377"/>
                <a:chExt cx="1149674" cy="1344592"/>
              </a:xfrm>
            </p:grpSpPr>
            <p:pic>
              <p:nvPicPr>
                <p:cNvPr id="43"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67660" y="4953371"/>
                  <a:ext cx="1073910" cy="456598"/>
                </a:xfrm>
                <a:prstGeom prst="rect">
                  <a:avLst/>
                </a:prstGeom>
                <a:noFill/>
                <a:extLst>
                  <a:ext uri="{909E8E84-426E-40DD-AFC4-6F175D3DCCD1}">
                    <a14:hiddenFill xmlns:a14="http://schemas.microsoft.com/office/drawing/2010/main">
                      <a:solidFill>
                        <a:srgbClr val="FFFFFF"/>
                      </a:solidFill>
                    </a14:hiddenFill>
                  </a:ext>
                </a:extLst>
              </p:spPr>
            </p:pic>
            <p:grpSp>
              <p:nvGrpSpPr>
                <p:cNvPr id="44" name="组合 43"/>
                <p:cNvGrpSpPr/>
                <p:nvPr/>
              </p:nvGrpSpPr>
              <p:grpSpPr>
                <a:xfrm>
                  <a:off x="905991" y="4431332"/>
                  <a:ext cx="933459" cy="395827"/>
                  <a:chOff x="2778209" y="2181602"/>
                  <a:chExt cx="2376264" cy="720080"/>
                </a:xfrm>
              </p:grpSpPr>
              <p:sp>
                <p:nvSpPr>
                  <p:cNvPr id="45" name="圆角矩形 44"/>
                  <p:cNvSpPr/>
                  <p:nvPr/>
                </p:nvSpPr>
                <p:spPr bwMode="auto">
                  <a:xfrm>
                    <a:off x="2778209" y="2181602"/>
                    <a:ext cx="2376264" cy="720080"/>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46" name="图片 45"/>
                  <p:cNvPicPr>
                    <a:picLocks noChangeAspect="1"/>
                  </p:cNvPicPr>
                  <p:nvPr/>
                </p:nvPicPr>
                <p:blipFill rotWithShape="1">
                  <a:blip r:embed="rId6"/>
                  <a:srcRect l="6589" t="12963" r="9360" b="4437"/>
                  <a:stretch/>
                </p:blipFill>
                <p:spPr>
                  <a:xfrm>
                    <a:off x="2890188" y="2217325"/>
                    <a:ext cx="2188107" cy="646208"/>
                  </a:xfrm>
                  <a:prstGeom prst="rect">
                    <a:avLst/>
                  </a:prstGeom>
                </p:spPr>
              </p:pic>
            </p:grpSp>
            <p:sp>
              <p:nvSpPr>
                <p:cNvPr id="34" name="矩形 33"/>
                <p:cNvSpPr/>
                <p:nvPr/>
              </p:nvSpPr>
              <p:spPr>
                <a:xfrm>
                  <a:off x="804671" y="4065377"/>
                  <a:ext cx="1149674" cy="307777"/>
                </a:xfrm>
                <a:prstGeom prst="rect">
                  <a:avLst/>
                </a:prstGeom>
              </p:spPr>
              <p:txBody>
                <a:bodyPr wrap="none">
                  <a:spAutoFit/>
                </a:bodyPr>
                <a:lstStyle/>
                <a:p>
                  <a:pPr lvl="0"/>
                  <a:r>
                    <a:rPr lang="en-US" altLang="zh-CN" sz="1400" dirty="0">
                      <a:solidFill>
                        <a:srgbClr val="000000"/>
                      </a:solidFill>
                    </a:rPr>
                    <a:t>Local model</a:t>
                  </a:r>
                  <a:endParaRPr lang="zh-CN" altLang="en-US" sz="1400" dirty="0">
                    <a:solidFill>
                      <a:srgbClr val="000000"/>
                    </a:solidFill>
                  </a:endParaRPr>
                </a:p>
              </p:txBody>
            </p:sp>
          </p:grpSp>
          <p:cxnSp>
            <p:nvCxnSpPr>
              <p:cNvPr id="74" name="直接箭头连接符 73"/>
              <p:cNvCxnSpPr/>
              <p:nvPr/>
            </p:nvCxnSpPr>
            <p:spPr bwMode="auto">
              <a:xfrm flipV="1">
                <a:off x="3374418" y="3317073"/>
                <a:ext cx="112429" cy="820307"/>
              </a:xfrm>
              <a:prstGeom prst="straightConnector1">
                <a:avLst/>
              </a:prstGeom>
              <a:solidFill>
                <a:schemeClr val="accent1"/>
              </a:solidFill>
              <a:ln w="44450" cap="flat" cmpd="sng" algn="ctr">
                <a:solidFill>
                  <a:schemeClr val="tx1"/>
                </a:solidFill>
                <a:prstDash val="solid"/>
                <a:round/>
                <a:headEnd type="none" w="med" len="med"/>
                <a:tailEnd type="triangle"/>
              </a:ln>
              <a:effectLst/>
            </p:spPr>
          </p:cxnSp>
          <p:cxnSp>
            <p:nvCxnSpPr>
              <p:cNvPr id="76" name="直接箭头连接符 75"/>
              <p:cNvCxnSpPr/>
              <p:nvPr/>
            </p:nvCxnSpPr>
            <p:spPr bwMode="auto">
              <a:xfrm flipH="1" flipV="1">
                <a:off x="3809945" y="2780215"/>
                <a:ext cx="1211261" cy="1307069"/>
              </a:xfrm>
              <a:prstGeom prst="straightConnector1">
                <a:avLst/>
              </a:prstGeom>
              <a:solidFill>
                <a:schemeClr val="accent1"/>
              </a:solidFill>
              <a:ln w="44450" cap="flat" cmpd="sng" algn="ctr">
                <a:solidFill>
                  <a:schemeClr val="tx1"/>
                </a:solidFill>
                <a:prstDash val="solid"/>
                <a:round/>
                <a:headEnd type="none" w="med" len="med"/>
                <a:tailEnd type="triangle"/>
              </a:ln>
              <a:effectLst/>
            </p:spPr>
          </p:cxnSp>
          <p:sp>
            <p:nvSpPr>
              <p:cNvPr id="78" name="矩形 77"/>
              <p:cNvSpPr/>
              <p:nvPr/>
            </p:nvSpPr>
            <p:spPr>
              <a:xfrm>
                <a:off x="2125449" y="3520966"/>
                <a:ext cx="1574086" cy="461665"/>
              </a:xfrm>
              <a:prstGeom prst="rect">
                <a:avLst/>
              </a:prstGeom>
            </p:spPr>
            <p:txBody>
              <a:bodyPr wrap="square">
                <a:spAutoFit/>
              </a:bodyPr>
              <a:lstStyle/>
              <a:p>
                <a:pPr lvl="0"/>
                <a:r>
                  <a:rPr lang="en-US" altLang="zh-CN" sz="1200" dirty="0">
                    <a:solidFill>
                      <a:srgbClr val="000000"/>
                    </a:solidFill>
                  </a:rPr>
                  <a:t>Local model uploading</a:t>
                </a:r>
                <a:endParaRPr lang="zh-CN" altLang="en-US" sz="1200" dirty="0">
                  <a:solidFill>
                    <a:srgbClr val="000000"/>
                  </a:solidFill>
                </a:endParaRPr>
              </a:p>
            </p:txBody>
          </p:sp>
          <p:sp>
            <p:nvSpPr>
              <p:cNvPr id="79" name="矩形 78"/>
              <p:cNvSpPr/>
              <p:nvPr/>
            </p:nvSpPr>
            <p:spPr>
              <a:xfrm>
                <a:off x="4059133" y="2893893"/>
                <a:ext cx="1574086" cy="461665"/>
              </a:xfrm>
              <a:prstGeom prst="rect">
                <a:avLst/>
              </a:prstGeom>
            </p:spPr>
            <p:txBody>
              <a:bodyPr wrap="square">
                <a:spAutoFit/>
              </a:bodyPr>
              <a:lstStyle/>
              <a:p>
                <a:pPr lvl="0"/>
                <a:r>
                  <a:rPr lang="en-US" altLang="zh-CN" sz="1200" dirty="0">
                    <a:solidFill>
                      <a:srgbClr val="000000"/>
                    </a:solidFill>
                  </a:rPr>
                  <a:t>Local model uploading</a:t>
                </a:r>
                <a:endParaRPr lang="zh-CN" altLang="en-US" sz="1200" dirty="0">
                  <a:solidFill>
                    <a:srgbClr val="000000"/>
                  </a:solidFill>
                </a:endParaRPr>
              </a:p>
            </p:txBody>
          </p:sp>
          <p:grpSp>
            <p:nvGrpSpPr>
              <p:cNvPr id="80" name="组合 79"/>
              <p:cNvGrpSpPr/>
              <p:nvPr/>
            </p:nvGrpSpPr>
            <p:grpSpPr>
              <a:xfrm>
                <a:off x="2628715" y="4114127"/>
                <a:ext cx="1149674" cy="1344592"/>
                <a:chOff x="828573" y="4065377"/>
                <a:chExt cx="1149674" cy="1344592"/>
              </a:xfrm>
            </p:grpSpPr>
            <p:pic>
              <p:nvPicPr>
                <p:cNvPr id="81"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67660" y="4953371"/>
                  <a:ext cx="1073910" cy="456598"/>
                </a:xfrm>
                <a:prstGeom prst="rect">
                  <a:avLst/>
                </a:prstGeom>
                <a:noFill/>
                <a:extLst>
                  <a:ext uri="{909E8E84-426E-40DD-AFC4-6F175D3DCCD1}">
                    <a14:hiddenFill xmlns:a14="http://schemas.microsoft.com/office/drawing/2010/main">
                      <a:solidFill>
                        <a:srgbClr val="FFFFFF"/>
                      </a:solidFill>
                    </a14:hiddenFill>
                  </a:ext>
                </a:extLst>
              </p:spPr>
            </p:pic>
            <p:grpSp>
              <p:nvGrpSpPr>
                <p:cNvPr id="82" name="组合 81"/>
                <p:cNvGrpSpPr/>
                <p:nvPr/>
              </p:nvGrpSpPr>
              <p:grpSpPr>
                <a:xfrm>
                  <a:off x="905991" y="4431332"/>
                  <a:ext cx="933459" cy="395827"/>
                  <a:chOff x="2778209" y="2181602"/>
                  <a:chExt cx="2376264" cy="720080"/>
                </a:xfrm>
              </p:grpSpPr>
              <p:sp>
                <p:nvSpPr>
                  <p:cNvPr id="89" name="圆角矩形 88"/>
                  <p:cNvSpPr/>
                  <p:nvPr/>
                </p:nvSpPr>
                <p:spPr bwMode="auto">
                  <a:xfrm>
                    <a:off x="2778209" y="2181602"/>
                    <a:ext cx="2376264" cy="720080"/>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90" name="图片 89"/>
                  <p:cNvPicPr>
                    <a:picLocks noChangeAspect="1"/>
                  </p:cNvPicPr>
                  <p:nvPr/>
                </p:nvPicPr>
                <p:blipFill rotWithShape="1">
                  <a:blip r:embed="rId6"/>
                  <a:srcRect l="6589" t="12963" r="9360" b="4437"/>
                  <a:stretch/>
                </p:blipFill>
                <p:spPr>
                  <a:xfrm>
                    <a:off x="2890188" y="2217325"/>
                    <a:ext cx="2188107" cy="646208"/>
                  </a:xfrm>
                  <a:prstGeom prst="rect">
                    <a:avLst/>
                  </a:prstGeom>
                </p:spPr>
              </p:pic>
            </p:grpSp>
            <p:sp>
              <p:nvSpPr>
                <p:cNvPr id="88" name="矩形 87"/>
                <p:cNvSpPr/>
                <p:nvPr/>
              </p:nvSpPr>
              <p:spPr>
                <a:xfrm>
                  <a:off x="828573" y="4065377"/>
                  <a:ext cx="1149674" cy="307777"/>
                </a:xfrm>
                <a:prstGeom prst="rect">
                  <a:avLst/>
                </a:prstGeom>
              </p:spPr>
              <p:txBody>
                <a:bodyPr wrap="none">
                  <a:spAutoFit/>
                </a:bodyPr>
                <a:lstStyle/>
                <a:p>
                  <a:pPr lvl="0"/>
                  <a:r>
                    <a:rPr lang="en-US" altLang="zh-CN" sz="1400" dirty="0">
                      <a:solidFill>
                        <a:srgbClr val="000000"/>
                      </a:solidFill>
                    </a:rPr>
                    <a:t>Local model</a:t>
                  </a:r>
                  <a:endParaRPr lang="zh-CN" altLang="en-US" sz="1400" dirty="0">
                    <a:solidFill>
                      <a:srgbClr val="000000"/>
                    </a:solidFill>
                  </a:endParaRPr>
                </a:p>
              </p:txBody>
            </p:sp>
          </p:grpSp>
          <p:grpSp>
            <p:nvGrpSpPr>
              <p:cNvPr id="91" name="组合 90"/>
              <p:cNvGrpSpPr/>
              <p:nvPr/>
            </p:nvGrpSpPr>
            <p:grpSpPr>
              <a:xfrm>
                <a:off x="4500923" y="4145462"/>
                <a:ext cx="1149674" cy="1344592"/>
                <a:chOff x="814837" y="4065377"/>
                <a:chExt cx="1149674" cy="1344592"/>
              </a:xfrm>
            </p:grpSpPr>
            <p:pic>
              <p:nvPicPr>
                <p:cNvPr id="92" name="Picture 2" descr="https://gimg2.baidu.com/image_search/src=http%3A%2F%2Fpic.wodingche.com%2Fcarimg%2Fkmfpqpkky.jpeg&amp;refer=http%3A%2F%2Fpic.wodingche.com&amp;app=2002&amp;size=f9999,10000&amp;q=a80&amp;n=0&amp;g=0n&amp;fmt=jpeg?sec=1613646472&amp;t=d7f3abe2ee1dfe00cf5d8da508c155f8"/>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flipH="1">
                  <a:off x="867660" y="4953371"/>
                  <a:ext cx="1073910" cy="456598"/>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组合 92"/>
                <p:cNvGrpSpPr/>
                <p:nvPr/>
              </p:nvGrpSpPr>
              <p:grpSpPr>
                <a:xfrm>
                  <a:off x="905991" y="4431332"/>
                  <a:ext cx="933459" cy="395827"/>
                  <a:chOff x="2778209" y="2181602"/>
                  <a:chExt cx="2376264" cy="720080"/>
                </a:xfrm>
              </p:grpSpPr>
              <p:sp>
                <p:nvSpPr>
                  <p:cNvPr id="100" name="圆角矩形 99"/>
                  <p:cNvSpPr/>
                  <p:nvPr/>
                </p:nvSpPr>
                <p:spPr bwMode="auto">
                  <a:xfrm>
                    <a:off x="2778209" y="2181602"/>
                    <a:ext cx="2376264" cy="720080"/>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pic>
                <p:nvPicPr>
                  <p:cNvPr id="101" name="图片 100"/>
                  <p:cNvPicPr>
                    <a:picLocks noChangeAspect="1"/>
                  </p:cNvPicPr>
                  <p:nvPr/>
                </p:nvPicPr>
                <p:blipFill rotWithShape="1">
                  <a:blip r:embed="rId6"/>
                  <a:srcRect l="6589" t="12963" r="9360" b="4437"/>
                  <a:stretch/>
                </p:blipFill>
                <p:spPr>
                  <a:xfrm>
                    <a:off x="2890188" y="2217325"/>
                    <a:ext cx="2188107" cy="646208"/>
                  </a:xfrm>
                  <a:prstGeom prst="rect">
                    <a:avLst/>
                  </a:prstGeom>
                </p:spPr>
              </p:pic>
            </p:grpSp>
            <p:sp>
              <p:nvSpPr>
                <p:cNvPr id="99" name="矩形 98"/>
                <p:cNvSpPr/>
                <p:nvPr/>
              </p:nvSpPr>
              <p:spPr>
                <a:xfrm>
                  <a:off x="814837" y="4065377"/>
                  <a:ext cx="1149674" cy="307777"/>
                </a:xfrm>
                <a:prstGeom prst="rect">
                  <a:avLst/>
                </a:prstGeom>
              </p:spPr>
              <p:txBody>
                <a:bodyPr wrap="none">
                  <a:spAutoFit/>
                </a:bodyPr>
                <a:lstStyle/>
                <a:p>
                  <a:pPr lvl="0"/>
                  <a:r>
                    <a:rPr lang="en-US" altLang="zh-CN" sz="1400" dirty="0">
                      <a:solidFill>
                        <a:srgbClr val="000000"/>
                      </a:solidFill>
                    </a:rPr>
                    <a:t>Local model</a:t>
                  </a:r>
                  <a:endParaRPr lang="zh-CN" altLang="en-US" sz="1400" dirty="0">
                    <a:solidFill>
                      <a:srgbClr val="000000"/>
                    </a:solidFill>
                  </a:endParaRPr>
                </a:p>
              </p:txBody>
            </p:sp>
          </p:grpSp>
        </p:grpSp>
      </p:grpSp>
      <p:sp>
        <p:nvSpPr>
          <p:cNvPr id="104" name="矩形 103"/>
          <p:cNvSpPr/>
          <p:nvPr/>
        </p:nvSpPr>
        <p:spPr bwMode="auto">
          <a:xfrm>
            <a:off x="292677" y="2596688"/>
            <a:ext cx="5431451" cy="3928656"/>
          </a:xfrm>
          <a:prstGeom prst="rect">
            <a:avLst/>
          </a:prstGeom>
          <a:noFill/>
          <a:ln w="28575" cap="flat" cmpd="sng" algn="ctr">
            <a:solidFill>
              <a:schemeClr val="tx1"/>
            </a:solidFill>
            <a:prstDash val="dashDot"/>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cxnSp>
        <p:nvCxnSpPr>
          <p:cNvPr id="108" name="直接连接符 107"/>
          <p:cNvCxnSpPr>
            <a:cxnSpLocks/>
          </p:cNvCxnSpPr>
          <p:nvPr/>
        </p:nvCxnSpPr>
        <p:spPr bwMode="auto">
          <a:xfrm flipH="1">
            <a:off x="395536" y="1679790"/>
            <a:ext cx="5898578" cy="8184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10" name="直接连接符 109"/>
          <p:cNvCxnSpPr>
            <a:cxnSpLocks/>
          </p:cNvCxnSpPr>
          <p:nvPr/>
        </p:nvCxnSpPr>
        <p:spPr bwMode="auto">
          <a:xfrm flipH="1">
            <a:off x="5854619" y="4310767"/>
            <a:ext cx="3262659" cy="221385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2" name="文本框 51">
            <a:extLst>
              <a:ext uri="{FF2B5EF4-FFF2-40B4-BE49-F238E27FC236}">
                <a16:creationId xmlns:a16="http://schemas.microsoft.com/office/drawing/2014/main" id="{47A1BA3F-A9B8-4EF9-BC3E-20D1F5CA610E}"/>
              </a:ext>
            </a:extLst>
          </p:cNvPr>
          <p:cNvSpPr txBox="1"/>
          <p:nvPr/>
        </p:nvSpPr>
        <p:spPr>
          <a:xfrm>
            <a:off x="6621481" y="4190012"/>
            <a:ext cx="2246516" cy="307777"/>
          </a:xfrm>
          <a:prstGeom prst="rect">
            <a:avLst/>
          </a:prstGeom>
          <a:noFill/>
        </p:spPr>
        <p:txBody>
          <a:bodyPr wrap="square" rtlCol="0">
            <a:spAutoFit/>
          </a:bodyPr>
          <a:lstStyle/>
          <a:p>
            <a:r>
              <a:rPr lang="en-US" altLang="zh-CN" sz="1400" b="1" dirty="0" err="1"/>
              <a:t>Sidelink</a:t>
            </a:r>
            <a:r>
              <a:rPr lang="en-US" altLang="zh-CN" sz="1400" b="1" dirty="0"/>
              <a:t> communication</a:t>
            </a:r>
            <a:endParaRPr lang="zh-CN" altLang="en-US" sz="1400" b="1" dirty="0"/>
          </a:p>
        </p:txBody>
      </p:sp>
      <p:sp>
        <p:nvSpPr>
          <p:cNvPr id="58" name="矩形 57">
            <a:extLst>
              <a:ext uri="{FF2B5EF4-FFF2-40B4-BE49-F238E27FC236}">
                <a16:creationId xmlns:a16="http://schemas.microsoft.com/office/drawing/2014/main" id="{D7F0E4D5-1D12-45D9-A518-B7E3D2D2DB3E}"/>
              </a:ext>
            </a:extLst>
          </p:cNvPr>
          <p:cNvSpPr/>
          <p:nvPr/>
        </p:nvSpPr>
        <p:spPr>
          <a:xfrm>
            <a:off x="2418901" y="-293735"/>
            <a:ext cx="4623382" cy="1129027"/>
          </a:xfrm>
          <a:prstGeom prst="rect">
            <a:avLst/>
          </a:prstGeom>
        </p:spPr>
        <p:txBody>
          <a:bodyPr wrap="none">
            <a:spAutoFit/>
          </a:bodyPr>
          <a:lstStyle/>
          <a:p>
            <a:pPr lvl="0" algn="l">
              <a:lnSpc>
                <a:spcPct val="200000"/>
              </a:lnSpc>
              <a:defRPr/>
            </a:pPr>
            <a:r>
              <a:rPr lang="en-US" altLang="zh-CN" sz="4000" b="1" dirty="0">
                <a:solidFill>
                  <a:srgbClr val="3333FF"/>
                </a:solidFill>
                <a:latin typeface="Arial Narrow" panose="020B0606020202030204" pitchFamily="34" charset="0"/>
              </a:rPr>
              <a:t>Scenario and Problem</a:t>
            </a:r>
          </a:p>
        </p:txBody>
      </p:sp>
      <p:sp>
        <p:nvSpPr>
          <p:cNvPr id="59" name="矩形 58">
            <a:extLst>
              <a:ext uri="{FF2B5EF4-FFF2-40B4-BE49-F238E27FC236}">
                <a16:creationId xmlns:a16="http://schemas.microsoft.com/office/drawing/2014/main" id="{FF0513AE-E7AA-44C7-AE96-5729A058A9DB}"/>
              </a:ext>
            </a:extLst>
          </p:cNvPr>
          <p:cNvSpPr/>
          <p:nvPr/>
        </p:nvSpPr>
        <p:spPr>
          <a:xfrm>
            <a:off x="64184" y="1196752"/>
            <a:ext cx="1933543" cy="461665"/>
          </a:xfrm>
          <a:prstGeom prst="rect">
            <a:avLst/>
          </a:prstGeom>
        </p:spPr>
        <p:txBody>
          <a:bodyPr wrap="none">
            <a:spAutoFit/>
          </a:bodyPr>
          <a:lstStyle/>
          <a:p>
            <a:pPr marL="342900" indent="-342900" algn="l">
              <a:buFont typeface="Wingdings" panose="05000000000000000000" pitchFamily="2" charset="2"/>
              <a:buChar char="Ø"/>
            </a:pPr>
            <a:r>
              <a:rPr lang="en-US" altLang="zh-CN" sz="2400" b="1" dirty="0"/>
              <a:t>Scenario:</a:t>
            </a:r>
            <a:endParaRPr lang="zh-CN" altLang="en-US" sz="2400" b="1" dirty="0"/>
          </a:p>
        </p:txBody>
      </p:sp>
      <p:sp>
        <p:nvSpPr>
          <p:cNvPr id="60" name="矩形 59">
            <a:extLst>
              <a:ext uri="{FF2B5EF4-FFF2-40B4-BE49-F238E27FC236}">
                <a16:creationId xmlns:a16="http://schemas.microsoft.com/office/drawing/2014/main" id="{52F1B5F1-43CF-4B67-B298-F66CAF3171F9}"/>
              </a:ext>
            </a:extLst>
          </p:cNvPr>
          <p:cNvSpPr/>
          <p:nvPr/>
        </p:nvSpPr>
        <p:spPr>
          <a:xfrm>
            <a:off x="179512" y="1628800"/>
            <a:ext cx="3813865" cy="369332"/>
          </a:xfrm>
          <a:prstGeom prst="rect">
            <a:avLst/>
          </a:prstGeom>
        </p:spPr>
        <p:txBody>
          <a:bodyPr wrap="none">
            <a:spAutoFit/>
          </a:bodyPr>
          <a:lstStyle/>
          <a:p>
            <a:r>
              <a:rPr lang="en-US" altLang="zh-CN" dirty="0">
                <a:solidFill>
                  <a:srgbClr val="000000"/>
                </a:solidFill>
              </a:rPr>
              <a:t>Federated learning in V2X Side-link</a:t>
            </a:r>
            <a:endParaRPr lang="zh-CN" altLang="en-US" dirty="0"/>
          </a:p>
        </p:txBody>
      </p:sp>
    </p:spTree>
    <p:extLst>
      <p:ext uri="{BB962C8B-B14F-4D97-AF65-F5344CB8AC3E}">
        <p14:creationId xmlns:p14="http://schemas.microsoft.com/office/powerpoint/2010/main" val="1840806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EC10452-CA92-421E-802A-EA20D3EDEC47}" type="slidenum">
              <a:rPr lang="en-US" altLang="zh-CN" smtClean="0"/>
              <a:pPr>
                <a:defRPr/>
              </a:pPr>
              <a:t>6</a:t>
            </a:fld>
            <a:endParaRPr lang="en-US" altLang="zh-CN" dirty="0"/>
          </a:p>
        </p:txBody>
      </p:sp>
      <p:sp>
        <p:nvSpPr>
          <p:cNvPr id="4" name="矩形 3"/>
          <p:cNvSpPr/>
          <p:nvPr/>
        </p:nvSpPr>
        <p:spPr>
          <a:xfrm>
            <a:off x="2418901" y="-293735"/>
            <a:ext cx="4623382" cy="1129027"/>
          </a:xfrm>
          <a:prstGeom prst="rect">
            <a:avLst/>
          </a:prstGeom>
        </p:spPr>
        <p:txBody>
          <a:bodyPr wrap="none">
            <a:spAutoFit/>
          </a:bodyPr>
          <a:lstStyle/>
          <a:p>
            <a:pPr lvl="0" algn="l">
              <a:lnSpc>
                <a:spcPct val="200000"/>
              </a:lnSpc>
              <a:defRPr/>
            </a:pPr>
            <a:r>
              <a:rPr lang="en-US" altLang="zh-CN" sz="4000" b="1" dirty="0">
                <a:solidFill>
                  <a:srgbClr val="3333FF"/>
                </a:solidFill>
                <a:latin typeface="Arial Narrow" panose="020B0606020202030204" pitchFamily="34" charset="0"/>
              </a:rPr>
              <a:t>Scenario and Problem</a:t>
            </a:r>
          </a:p>
        </p:txBody>
      </p:sp>
      <p:sp>
        <p:nvSpPr>
          <p:cNvPr id="88" name="矩形 87">
            <a:extLst>
              <a:ext uri="{FF2B5EF4-FFF2-40B4-BE49-F238E27FC236}">
                <a16:creationId xmlns:a16="http://schemas.microsoft.com/office/drawing/2014/main" id="{EA571A0A-27B8-4F54-BEB9-85CFE517547D}"/>
              </a:ext>
            </a:extLst>
          </p:cNvPr>
          <p:cNvSpPr/>
          <p:nvPr/>
        </p:nvSpPr>
        <p:spPr>
          <a:xfrm>
            <a:off x="-36512" y="1167135"/>
            <a:ext cx="1864613" cy="461665"/>
          </a:xfrm>
          <a:prstGeom prst="rect">
            <a:avLst/>
          </a:prstGeom>
        </p:spPr>
        <p:txBody>
          <a:bodyPr wrap="none">
            <a:spAutoFit/>
          </a:bodyPr>
          <a:lstStyle/>
          <a:p>
            <a:pPr marL="342900" indent="-342900" algn="l">
              <a:buFont typeface="Wingdings" panose="05000000000000000000" pitchFamily="2" charset="2"/>
              <a:buChar char="Ø"/>
            </a:pPr>
            <a:r>
              <a:rPr lang="en-US" altLang="zh-CN" sz="2400" b="1" dirty="0"/>
              <a:t>Problem:</a:t>
            </a:r>
            <a:endParaRPr lang="zh-CN" altLang="en-US" sz="2400" b="1" dirty="0"/>
          </a:p>
        </p:txBody>
      </p:sp>
      <p:grpSp>
        <p:nvGrpSpPr>
          <p:cNvPr id="66" name="组合 65">
            <a:extLst>
              <a:ext uri="{FF2B5EF4-FFF2-40B4-BE49-F238E27FC236}">
                <a16:creationId xmlns:a16="http://schemas.microsoft.com/office/drawing/2014/main" id="{7D10A70A-448A-43B9-BDDD-285F7EFDE18D}"/>
              </a:ext>
            </a:extLst>
          </p:cNvPr>
          <p:cNvGrpSpPr/>
          <p:nvPr/>
        </p:nvGrpSpPr>
        <p:grpSpPr>
          <a:xfrm>
            <a:off x="4244099" y="2710994"/>
            <a:ext cx="4798796" cy="2600112"/>
            <a:chOff x="-120750" y="4164136"/>
            <a:chExt cx="4798796" cy="2637373"/>
          </a:xfrm>
        </p:grpSpPr>
        <p:grpSp>
          <p:nvGrpSpPr>
            <p:cNvPr id="67" name="组合 66">
              <a:extLst>
                <a:ext uri="{FF2B5EF4-FFF2-40B4-BE49-F238E27FC236}">
                  <a16:creationId xmlns:a16="http://schemas.microsoft.com/office/drawing/2014/main" id="{AEFED836-9C84-444E-8C0C-3B4F1D5E86B7}"/>
                </a:ext>
              </a:extLst>
            </p:cNvPr>
            <p:cNvGrpSpPr/>
            <p:nvPr/>
          </p:nvGrpSpPr>
          <p:grpSpPr>
            <a:xfrm>
              <a:off x="-120750" y="4164136"/>
              <a:ext cx="4798796" cy="2011655"/>
              <a:chOff x="-73946" y="4220037"/>
              <a:chExt cx="4798796" cy="2011655"/>
            </a:xfrm>
          </p:grpSpPr>
          <mc:AlternateContent xmlns:mc="http://schemas.openxmlformats.org/markup-compatibility/2006" xmlns:a14="http://schemas.microsoft.com/office/drawing/2010/main">
            <mc:Choice Requires="a14">
              <p:sp>
                <p:nvSpPr>
                  <p:cNvPr id="70" name="文本框 69">
                    <a:extLst>
                      <a:ext uri="{FF2B5EF4-FFF2-40B4-BE49-F238E27FC236}">
                        <a16:creationId xmlns:a16="http://schemas.microsoft.com/office/drawing/2014/main" id="{16135CE4-CCD1-4390-B268-440A7032D7B1}"/>
                      </a:ext>
                    </a:extLst>
                  </p:cNvPr>
                  <p:cNvSpPr txBox="1"/>
                  <p:nvPr/>
                </p:nvSpPr>
                <p:spPr>
                  <a:xfrm>
                    <a:off x="2112073" y="5504577"/>
                    <a:ext cx="248710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𝑃</m:t>
                              </m:r>
                            </m:e>
                            <m:sub>
                              <m:r>
                                <a:rPr lang="en-US" altLang="zh-CN" sz="1000" b="0" i="1" smtClean="0">
                                  <a:solidFill>
                                    <a:srgbClr val="C00000"/>
                                  </a:solidFill>
                                  <a:latin typeface="Cambria Math" panose="02040503050406030204" pitchFamily="18" charset="0"/>
                                </a:rPr>
                                <m:t>2</m:t>
                              </m:r>
                            </m:sub>
                          </m:sSub>
                          <m:r>
                            <a:rPr lang="en-US" altLang="zh-CN" sz="1000" i="1">
                              <a:solidFill>
                                <a:srgbClr val="C00000"/>
                              </a:solidFill>
                              <a:latin typeface="Cambria Math" panose="02040503050406030204" pitchFamily="18" charset="0"/>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2</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1</m:t>
                                  </m:r>
                                </m:sub>
                              </m:sSub>
                            </m:e>
                          </m:d>
                          <m:r>
                            <m:rPr>
                              <m:nor/>
                            </m:rPr>
                            <a:rPr lang="en-US" altLang="zh-CN" sz="1000" dirty="0">
                              <a:solidFill>
                                <a:srgbClr val="C00000"/>
                              </a:solidFill>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2</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𝑤</m:t>
                                  </m:r>
                                </m:sub>
                              </m:sSub>
                            </m:e>
                          </m:d>
                          <m:r>
                            <m:rPr>
                              <m:nor/>
                            </m:rPr>
                            <a:rPr lang="en-US" altLang="zh-CN" sz="1000" dirty="0">
                              <a:solidFill>
                                <a:srgbClr val="C00000"/>
                              </a:solidFill>
                            </a:rPr>
                            <m:t>]</m:t>
                          </m:r>
                        </m:oMath>
                      </m:oMathPara>
                    </a14:m>
                    <a:endParaRPr lang="zh-CN" altLang="en-US" sz="1000" dirty="0">
                      <a:solidFill>
                        <a:srgbClr val="C00000"/>
                      </a:solidFill>
                    </a:endParaRPr>
                  </a:p>
                  <a:p>
                    <a:pPr lvl="0"/>
                    <a:endParaRPr kumimoji="0" lang="zh-CN" altLang="en-US" sz="1000" b="0" i="0" u="none" strike="noStrike" kern="1200" cap="none" spc="0" normalizeH="0" baseline="0" noProof="0" dirty="0">
                      <a:ln>
                        <a:noFill/>
                      </a:ln>
                      <a:solidFill>
                        <a:srgbClr val="C00000"/>
                      </a:solidFill>
                      <a:effectLst/>
                      <a:uLnTx/>
                      <a:uFillTx/>
                      <a:latin typeface="Arial" charset="0"/>
                      <a:ea typeface="黑体" pitchFamily="49" charset="-122"/>
                      <a:cs typeface="+mn-cs"/>
                    </a:endParaRPr>
                  </a:p>
                </p:txBody>
              </p:sp>
            </mc:Choice>
            <mc:Fallback xmlns="">
              <p:sp>
                <p:nvSpPr>
                  <p:cNvPr id="95" name="文本框 94"/>
                  <p:cNvSpPr txBox="1">
                    <a:spLocks noRot="1" noChangeAspect="1" noMove="1" noResize="1" noEditPoints="1" noAdjustHandles="1" noChangeArrowheads="1" noChangeShapeType="1" noTextEdit="1"/>
                  </p:cNvSpPr>
                  <p:nvPr/>
                </p:nvSpPr>
                <p:spPr>
                  <a:xfrm>
                    <a:off x="2112073" y="5504577"/>
                    <a:ext cx="2487103" cy="400110"/>
                  </a:xfrm>
                  <a:prstGeom prst="rect">
                    <a:avLst/>
                  </a:prstGeom>
                  <a:blipFill>
                    <a:blip r:embed="rId7"/>
                    <a:stretch>
                      <a:fillRect/>
                    </a:stretch>
                  </a:blipFill>
                </p:spPr>
                <p:txBody>
                  <a:bodyPr/>
                  <a:lstStyle/>
                  <a:p>
                    <a:r>
                      <a:rPr lang="zh-CN" altLang="en-US">
                        <a:noFill/>
                      </a:rPr>
                      <a:t> </a:t>
                    </a:r>
                  </a:p>
                </p:txBody>
              </p:sp>
            </mc:Fallback>
          </mc:AlternateContent>
          <p:grpSp>
            <p:nvGrpSpPr>
              <p:cNvPr id="71" name="组合 70">
                <a:extLst>
                  <a:ext uri="{FF2B5EF4-FFF2-40B4-BE49-F238E27FC236}">
                    <a16:creationId xmlns:a16="http://schemas.microsoft.com/office/drawing/2014/main" id="{189315BB-9DDA-4CF1-837D-9B32E8B50E6D}"/>
                  </a:ext>
                </a:extLst>
              </p:cNvPr>
              <p:cNvGrpSpPr/>
              <p:nvPr/>
            </p:nvGrpSpPr>
            <p:grpSpPr>
              <a:xfrm>
                <a:off x="-73946" y="4220037"/>
                <a:ext cx="4798796" cy="2011655"/>
                <a:chOff x="-339836" y="4267468"/>
                <a:chExt cx="4798796" cy="2011655"/>
              </a:xfrm>
            </p:grpSpPr>
            <p:grpSp>
              <p:nvGrpSpPr>
                <p:cNvPr id="72" name="组合 71">
                  <a:extLst>
                    <a:ext uri="{FF2B5EF4-FFF2-40B4-BE49-F238E27FC236}">
                      <a16:creationId xmlns:a16="http://schemas.microsoft.com/office/drawing/2014/main" id="{1B4811D2-6274-4B92-BA33-527B2E2BA442}"/>
                    </a:ext>
                  </a:extLst>
                </p:cNvPr>
                <p:cNvGrpSpPr/>
                <p:nvPr/>
              </p:nvGrpSpPr>
              <p:grpSpPr>
                <a:xfrm>
                  <a:off x="-339836" y="4607946"/>
                  <a:ext cx="2822217" cy="1671177"/>
                  <a:chOff x="2924592" y="2660650"/>
                  <a:chExt cx="2822217" cy="1671177"/>
                </a:xfrm>
              </p:grpSpPr>
              <p:grpSp>
                <p:nvGrpSpPr>
                  <p:cNvPr id="100" name="组合 99">
                    <a:extLst>
                      <a:ext uri="{FF2B5EF4-FFF2-40B4-BE49-F238E27FC236}">
                        <a16:creationId xmlns:a16="http://schemas.microsoft.com/office/drawing/2014/main" id="{2FBC9CF0-2769-438E-B20E-16C72139F86A}"/>
                      </a:ext>
                    </a:extLst>
                  </p:cNvPr>
                  <p:cNvGrpSpPr/>
                  <p:nvPr/>
                </p:nvGrpSpPr>
                <p:grpSpPr>
                  <a:xfrm>
                    <a:off x="3732651" y="2965667"/>
                    <a:ext cx="1176365" cy="365988"/>
                    <a:chOff x="3510194" y="3109699"/>
                    <a:chExt cx="1848573" cy="511366"/>
                  </a:xfrm>
                </p:grpSpPr>
                <p:sp>
                  <p:nvSpPr>
                    <p:cNvPr id="108" name="圆角矩形 92">
                      <a:extLst>
                        <a:ext uri="{FF2B5EF4-FFF2-40B4-BE49-F238E27FC236}">
                          <a16:creationId xmlns:a16="http://schemas.microsoft.com/office/drawing/2014/main" id="{F7D9993A-E9D8-4B14-9111-FC08EBD93150}"/>
                        </a:ext>
                      </a:extLst>
                    </p:cNvPr>
                    <p:cNvSpPr/>
                    <p:nvPr/>
                  </p:nvSpPr>
                  <p:spPr bwMode="auto">
                    <a:xfrm>
                      <a:off x="3510194" y="3109699"/>
                      <a:ext cx="1848573" cy="51136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pic>
                  <p:nvPicPr>
                    <p:cNvPr id="109" name="图片 108">
                      <a:extLst>
                        <a:ext uri="{FF2B5EF4-FFF2-40B4-BE49-F238E27FC236}">
                          <a16:creationId xmlns:a16="http://schemas.microsoft.com/office/drawing/2014/main" id="{5A7FFF53-3400-4B2E-B021-B84A60E068BC}"/>
                        </a:ext>
                      </a:extLst>
                    </p:cNvPr>
                    <p:cNvPicPr>
                      <a:picLocks noChangeAspect="1"/>
                    </p:cNvPicPr>
                    <p:nvPr/>
                  </p:nvPicPr>
                  <p:blipFill rotWithShape="1">
                    <a:blip r:embed="rId8"/>
                    <a:srcRect l="6589" t="12963" r="9360" b="4437"/>
                    <a:stretch/>
                  </p:blipFill>
                  <p:spPr>
                    <a:xfrm>
                      <a:off x="3583418" y="3132028"/>
                      <a:ext cx="1748852" cy="461203"/>
                    </a:xfrm>
                    <a:prstGeom prst="rect">
                      <a:avLst/>
                    </a:prstGeom>
                  </p:spPr>
                </p:pic>
              </p:grpSp>
              <p:sp>
                <p:nvSpPr>
                  <p:cNvPr id="101" name="矩形 100">
                    <a:extLst>
                      <a:ext uri="{FF2B5EF4-FFF2-40B4-BE49-F238E27FC236}">
                        <a16:creationId xmlns:a16="http://schemas.microsoft.com/office/drawing/2014/main" id="{702F2D04-191C-4F6B-AB0B-D00A3E8726F5}"/>
                      </a:ext>
                    </a:extLst>
                  </p:cNvPr>
                  <p:cNvSpPr/>
                  <p:nvPr/>
                </p:nvSpPr>
                <p:spPr>
                  <a:xfrm>
                    <a:off x="3614198" y="2660650"/>
                    <a:ext cx="1426256" cy="276999"/>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Arial" charset="0"/>
                        <a:ea typeface="黑体" pitchFamily="49" charset="-122"/>
                        <a:cs typeface="+mn-cs"/>
                      </a:rPr>
                      <a:t>Model</a:t>
                    </a:r>
                    <a:endParaRPr kumimoji="0" lang="zh-CN" altLang="en-US" sz="11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02" name="圆角矩形 81">
                    <a:extLst>
                      <a:ext uri="{FF2B5EF4-FFF2-40B4-BE49-F238E27FC236}">
                        <a16:creationId xmlns:a16="http://schemas.microsoft.com/office/drawing/2014/main" id="{AAF3C9AB-34C1-4D81-AFE3-62E11FD7DC25}"/>
                      </a:ext>
                    </a:extLst>
                  </p:cNvPr>
                  <p:cNvSpPr/>
                  <p:nvPr/>
                </p:nvSpPr>
                <p:spPr bwMode="auto">
                  <a:xfrm>
                    <a:off x="3614198" y="3476209"/>
                    <a:ext cx="1426256" cy="40728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03" name="矩形 102">
                    <a:extLst>
                      <a:ext uri="{FF2B5EF4-FFF2-40B4-BE49-F238E27FC236}">
                        <a16:creationId xmlns:a16="http://schemas.microsoft.com/office/drawing/2014/main" id="{D6AD60FB-A359-4139-A5A4-B2D10F80CD32}"/>
                      </a:ext>
                    </a:extLst>
                  </p:cNvPr>
                  <p:cNvSpPr/>
                  <p:nvPr/>
                </p:nvSpPr>
                <p:spPr>
                  <a:xfrm>
                    <a:off x="3577792" y="3993273"/>
                    <a:ext cx="1615912"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0000"/>
                        </a:solidFill>
                        <a:effectLst/>
                        <a:uLnTx/>
                        <a:uFillTx/>
                        <a:latin typeface="Arial" charset="0"/>
                        <a:ea typeface="黑体" pitchFamily="49" charset="-122"/>
                        <a:cs typeface="+mn-cs"/>
                      </a:rPr>
                      <a:t>environment 1 </a:t>
                    </a:r>
                    <a:endParaRPr kumimoji="0" lang="zh-CN" altLang="en-US" sz="14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B1F301E8-3963-455A-89CC-34B1C3D57581}"/>
                          </a:ext>
                        </a:extLst>
                      </p:cNvPr>
                      <p:cNvSpPr txBox="1"/>
                      <p:nvPr/>
                    </p:nvSpPr>
                    <p:spPr>
                      <a:xfrm>
                        <a:off x="3118822" y="3623566"/>
                        <a:ext cx="248710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𝑃</m:t>
                                  </m:r>
                                </m:e>
                                <m:sub>
                                  <m:r>
                                    <a:rPr lang="en-US" altLang="zh-CN" sz="1000" i="1">
                                      <a:solidFill>
                                        <a:srgbClr val="C00000"/>
                                      </a:solidFill>
                                      <a:latin typeface="Cambria Math" panose="02040503050406030204" pitchFamily="18" charset="0"/>
                                    </a:rPr>
                                    <m:t>1</m:t>
                                  </m:r>
                                </m:sub>
                              </m:sSub>
                              <m:r>
                                <a:rPr lang="en-US" altLang="zh-CN" sz="1000" i="1">
                                  <a:solidFill>
                                    <a:srgbClr val="C00000"/>
                                  </a:solidFill>
                                  <a:latin typeface="Cambria Math" panose="02040503050406030204" pitchFamily="18" charset="0"/>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1</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1</m:t>
                                      </m:r>
                                    </m:sub>
                                  </m:sSub>
                                </m:e>
                              </m:d>
                              <m:r>
                                <m:rPr>
                                  <m:nor/>
                                </m:rPr>
                                <a:rPr lang="en-US" altLang="zh-CN" sz="1000" dirty="0">
                                  <a:solidFill>
                                    <a:srgbClr val="C00000"/>
                                  </a:solidFill>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1</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𝑤</m:t>
                                      </m:r>
                                    </m:sub>
                                  </m:sSub>
                                </m:e>
                              </m:d>
                              <m:r>
                                <m:rPr>
                                  <m:nor/>
                                </m:rPr>
                                <a:rPr lang="en-US" altLang="zh-CN" sz="1000" dirty="0">
                                  <a:solidFill>
                                    <a:srgbClr val="C00000"/>
                                  </a:solidFill>
                                </a:rPr>
                                <m:t>]</m:t>
                              </m:r>
                            </m:oMath>
                          </m:oMathPara>
                        </a14:m>
                        <a:endParaRPr lang="zh-CN" altLang="en-US" sz="1000" dirty="0">
                          <a:solidFill>
                            <a:srgbClr val="C00000"/>
                          </a:solidFill>
                        </a:endParaRPr>
                      </a:p>
                      <a:p>
                        <a:pPr lvl="0"/>
                        <a:endParaRPr kumimoji="0" lang="zh-CN" altLang="en-US" sz="1000" b="0" i="0" u="none" strike="noStrike" kern="1200" cap="none" spc="0" normalizeH="0" baseline="0" noProof="0" dirty="0">
                          <a:ln>
                            <a:noFill/>
                          </a:ln>
                          <a:solidFill>
                            <a:srgbClr val="C00000"/>
                          </a:solidFill>
                          <a:effectLst/>
                          <a:uLnTx/>
                          <a:uFillTx/>
                          <a:latin typeface="Arial" charset="0"/>
                          <a:ea typeface="黑体" pitchFamily="49" charset="-122"/>
                          <a:cs typeface="+mn-cs"/>
                        </a:endParaRPr>
                      </a:p>
                    </p:txBody>
                  </p:sp>
                </mc:Choice>
                <mc:Fallback xmlns="">
                  <p:sp>
                    <p:nvSpPr>
                      <p:cNvPr id="84" name="文本框 83"/>
                      <p:cNvSpPr txBox="1">
                        <a:spLocks noRot="1" noChangeAspect="1" noMove="1" noResize="1" noEditPoints="1" noAdjustHandles="1" noChangeArrowheads="1" noChangeShapeType="1" noTextEdit="1"/>
                      </p:cNvSpPr>
                      <p:nvPr/>
                    </p:nvSpPr>
                    <p:spPr>
                      <a:xfrm>
                        <a:off x="3118822" y="3623566"/>
                        <a:ext cx="2487103" cy="400110"/>
                      </a:xfrm>
                      <a:prstGeom prst="rect">
                        <a:avLst/>
                      </a:prstGeom>
                      <a:blipFill>
                        <a:blip r:embed="rId9"/>
                        <a:stretch>
                          <a:fillRect/>
                        </a:stretch>
                      </a:blipFill>
                    </p:spPr>
                    <p:txBody>
                      <a:bodyPr/>
                      <a:lstStyle/>
                      <a:p>
                        <a:r>
                          <a:rPr lang="zh-CN" altLang="en-US">
                            <a:noFill/>
                          </a:rPr>
                          <a:t> </a:t>
                        </a:r>
                      </a:p>
                    </p:txBody>
                  </p:sp>
                </mc:Fallback>
              </mc:AlternateContent>
              <p:sp>
                <p:nvSpPr>
                  <p:cNvPr id="105" name="文本框 104">
                    <a:extLst>
                      <a:ext uri="{FF2B5EF4-FFF2-40B4-BE49-F238E27FC236}">
                        <a16:creationId xmlns:a16="http://schemas.microsoft.com/office/drawing/2014/main" id="{24D363C1-0538-4404-BC60-79E2178D6C3D}"/>
                      </a:ext>
                    </a:extLst>
                  </p:cNvPr>
                  <p:cNvSpPr txBox="1"/>
                  <p:nvPr/>
                </p:nvSpPr>
                <p:spPr>
                  <a:xfrm>
                    <a:off x="2924592" y="3493721"/>
                    <a:ext cx="2822217" cy="18466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0" i="0" u="none" strike="noStrike" kern="1200" cap="none" spc="0" normalizeH="0" baseline="0" noProof="0" dirty="0">
                        <a:ln>
                          <a:noFill/>
                        </a:ln>
                        <a:solidFill>
                          <a:srgbClr val="000000"/>
                        </a:solidFill>
                        <a:effectLst/>
                        <a:uLnTx/>
                        <a:uFillTx/>
                        <a:latin typeface="Arial" charset="0"/>
                        <a:ea typeface="黑体" pitchFamily="49" charset="-122"/>
                        <a:cs typeface="+mn-cs"/>
                      </a:rPr>
                      <a:t>Probability distribution of channel state</a:t>
                    </a:r>
                    <a:endParaRPr kumimoji="0" lang="zh-CN" altLang="en-US" sz="6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cxnSp>
                <p:nvCxnSpPr>
                  <p:cNvPr id="106" name="肘形连接符 85">
                    <a:extLst>
                      <a:ext uri="{FF2B5EF4-FFF2-40B4-BE49-F238E27FC236}">
                        <a16:creationId xmlns:a16="http://schemas.microsoft.com/office/drawing/2014/main" id="{3D1ED9F1-5909-454C-8BC8-9AC8D2EE74E1}"/>
                      </a:ext>
                    </a:extLst>
                  </p:cNvPr>
                  <p:cNvCxnSpPr>
                    <a:stCxn id="102" idx="1"/>
                    <a:endCxn id="108" idx="1"/>
                  </p:cNvCxnSpPr>
                  <p:nvPr/>
                </p:nvCxnSpPr>
                <p:spPr bwMode="auto">
                  <a:xfrm rot="10800000" flipH="1">
                    <a:off x="3614197" y="3148662"/>
                    <a:ext cx="118453" cy="531193"/>
                  </a:xfrm>
                  <a:prstGeom prst="bentConnector3">
                    <a:avLst>
                      <a:gd name="adj1" fmla="val -192988"/>
                    </a:avLst>
                  </a:prstGeom>
                  <a:solidFill>
                    <a:schemeClr val="accent1"/>
                  </a:solidFill>
                  <a:ln w="28575" cap="flat" cmpd="sng" algn="ctr">
                    <a:solidFill>
                      <a:schemeClr val="tx1"/>
                    </a:solidFill>
                    <a:prstDash val="solid"/>
                    <a:round/>
                    <a:headEnd type="none" w="med" len="med"/>
                    <a:tailEnd type="triangle"/>
                  </a:ln>
                  <a:effectLst/>
                </p:spPr>
              </p:cxnSp>
              <p:cxnSp>
                <p:nvCxnSpPr>
                  <p:cNvPr id="107" name="肘形连接符 89">
                    <a:extLst>
                      <a:ext uri="{FF2B5EF4-FFF2-40B4-BE49-F238E27FC236}">
                        <a16:creationId xmlns:a16="http://schemas.microsoft.com/office/drawing/2014/main" id="{F04EC675-700A-466E-866C-40C5BAC57F7C}"/>
                      </a:ext>
                    </a:extLst>
                  </p:cNvPr>
                  <p:cNvCxnSpPr>
                    <a:stCxn id="108" idx="3"/>
                    <a:endCxn id="102" idx="3"/>
                  </p:cNvCxnSpPr>
                  <p:nvPr/>
                </p:nvCxnSpPr>
                <p:spPr bwMode="auto">
                  <a:xfrm>
                    <a:off x="4909016" y="3148661"/>
                    <a:ext cx="131438" cy="531193"/>
                  </a:xfrm>
                  <a:prstGeom prst="bentConnector3">
                    <a:avLst>
                      <a:gd name="adj1" fmla="val 273922"/>
                    </a:avLst>
                  </a:prstGeom>
                  <a:solidFill>
                    <a:schemeClr val="accent1"/>
                  </a:solidFill>
                  <a:ln w="28575" cap="flat" cmpd="sng" algn="ctr">
                    <a:solidFill>
                      <a:schemeClr val="tx1"/>
                    </a:solidFill>
                    <a:prstDash val="solid"/>
                    <a:round/>
                    <a:headEnd type="none" w="med" len="med"/>
                    <a:tailEnd type="triangle"/>
                  </a:ln>
                  <a:effectLst/>
                </p:spPr>
              </p:cxnSp>
            </p:grpSp>
            <p:grpSp>
              <p:nvGrpSpPr>
                <p:cNvPr id="73" name="组合 72">
                  <a:extLst>
                    <a:ext uri="{FF2B5EF4-FFF2-40B4-BE49-F238E27FC236}">
                      <a16:creationId xmlns:a16="http://schemas.microsoft.com/office/drawing/2014/main" id="{E7AF9C7E-22A5-4279-9A2D-C6028D6ECF22}"/>
                    </a:ext>
                  </a:extLst>
                </p:cNvPr>
                <p:cNvGrpSpPr/>
                <p:nvPr/>
              </p:nvGrpSpPr>
              <p:grpSpPr>
                <a:xfrm>
                  <a:off x="7069" y="4267468"/>
                  <a:ext cx="4451891" cy="2011655"/>
                  <a:chOff x="17623" y="4276352"/>
                  <a:chExt cx="4451891" cy="2011655"/>
                </a:xfrm>
              </p:grpSpPr>
              <p:sp>
                <p:nvSpPr>
                  <p:cNvPr id="74" name="圆角矩形 125">
                    <a:extLst>
                      <a:ext uri="{FF2B5EF4-FFF2-40B4-BE49-F238E27FC236}">
                        <a16:creationId xmlns:a16="http://schemas.microsoft.com/office/drawing/2014/main" id="{3107375C-6981-4F41-842D-22A67B3C5C66}"/>
                      </a:ext>
                    </a:extLst>
                  </p:cNvPr>
                  <p:cNvSpPr/>
                  <p:nvPr/>
                </p:nvSpPr>
                <p:spPr bwMode="auto">
                  <a:xfrm>
                    <a:off x="17623" y="4305768"/>
                    <a:ext cx="4113373" cy="198223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75" name="矩形 74">
                    <a:extLst>
                      <a:ext uri="{FF2B5EF4-FFF2-40B4-BE49-F238E27FC236}">
                        <a16:creationId xmlns:a16="http://schemas.microsoft.com/office/drawing/2014/main" id="{92BA0118-5705-40B5-99AB-22341759A07E}"/>
                      </a:ext>
                    </a:extLst>
                  </p:cNvPr>
                  <p:cNvSpPr/>
                  <p:nvPr/>
                </p:nvSpPr>
                <p:spPr>
                  <a:xfrm>
                    <a:off x="997629" y="4276352"/>
                    <a:ext cx="2313517" cy="369332"/>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黑体" pitchFamily="49" charset="-122"/>
                        <a:cs typeface="+mn-cs"/>
                      </a:rPr>
                      <a:t>Federated Training </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grpSp>
                <p:nvGrpSpPr>
                  <p:cNvPr id="76" name="组合 75">
                    <a:extLst>
                      <a:ext uri="{FF2B5EF4-FFF2-40B4-BE49-F238E27FC236}">
                        <a16:creationId xmlns:a16="http://schemas.microsoft.com/office/drawing/2014/main" id="{DFC83E9F-CAB4-4B29-BD5E-00878AD08731}"/>
                      </a:ext>
                    </a:extLst>
                  </p:cNvPr>
                  <p:cNvGrpSpPr/>
                  <p:nvPr/>
                </p:nvGrpSpPr>
                <p:grpSpPr>
                  <a:xfrm>
                    <a:off x="1647297" y="4606674"/>
                    <a:ext cx="2822217" cy="1679714"/>
                    <a:chOff x="2924592" y="2660650"/>
                    <a:chExt cx="2822217" cy="1679714"/>
                  </a:xfrm>
                </p:grpSpPr>
                <p:grpSp>
                  <p:nvGrpSpPr>
                    <p:cNvPr id="77" name="组合 76">
                      <a:extLst>
                        <a:ext uri="{FF2B5EF4-FFF2-40B4-BE49-F238E27FC236}">
                          <a16:creationId xmlns:a16="http://schemas.microsoft.com/office/drawing/2014/main" id="{49B03057-A841-4137-8E59-260680DFD240}"/>
                        </a:ext>
                      </a:extLst>
                    </p:cNvPr>
                    <p:cNvGrpSpPr/>
                    <p:nvPr/>
                  </p:nvGrpSpPr>
                  <p:grpSpPr>
                    <a:xfrm>
                      <a:off x="3732651" y="2965667"/>
                      <a:ext cx="1176365" cy="365988"/>
                      <a:chOff x="3510194" y="3109699"/>
                      <a:chExt cx="1848573" cy="511366"/>
                    </a:xfrm>
                  </p:grpSpPr>
                  <p:sp>
                    <p:nvSpPr>
                      <p:cNvPr id="98" name="圆角矩形 167">
                        <a:extLst>
                          <a:ext uri="{FF2B5EF4-FFF2-40B4-BE49-F238E27FC236}">
                            <a16:creationId xmlns:a16="http://schemas.microsoft.com/office/drawing/2014/main" id="{0A77CC0F-2321-4CC2-A171-6878B494B508}"/>
                          </a:ext>
                        </a:extLst>
                      </p:cNvPr>
                      <p:cNvSpPr/>
                      <p:nvPr/>
                    </p:nvSpPr>
                    <p:spPr bwMode="auto">
                      <a:xfrm>
                        <a:off x="3510194" y="3109699"/>
                        <a:ext cx="1848573" cy="51136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pic>
                    <p:nvPicPr>
                      <p:cNvPr id="99" name="图片 98">
                        <a:extLst>
                          <a:ext uri="{FF2B5EF4-FFF2-40B4-BE49-F238E27FC236}">
                            <a16:creationId xmlns:a16="http://schemas.microsoft.com/office/drawing/2014/main" id="{63F261FE-271D-4A5F-AA8D-51A42752BE28}"/>
                          </a:ext>
                        </a:extLst>
                      </p:cNvPr>
                      <p:cNvPicPr>
                        <a:picLocks noChangeAspect="1"/>
                      </p:cNvPicPr>
                      <p:nvPr/>
                    </p:nvPicPr>
                    <p:blipFill rotWithShape="1">
                      <a:blip r:embed="rId8"/>
                      <a:srcRect l="6589" t="12963" r="9360" b="4437"/>
                      <a:stretch/>
                    </p:blipFill>
                    <p:spPr>
                      <a:xfrm>
                        <a:off x="3583418" y="3132028"/>
                        <a:ext cx="1748852" cy="461203"/>
                      </a:xfrm>
                      <a:prstGeom prst="rect">
                        <a:avLst/>
                      </a:prstGeom>
                    </p:spPr>
                  </p:pic>
                </p:grpSp>
                <p:sp>
                  <p:nvSpPr>
                    <p:cNvPr id="78" name="矩形 77">
                      <a:extLst>
                        <a:ext uri="{FF2B5EF4-FFF2-40B4-BE49-F238E27FC236}">
                          <a16:creationId xmlns:a16="http://schemas.microsoft.com/office/drawing/2014/main" id="{6C6945BA-6505-4872-B303-EFB8642F8FE0}"/>
                        </a:ext>
                      </a:extLst>
                    </p:cNvPr>
                    <p:cNvSpPr/>
                    <p:nvPr/>
                  </p:nvSpPr>
                  <p:spPr>
                    <a:xfrm>
                      <a:off x="3614198" y="2660650"/>
                      <a:ext cx="1426256" cy="276999"/>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Arial" charset="0"/>
                          <a:ea typeface="黑体" pitchFamily="49" charset="-122"/>
                          <a:cs typeface="+mn-cs"/>
                        </a:rPr>
                        <a:t>Model</a:t>
                      </a:r>
                      <a:endParaRPr kumimoji="0" lang="zh-CN" altLang="en-US" sz="11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89" name="圆角矩形 161">
                      <a:extLst>
                        <a:ext uri="{FF2B5EF4-FFF2-40B4-BE49-F238E27FC236}">
                          <a16:creationId xmlns:a16="http://schemas.microsoft.com/office/drawing/2014/main" id="{B1BB16ED-E180-46D1-AC15-E860AC8880C5}"/>
                        </a:ext>
                      </a:extLst>
                    </p:cNvPr>
                    <p:cNvSpPr/>
                    <p:nvPr/>
                  </p:nvSpPr>
                  <p:spPr bwMode="auto">
                    <a:xfrm>
                      <a:off x="3614198" y="3476209"/>
                      <a:ext cx="1426256" cy="40728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92" name="矩形 91">
                      <a:extLst>
                        <a:ext uri="{FF2B5EF4-FFF2-40B4-BE49-F238E27FC236}">
                          <a16:creationId xmlns:a16="http://schemas.microsoft.com/office/drawing/2014/main" id="{FC79255F-271B-4DEE-BC7E-265110599BD9}"/>
                        </a:ext>
                      </a:extLst>
                    </p:cNvPr>
                    <p:cNvSpPr/>
                    <p:nvPr/>
                  </p:nvSpPr>
                  <p:spPr>
                    <a:xfrm>
                      <a:off x="3564030" y="4001810"/>
                      <a:ext cx="1615912"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0000"/>
                          </a:solidFill>
                          <a:effectLst/>
                          <a:uLnTx/>
                          <a:uFillTx/>
                          <a:latin typeface="Arial" charset="0"/>
                          <a:ea typeface="黑体" pitchFamily="49" charset="-122"/>
                          <a:cs typeface="+mn-cs"/>
                        </a:rPr>
                        <a:t>environment 2 </a:t>
                      </a:r>
                      <a:endParaRPr kumimoji="0" lang="zh-CN" altLang="en-US" sz="14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95" name="文本框 94">
                      <a:extLst>
                        <a:ext uri="{FF2B5EF4-FFF2-40B4-BE49-F238E27FC236}">
                          <a16:creationId xmlns:a16="http://schemas.microsoft.com/office/drawing/2014/main" id="{5F506CA1-F7DD-47BD-9E82-052D6BD3C525}"/>
                        </a:ext>
                      </a:extLst>
                    </p:cNvPr>
                    <p:cNvSpPr txBox="1"/>
                    <p:nvPr/>
                  </p:nvSpPr>
                  <p:spPr>
                    <a:xfrm>
                      <a:off x="2924592" y="3493721"/>
                      <a:ext cx="2822217" cy="18466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0" i="0" u="none" strike="noStrike" kern="1200" cap="none" spc="0" normalizeH="0" baseline="0" noProof="0" dirty="0">
                          <a:ln>
                            <a:noFill/>
                          </a:ln>
                          <a:solidFill>
                            <a:srgbClr val="000000"/>
                          </a:solidFill>
                          <a:effectLst/>
                          <a:uLnTx/>
                          <a:uFillTx/>
                          <a:latin typeface="Arial" charset="0"/>
                          <a:ea typeface="黑体" pitchFamily="49" charset="-122"/>
                          <a:cs typeface="+mn-cs"/>
                        </a:rPr>
                        <a:t>Probability distribution of channel state</a:t>
                      </a:r>
                      <a:endParaRPr kumimoji="0" lang="zh-CN" altLang="en-US" sz="6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cxnSp>
                  <p:nvCxnSpPr>
                    <p:cNvPr id="96" name="肘形连接符 165">
                      <a:extLst>
                        <a:ext uri="{FF2B5EF4-FFF2-40B4-BE49-F238E27FC236}">
                          <a16:creationId xmlns:a16="http://schemas.microsoft.com/office/drawing/2014/main" id="{73F53125-9B01-434E-A691-3BC9B8400BC1}"/>
                        </a:ext>
                      </a:extLst>
                    </p:cNvPr>
                    <p:cNvCxnSpPr>
                      <a:stCxn id="89" idx="1"/>
                      <a:endCxn id="98" idx="1"/>
                    </p:cNvCxnSpPr>
                    <p:nvPr/>
                  </p:nvCxnSpPr>
                  <p:spPr bwMode="auto">
                    <a:xfrm rot="10800000" flipH="1">
                      <a:off x="3614197" y="3148662"/>
                      <a:ext cx="118453" cy="531193"/>
                    </a:xfrm>
                    <a:prstGeom prst="bentConnector3">
                      <a:avLst>
                        <a:gd name="adj1" fmla="val -192988"/>
                      </a:avLst>
                    </a:prstGeom>
                    <a:solidFill>
                      <a:schemeClr val="accent1"/>
                    </a:solidFill>
                    <a:ln w="28575" cap="flat" cmpd="sng" algn="ctr">
                      <a:solidFill>
                        <a:schemeClr val="tx1"/>
                      </a:solidFill>
                      <a:prstDash val="solid"/>
                      <a:round/>
                      <a:headEnd type="none" w="med" len="med"/>
                      <a:tailEnd type="triangle"/>
                    </a:ln>
                    <a:effectLst/>
                  </p:spPr>
                </p:cxnSp>
                <p:cxnSp>
                  <p:nvCxnSpPr>
                    <p:cNvPr id="97" name="肘形连接符 166">
                      <a:extLst>
                        <a:ext uri="{FF2B5EF4-FFF2-40B4-BE49-F238E27FC236}">
                          <a16:creationId xmlns:a16="http://schemas.microsoft.com/office/drawing/2014/main" id="{2D35ED7C-E9B9-4479-B4F3-F038582A515D}"/>
                        </a:ext>
                      </a:extLst>
                    </p:cNvPr>
                    <p:cNvCxnSpPr>
                      <a:stCxn id="98" idx="3"/>
                      <a:endCxn id="89" idx="3"/>
                    </p:cNvCxnSpPr>
                    <p:nvPr/>
                  </p:nvCxnSpPr>
                  <p:spPr bwMode="auto">
                    <a:xfrm>
                      <a:off x="4909016" y="3148661"/>
                      <a:ext cx="131438" cy="531193"/>
                    </a:xfrm>
                    <a:prstGeom prst="bentConnector3">
                      <a:avLst>
                        <a:gd name="adj1" fmla="val 273922"/>
                      </a:avLst>
                    </a:prstGeom>
                    <a:solidFill>
                      <a:schemeClr val="accent1"/>
                    </a:solidFill>
                    <a:ln w="28575" cap="flat" cmpd="sng" algn="ctr">
                      <a:solidFill>
                        <a:schemeClr val="tx1"/>
                      </a:solidFill>
                      <a:prstDash val="solid"/>
                      <a:round/>
                      <a:headEnd type="none" w="med" len="med"/>
                      <a:tailEnd type="triangle"/>
                    </a:ln>
                    <a:effectLst/>
                  </p:spPr>
                </p:cxnSp>
              </p:grpSp>
            </p:grpSp>
          </p:grpSp>
        </p:grpSp>
        <p:sp>
          <p:nvSpPr>
            <p:cNvPr id="68" name="文本框 67">
              <a:extLst>
                <a:ext uri="{FF2B5EF4-FFF2-40B4-BE49-F238E27FC236}">
                  <a16:creationId xmlns:a16="http://schemas.microsoft.com/office/drawing/2014/main" id="{3368B469-38BE-434A-B312-D09CCEDA4D3B}"/>
                </a:ext>
              </a:extLst>
            </p:cNvPr>
            <p:cNvSpPr txBox="1"/>
            <p:nvPr/>
          </p:nvSpPr>
          <p:spPr>
            <a:xfrm>
              <a:off x="91463" y="6362531"/>
              <a:ext cx="4092217"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charset="0"/>
                  <a:ea typeface="黑体" pitchFamily="49" charset="-122"/>
                  <a:cs typeface="+mn-cs"/>
                </a:rPr>
                <a:t>More Similar environment: Good</a:t>
              </a:r>
              <a:endParaRPr kumimoji="0" lang="zh-CN" altLang="en-US"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charset="0"/>
                <a:ea typeface="黑体" pitchFamily="49" charset="-122"/>
                <a:cs typeface="+mn-cs"/>
              </a:endParaRPr>
            </a:p>
          </p:txBody>
        </p:sp>
        <p:sp>
          <p:nvSpPr>
            <p:cNvPr id="69" name="笑脸 68">
              <a:extLst>
                <a:ext uri="{FF2B5EF4-FFF2-40B4-BE49-F238E27FC236}">
                  <a16:creationId xmlns:a16="http://schemas.microsoft.com/office/drawing/2014/main" id="{DCAA75B9-3695-44BC-9E95-32724D2E1B7B}"/>
                </a:ext>
              </a:extLst>
            </p:cNvPr>
            <p:cNvSpPr/>
            <p:nvPr/>
          </p:nvSpPr>
          <p:spPr bwMode="auto">
            <a:xfrm>
              <a:off x="4064226" y="6306256"/>
              <a:ext cx="550603" cy="495253"/>
            </a:xfrm>
            <a:prstGeom prst="smileyFace">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grpSp>
      <p:grpSp>
        <p:nvGrpSpPr>
          <p:cNvPr id="110" name="组合 109">
            <a:extLst>
              <a:ext uri="{FF2B5EF4-FFF2-40B4-BE49-F238E27FC236}">
                <a16:creationId xmlns:a16="http://schemas.microsoft.com/office/drawing/2014/main" id="{BF7AC2F1-F3ED-4593-9F7E-20BB6F239115}"/>
              </a:ext>
            </a:extLst>
          </p:cNvPr>
          <p:cNvGrpSpPr/>
          <p:nvPr/>
        </p:nvGrpSpPr>
        <p:grpSpPr>
          <a:xfrm>
            <a:off x="-252536" y="2708920"/>
            <a:ext cx="4883215" cy="2592632"/>
            <a:chOff x="4381268" y="4192751"/>
            <a:chExt cx="4883215" cy="2629786"/>
          </a:xfrm>
        </p:grpSpPr>
        <p:sp>
          <p:nvSpPr>
            <p:cNvPr id="111" name="文本框 110">
              <a:extLst>
                <a:ext uri="{FF2B5EF4-FFF2-40B4-BE49-F238E27FC236}">
                  <a16:creationId xmlns:a16="http://schemas.microsoft.com/office/drawing/2014/main" id="{33D79F2D-337B-4046-B834-A725E06D9195}"/>
                </a:ext>
              </a:extLst>
            </p:cNvPr>
            <p:cNvSpPr txBox="1"/>
            <p:nvPr/>
          </p:nvSpPr>
          <p:spPr>
            <a:xfrm>
              <a:off x="4381268" y="6373630"/>
              <a:ext cx="4092217" cy="36933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charset="0"/>
                  <a:ea typeface="黑体" pitchFamily="49" charset="-122"/>
                  <a:cs typeface="+mn-cs"/>
                </a:rPr>
                <a:t>Less Similar environment: Bad</a:t>
              </a:r>
              <a:endParaRPr kumimoji="0" lang="zh-CN" altLang="en-US"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Arial" charset="0"/>
                <a:ea typeface="黑体" pitchFamily="49" charset="-122"/>
                <a:cs typeface="+mn-cs"/>
              </a:endParaRPr>
            </a:p>
          </p:txBody>
        </p:sp>
        <p:grpSp>
          <p:nvGrpSpPr>
            <p:cNvPr id="112" name="组合 111">
              <a:extLst>
                <a:ext uri="{FF2B5EF4-FFF2-40B4-BE49-F238E27FC236}">
                  <a16:creationId xmlns:a16="http://schemas.microsoft.com/office/drawing/2014/main" id="{E9C87D51-BA88-4AB4-84A7-840BBDFAAE23}"/>
                </a:ext>
              </a:extLst>
            </p:cNvPr>
            <p:cNvGrpSpPr/>
            <p:nvPr/>
          </p:nvGrpSpPr>
          <p:grpSpPr>
            <a:xfrm>
              <a:off x="4465687" y="4192751"/>
              <a:ext cx="4798796" cy="2011655"/>
              <a:chOff x="4465687" y="4192751"/>
              <a:chExt cx="4798796" cy="2011655"/>
            </a:xfrm>
          </p:grpSpPr>
          <mc:AlternateContent xmlns:mc="http://schemas.openxmlformats.org/markup-compatibility/2006" xmlns:a14="http://schemas.microsoft.com/office/drawing/2010/main">
            <mc:Choice Requires="a14">
              <p:sp>
                <p:nvSpPr>
                  <p:cNvPr id="114" name="文本框 113">
                    <a:extLst>
                      <a:ext uri="{FF2B5EF4-FFF2-40B4-BE49-F238E27FC236}">
                        <a16:creationId xmlns:a16="http://schemas.microsoft.com/office/drawing/2014/main" id="{C9427093-1C26-4CA8-93CE-FADFDB25C191}"/>
                      </a:ext>
                    </a:extLst>
                  </p:cNvPr>
                  <p:cNvSpPr txBox="1"/>
                  <p:nvPr/>
                </p:nvSpPr>
                <p:spPr>
                  <a:xfrm>
                    <a:off x="4628714" y="5503625"/>
                    <a:ext cx="248710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𝑃</m:t>
                              </m:r>
                            </m:e>
                            <m:sub>
                              <m:r>
                                <a:rPr lang="en-US" altLang="zh-CN" sz="1000" i="1">
                                  <a:solidFill>
                                    <a:srgbClr val="C00000"/>
                                  </a:solidFill>
                                  <a:latin typeface="Cambria Math" panose="02040503050406030204" pitchFamily="18" charset="0"/>
                                </a:rPr>
                                <m:t>1</m:t>
                              </m:r>
                            </m:sub>
                          </m:sSub>
                          <m:r>
                            <a:rPr lang="en-US" altLang="zh-CN" sz="1000" i="1">
                              <a:solidFill>
                                <a:srgbClr val="C00000"/>
                              </a:solidFill>
                              <a:latin typeface="Cambria Math" panose="02040503050406030204" pitchFamily="18" charset="0"/>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1</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1</m:t>
                                  </m:r>
                                </m:sub>
                              </m:sSub>
                            </m:e>
                          </m:d>
                          <m:r>
                            <m:rPr>
                              <m:nor/>
                            </m:rPr>
                            <a:rPr lang="en-US" altLang="zh-CN" sz="1000" dirty="0">
                              <a:solidFill>
                                <a:srgbClr val="C00000"/>
                              </a:solidFill>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1</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𝑤</m:t>
                                  </m:r>
                                </m:sub>
                              </m:sSub>
                            </m:e>
                          </m:d>
                          <m:r>
                            <m:rPr>
                              <m:nor/>
                            </m:rPr>
                            <a:rPr lang="en-US" altLang="zh-CN" sz="1000" dirty="0">
                              <a:solidFill>
                                <a:srgbClr val="C00000"/>
                              </a:solidFill>
                            </a:rPr>
                            <m:t>]</m:t>
                          </m:r>
                        </m:oMath>
                      </m:oMathPara>
                    </a14:m>
                    <a:endParaRPr lang="zh-CN" altLang="en-US" sz="1000" dirty="0">
                      <a:solidFill>
                        <a:srgbClr val="C00000"/>
                      </a:solidFill>
                    </a:endParaRPr>
                  </a:p>
                  <a:p>
                    <a:pPr lvl="0"/>
                    <a:endParaRPr kumimoji="0" lang="zh-CN" altLang="en-US" sz="1000" b="0" i="0" u="none" strike="noStrike" kern="1200" cap="none" spc="0" normalizeH="0" baseline="0" noProof="0" dirty="0">
                      <a:ln>
                        <a:noFill/>
                      </a:ln>
                      <a:solidFill>
                        <a:srgbClr val="C00000"/>
                      </a:solidFill>
                      <a:effectLst/>
                      <a:uLnTx/>
                      <a:uFillTx/>
                      <a:latin typeface="Arial" charset="0"/>
                      <a:ea typeface="黑体" pitchFamily="49" charset="-122"/>
                      <a:cs typeface="+mn-cs"/>
                    </a:endParaRPr>
                  </a:p>
                </p:txBody>
              </p:sp>
            </mc:Choice>
            <mc:Fallback xmlns="">
              <p:sp>
                <p:nvSpPr>
                  <p:cNvPr id="96" name="文本框 95"/>
                  <p:cNvSpPr txBox="1">
                    <a:spLocks noRot="1" noChangeAspect="1" noMove="1" noResize="1" noEditPoints="1" noAdjustHandles="1" noChangeArrowheads="1" noChangeShapeType="1" noTextEdit="1"/>
                  </p:cNvSpPr>
                  <p:nvPr/>
                </p:nvSpPr>
                <p:spPr>
                  <a:xfrm>
                    <a:off x="4628714" y="5503625"/>
                    <a:ext cx="2487103" cy="400110"/>
                  </a:xfrm>
                  <a:prstGeom prst="rect">
                    <a:avLst/>
                  </a:prstGeom>
                  <a:blipFill>
                    <a:blip r:embed="rId10"/>
                    <a:stretch>
                      <a:fillRect/>
                    </a:stretch>
                  </a:blipFill>
                </p:spPr>
                <p:txBody>
                  <a:bodyPr/>
                  <a:lstStyle/>
                  <a:p>
                    <a:r>
                      <a:rPr lang="zh-CN" altLang="en-US">
                        <a:noFill/>
                      </a:rPr>
                      <a:t> </a:t>
                    </a:r>
                  </a:p>
                </p:txBody>
              </p:sp>
            </mc:Fallback>
          </mc:AlternateContent>
          <p:grpSp>
            <p:nvGrpSpPr>
              <p:cNvPr id="115" name="组合 114">
                <a:extLst>
                  <a:ext uri="{FF2B5EF4-FFF2-40B4-BE49-F238E27FC236}">
                    <a16:creationId xmlns:a16="http://schemas.microsoft.com/office/drawing/2014/main" id="{2C821957-F050-42E8-942F-46855CE2B0E4}"/>
                  </a:ext>
                </a:extLst>
              </p:cNvPr>
              <p:cNvGrpSpPr/>
              <p:nvPr/>
            </p:nvGrpSpPr>
            <p:grpSpPr>
              <a:xfrm>
                <a:off x="4465687" y="4192751"/>
                <a:ext cx="4798796" cy="2011655"/>
                <a:chOff x="4448102" y="4187519"/>
                <a:chExt cx="4798796" cy="2011655"/>
              </a:xfrm>
            </p:grpSpPr>
            <mc:AlternateContent xmlns:mc="http://schemas.openxmlformats.org/markup-compatibility/2006" xmlns:a14="http://schemas.microsoft.com/office/drawing/2010/main">
              <mc:Choice Requires="a14">
                <p:sp>
                  <p:nvSpPr>
                    <p:cNvPr id="116" name="文本框 115">
                      <a:extLst>
                        <a:ext uri="{FF2B5EF4-FFF2-40B4-BE49-F238E27FC236}">
                          <a16:creationId xmlns:a16="http://schemas.microsoft.com/office/drawing/2014/main" id="{7DE96BAE-F1E7-4681-9A52-C2D90CFE37BA}"/>
                        </a:ext>
                      </a:extLst>
                    </p:cNvPr>
                    <p:cNvSpPr txBox="1"/>
                    <p:nvPr/>
                  </p:nvSpPr>
                  <p:spPr>
                    <a:xfrm>
                      <a:off x="6602420" y="5473790"/>
                      <a:ext cx="2487103"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000" i="1" smtClean="0">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𝑃</m:t>
                                </m:r>
                              </m:e>
                              <m:sub>
                                <m:r>
                                  <a:rPr lang="en-US" altLang="zh-CN" sz="1000" b="0" i="1" smtClean="0">
                                    <a:solidFill>
                                      <a:srgbClr val="C00000"/>
                                    </a:solidFill>
                                    <a:latin typeface="Cambria Math" panose="02040503050406030204" pitchFamily="18" charset="0"/>
                                  </a:rPr>
                                  <m:t>3</m:t>
                                </m:r>
                              </m:sub>
                            </m:sSub>
                            <m:r>
                              <a:rPr lang="en-US" altLang="zh-CN" sz="1000" i="1">
                                <a:solidFill>
                                  <a:srgbClr val="C00000"/>
                                </a:solidFill>
                                <a:latin typeface="Cambria Math" panose="02040503050406030204" pitchFamily="18" charset="0"/>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3</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1</m:t>
                                    </m:r>
                                  </m:sub>
                                </m:sSub>
                              </m:e>
                            </m:d>
                            <m:r>
                              <m:rPr>
                                <m:nor/>
                              </m:rPr>
                              <a:rPr lang="en-US" altLang="zh-CN" sz="1000" dirty="0">
                                <a:solidFill>
                                  <a:srgbClr val="C00000"/>
                                </a:solidFill>
                              </a:rPr>
                              <m:t>,…,</m:t>
                            </m:r>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𝑝</m:t>
                                </m:r>
                              </m:e>
                              <m:sub>
                                <m:r>
                                  <a:rPr lang="en-US" altLang="zh-CN" sz="1000" b="0" i="1" smtClean="0">
                                    <a:solidFill>
                                      <a:srgbClr val="C00000"/>
                                    </a:solidFill>
                                    <a:latin typeface="Cambria Math" panose="02040503050406030204" pitchFamily="18" charset="0"/>
                                  </a:rPr>
                                  <m:t>3</m:t>
                                </m:r>
                              </m:sub>
                            </m:sSub>
                            <m:d>
                              <m:dPr>
                                <m:ctrlPr>
                                  <a:rPr lang="en-US" altLang="zh-CN" sz="1000" i="1">
                                    <a:solidFill>
                                      <a:srgbClr val="C00000"/>
                                    </a:solidFill>
                                    <a:latin typeface="Cambria Math" panose="02040503050406030204" pitchFamily="18" charset="0"/>
                                  </a:rPr>
                                </m:ctrlPr>
                              </m:dPr>
                              <m:e>
                                <m:sSub>
                                  <m:sSubPr>
                                    <m:ctrlPr>
                                      <a:rPr lang="en-US" altLang="zh-CN" sz="1000" i="1">
                                        <a:solidFill>
                                          <a:srgbClr val="C00000"/>
                                        </a:solidFill>
                                        <a:latin typeface="Cambria Math" panose="02040503050406030204" pitchFamily="18" charset="0"/>
                                      </a:rPr>
                                    </m:ctrlPr>
                                  </m:sSubPr>
                                  <m:e>
                                    <m:r>
                                      <a:rPr lang="en-US" altLang="zh-CN" sz="1000" i="1">
                                        <a:solidFill>
                                          <a:srgbClr val="C00000"/>
                                        </a:solidFill>
                                        <a:latin typeface="Cambria Math" panose="02040503050406030204" pitchFamily="18" charset="0"/>
                                      </a:rPr>
                                      <m:t>h</m:t>
                                    </m:r>
                                  </m:e>
                                  <m:sub>
                                    <m:r>
                                      <a:rPr lang="en-US" altLang="zh-CN" sz="1000" i="1">
                                        <a:solidFill>
                                          <a:srgbClr val="C00000"/>
                                        </a:solidFill>
                                        <a:latin typeface="Cambria Math" panose="02040503050406030204" pitchFamily="18" charset="0"/>
                                      </a:rPr>
                                      <m:t>𝑤</m:t>
                                    </m:r>
                                  </m:sub>
                                </m:sSub>
                              </m:e>
                            </m:d>
                            <m:r>
                              <m:rPr>
                                <m:nor/>
                              </m:rPr>
                              <a:rPr lang="en-US" altLang="zh-CN" sz="1000" dirty="0">
                                <a:solidFill>
                                  <a:srgbClr val="C00000"/>
                                </a:solidFill>
                              </a:rPr>
                              <m:t>]</m:t>
                            </m:r>
                          </m:oMath>
                        </m:oMathPara>
                      </a14:m>
                      <a:endParaRPr lang="zh-CN" altLang="en-US" sz="1000" dirty="0">
                        <a:solidFill>
                          <a:srgbClr val="C00000"/>
                        </a:solidFill>
                      </a:endParaRPr>
                    </a:p>
                    <a:p>
                      <a:pPr lvl="0"/>
                      <a:endParaRPr kumimoji="0" lang="zh-CN" altLang="en-US" sz="1000" b="0" i="0" u="none" strike="noStrike" kern="1200" cap="none" spc="0" normalizeH="0" baseline="0" noProof="0" dirty="0">
                        <a:ln>
                          <a:noFill/>
                        </a:ln>
                        <a:solidFill>
                          <a:srgbClr val="C00000"/>
                        </a:solidFill>
                        <a:effectLst/>
                        <a:uLnTx/>
                        <a:uFillTx/>
                        <a:latin typeface="Arial" charset="0"/>
                        <a:ea typeface="黑体" pitchFamily="49" charset="-122"/>
                        <a:cs typeface="+mn-cs"/>
                      </a:endParaRPr>
                    </a:p>
                  </p:txBody>
                </p:sp>
              </mc:Choice>
              <mc:Fallback xmlns="">
                <p:sp>
                  <p:nvSpPr>
                    <p:cNvPr id="97" name="文本框 96"/>
                    <p:cNvSpPr txBox="1">
                      <a:spLocks noRot="1" noChangeAspect="1" noMove="1" noResize="1" noEditPoints="1" noAdjustHandles="1" noChangeArrowheads="1" noChangeShapeType="1" noTextEdit="1"/>
                    </p:cNvSpPr>
                    <p:nvPr/>
                  </p:nvSpPr>
                  <p:spPr>
                    <a:xfrm>
                      <a:off x="6602420" y="5473790"/>
                      <a:ext cx="2487103" cy="400110"/>
                    </a:xfrm>
                    <a:prstGeom prst="rect">
                      <a:avLst/>
                    </a:prstGeom>
                    <a:blipFill>
                      <a:blip r:embed="rId11"/>
                      <a:stretch>
                        <a:fillRect/>
                      </a:stretch>
                    </a:blipFill>
                  </p:spPr>
                  <p:txBody>
                    <a:bodyPr/>
                    <a:lstStyle/>
                    <a:p>
                      <a:r>
                        <a:rPr lang="zh-CN" altLang="en-US">
                          <a:noFill/>
                        </a:rPr>
                        <a:t> </a:t>
                      </a:r>
                    </a:p>
                  </p:txBody>
                </p:sp>
              </mc:Fallback>
            </mc:AlternateContent>
            <p:grpSp>
              <p:nvGrpSpPr>
                <p:cNvPr id="117" name="组合 116">
                  <a:extLst>
                    <a:ext uri="{FF2B5EF4-FFF2-40B4-BE49-F238E27FC236}">
                      <a16:creationId xmlns:a16="http://schemas.microsoft.com/office/drawing/2014/main" id="{35EF741E-CC99-4FFD-87C2-FB9B268BE63D}"/>
                    </a:ext>
                  </a:extLst>
                </p:cNvPr>
                <p:cNvGrpSpPr/>
                <p:nvPr/>
              </p:nvGrpSpPr>
              <p:grpSpPr>
                <a:xfrm>
                  <a:off x="4448102" y="4187519"/>
                  <a:ext cx="4798796" cy="2011655"/>
                  <a:chOff x="-339836" y="4267468"/>
                  <a:chExt cx="4798796" cy="2011655"/>
                </a:xfrm>
              </p:grpSpPr>
              <p:grpSp>
                <p:nvGrpSpPr>
                  <p:cNvPr id="118" name="组合 117">
                    <a:extLst>
                      <a:ext uri="{FF2B5EF4-FFF2-40B4-BE49-F238E27FC236}">
                        <a16:creationId xmlns:a16="http://schemas.microsoft.com/office/drawing/2014/main" id="{D9E5E0B8-963A-4533-A0DE-C662EC4214F2}"/>
                      </a:ext>
                    </a:extLst>
                  </p:cNvPr>
                  <p:cNvGrpSpPr/>
                  <p:nvPr/>
                </p:nvGrpSpPr>
                <p:grpSpPr>
                  <a:xfrm>
                    <a:off x="-339836" y="4607946"/>
                    <a:ext cx="2822217" cy="1646256"/>
                    <a:chOff x="2924592" y="2660650"/>
                    <a:chExt cx="2822217" cy="1646256"/>
                  </a:xfrm>
                </p:grpSpPr>
                <p:grpSp>
                  <p:nvGrpSpPr>
                    <p:cNvPr id="134" name="组合 133">
                      <a:extLst>
                        <a:ext uri="{FF2B5EF4-FFF2-40B4-BE49-F238E27FC236}">
                          <a16:creationId xmlns:a16="http://schemas.microsoft.com/office/drawing/2014/main" id="{DA508361-D174-4136-B9BD-FCF204C56BFD}"/>
                        </a:ext>
                      </a:extLst>
                    </p:cNvPr>
                    <p:cNvGrpSpPr/>
                    <p:nvPr/>
                  </p:nvGrpSpPr>
                  <p:grpSpPr>
                    <a:xfrm>
                      <a:off x="3732651" y="2965667"/>
                      <a:ext cx="1176365" cy="365988"/>
                      <a:chOff x="3510194" y="3109699"/>
                      <a:chExt cx="1848573" cy="511366"/>
                    </a:xfrm>
                  </p:grpSpPr>
                  <p:sp>
                    <p:nvSpPr>
                      <p:cNvPr id="141" name="圆角矩形 195">
                        <a:extLst>
                          <a:ext uri="{FF2B5EF4-FFF2-40B4-BE49-F238E27FC236}">
                            <a16:creationId xmlns:a16="http://schemas.microsoft.com/office/drawing/2014/main" id="{8B0FFB0F-23DF-48C8-828F-30AA795C80AC}"/>
                          </a:ext>
                        </a:extLst>
                      </p:cNvPr>
                      <p:cNvSpPr/>
                      <p:nvPr/>
                    </p:nvSpPr>
                    <p:spPr bwMode="auto">
                      <a:xfrm>
                        <a:off x="3510194" y="3109699"/>
                        <a:ext cx="1848573" cy="51136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pic>
                    <p:nvPicPr>
                      <p:cNvPr id="142" name="图片 141">
                        <a:extLst>
                          <a:ext uri="{FF2B5EF4-FFF2-40B4-BE49-F238E27FC236}">
                            <a16:creationId xmlns:a16="http://schemas.microsoft.com/office/drawing/2014/main" id="{C0E3E8AA-F999-4ED3-92FA-7AD3C38A6642}"/>
                          </a:ext>
                        </a:extLst>
                      </p:cNvPr>
                      <p:cNvPicPr>
                        <a:picLocks noChangeAspect="1"/>
                      </p:cNvPicPr>
                      <p:nvPr/>
                    </p:nvPicPr>
                    <p:blipFill rotWithShape="1">
                      <a:blip r:embed="rId8"/>
                      <a:srcRect l="6589" t="12963" r="9360" b="4437"/>
                      <a:stretch/>
                    </p:blipFill>
                    <p:spPr>
                      <a:xfrm>
                        <a:off x="3583418" y="3132028"/>
                        <a:ext cx="1748852" cy="461203"/>
                      </a:xfrm>
                      <a:prstGeom prst="rect">
                        <a:avLst/>
                      </a:prstGeom>
                    </p:spPr>
                  </p:pic>
                </p:grpSp>
                <p:sp>
                  <p:nvSpPr>
                    <p:cNvPr id="135" name="矩形 134">
                      <a:extLst>
                        <a:ext uri="{FF2B5EF4-FFF2-40B4-BE49-F238E27FC236}">
                          <a16:creationId xmlns:a16="http://schemas.microsoft.com/office/drawing/2014/main" id="{8BF2ABF2-5D58-44F0-A5DB-1CEF2F506DDD}"/>
                        </a:ext>
                      </a:extLst>
                    </p:cNvPr>
                    <p:cNvSpPr/>
                    <p:nvPr/>
                  </p:nvSpPr>
                  <p:spPr>
                    <a:xfrm>
                      <a:off x="3614198" y="2660650"/>
                      <a:ext cx="1426256" cy="276999"/>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Arial" charset="0"/>
                          <a:ea typeface="黑体" pitchFamily="49" charset="-122"/>
                          <a:cs typeface="+mn-cs"/>
                        </a:rPr>
                        <a:t>Model</a:t>
                      </a:r>
                      <a:endParaRPr kumimoji="0" lang="zh-CN" altLang="en-US" sz="11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36" name="圆角矩形 189">
                      <a:extLst>
                        <a:ext uri="{FF2B5EF4-FFF2-40B4-BE49-F238E27FC236}">
                          <a16:creationId xmlns:a16="http://schemas.microsoft.com/office/drawing/2014/main" id="{9228D04A-4710-4FE9-A708-C7266145721B}"/>
                        </a:ext>
                      </a:extLst>
                    </p:cNvPr>
                    <p:cNvSpPr/>
                    <p:nvPr/>
                  </p:nvSpPr>
                  <p:spPr bwMode="auto">
                    <a:xfrm>
                      <a:off x="3614198" y="3476209"/>
                      <a:ext cx="1426256" cy="40728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37" name="矩形 136">
                      <a:extLst>
                        <a:ext uri="{FF2B5EF4-FFF2-40B4-BE49-F238E27FC236}">
                          <a16:creationId xmlns:a16="http://schemas.microsoft.com/office/drawing/2014/main" id="{73A62ACC-1A42-442F-85A2-3B8008B1899B}"/>
                        </a:ext>
                      </a:extLst>
                    </p:cNvPr>
                    <p:cNvSpPr/>
                    <p:nvPr/>
                  </p:nvSpPr>
                  <p:spPr>
                    <a:xfrm>
                      <a:off x="3598097" y="3968352"/>
                      <a:ext cx="1615912"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0000"/>
                          </a:solidFill>
                          <a:effectLst/>
                          <a:uLnTx/>
                          <a:uFillTx/>
                          <a:latin typeface="Arial" charset="0"/>
                          <a:ea typeface="黑体" pitchFamily="49" charset="-122"/>
                          <a:cs typeface="+mn-cs"/>
                        </a:rPr>
                        <a:t>environment 1 </a:t>
                      </a:r>
                      <a:endParaRPr kumimoji="0" lang="zh-CN" altLang="en-US" sz="14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38" name="文本框 137">
                      <a:extLst>
                        <a:ext uri="{FF2B5EF4-FFF2-40B4-BE49-F238E27FC236}">
                          <a16:creationId xmlns:a16="http://schemas.microsoft.com/office/drawing/2014/main" id="{788B0716-DFB2-4BA8-9654-A9CFDD8C2D48}"/>
                        </a:ext>
                      </a:extLst>
                    </p:cNvPr>
                    <p:cNvSpPr txBox="1"/>
                    <p:nvPr/>
                  </p:nvSpPr>
                  <p:spPr>
                    <a:xfrm>
                      <a:off x="2924592" y="3493721"/>
                      <a:ext cx="2822217" cy="18466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0" i="0" u="none" strike="noStrike" kern="1200" cap="none" spc="0" normalizeH="0" baseline="0" noProof="0" dirty="0">
                          <a:ln>
                            <a:noFill/>
                          </a:ln>
                          <a:solidFill>
                            <a:srgbClr val="000000"/>
                          </a:solidFill>
                          <a:effectLst/>
                          <a:uLnTx/>
                          <a:uFillTx/>
                          <a:latin typeface="Arial" charset="0"/>
                          <a:ea typeface="黑体" pitchFamily="49" charset="-122"/>
                          <a:cs typeface="+mn-cs"/>
                        </a:rPr>
                        <a:t>Probability distribution of channel state</a:t>
                      </a:r>
                      <a:endParaRPr kumimoji="0" lang="zh-CN" altLang="en-US" sz="6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cxnSp>
                  <p:nvCxnSpPr>
                    <p:cNvPr id="139" name="肘形连接符 193">
                      <a:extLst>
                        <a:ext uri="{FF2B5EF4-FFF2-40B4-BE49-F238E27FC236}">
                          <a16:creationId xmlns:a16="http://schemas.microsoft.com/office/drawing/2014/main" id="{43F62BE5-A279-4AC9-8899-A4BDD1DBEC84}"/>
                        </a:ext>
                      </a:extLst>
                    </p:cNvPr>
                    <p:cNvCxnSpPr>
                      <a:stCxn id="136" idx="1"/>
                      <a:endCxn id="141" idx="1"/>
                    </p:cNvCxnSpPr>
                    <p:nvPr/>
                  </p:nvCxnSpPr>
                  <p:spPr bwMode="auto">
                    <a:xfrm rot="10800000" flipH="1">
                      <a:off x="3614197" y="3148662"/>
                      <a:ext cx="118453" cy="531193"/>
                    </a:xfrm>
                    <a:prstGeom prst="bentConnector3">
                      <a:avLst>
                        <a:gd name="adj1" fmla="val -192988"/>
                      </a:avLst>
                    </a:prstGeom>
                    <a:solidFill>
                      <a:schemeClr val="accent1"/>
                    </a:solidFill>
                    <a:ln w="28575" cap="flat" cmpd="sng" algn="ctr">
                      <a:solidFill>
                        <a:schemeClr val="tx1"/>
                      </a:solidFill>
                      <a:prstDash val="solid"/>
                      <a:round/>
                      <a:headEnd type="none" w="med" len="med"/>
                      <a:tailEnd type="triangle"/>
                    </a:ln>
                    <a:effectLst/>
                  </p:spPr>
                </p:cxnSp>
                <p:cxnSp>
                  <p:nvCxnSpPr>
                    <p:cNvPr id="140" name="肘形连接符 194">
                      <a:extLst>
                        <a:ext uri="{FF2B5EF4-FFF2-40B4-BE49-F238E27FC236}">
                          <a16:creationId xmlns:a16="http://schemas.microsoft.com/office/drawing/2014/main" id="{FDBFC475-7EC7-4916-A5B4-C209B45D6DE9}"/>
                        </a:ext>
                      </a:extLst>
                    </p:cNvPr>
                    <p:cNvCxnSpPr>
                      <a:stCxn id="141" idx="3"/>
                      <a:endCxn id="136" idx="3"/>
                    </p:cNvCxnSpPr>
                    <p:nvPr/>
                  </p:nvCxnSpPr>
                  <p:spPr bwMode="auto">
                    <a:xfrm>
                      <a:off x="4909016" y="3148661"/>
                      <a:ext cx="131438" cy="531193"/>
                    </a:xfrm>
                    <a:prstGeom prst="bentConnector3">
                      <a:avLst>
                        <a:gd name="adj1" fmla="val 273922"/>
                      </a:avLst>
                    </a:prstGeom>
                    <a:solidFill>
                      <a:schemeClr val="accent1"/>
                    </a:solidFill>
                    <a:ln w="28575" cap="flat" cmpd="sng" algn="ctr">
                      <a:solidFill>
                        <a:schemeClr val="tx1"/>
                      </a:solidFill>
                      <a:prstDash val="solid"/>
                      <a:round/>
                      <a:headEnd type="none" w="med" len="med"/>
                      <a:tailEnd type="triangle"/>
                    </a:ln>
                    <a:effectLst/>
                  </p:spPr>
                </p:cxnSp>
              </p:grpSp>
              <p:grpSp>
                <p:nvGrpSpPr>
                  <p:cNvPr id="119" name="组合 118">
                    <a:extLst>
                      <a:ext uri="{FF2B5EF4-FFF2-40B4-BE49-F238E27FC236}">
                        <a16:creationId xmlns:a16="http://schemas.microsoft.com/office/drawing/2014/main" id="{81C23546-18BE-4DC6-A461-5EA79793170E}"/>
                      </a:ext>
                    </a:extLst>
                  </p:cNvPr>
                  <p:cNvGrpSpPr/>
                  <p:nvPr/>
                </p:nvGrpSpPr>
                <p:grpSpPr>
                  <a:xfrm>
                    <a:off x="7069" y="4267468"/>
                    <a:ext cx="4451891" cy="2011655"/>
                    <a:chOff x="17623" y="4276352"/>
                    <a:chExt cx="4451891" cy="2011655"/>
                  </a:xfrm>
                </p:grpSpPr>
                <p:sp>
                  <p:nvSpPr>
                    <p:cNvPr id="120" name="圆角矩形 174">
                      <a:extLst>
                        <a:ext uri="{FF2B5EF4-FFF2-40B4-BE49-F238E27FC236}">
                          <a16:creationId xmlns:a16="http://schemas.microsoft.com/office/drawing/2014/main" id="{1DBE18C4-C55C-45F1-BF4B-65EB4838D391}"/>
                        </a:ext>
                      </a:extLst>
                    </p:cNvPr>
                    <p:cNvSpPr/>
                    <p:nvPr/>
                  </p:nvSpPr>
                  <p:spPr bwMode="auto">
                    <a:xfrm>
                      <a:off x="17623" y="4305768"/>
                      <a:ext cx="4113373" cy="198223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21" name="矩形 120">
                      <a:extLst>
                        <a:ext uri="{FF2B5EF4-FFF2-40B4-BE49-F238E27FC236}">
                          <a16:creationId xmlns:a16="http://schemas.microsoft.com/office/drawing/2014/main" id="{D23B2910-69D3-4A53-BC13-1696CB26F676}"/>
                        </a:ext>
                      </a:extLst>
                    </p:cNvPr>
                    <p:cNvSpPr/>
                    <p:nvPr/>
                  </p:nvSpPr>
                  <p:spPr>
                    <a:xfrm>
                      <a:off x="997629" y="4276352"/>
                      <a:ext cx="2313517" cy="369332"/>
                    </a:xfrm>
                    <a:prstGeom prst="rect">
                      <a:avLst/>
                    </a:prstGeom>
                  </p:spPr>
                  <p:txBody>
                    <a:bodyPr wrap="non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000000"/>
                          </a:solidFill>
                          <a:effectLst/>
                          <a:uLnTx/>
                          <a:uFillTx/>
                          <a:latin typeface="Arial" charset="0"/>
                          <a:ea typeface="黑体" pitchFamily="49" charset="-122"/>
                          <a:cs typeface="+mn-cs"/>
                        </a:rPr>
                        <a:t>Federated Training </a:t>
                      </a:r>
                      <a:endParaRPr kumimoji="0" lang="zh-CN" altLang="en-US" sz="18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grpSp>
                  <p:nvGrpSpPr>
                    <p:cNvPr id="122" name="组合 121">
                      <a:extLst>
                        <a:ext uri="{FF2B5EF4-FFF2-40B4-BE49-F238E27FC236}">
                          <a16:creationId xmlns:a16="http://schemas.microsoft.com/office/drawing/2014/main" id="{8363C081-7A9C-45D9-B9F4-C8C1510F133C}"/>
                        </a:ext>
                      </a:extLst>
                    </p:cNvPr>
                    <p:cNvGrpSpPr/>
                    <p:nvPr/>
                  </p:nvGrpSpPr>
                  <p:grpSpPr>
                    <a:xfrm>
                      <a:off x="1647297" y="4606674"/>
                      <a:ext cx="2822217" cy="1632868"/>
                      <a:chOff x="2924592" y="2660650"/>
                      <a:chExt cx="2822217" cy="1632868"/>
                    </a:xfrm>
                  </p:grpSpPr>
                  <p:grpSp>
                    <p:nvGrpSpPr>
                      <p:cNvPr id="123" name="组合 122">
                        <a:extLst>
                          <a:ext uri="{FF2B5EF4-FFF2-40B4-BE49-F238E27FC236}">
                            <a16:creationId xmlns:a16="http://schemas.microsoft.com/office/drawing/2014/main" id="{A2805E0C-E7E2-40D7-ADE3-4D7140A56C46}"/>
                          </a:ext>
                        </a:extLst>
                      </p:cNvPr>
                      <p:cNvGrpSpPr/>
                      <p:nvPr/>
                    </p:nvGrpSpPr>
                    <p:grpSpPr>
                      <a:xfrm>
                        <a:off x="3732651" y="2965667"/>
                        <a:ext cx="1176365" cy="365988"/>
                        <a:chOff x="3510194" y="3109699"/>
                        <a:chExt cx="1848573" cy="511366"/>
                      </a:xfrm>
                    </p:grpSpPr>
                    <p:sp>
                      <p:nvSpPr>
                        <p:cNvPr id="132" name="圆角矩形 185">
                          <a:extLst>
                            <a:ext uri="{FF2B5EF4-FFF2-40B4-BE49-F238E27FC236}">
                              <a16:creationId xmlns:a16="http://schemas.microsoft.com/office/drawing/2014/main" id="{CB74A7D4-5448-49E1-A975-035DFB6005FA}"/>
                            </a:ext>
                          </a:extLst>
                        </p:cNvPr>
                        <p:cNvSpPr/>
                        <p:nvPr/>
                      </p:nvSpPr>
                      <p:spPr bwMode="auto">
                        <a:xfrm>
                          <a:off x="3510194" y="3109699"/>
                          <a:ext cx="1848573" cy="511366"/>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pic>
                      <p:nvPicPr>
                        <p:cNvPr id="133" name="图片 132">
                          <a:extLst>
                            <a:ext uri="{FF2B5EF4-FFF2-40B4-BE49-F238E27FC236}">
                              <a16:creationId xmlns:a16="http://schemas.microsoft.com/office/drawing/2014/main" id="{96E92767-E875-42AC-A41D-0C33A0C4EF8F}"/>
                            </a:ext>
                          </a:extLst>
                        </p:cNvPr>
                        <p:cNvPicPr>
                          <a:picLocks noChangeAspect="1"/>
                        </p:cNvPicPr>
                        <p:nvPr/>
                      </p:nvPicPr>
                      <p:blipFill rotWithShape="1">
                        <a:blip r:embed="rId8"/>
                        <a:srcRect l="6589" t="12963" r="9360" b="4437"/>
                        <a:stretch/>
                      </p:blipFill>
                      <p:spPr>
                        <a:xfrm>
                          <a:off x="3583418" y="3132028"/>
                          <a:ext cx="1748852" cy="461203"/>
                        </a:xfrm>
                        <a:prstGeom prst="rect">
                          <a:avLst/>
                        </a:prstGeom>
                      </p:spPr>
                    </p:pic>
                  </p:grpSp>
                  <p:sp>
                    <p:nvSpPr>
                      <p:cNvPr id="124" name="矩形 123">
                        <a:extLst>
                          <a:ext uri="{FF2B5EF4-FFF2-40B4-BE49-F238E27FC236}">
                            <a16:creationId xmlns:a16="http://schemas.microsoft.com/office/drawing/2014/main" id="{3AB9C240-35CD-441F-B058-C68186CAE265}"/>
                          </a:ext>
                        </a:extLst>
                      </p:cNvPr>
                      <p:cNvSpPr/>
                      <p:nvPr/>
                    </p:nvSpPr>
                    <p:spPr>
                      <a:xfrm>
                        <a:off x="3614198" y="2660650"/>
                        <a:ext cx="1426256" cy="276999"/>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Arial" charset="0"/>
                            <a:ea typeface="黑体" pitchFamily="49" charset="-122"/>
                            <a:cs typeface="+mn-cs"/>
                          </a:rPr>
                          <a:t>Model</a:t>
                        </a:r>
                        <a:endParaRPr kumimoji="0" lang="zh-CN" altLang="en-US" sz="11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25" name="圆角矩形 179">
                        <a:extLst>
                          <a:ext uri="{FF2B5EF4-FFF2-40B4-BE49-F238E27FC236}">
                            <a16:creationId xmlns:a16="http://schemas.microsoft.com/office/drawing/2014/main" id="{F0B2F6B4-8282-4C7C-9DF1-4E4EF1FD1C34}"/>
                          </a:ext>
                        </a:extLst>
                      </p:cNvPr>
                      <p:cNvSpPr/>
                      <p:nvPr/>
                    </p:nvSpPr>
                    <p:spPr bwMode="auto">
                      <a:xfrm>
                        <a:off x="3614198" y="3476209"/>
                        <a:ext cx="1426256" cy="407289"/>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sp>
                    <p:nvSpPr>
                      <p:cNvPr id="128" name="矩形 127">
                        <a:extLst>
                          <a:ext uri="{FF2B5EF4-FFF2-40B4-BE49-F238E27FC236}">
                            <a16:creationId xmlns:a16="http://schemas.microsoft.com/office/drawing/2014/main" id="{EEBED8D0-9DDF-4B6A-B096-6A592CA7A0EB}"/>
                          </a:ext>
                        </a:extLst>
                      </p:cNvPr>
                      <p:cNvSpPr/>
                      <p:nvPr/>
                    </p:nvSpPr>
                    <p:spPr>
                      <a:xfrm>
                        <a:off x="3564030" y="3954964"/>
                        <a:ext cx="1615912" cy="338554"/>
                      </a:xfrm>
                      <a:prstGeom prst="rect">
                        <a:avLst/>
                      </a:prstGeom>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600" b="1" i="0" u="none" strike="noStrike" kern="1200" cap="none" spc="0" normalizeH="0" baseline="0" noProof="0" dirty="0">
                            <a:ln>
                              <a:noFill/>
                            </a:ln>
                            <a:solidFill>
                              <a:srgbClr val="000000"/>
                            </a:solidFill>
                            <a:effectLst/>
                            <a:uLnTx/>
                            <a:uFillTx/>
                            <a:latin typeface="Arial" charset="0"/>
                            <a:ea typeface="黑体" pitchFamily="49" charset="-122"/>
                            <a:cs typeface="+mn-cs"/>
                          </a:rPr>
                          <a:t>environment 3 </a:t>
                        </a:r>
                        <a:endParaRPr kumimoji="0" lang="zh-CN" altLang="en-US" sz="14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sp>
                    <p:nvSpPr>
                      <p:cNvPr id="129" name="文本框 128">
                        <a:extLst>
                          <a:ext uri="{FF2B5EF4-FFF2-40B4-BE49-F238E27FC236}">
                            <a16:creationId xmlns:a16="http://schemas.microsoft.com/office/drawing/2014/main" id="{F574EC0A-47E3-47FF-8184-AE17D96B85D8}"/>
                          </a:ext>
                        </a:extLst>
                      </p:cNvPr>
                      <p:cNvSpPr txBox="1"/>
                      <p:nvPr/>
                    </p:nvSpPr>
                    <p:spPr>
                      <a:xfrm>
                        <a:off x="2924592" y="3493721"/>
                        <a:ext cx="2822217" cy="184666"/>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600" b="0" i="0" u="none" strike="noStrike" kern="1200" cap="none" spc="0" normalizeH="0" baseline="0" noProof="0" dirty="0">
                            <a:ln>
                              <a:noFill/>
                            </a:ln>
                            <a:solidFill>
                              <a:srgbClr val="000000"/>
                            </a:solidFill>
                            <a:effectLst/>
                            <a:uLnTx/>
                            <a:uFillTx/>
                            <a:latin typeface="Arial" charset="0"/>
                            <a:ea typeface="黑体" pitchFamily="49" charset="-122"/>
                            <a:cs typeface="+mn-cs"/>
                          </a:rPr>
                          <a:t>Probability distribution of channel state</a:t>
                        </a:r>
                        <a:endParaRPr kumimoji="0" lang="zh-CN" altLang="en-US" sz="600" b="0" i="0" u="none" strike="noStrike" kern="1200" cap="none" spc="0" normalizeH="0" baseline="0" noProof="0" dirty="0">
                          <a:ln>
                            <a:noFill/>
                          </a:ln>
                          <a:solidFill>
                            <a:srgbClr val="000000"/>
                          </a:solidFill>
                          <a:effectLst/>
                          <a:uLnTx/>
                          <a:uFillTx/>
                          <a:latin typeface="Arial" charset="0"/>
                          <a:ea typeface="黑体" pitchFamily="49" charset="-122"/>
                          <a:cs typeface="+mn-cs"/>
                        </a:endParaRPr>
                      </a:p>
                    </p:txBody>
                  </p:sp>
                  <p:cxnSp>
                    <p:nvCxnSpPr>
                      <p:cNvPr id="130" name="肘形连接符 183">
                        <a:extLst>
                          <a:ext uri="{FF2B5EF4-FFF2-40B4-BE49-F238E27FC236}">
                            <a16:creationId xmlns:a16="http://schemas.microsoft.com/office/drawing/2014/main" id="{57F6CBAD-C5F3-47E9-A2BB-0040987EB00A}"/>
                          </a:ext>
                        </a:extLst>
                      </p:cNvPr>
                      <p:cNvCxnSpPr>
                        <a:stCxn id="125" idx="1"/>
                        <a:endCxn id="132" idx="1"/>
                      </p:cNvCxnSpPr>
                      <p:nvPr/>
                    </p:nvCxnSpPr>
                    <p:spPr bwMode="auto">
                      <a:xfrm rot="10800000" flipH="1">
                        <a:off x="3614197" y="3148662"/>
                        <a:ext cx="118453" cy="531193"/>
                      </a:xfrm>
                      <a:prstGeom prst="bentConnector3">
                        <a:avLst>
                          <a:gd name="adj1" fmla="val -192988"/>
                        </a:avLst>
                      </a:prstGeom>
                      <a:solidFill>
                        <a:schemeClr val="accent1"/>
                      </a:solidFill>
                      <a:ln w="28575" cap="flat" cmpd="sng" algn="ctr">
                        <a:solidFill>
                          <a:schemeClr val="tx1"/>
                        </a:solidFill>
                        <a:prstDash val="solid"/>
                        <a:round/>
                        <a:headEnd type="none" w="med" len="med"/>
                        <a:tailEnd type="triangle"/>
                      </a:ln>
                      <a:effectLst/>
                    </p:spPr>
                  </p:cxnSp>
                  <p:cxnSp>
                    <p:nvCxnSpPr>
                      <p:cNvPr id="131" name="肘形连接符 184">
                        <a:extLst>
                          <a:ext uri="{FF2B5EF4-FFF2-40B4-BE49-F238E27FC236}">
                            <a16:creationId xmlns:a16="http://schemas.microsoft.com/office/drawing/2014/main" id="{79BF3692-CB98-4770-9F0C-A24BEDC01AB6}"/>
                          </a:ext>
                        </a:extLst>
                      </p:cNvPr>
                      <p:cNvCxnSpPr>
                        <a:stCxn id="132" idx="3"/>
                        <a:endCxn id="125" idx="3"/>
                      </p:cNvCxnSpPr>
                      <p:nvPr/>
                    </p:nvCxnSpPr>
                    <p:spPr bwMode="auto">
                      <a:xfrm>
                        <a:off x="4909016" y="3148661"/>
                        <a:ext cx="131438" cy="531193"/>
                      </a:xfrm>
                      <a:prstGeom prst="bentConnector3">
                        <a:avLst>
                          <a:gd name="adj1" fmla="val 273922"/>
                        </a:avLst>
                      </a:prstGeom>
                      <a:solidFill>
                        <a:schemeClr val="accent1"/>
                      </a:solidFill>
                      <a:ln w="28575" cap="flat" cmpd="sng" algn="ctr">
                        <a:solidFill>
                          <a:schemeClr val="tx1"/>
                        </a:solidFill>
                        <a:prstDash val="solid"/>
                        <a:round/>
                        <a:headEnd type="none" w="med" len="med"/>
                        <a:tailEnd type="triangle"/>
                      </a:ln>
                      <a:effectLst/>
                    </p:spPr>
                  </p:cxnSp>
                </p:grpSp>
              </p:grpSp>
            </p:grpSp>
          </p:grpSp>
        </p:grpSp>
        <p:sp>
          <p:nvSpPr>
            <p:cNvPr id="113" name="笑脸 112">
              <a:extLst>
                <a:ext uri="{FF2B5EF4-FFF2-40B4-BE49-F238E27FC236}">
                  <a16:creationId xmlns:a16="http://schemas.microsoft.com/office/drawing/2014/main" id="{28554F0F-42D2-4A74-AB11-AF585EE8D369}"/>
                </a:ext>
              </a:extLst>
            </p:cNvPr>
            <p:cNvSpPr/>
            <p:nvPr/>
          </p:nvSpPr>
          <p:spPr bwMode="auto">
            <a:xfrm>
              <a:off x="8288231" y="6327284"/>
              <a:ext cx="550603" cy="495253"/>
            </a:xfrm>
            <a:prstGeom prst="smileyFace">
              <a:avLst>
                <a:gd name="adj" fmla="val -4653"/>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1" i="0" u="none" strike="noStrike" kern="1200" cap="none" spc="0" normalizeH="0" baseline="0" noProof="0">
                <a:ln>
                  <a:noFill/>
                </a:ln>
                <a:solidFill>
                  <a:srgbClr val="000000"/>
                </a:solidFill>
                <a:effectLst/>
                <a:uLnTx/>
                <a:uFillTx/>
                <a:latin typeface="Arial" charset="0"/>
                <a:ea typeface="宋体" charset="-122"/>
                <a:cs typeface="+mn-cs"/>
              </a:endParaRPr>
            </a:p>
          </p:txBody>
        </p:sp>
      </p:grpSp>
      <p:sp>
        <p:nvSpPr>
          <p:cNvPr id="143" name="矩形 142">
            <a:extLst>
              <a:ext uri="{FF2B5EF4-FFF2-40B4-BE49-F238E27FC236}">
                <a16:creationId xmlns:a16="http://schemas.microsoft.com/office/drawing/2014/main" id="{B1CE7F7E-E9CF-452D-A5FC-9741A81675DA}"/>
              </a:ext>
            </a:extLst>
          </p:cNvPr>
          <p:cNvSpPr/>
          <p:nvPr/>
        </p:nvSpPr>
        <p:spPr>
          <a:xfrm>
            <a:off x="172362" y="5661248"/>
            <a:ext cx="8720381" cy="369332"/>
          </a:xfrm>
          <a:prstGeom prst="rect">
            <a:avLst/>
          </a:prstGeom>
        </p:spPr>
        <p:txBody>
          <a:bodyPr wrap="square">
            <a:spAutoFit/>
          </a:bodyPr>
          <a:lstStyle/>
          <a:p>
            <a:pPr algn="l"/>
            <a:r>
              <a:rPr lang="en-US" altLang="zh-CN" dirty="0"/>
              <a:t>2. Straggler effect: everyone waits for the slowest vehicles to update the model.</a:t>
            </a:r>
          </a:p>
        </p:txBody>
      </p:sp>
      <p:sp>
        <p:nvSpPr>
          <p:cNvPr id="144" name="矩形 143">
            <a:extLst>
              <a:ext uri="{FF2B5EF4-FFF2-40B4-BE49-F238E27FC236}">
                <a16:creationId xmlns:a16="http://schemas.microsoft.com/office/drawing/2014/main" id="{8DC5D38C-EFB5-487D-901F-7C88111016B2}"/>
              </a:ext>
            </a:extLst>
          </p:cNvPr>
          <p:cNvSpPr/>
          <p:nvPr/>
        </p:nvSpPr>
        <p:spPr>
          <a:xfrm>
            <a:off x="172362" y="1628800"/>
            <a:ext cx="8720381" cy="923330"/>
          </a:xfrm>
          <a:prstGeom prst="rect">
            <a:avLst/>
          </a:prstGeom>
        </p:spPr>
        <p:txBody>
          <a:bodyPr wrap="square">
            <a:spAutoFit/>
          </a:bodyPr>
          <a:lstStyle/>
          <a:p>
            <a:pPr algn="l"/>
            <a:r>
              <a:rPr lang="en-US" altLang="zh-CN" dirty="0"/>
              <a:t>1. Different environment results in heterogeneity of dataset for devices, leading to the degradation of FL performance. (This is even worse when deep reinforcement learning is applied, e.g. Use cases in Page)</a:t>
            </a:r>
          </a:p>
        </p:txBody>
      </p:sp>
    </p:spTree>
    <p:extLst>
      <p:ext uri="{BB962C8B-B14F-4D97-AF65-F5344CB8AC3E}">
        <p14:creationId xmlns:p14="http://schemas.microsoft.com/office/powerpoint/2010/main" val="1752678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EC10452-CA92-421E-802A-EA20D3EDEC47}" type="slidenum">
              <a:rPr lang="en-US" altLang="zh-CN" smtClean="0"/>
              <a:pPr>
                <a:defRPr/>
              </a:pPr>
              <a:t>7</a:t>
            </a:fld>
            <a:endParaRPr lang="en-US" altLang="zh-CN"/>
          </a:p>
        </p:txBody>
      </p:sp>
      <p:sp>
        <p:nvSpPr>
          <p:cNvPr id="46" name="矩形 45"/>
          <p:cNvSpPr/>
          <p:nvPr/>
        </p:nvSpPr>
        <p:spPr>
          <a:xfrm>
            <a:off x="3797481" y="-293735"/>
            <a:ext cx="1864613" cy="1129027"/>
          </a:xfrm>
          <a:prstGeom prst="rect">
            <a:avLst/>
          </a:prstGeom>
        </p:spPr>
        <p:txBody>
          <a:bodyPr wrap="none">
            <a:spAutoFit/>
          </a:bodyPr>
          <a:lstStyle/>
          <a:p>
            <a:pPr lvl="0">
              <a:lnSpc>
                <a:spcPct val="200000"/>
              </a:lnSpc>
              <a:defRPr/>
            </a:pPr>
            <a:r>
              <a:rPr lang="en-US" altLang="zh-CN" sz="4000" b="1" dirty="0">
                <a:solidFill>
                  <a:srgbClr val="3333FF"/>
                </a:solidFill>
                <a:latin typeface="Arial Narrow" panose="020B0606020202030204" pitchFamily="34" charset="0"/>
              </a:rPr>
              <a:t>Solution</a:t>
            </a:r>
          </a:p>
        </p:txBody>
      </p:sp>
      <p:sp>
        <p:nvSpPr>
          <p:cNvPr id="47" name="矩形 46"/>
          <p:cNvSpPr/>
          <p:nvPr/>
        </p:nvSpPr>
        <p:spPr>
          <a:xfrm>
            <a:off x="32840" y="1239608"/>
            <a:ext cx="4152099" cy="461665"/>
          </a:xfrm>
          <a:prstGeom prst="rect">
            <a:avLst/>
          </a:prstGeom>
        </p:spPr>
        <p:txBody>
          <a:bodyPr wrap="none">
            <a:spAutoFit/>
          </a:bodyPr>
          <a:lstStyle/>
          <a:p>
            <a:pPr marL="342900" indent="-342900" algn="l">
              <a:buFont typeface="Wingdings" panose="05000000000000000000" pitchFamily="2" charset="2"/>
              <a:buChar char="Ø"/>
            </a:pPr>
            <a:r>
              <a:rPr lang="en-US" altLang="zh-CN" sz="2400" b="1" dirty="0">
                <a:solidFill>
                  <a:srgbClr val="000000"/>
                </a:solidFill>
              </a:rPr>
              <a:t>Grouping &amp; UE selection</a:t>
            </a:r>
            <a:endParaRPr lang="zh-CN" altLang="en-US" sz="2400" b="1" dirty="0"/>
          </a:p>
        </p:txBody>
      </p:sp>
      <p:grpSp>
        <p:nvGrpSpPr>
          <p:cNvPr id="48" name="组合 47">
            <a:extLst>
              <a:ext uri="{FF2B5EF4-FFF2-40B4-BE49-F238E27FC236}">
                <a16:creationId xmlns:a16="http://schemas.microsoft.com/office/drawing/2014/main" id="{2EDBF134-9E7E-45D9-8870-246CA36EDDDD}"/>
              </a:ext>
            </a:extLst>
          </p:cNvPr>
          <p:cNvGrpSpPr/>
          <p:nvPr/>
        </p:nvGrpSpPr>
        <p:grpSpPr>
          <a:xfrm>
            <a:off x="251520" y="2485692"/>
            <a:ext cx="9763044" cy="1291929"/>
            <a:chOff x="1896923" y="1200441"/>
            <a:chExt cx="9763044" cy="1291929"/>
          </a:xfrm>
        </p:grpSpPr>
        <p:sp>
          <p:nvSpPr>
            <p:cNvPr id="49" name="右箭头 6">
              <a:extLst>
                <a:ext uri="{FF2B5EF4-FFF2-40B4-BE49-F238E27FC236}">
                  <a16:creationId xmlns:a16="http://schemas.microsoft.com/office/drawing/2014/main" id="{0368BCCB-E66D-42E0-BE3C-6C40FCF5B4D1}"/>
                </a:ext>
              </a:extLst>
            </p:cNvPr>
            <p:cNvSpPr/>
            <p:nvPr/>
          </p:nvSpPr>
          <p:spPr bwMode="auto">
            <a:xfrm>
              <a:off x="3862943" y="1897355"/>
              <a:ext cx="3645635" cy="360040"/>
            </a:xfrm>
            <a:prstGeom prst="rightArrow">
              <a:avLst/>
            </a:prstGeom>
            <a:solidFill>
              <a:schemeClr val="accent1"/>
            </a:solid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grpSp>
          <p:nvGrpSpPr>
            <p:cNvPr id="51" name="组合 50">
              <a:extLst>
                <a:ext uri="{FF2B5EF4-FFF2-40B4-BE49-F238E27FC236}">
                  <a16:creationId xmlns:a16="http://schemas.microsoft.com/office/drawing/2014/main" id="{FCB4CD2C-E222-4471-8F12-6135F55F5B4D}"/>
                </a:ext>
              </a:extLst>
            </p:cNvPr>
            <p:cNvGrpSpPr/>
            <p:nvPr/>
          </p:nvGrpSpPr>
          <p:grpSpPr>
            <a:xfrm>
              <a:off x="1896923" y="1323785"/>
              <a:ext cx="1944216" cy="1051787"/>
              <a:chOff x="1476425" y="1315613"/>
              <a:chExt cx="1944216" cy="1051787"/>
            </a:xfrm>
          </p:grpSpPr>
          <p:grpSp>
            <p:nvGrpSpPr>
              <p:cNvPr id="60" name="组合 59">
                <a:extLst>
                  <a:ext uri="{FF2B5EF4-FFF2-40B4-BE49-F238E27FC236}">
                    <a16:creationId xmlns:a16="http://schemas.microsoft.com/office/drawing/2014/main" id="{9122C15F-2BC9-4F86-83B2-B33BD5FC46AE}"/>
                  </a:ext>
                </a:extLst>
              </p:cNvPr>
              <p:cNvGrpSpPr/>
              <p:nvPr/>
            </p:nvGrpSpPr>
            <p:grpSpPr>
              <a:xfrm>
                <a:off x="1476425" y="1772816"/>
                <a:ext cx="1944216" cy="594584"/>
                <a:chOff x="683866" y="1628800"/>
                <a:chExt cx="1944216" cy="594584"/>
              </a:xfrm>
            </p:grpSpPr>
            <p:sp>
              <p:nvSpPr>
                <p:cNvPr id="62" name="矩形 61">
                  <a:extLst>
                    <a:ext uri="{FF2B5EF4-FFF2-40B4-BE49-F238E27FC236}">
                      <a16:creationId xmlns:a16="http://schemas.microsoft.com/office/drawing/2014/main" id="{12CEF6FA-4A59-4E6C-B7CF-72BB524B62BC}"/>
                    </a:ext>
                  </a:extLst>
                </p:cNvPr>
                <p:cNvSpPr/>
                <p:nvPr/>
              </p:nvSpPr>
              <p:spPr bwMode="auto">
                <a:xfrm>
                  <a:off x="747469" y="1628800"/>
                  <a:ext cx="1817010" cy="594584"/>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63" name="文本框 62">
                  <a:extLst>
                    <a:ext uri="{FF2B5EF4-FFF2-40B4-BE49-F238E27FC236}">
                      <a16:creationId xmlns:a16="http://schemas.microsoft.com/office/drawing/2014/main" id="{AC2FA783-CDC3-4BDC-AB27-74407CE4F518}"/>
                    </a:ext>
                  </a:extLst>
                </p:cNvPr>
                <p:cNvSpPr txBox="1"/>
                <p:nvPr/>
              </p:nvSpPr>
              <p:spPr>
                <a:xfrm>
                  <a:off x="683866" y="1683239"/>
                  <a:ext cx="1944216" cy="523220"/>
                </a:xfrm>
                <a:prstGeom prst="rect">
                  <a:avLst/>
                </a:prstGeom>
                <a:noFill/>
              </p:spPr>
              <p:txBody>
                <a:bodyPr wrap="square" rtlCol="0">
                  <a:spAutoFit/>
                </a:bodyPr>
                <a:lstStyle/>
                <a:p>
                  <a:r>
                    <a:rPr lang="en-US" altLang="zh-CN" sz="1400" dirty="0"/>
                    <a:t>Gather sidelink information, </a:t>
                  </a:r>
                  <a:r>
                    <a:rPr lang="en-US" altLang="zh-CN" sz="1400" b="1" i="1" dirty="0"/>
                    <a:t>S</a:t>
                  </a:r>
                  <a:endParaRPr lang="zh-CN" altLang="en-US" sz="1400" b="1" i="1" dirty="0"/>
                </a:p>
              </p:txBody>
            </p:sp>
          </p:grpSp>
          <p:sp>
            <p:nvSpPr>
              <p:cNvPr id="61" name="矩形 60">
                <a:extLst>
                  <a:ext uri="{FF2B5EF4-FFF2-40B4-BE49-F238E27FC236}">
                    <a16:creationId xmlns:a16="http://schemas.microsoft.com/office/drawing/2014/main" id="{59BB254B-44E7-4B19-9546-46C4C97EF802}"/>
                  </a:ext>
                </a:extLst>
              </p:cNvPr>
              <p:cNvSpPr/>
              <p:nvPr/>
            </p:nvSpPr>
            <p:spPr>
              <a:xfrm>
                <a:off x="1633310" y="1315613"/>
                <a:ext cx="1630446" cy="338554"/>
              </a:xfrm>
              <a:prstGeom prst="rect">
                <a:avLst/>
              </a:prstGeom>
            </p:spPr>
            <p:txBody>
              <a:bodyPr wrap="none">
                <a:spAutoFit/>
              </a:bodyPr>
              <a:lstStyle/>
              <a:p>
                <a:r>
                  <a:rPr lang="en-US" altLang="zh-CN" sz="1600" i="1" dirty="0" err="1">
                    <a:solidFill>
                      <a:srgbClr val="000000"/>
                    </a:solidFill>
                  </a:rPr>
                  <a:t>i</a:t>
                </a:r>
                <a:r>
                  <a:rPr lang="en-US" altLang="zh-CN" sz="1600" i="1" dirty="0">
                    <a:solidFill>
                      <a:srgbClr val="000000"/>
                    </a:solidFill>
                  </a:rPr>
                  <a:t> –</a:t>
                </a:r>
                <a:r>
                  <a:rPr lang="en-US" altLang="zh-CN" sz="1600" dirty="0" err="1">
                    <a:solidFill>
                      <a:srgbClr val="000000"/>
                    </a:solidFill>
                  </a:rPr>
                  <a:t>th</a:t>
                </a:r>
                <a:r>
                  <a:rPr lang="en-US" altLang="zh-CN" sz="1600" i="1" dirty="0">
                    <a:solidFill>
                      <a:srgbClr val="000000"/>
                    </a:solidFill>
                  </a:rPr>
                  <a:t> </a:t>
                </a:r>
                <a:r>
                  <a:rPr lang="en-US" altLang="zh-CN" sz="1600" dirty="0">
                    <a:solidFill>
                      <a:srgbClr val="000000"/>
                    </a:solidFill>
                  </a:rPr>
                  <a:t>Vehicle UE</a:t>
                </a:r>
                <a:endParaRPr lang="zh-CN" altLang="en-US" sz="1600" i="1" dirty="0"/>
              </a:p>
            </p:txBody>
          </p:sp>
        </p:grpSp>
        <p:grpSp>
          <p:nvGrpSpPr>
            <p:cNvPr id="52" name="组合 51">
              <a:extLst>
                <a:ext uri="{FF2B5EF4-FFF2-40B4-BE49-F238E27FC236}">
                  <a16:creationId xmlns:a16="http://schemas.microsoft.com/office/drawing/2014/main" id="{2B953605-C3A8-4408-848A-C693353F23F0}"/>
                </a:ext>
              </a:extLst>
            </p:cNvPr>
            <p:cNvGrpSpPr/>
            <p:nvPr/>
          </p:nvGrpSpPr>
          <p:grpSpPr>
            <a:xfrm>
              <a:off x="7508578" y="1200441"/>
              <a:ext cx="3152308" cy="1291929"/>
              <a:chOff x="7025857" y="1166718"/>
              <a:chExt cx="3152308" cy="1291929"/>
            </a:xfrm>
          </p:grpSpPr>
          <p:sp>
            <p:nvSpPr>
              <p:cNvPr id="57" name="矩形 56">
                <a:extLst>
                  <a:ext uri="{FF2B5EF4-FFF2-40B4-BE49-F238E27FC236}">
                    <a16:creationId xmlns:a16="http://schemas.microsoft.com/office/drawing/2014/main" id="{BFEAB0BD-8B10-4A18-9C6E-91DC733EE3F5}"/>
                  </a:ext>
                </a:extLst>
              </p:cNvPr>
              <p:cNvSpPr/>
              <p:nvPr/>
            </p:nvSpPr>
            <p:spPr bwMode="auto">
              <a:xfrm>
                <a:off x="7050665" y="1602027"/>
                <a:ext cx="3127500" cy="856620"/>
              </a:xfrm>
              <a:prstGeom prst="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mc:AlternateContent xmlns:mc="http://schemas.openxmlformats.org/markup-compatibility/2006" xmlns:a14="http://schemas.microsoft.com/office/drawing/2010/main">
            <mc:Choice Requires="a14">
              <p:sp>
                <p:nvSpPr>
                  <p:cNvPr id="58" name="文本框 57">
                    <a:extLst>
                      <a:ext uri="{FF2B5EF4-FFF2-40B4-BE49-F238E27FC236}">
                        <a16:creationId xmlns:a16="http://schemas.microsoft.com/office/drawing/2014/main" id="{5F3CA748-D895-4B65-9CE1-1FF6C0344F1D}"/>
                      </a:ext>
                    </a:extLst>
                  </p:cNvPr>
                  <p:cNvSpPr txBox="1"/>
                  <p:nvPr/>
                </p:nvSpPr>
                <p:spPr>
                  <a:xfrm>
                    <a:off x="7025857" y="1670109"/>
                    <a:ext cx="3152308" cy="461665"/>
                  </a:xfrm>
                  <a:prstGeom prst="rect">
                    <a:avLst/>
                  </a:prstGeom>
                  <a:noFill/>
                </p:spPr>
                <p:txBody>
                  <a:bodyPr wrap="square" rtlCol="0">
                    <a:spAutoFit/>
                  </a:bodyPr>
                  <a:lstStyle/>
                  <a:p>
                    <a:pPr marL="228600" lvl="0" indent="-228600" algn="just">
                      <a:buAutoNum type="arabicParenBoth"/>
                    </a:pPr>
                    <a:r>
                      <a:rPr lang="en-US" altLang="zh-CN" sz="1200" dirty="0"/>
                      <a:t>Measure the similarity between DRL models based on </a:t>
                    </a:r>
                    <a14:m>
                      <m:oMath xmlns:m="http://schemas.openxmlformats.org/officeDocument/2006/math">
                        <m:r>
                          <a:rPr lang="en-US" altLang="zh-CN" sz="1200" i="1" smtClean="0">
                            <a:solidFill>
                              <a:schemeClr val="tx1"/>
                            </a:solidFill>
                            <a:latin typeface="Cambria Math" panose="02040503050406030204" pitchFamily="18" charset="0"/>
                          </a:rPr>
                          <m:t>[</m:t>
                        </m:r>
                        <m:sSub>
                          <m:sSubPr>
                            <m:ctrlPr>
                              <a:rPr lang="en-US" altLang="zh-CN" sz="1200" i="1">
                                <a:solidFill>
                                  <a:schemeClr val="tx1"/>
                                </a:solidFill>
                                <a:latin typeface="Cambria Math" panose="02040503050406030204" pitchFamily="18" charset="0"/>
                              </a:rPr>
                            </m:ctrlPr>
                          </m:sSubPr>
                          <m:e>
                            <m:r>
                              <a:rPr lang="en-US" altLang="zh-CN" sz="1200" b="1" i="1">
                                <a:solidFill>
                                  <a:schemeClr val="tx1"/>
                                </a:solidFill>
                                <a:latin typeface="Cambria Math" panose="02040503050406030204" pitchFamily="18" charset="0"/>
                              </a:rPr>
                              <m:t>𝑺</m:t>
                            </m:r>
                          </m:e>
                          <m:sub>
                            <m:r>
                              <a:rPr lang="en-US" altLang="zh-CN" sz="1200" i="1">
                                <a:solidFill>
                                  <a:schemeClr val="tx1"/>
                                </a:solidFill>
                                <a:latin typeface="Cambria Math" panose="02040503050406030204" pitchFamily="18" charset="0"/>
                              </a:rPr>
                              <m:t>1</m:t>
                            </m:r>
                          </m:sub>
                        </m:sSub>
                        <m:r>
                          <a:rPr lang="en-US" altLang="zh-CN" sz="1200" i="1">
                            <a:solidFill>
                              <a:schemeClr val="tx1"/>
                            </a:solidFill>
                            <a:latin typeface="Cambria Math" panose="02040503050406030204" pitchFamily="18" charset="0"/>
                          </a:rPr>
                          <m:t>,</m:t>
                        </m:r>
                        <m:sSub>
                          <m:sSubPr>
                            <m:ctrlPr>
                              <a:rPr lang="en-US" altLang="zh-CN" sz="1200" b="1" i="1">
                                <a:solidFill>
                                  <a:schemeClr val="tx1"/>
                                </a:solidFill>
                                <a:latin typeface="Cambria Math" panose="02040503050406030204" pitchFamily="18" charset="0"/>
                              </a:rPr>
                            </m:ctrlPr>
                          </m:sSubPr>
                          <m:e>
                            <m:r>
                              <a:rPr lang="en-US" altLang="zh-CN" sz="1200" b="1" i="1">
                                <a:solidFill>
                                  <a:schemeClr val="tx1"/>
                                </a:solidFill>
                                <a:latin typeface="Cambria Math" panose="02040503050406030204" pitchFamily="18" charset="0"/>
                              </a:rPr>
                              <m:t>𝑺</m:t>
                            </m:r>
                          </m:e>
                          <m:sub>
                            <m:r>
                              <a:rPr lang="en-US" altLang="zh-CN" sz="1200" b="1" i="1">
                                <a:solidFill>
                                  <a:schemeClr val="tx1"/>
                                </a:solidFill>
                                <a:latin typeface="Cambria Math" panose="02040503050406030204" pitchFamily="18" charset="0"/>
                              </a:rPr>
                              <m:t>𝟐</m:t>
                            </m:r>
                          </m:sub>
                        </m:sSub>
                      </m:oMath>
                    </a14:m>
                    <a:r>
                      <a:rPr lang="en-US" altLang="zh-CN" sz="1200" dirty="0">
                        <a:solidFill>
                          <a:schemeClr val="tx1"/>
                        </a:solidFill>
                      </a:rPr>
                      <a:t>,…, </a:t>
                    </a:r>
                    <a14:m>
                      <m:oMath xmlns:m="http://schemas.openxmlformats.org/officeDocument/2006/math">
                        <m:sSub>
                          <m:sSubPr>
                            <m:ctrlPr>
                              <a:rPr lang="en-US" altLang="zh-CN" sz="1200" i="1">
                                <a:solidFill>
                                  <a:schemeClr val="tx1"/>
                                </a:solidFill>
                                <a:latin typeface="Cambria Math" panose="02040503050406030204" pitchFamily="18" charset="0"/>
                              </a:rPr>
                            </m:ctrlPr>
                          </m:sSubPr>
                          <m:e>
                            <m:r>
                              <a:rPr lang="en-US" altLang="zh-CN" sz="1200" b="1" i="1">
                                <a:solidFill>
                                  <a:schemeClr val="tx1"/>
                                </a:solidFill>
                                <a:latin typeface="Cambria Math" panose="02040503050406030204" pitchFamily="18" charset="0"/>
                              </a:rPr>
                              <m:t>𝑺</m:t>
                            </m:r>
                          </m:e>
                          <m:sub>
                            <m:r>
                              <a:rPr lang="en-US" altLang="zh-CN" sz="1200" i="1">
                                <a:solidFill>
                                  <a:schemeClr val="tx1"/>
                                </a:solidFill>
                                <a:latin typeface="Cambria Math" panose="02040503050406030204" pitchFamily="18" charset="0"/>
                              </a:rPr>
                              <m:t>𝑁</m:t>
                            </m:r>
                          </m:sub>
                        </m:sSub>
                      </m:oMath>
                    </a14:m>
                    <a:r>
                      <a:rPr lang="en-US" altLang="zh-CN" sz="1200" dirty="0">
                        <a:solidFill>
                          <a:schemeClr val="tx1"/>
                        </a:solidFill>
                      </a:rPr>
                      <a:t>]. </a:t>
                    </a:r>
                    <a:endParaRPr lang="zh-CN" altLang="en-US" sz="1200" dirty="0"/>
                  </a:p>
                </p:txBody>
              </p:sp>
            </mc:Choice>
            <mc:Fallback xmlns="">
              <p:sp>
                <p:nvSpPr>
                  <p:cNvPr id="58" name="文本框 57">
                    <a:extLst>
                      <a:ext uri="{FF2B5EF4-FFF2-40B4-BE49-F238E27FC236}">
                        <a16:creationId xmlns:a16="http://schemas.microsoft.com/office/drawing/2014/main" id="{5F3CA748-D895-4B65-9CE1-1FF6C0344F1D}"/>
                      </a:ext>
                    </a:extLst>
                  </p:cNvPr>
                  <p:cNvSpPr txBox="1">
                    <a:spLocks noRot="1" noChangeAspect="1" noMove="1" noResize="1" noEditPoints="1" noAdjustHandles="1" noChangeArrowheads="1" noChangeShapeType="1" noTextEdit="1"/>
                  </p:cNvSpPr>
                  <p:nvPr/>
                </p:nvSpPr>
                <p:spPr>
                  <a:xfrm>
                    <a:off x="7025857" y="1670109"/>
                    <a:ext cx="3152308" cy="461665"/>
                  </a:xfrm>
                  <a:prstGeom prst="rect">
                    <a:avLst/>
                  </a:prstGeom>
                  <a:blipFill>
                    <a:blip r:embed="rId3"/>
                    <a:stretch>
                      <a:fillRect t="-1316" b="-7895"/>
                    </a:stretch>
                  </a:blipFill>
                </p:spPr>
                <p:txBody>
                  <a:bodyPr/>
                  <a:lstStyle/>
                  <a:p>
                    <a:r>
                      <a:rPr lang="en-US">
                        <a:noFill/>
                      </a:rPr>
                      <a:t> </a:t>
                    </a:r>
                  </a:p>
                </p:txBody>
              </p:sp>
            </mc:Fallback>
          </mc:AlternateContent>
          <p:sp>
            <p:nvSpPr>
              <p:cNvPr id="59" name="矩形 58">
                <a:extLst>
                  <a:ext uri="{FF2B5EF4-FFF2-40B4-BE49-F238E27FC236}">
                    <a16:creationId xmlns:a16="http://schemas.microsoft.com/office/drawing/2014/main" id="{7FB4994C-38D3-47B2-A564-16E527ED8B6D}"/>
                  </a:ext>
                </a:extLst>
              </p:cNvPr>
              <p:cNvSpPr/>
              <p:nvPr/>
            </p:nvSpPr>
            <p:spPr>
              <a:xfrm>
                <a:off x="8361850" y="1166718"/>
                <a:ext cx="582211" cy="338554"/>
              </a:xfrm>
              <a:prstGeom prst="rect">
                <a:avLst/>
              </a:prstGeom>
            </p:spPr>
            <p:txBody>
              <a:bodyPr wrap="none">
                <a:spAutoFit/>
              </a:bodyPr>
              <a:lstStyle/>
              <a:p>
                <a:r>
                  <a:rPr lang="en-US" altLang="zh-CN" sz="1600" dirty="0" err="1">
                    <a:solidFill>
                      <a:srgbClr val="000000"/>
                    </a:solidFill>
                  </a:rPr>
                  <a:t>gNB</a:t>
                </a:r>
                <a:endParaRPr lang="zh-CN" altLang="en-US" sz="1600" dirty="0"/>
              </a:p>
            </p:txBody>
          </p:sp>
        </p:grpSp>
        <mc:AlternateContent xmlns:mc="http://schemas.openxmlformats.org/markup-compatibility/2006" xmlns:a14="http://schemas.microsoft.com/office/drawing/2010/main">
          <mc:Choice Requires="a14">
            <p:sp>
              <p:nvSpPr>
                <p:cNvPr id="54" name="文本框 53">
                  <a:extLst>
                    <a:ext uri="{FF2B5EF4-FFF2-40B4-BE49-F238E27FC236}">
                      <a16:creationId xmlns:a16="http://schemas.microsoft.com/office/drawing/2014/main" id="{668D254F-174D-420D-98A9-7D17FE1CBED0}"/>
                    </a:ext>
                  </a:extLst>
                </p:cNvPr>
                <p:cNvSpPr txBox="1"/>
                <p:nvPr/>
              </p:nvSpPr>
              <p:spPr>
                <a:xfrm>
                  <a:off x="3985156" y="1615710"/>
                  <a:ext cx="3384376" cy="307777"/>
                </a:xfrm>
                <a:prstGeom prst="rect">
                  <a:avLst/>
                </a:prstGeom>
                <a:noFill/>
              </p:spPr>
              <p:txBody>
                <a:bodyPr wrap="square" rtlCol="0">
                  <a:spAutoFit/>
                </a:bodyPr>
                <a:lstStyle/>
                <a:p>
                  <a:pPr algn="just"/>
                  <a:r>
                    <a:rPr lang="en-US" altLang="zh-CN" sz="1400" dirty="0">
                      <a:solidFill>
                        <a:srgbClr val="FF0000"/>
                      </a:solidFill>
                    </a:rPr>
                    <a:t>Upload the samples of </a:t>
                  </a:r>
                  <a:r>
                    <a:rPr lang="en-US" altLang="zh-CN" sz="1400" b="1" dirty="0">
                      <a:solidFill>
                        <a:srgbClr val="FF0000"/>
                      </a:solidFill>
                    </a:rPr>
                    <a:t>S: </a:t>
                  </a:r>
                  <a14:m>
                    <m:oMath xmlns:m="http://schemas.openxmlformats.org/officeDocument/2006/math">
                      <m:r>
                        <a:rPr lang="en-US" altLang="zh-CN" sz="1400" i="1" smtClean="0">
                          <a:solidFill>
                            <a:srgbClr val="FF0000"/>
                          </a:solidFill>
                          <a:latin typeface="Cambria Math" panose="02040503050406030204" pitchFamily="18" charset="0"/>
                        </a:rPr>
                        <m:t>[</m:t>
                      </m:r>
                      <m:sSub>
                        <m:sSubPr>
                          <m:ctrlPr>
                            <a:rPr lang="en-US" altLang="zh-CN" sz="1400" i="1">
                              <a:solidFill>
                                <a:srgbClr val="FF0000"/>
                              </a:solidFill>
                              <a:latin typeface="Cambria Math" panose="02040503050406030204" pitchFamily="18" charset="0"/>
                            </a:rPr>
                          </m:ctrlPr>
                        </m:sSubPr>
                        <m:e>
                          <m:r>
                            <a:rPr lang="en-US" altLang="zh-CN" sz="1400" b="1" i="1">
                              <a:solidFill>
                                <a:srgbClr val="FF0000"/>
                              </a:solidFill>
                              <a:latin typeface="Cambria Math" panose="02040503050406030204" pitchFamily="18" charset="0"/>
                            </a:rPr>
                            <m:t>𝑺</m:t>
                          </m:r>
                        </m:e>
                        <m:sub>
                          <m:r>
                            <a:rPr lang="en-US" altLang="zh-CN" sz="1400" i="1">
                              <a:solidFill>
                                <a:srgbClr val="FF0000"/>
                              </a:solidFill>
                              <a:latin typeface="Cambria Math" panose="02040503050406030204" pitchFamily="18" charset="0"/>
                            </a:rPr>
                            <m:t>1</m:t>
                          </m:r>
                        </m:sub>
                      </m:sSub>
                      <m:r>
                        <a:rPr lang="en-US" altLang="zh-CN" sz="1400" i="1">
                          <a:solidFill>
                            <a:srgbClr val="FF0000"/>
                          </a:solidFill>
                          <a:latin typeface="Cambria Math" panose="02040503050406030204" pitchFamily="18" charset="0"/>
                        </a:rPr>
                        <m:t>,</m:t>
                      </m:r>
                      <m:sSub>
                        <m:sSubPr>
                          <m:ctrlPr>
                            <a:rPr lang="en-US" altLang="zh-CN" sz="1400" b="1" i="1">
                              <a:solidFill>
                                <a:srgbClr val="FF0000"/>
                              </a:solidFill>
                              <a:latin typeface="Cambria Math" panose="02040503050406030204" pitchFamily="18" charset="0"/>
                            </a:rPr>
                          </m:ctrlPr>
                        </m:sSubPr>
                        <m:e>
                          <m:r>
                            <a:rPr lang="en-US" altLang="zh-CN" sz="1400" b="1" i="1">
                              <a:solidFill>
                                <a:srgbClr val="FF0000"/>
                              </a:solidFill>
                              <a:latin typeface="Cambria Math" panose="02040503050406030204" pitchFamily="18" charset="0"/>
                            </a:rPr>
                            <m:t>𝑺</m:t>
                          </m:r>
                        </m:e>
                        <m:sub>
                          <m:r>
                            <a:rPr lang="en-US" altLang="zh-CN" sz="1400" b="1" i="1">
                              <a:solidFill>
                                <a:srgbClr val="FF0000"/>
                              </a:solidFill>
                              <a:latin typeface="Cambria Math" panose="02040503050406030204" pitchFamily="18" charset="0"/>
                            </a:rPr>
                            <m:t>𝟐</m:t>
                          </m:r>
                        </m:sub>
                      </m:sSub>
                    </m:oMath>
                  </a14:m>
                  <a:r>
                    <a:rPr lang="en-US" altLang="zh-CN" sz="1400" dirty="0">
                      <a:solidFill>
                        <a:srgbClr val="FF0000"/>
                      </a:solidFill>
                    </a:rPr>
                    <a:t>,…, </a:t>
                  </a:r>
                  <a14:m>
                    <m:oMath xmlns:m="http://schemas.openxmlformats.org/officeDocument/2006/math">
                      <m:sSub>
                        <m:sSubPr>
                          <m:ctrlPr>
                            <a:rPr lang="en-US" altLang="zh-CN" sz="1400" i="1">
                              <a:solidFill>
                                <a:srgbClr val="FF0000"/>
                              </a:solidFill>
                              <a:latin typeface="Cambria Math" panose="02040503050406030204" pitchFamily="18" charset="0"/>
                            </a:rPr>
                          </m:ctrlPr>
                        </m:sSubPr>
                        <m:e>
                          <m:r>
                            <a:rPr lang="en-US" altLang="zh-CN" sz="1400" b="1" i="1">
                              <a:solidFill>
                                <a:srgbClr val="FF0000"/>
                              </a:solidFill>
                              <a:latin typeface="Cambria Math" panose="02040503050406030204" pitchFamily="18" charset="0"/>
                            </a:rPr>
                            <m:t>𝑺</m:t>
                          </m:r>
                        </m:e>
                        <m:sub>
                          <m:r>
                            <a:rPr lang="en-US" altLang="zh-CN" sz="1400" i="1">
                              <a:solidFill>
                                <a:srgbClr val="FF0000"/>
                              </a:solidFill>
                              <a:latin typeface="Cambria Math" panose="02040503050406030204" pitchFamily="18" charset="0"/>
                            </a:rPr>
                            <m:t>𝑁</m:t>
                          </m:r>
                        </m:sub>
                      </m:sSub>
                    </m:oMath>
                  </a14:m>
                  <a:r>
                    <a:rPr lang="en-US" altLang="zh-CN" sz="1400" dirty="0">
                      <a:solidFill>
                        <a:srgbClr val="FF0000"/>
                      </a:solidFill>
                    </a:rPr>
                    <a:t>]</a:t>
                  </a:r>
                  <a:endParaRPr lang="zh-CN" altLang="en-US" sz="1400" b="1" dirty="0">
                    <a:solidFill>
                      <a:srgbClr val="FF0000"/>
                    </a:solidFill>
                  </a:endParaRPr>
                </a:p>
              </p:txBody>
            </p:sp>
          </mc:Choice>
          <mc:Fallback xmlns="">
            <p:sp>
              <p:nvSpPr>
                <p:cNvPr id="54" name="文本框 53">
                  <a:extLst>
                    <a:ext uri="{FF2B5EF4-FFF2-40B4-BE49-F238E27FC236}">
                      <a16:creationId xmlns:a16="http://schemas.microsoft.com/office/drawing/2014/main" id="{668D254F-174D-420D-98A9-7D17FE1CBED0}"/>
                    </a:ext>
                  </a:extLst>
                </p:cNvPr>
                <p:cNvSpPr txBox="1">
                  <a:spLocks noRot="1" noChangeAspect="1" noMove="1" noResize="1" noEditPoints="1" noAdjustHandles="1" noChangeArrowheads="1" noChangeShapeType="1" noTextEdit="1"/>
                </p:cNvSpPr>
                <p:nvPr/>
              </p:nvSpPr>
              <p:spPr>
                <a:xfrm>
                  <a:off x="3985156" y="1615710"/>
                  <a:ext cx="3384376" cy="307777"/>
                </a:xfrm>
                <a:prstGeom prst="rect">
                  <a:avLst/>
                </a:prstGeom>
                <a:blipFill>
                  <a:blip r:embed="rId4"/>
                  <a:stretch>
                    <a:fillRect l="-541" t="-4000" b="-20000"/>
                  </a:stretch>
                </a:blipFill>
              </p:spPr>
              <p:txBody>
                <a:bodyPr/>
                <a:lstStyle/>
                <a:p>
                  <a:r>
                    <a:rPr lang="en-US">
                      <a:noFill/>
                    </a:rPr>
                    <a:t> </a:t>
                  </a:r>
                </a:p>
              </p:txBody>
            </p:sp>
          </mc:Fallback>
        </mc:AlternateContent>
        <p:sp>
          <p:nvSpPr>
            <p:cNvPr id="56" name="文本框 55">
              <a:extLst>
                <a:ext uri="{FF2B5EF4-FFF2-40B4-BE49-F238E27FC236}">
                  <a16:creationId xmlns:a16="http://schemas.microsoft.com/office/drawing/2014/main" id="{FAFD9D9E-67FA-4AF1-A939-5E38C2D46A9F}"/>
                </a:ext>
              </a:extLst>
            </p:cNvPr>
            <p:cNvSpPr txBox="1"/>
            <p:nvPr/>
          </p:nvSpPr>
          <p:spPr>
            <a:xfrm>
              <a:off x="7478535" y="2161506"/>
              <a:ext cx="4181432" cy="276999"/>
            </a:xfrm>
            <a:prstGeom prst="rect">
              <a:avLst/>
            </a:prstGeom>
            <a:noFill/>
          </p:spPr>
          <p:txBody>
            <a:bodyPr wrap="square" rtlCol="0">
              <a:spAutoFit/>
            </a:bodyPr>
            <a:lstStyle/>
            <a:p>
              <a:pPr lvl="0" algn="l"/>
              <a:r>
                <a:rPr lang="en-US" altLang="zh-CN" sz="1200" dirty="0"/>
                <a:t>(2) Group </a:t>
              </a:r>
              <a:r>
                <a:rPr lang="en-US" altLang="zh-CN" sz="1200" dirty="0">
                  <a:solidFill>
                    <a:srgbClr val="000000"/>
                  </a:solidFill>
                </a:rPr>
                <a:t>DRL models with high similarity. </a:t>
              </a:r>
              <a:endParaRPr lang="zh-CN" altLang="en-US" sz="1200" dirty="0"/>
            </a:p>
          </p:txBody>
        </p:sp>
      </p:grpSp>
      <p:sp>
        <p:nvSpPr>
          <p:cNvPr id="64" name="矩形 63">
            <a:extLst>
              <a:ext uri="{FF2B5EF4-FFF2-40B4-BE49-F238E27FC236}">
                <a16:creationId xmlns:a16="http://schemas.microsoft.com/office/drawing/2014/main" id="{EB4DC057-A0D8-4ECD-AF28-93C294223479}"/>
              </a:ext>
            </a:extLst>
          </p:cNvPr>
          <p:cNvSpPr/>
          <p:nvPr/>
        </p:nvSpPr>
        <p:spPr>
          <a:xfrm>
            <a:off x="344306" y="1772816"/>
            <a:ext cx="8044118" cy="369332"/>
          </a:xfrm>
          <a:prstGeom prst="rect">
            <a:avLst/>
          </a:prstGeom>
        </p:spPr>
        <p:txBody>
          <a:bodyPr wrap="square">
            <a:spAutoFit/>
          </a:bodyPr>
          <a:lstStyle/>
          <a:p>
            <a:pPr algn="l"/>
            <a:r>
              <a:rPr lang="en-US" altLang="zh-CN" dirty="0">
                <a:solidFill>
                  <a:srgbClr val="000000"/>
                </a:solidFill>
              </a:rPr>
              <a:t>Solve the problem of data heterogeneity: choose similar environment </a:t>
            </a:r>
            <a:endParaRPr lang="zh-CN" altLang="en-US" dirty="0"/>
          </a:p>
        </p:txBody>
      </p:sp>
      <p:sp>
        <p:nvSpPr>
          <p:cNvPr id="65" name="文本框 64">
            <a:extLst>
              <a:ext uri="{FF2B5EF4-FFF2-40B4-BE49-F238E27FC236}">
                <a16:creationId xmlns:a16="http://schemas.microsoft.com/office/drawing/2014/main" id="{D3472706-84A6-4143-8939-6E44D6CC4903}"/>
              </a:ext>
            </a:extLst>
          </p:cNvPr>
          <p:cNvSpPr txBox="1"/>
          <p:nvPr/>
        </p:nvSpPr>
        <p:spPr>
          <a:xfrm>
            <a:off x="202744" y="4232834"/>
            <a:ext cx="8545720" cy="738664"/>
          </a:xfrm>
          <a:prstGeom prst="rect">
            <a:avLst/>
          </a:prstGeom>
          <a:noFill/>
        </p:spPr>
        <p:txBody>
          <a:bodyPr wrap="square" rtlCol="0">
            <a:spAutoFit/>
          </a:bodyPr>
          <a:lstStyle/>
          <a:p>
            <a:pPr algn="just"/>
            <a:r>
              <a:rPr lang="en-US" altLang="zh-CN" sz="1400" dirty="0"/>
              <a:t>1.</a:t>
            </a:r>
            <a:r>
              <a:rPr lang="en-US" altLang="zh-CN" sz="1400" b="1" dirty="0"/>
              <a:t> </a:t>
            </a:r>
            <a:r>
              <a:rPr lang="en-US" altLang="zh-CN" sz="1400" b="1" i="1" dirty="0"/>
              <a:t>S</a:t>
            </a:r>
            <a:r>
              <a:rPr lang="en-US" altLang="zh-CN" sz="1400" b="1" dirty="0"/>
              <a:t> </a:t>
            </a:r>
            <a:r>
              <a:rPr lang="en-US" altLang="zh-CN" sz="1400" dirty="0"/>
              <a:t>is the sidelink information, which could be the channel busy ratio (already existed), RSRP, RSRQ, RSSI, SNR, CSI, NLOS/LOS), etc. </a:t>
            </a:r>
            <a:r>
              <a:rPr lang="en-US" altLang="zh-CN" sz="1400" dirty="0">
                <a:solidFill>
                  <a:srgbClr val="FF0000"/>
                </a:solidFill>
              </a:rPr>
              <a:t>We specifically add the probability distribution of channel state as the new content. </a:t>
            </a:r>
            <a:r>
              <a:rPr lang="en-US" altLang="zh-CN" sz="1400" dirty="0"/>
              <a:t>Details are given in the following slides</a:t>
            </a:r>
            <a:endParaRPr lang="zh-CN" altLang="en-US" sz="1400" dirty="0">
              <a:solidFill>
                <a:srgbClr val="FF0000"/>
              </a:solidFill>
            </a:endParaRPr>
          </a:p>
        </p:txBody>
      </p:sp>
      <p:sp>
        <p:nvSpPr>
          <p:cNvPr id="83" name="文本框 82">
            <a:extLst>
              <a:ext uri="{FF2B5EF4-FFF2-40B4-BE49-F238E27FC236}">
                <a16:creationId xmlns:a16="http://schemas.microsoft.com/office/drawing/2014/main" id="{883053F0-B4D2-4DA4-8D59-246CB9D574CA}"/>
              </a:ext>
            </a:extLst>
          </p:cNvPr>
          <p:cNvSpPr txBox="1"/>
          <p:nvPr/>
        </p:nvSpPr>
        <p:spPr>
          <a:xfrm>
            <a:off x="2339753" y="2292292"/>
            <a:ext cx="4153443" cy="523220"/>
          </a:xfrm>
          <a:prstGeom prst="rect">
            <a:avLst/>
          </a:prstGeom>
          <a:noFill/>
        </p:spPr>
        <p:txBody>
          <a:bodyPr wrap="square" rtlCol="0">
            <a:spAutoFit/>
          </a:bodyPr>
          <a:lstStyle/>
          <a:p>
            <a:pPr algn="just"/>
            <a:r>
              <a:rPr lang="en-US" altLang="zh-CN" sz="1400" b="1" dirty="0">
                <a:solidFill>
                  <a:srgbClr val="FF0000"/>
                </a:solidFill>
                <a:highlight>
                  <a:srgbClr val="FFFF00"/>
                </a:highlight>
              </a:rPr>
              <a:t>New signaling content </a:t>
            </a:r>
            <a:r>
              <a:rPr lang="en-US" altLang="zh-CN" sz="1400" dirty="0">
                <a:solidFill>
                  <a:srgbClr val="FF0000"/>
                </a:solidFill>
              </a:rPr>
              <a:t>to add in </a:t>
            </a:r>
            <a:r>
              <a:rPr lang="en-US" altLang="zh-CN" sz="1400" dirty="0" err="1">
                <a:solidFill>
                  <a:srgbClr val="FF0000"/>
                </a:solidFill>
              </a:rPr>
              <a:t>MeasResultsSL</a:t>
            </a:r>
            <a:r>
              <a:rPr lang="en-US" altLang="zh-CN" sz="1400" dirty="0">
                <a:solidFill>
                  <a:srgbClr val="FF0000"/>
                </a:solidFill>
              </a:rPr>
              <a:t> (TS 38.331)</a:t>
            </a:r>
            <a:endParaRPr lang="zh-CN" altLang="en-US" sz="1400" dirty="0">
              <a:solidFill>
                <a:srgbClr val="FF0000"/>
              </a:solidFill>
              <a:highlight>
                <a:srgbClr val="FFFF00"/>
              </a:highlight>
            </a:endParaRPr>
          </a:p>
        </p:txBody>
      </p:sp>
      <p:cxnSp>
        <p:nvCxnSpPr>
          <p:cNvPr id="84" name="直接箭头连接符 83">
            <a:extLst>
              <a:ext uri="{FF2B5EF4-FFF2-40B4-BE49-F238E27FC236}">
                <a16:creationId xmlns:a16="http://schemas.microsoft.com/office/drawing/2014/main" id="{B3E3C437-492E-4B65-AA86-5FF9C8580114}"/>
              </a:ext>
            </a:extLst>
          </p:cNvPr>
          <p:cNvCxnSpPr>
            <a:cxnSpLocks/>
          </p:cNvCxnSpPr>
          <p:nvPr/>
        </p:nvCxnSpPr>
        <p:spPr bwMode="auto">
          <a:xfrm flipH="1">
            <a:off x="4236984" y="2626200"/>
            <a:ext cx="264591" cy="28463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38" name="文本框 37">
            <a:extLst>
              <a:ext uri="{FF2B5EF4-FFF2-40B4-BE49-F238E27FC236}">
                <a16:creationId xmlns:a16="http://schemas.microsoft.com/office/drawing/2014/main" id="{CAC85005-E50B-4B70-9B21-70A799B83C3D}"/>
              </a:ext>
            </a:extLst>
          </p:cNvPr>
          <p:cNvSpPr txBox="1"/>
          <p:nvPr/>
        </p:nvSpPr>
        <p:spPr>
          <a:xfrm>
            <a:off x="202744" y="4978808"/>
            <a:ext cx="8545720" cy="307777"/>
          </a:xfrm>
          <a:prstGeom prst="rect">
            <a:avLst/>
          </a:prstGeom>
          <a:noFill/>
        </p:spPr>
        <p:txBody>
          <a:bodyPr wrap="square" rtlCol="0">
            <a:spAutoFit/>
          </a:bodyPr>
          <a:lstStyle/>
          <a:p>
            <a:pPr algn="just"/>
            <a:r>
              <a:rPr lang="en-US" altLang="zh-CN" sz="1400" dirty="0"/>
              <a:t>2. There are many measurements for the similarity, such as KL divergence (given in </a:t>
            </a:r>
            <a:r>
              <a:rPr lang="en-US" altLang="zh-CN" sz="1400" b="1" dirty="0"/>
              <a:t>P25</a:t>
            </a:r>
            <a:r>
              <a:rPr lang="en-US" altLang="zh-CN" sz="1400" dirty="0"/>
              <a:t>), etc. </a:t>
            </a:r>
            <a:endParaRPr lang="zh-CN" altLang="en-US" sz="1400" dirty="0"/>
          </a:p>
        </p:txBody>
      </p:sp>
      <p:sp>
        <p:nvSpPr>
          <p:cNvPr id="39" name="文本框 38">
            <a:extLst>
              <a:ext uri="{FF2B5EF4-FFF2-40B4-BE49-F238E27FC236}">
                <a16:creationId xmlns:a16="http://schemas.microsoft.com/office/drawing/2014/main" id="{4F644CF3-CD09-406A-8E4D-8CC21C45EC4F}"/>
              </a:ext>
            </a:extLst>
          </p:cNvPr>
          <p:cNvSpPr txBox="1"/>
          <p:nvPr/>
        </p:nvSpPr>
        <p:spPr>
          <a:xfrm>
            <a:off x="149298" y="3899027"/>
            <a:ext cx="8545720" cy="307777"/>
          </a:xfrm>
          <a:prstGeom prst="rect">
            <a:avLst/>
          </a:prstGeom>
          <a:noFill/>
        </p:spPr>
        <p:txBody>
          <a:bodyPr wrap="square" rtlCol="0">
            <a:spAutoFit/>
          </a:bodyPr>
          <a:lstStyle/>
          <a:p>
            <a:pPr algn="just"/>
            <a:r>
              <a:rPr lang="en-US" altLang="zh-CN" sz="1400" b="1" dirty="0"/>
              <a:t>Note</a:t>
            </a:r>
            <a:r>
              <a:rPr lang="en-US" altLang="zh-CN" sz="1400" dirty="0"/>
              <a:t>:</a:t>
            </a:r>
            <a:endParaRPr lang="zh-CN" altLang="en-US" sz="1400" dirty="0"/>
          </a:p>
        </p:txBody>
      </p:sp>
    </p:spTree>
    <p:extLst>
      <p:ext uri="{BB962C8B-B14F-4D97-AF65-F5344CB8AC3E}">
        <p14:creationId xmlns:p14="http://schemas.microsoft.com/office/powerpoint/2010/main" val="3872492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EC10452-CA92-421E-802A-EA20D3EDEC47}" type="slidenum">
              <a:rPr lang="en-US" altLang="zh-CN" smtClean="0"/>
              <a:pPr>
                <a:defRPr/>
              </a:pPr>
              <a:t>8</a:t>
            </a:fld>
            <a:endParaRPr lang="en-US" altLang="zh-CN"/>
          </a:p>
        </p:txBody>
      </p:sp>
      <p:sp>
        <p:nvSpPr>
          <p:cNvPr id="3" name="矩形 2"/>
          <p:cNvSpPr/>
          <p:nvPr/>
        </p:nvSpPr>
        <p:spPr>
          <a:xfrm>
            <a:off x="3797481" y="-293735"/>
            <a:ext cx="1864613" cy="1129027"/>
          </a:xfrm>
          <a:prstGeom prst="rect">
            <a:avLst/>
          </a:prstGeom>
        </p:spPr>
        <p:txBody>
          <a:bodyPr wrap="none">
            <a:spAutoFit/>
          </a:bodyPr>
          <a:lstStyle/>
          <a:p>
            <a:pPr lvl="0">
              <a:lnSpc>
                <a:spcPct val="200000"/>
              </a:lnSpc>
              <a:defRPr/>
            </a:pPr>
            <a:r>
              <a:rPr lang="en-US" altLang="zh-CN" sz="4000" b="1" dirty="0">
                <a:solidFill>
                  <a:srgbClr val="3333FF"/>
                </a:solidFill>
                <a:latin typeface="Arial Narrow" panose="020B0606020202030204" pitchFamily="34" charset="0"/>
              </a:rPr>
              <a:t>Solution</a:t>
            </a:r>
          </a:p>
        </p:txBody>
      </p:sp>
      <p:sp>
        <p:nvSpPr>
          <p:cNvPr id="4" name="矩形 3"/>
          <p:cNvSpPr/>
          <p:nvPr/>
        </p:nvSpPr>
        <p:spPr>
          <a:xfrm>
            <a:off x="32840" y="1239608"/>
            <a:ext cx="7563496" cy="400110"/>
          </a:xfrm>
          <a:prstGeom prst="rect">
            <a:avLst/>
          </a:prstGeom>
        </p:spPr>
        <p:txBody>
          <a:bodyPr wrap="square">
            <a:spAutoFit/>
          </a:bodyPr>
          <a:lstStyle/>
          <a:p>
            <a:pPr marL="342900" indent="-342900" algn="l">
              <a:buFont typeface="Wingdings" panose="05000000000000000000" pitchFamily="2" charset="2"/>
              <a:buChar char="Ø"/>
            </a:pPr>
            <a:r>
              <a:rPr lang="en-GB" sz="2000" b="1" i="1" dirty="0" err="1">
                <a:effectLst/>
                <a:latin typeface="Arial" panose="020B0604020202020204" pitchFamily="34" charset="0"/>
                <a:ea typeface="Times New Roman" panose="02020603050405020304" pitchFamily="18" charset="0"/>
                <a:cs typeface="Times New Roman" panose="02020603050405020304" pitchFamily="18" charset="0"/>
              </a:rPr>
              <a:t>MeasResultsSL</a:t>
            </a:r>
            <a:r>
              <a:rPr lang="en-GB" sz="2000" b="1" dirty="0">
                <a:effectLst/>
                <a:latin typeface="Arial" panose="020B0604020202020204" pitchFamily="34" charset="0"/>
                <a:ea typeface="Times New Roman" panose="02020603050405020304" pitchFamily="18" charset="0"/>
                <a:cs typeface="Times New Roman" panose="02020603050405020304" pitchFamily="18" charset="0"/>
              </a:rPr>
              <a:t> information element</a:t>
            </a:r>
            <a:endParaRPr lang="en-US" sz="2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81B43C4A-2CF8-4D77-B648-A027437A753A}"/>
              </a:ext>
            </a:extLst>
          </p:cNvPr>
          <p:cNvSpPr txBox="1"/>
          <p:nvPr/>
        </p:nvSpPr>
        <p:spPr>
          <a:xfrm>
            <a:off x="143000" y="1700808"/>
            <a:ext cx="8794625" cy="2631490"/>
          </a:xfrm>
          <a:prstGeom prst="rect">
            <a:avLst/>
          </a:prstGeom>
          <a:noFill/>
        </p:spPr>
        <p:txBody>
          <a:bodyPr wrap="square">
            <a:spAutoFit/>
          </a:bodyPr>
          <a:lstStyle/>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effectLst/>
                <a:latin typeface="Courier New" panose="02070309020205020404" pitchFamily="49" charset="0"/>
                <a:ea typeface="Times New Roman" panose="02020603050405020304" pitchFamily="18" charset="0"/>
                <a:cs typeface="Times New Roman" panose="02020603050405020304" pitchFamily="18" charset="0"/>
              </a:rPr>
              <a:t>MeasResultsSL-r16 ::=         SEQUENCE {</a:t>
            </a:r>
            <a:endParaRPr lang="en-US" sz="11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effectLst/>
                <a:latin typeface="Courier New" panose="02070309020205020404" pitchFamily="49" charset="0"/>
                <a:ea typeface="Times New Roman" panose="02020603050405020304" pitchFamily="18" charset="0"/>
                <a:cs typeface="Times New Roman" panose="02020603050405020304" pitchFamily="18" charset="0"/>
              </a:rPr>
              <a:t>    measResultsListSL-r16         CHOICE {</a:t>
            </a:r>
            <a:endParaRPr lang="en-US" sz="11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effectLst/>
                <a:latin typeface="Courier New" panose="02070309020205020404" pitchFamily="49" charset="0"/>
                <a:ea typeface="Times New Roman" panose="02020603050405020304" pitchFamily="18" charset="0"/>
                <a:cs typeface="Times New Roman" panose="02020603050405020304" pitchFamily="18" charset="0"/>
              </a:rPr>
              <a:t>        measResultNR-SL-r16           </a:t>
            </a:r>
            <a:r>
              <a:rPr lang="en-GB" sz="1100" b="1" dirty="0" err="1">
                <a:effectLst/>
                <a:latin typeface="Courier New" panose="02070309020205020404" pitchFamily="49" charset="0"/>
                <a:ea typeface="Times New Roman" panose="02020603050405020304" pitchFamily="18" charset="0"/>
                <a:cs typeface="Times New Roman" panose="02020603050405020304" pitchFamily="18" charset="0"/>
              </a:rPr>
              <a:t>MeasResultNR-SL-r16</a:t>
            </a:r>
            <a:r>
              <a:rPr lang="en-GB" sz="1100" b="1" dirty="0">
                <a:effectLst/>
                <a:latin typeface="Courier New" panose="02070309020205020404" pitchFamily="49" charset="0"/>
                <a:ea typeface="Times New Roman" panose="02020603050405020304" pitchFamily="18" charset="0"/>
                <a:cs typeface="Times New Roman" panose="02020603050405020304" pitchFamily="18" charset="0"/>
              </a:rPr>
              <a:t>,</a:t>
            </a:r>
          </a:p>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effectLst/>
                <a:latin typeface="Courier New" panose="02070309020205020404" pitchFamily="49" charset="0"/>
                <a:ea typeface="Times New Roman" panose="02020603050405020304" pitchFamily="18" charset="0"/>
                <a:cs typeface="Times New Roman" panose="02020603050405020304" pitchFamily="18" charset="0"/>
              </a:rPr>
              <a:t>MeasResultNR-SL-r16 ::=       SEQUENCE {</a:t>
            </a:r>
            <a:endParaRPr lang="en-US" sz="11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effectLst/>
                <a:latin typeface="Courier New" panose="02070309020205020404" pitchFamily="49" charset="0"/>
                <a:ea typeface="Times New Roman" panose="02020603050405020304" pitchFamily="18" charset="0"/>
                <a:cs typeface="Times New Roman" panose="02020603050405020304" pitchFamily="18" charset="0"/>
              </a:rPr>
              <a:t>    measResultListCBR-NR-r16      SEQUENCE (SIZE (1.. maxNrofSL-PoolToMeasureNR-r16)) OF MeasResultCBR-NR-r16,</a:t>
            </a:r>
          </a:p>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latin typeface="Courier New" panose="02070309020205020404" pitchFamily="49" charset="0"/>
                <a:ea typeface="Times New Roman" panose="02020603050405020304" pitchFamily="18" charset="0"/>
                <a:cs typeface="Times New Roman" panose="02020603050405020304" pitchFamily="18" charset="0"/>
              </a:rPr>
              <a:t>	 </a:t>
            </a:r>
            <a:r>
              <a:rPr lang="en-GB" sz="1100" b="1" dirty="0" err="1">
                <a:solidFill>
                  <a:srgbClr val="FF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measResultListPDCS</a:t>
            </a:r>
            <a:r>
              <a:rPr lang="en-GB" sz="1100" b="1" dirty="0">
                <a:solidFill>
                  <a:srgbClr val="FF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-NR    SEQUENCE (XXXXX)</a:t>
            </a:r>
          </a:p>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solidFill>
                  <a:srgbClr val="FF0000"/>
                </a:solidFill>
                <a:latin typeface="Courier New" panose="02070309020205020404" pitchFamily="49" charset="0"/>
                <a:ea typeface="Times New Roman" panose="02020603050405020304" pitchFamily="18" charset="0"/>
                <a:cs typeface="Times New Roman" panose="02020603050405020304" pitchFamily="18" charset="0"/>
              </a:rPr>
              <a:t>	 </a:t>
            </a:r>
            <a:r>
              <a:rPr lang="en-GB" sz="1100" b="1" dirty="0" err="1">
                <a:solidFill>
                  <a:srgbClr val="FF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measResultList</a:t>
            </a:r>
            <a:r>
              <a:rPr lang="en-US" altLang="zh-CN" sz="1100" b="1" dirty="0">
                <a:solidFill>
                  <a:srgbClr val="FF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Other</a:t>
            </a:r>
            <a:r>
              <a:rPr lang="en-GB" sz="1100" b="1" dirty="0">
                <a:solidFill>
                  <a:srgbClr val="FF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-NR    SEQUENCE (XXXXX)</a:t>
            </a:r>
            <a:endParaRPr lang="en-US" sz="1100" b="1" dirty="0">
              <a:solidFill>
                <a:srgbClr val="FF0000"/>
              </a:solidFill>
              <a:effectLst/>
              <a:highlight>
                <a:srgbClr val="FFFF00"/>
              </a:highlight>
              <a:latin typeface="Courier New" panose="02070309020205020404" pitchFamily="49" charset="0"/>
              <a:ea typeface="Times New Roman" panose="02020603050405020304" pitchFamily="18" charset="0"/>
              <a:cs typeface="Times New Roman" panose="02020603050405020304" pitchFamily="18" charset="0"/>
            </a:endParaRPr>
          </a:p>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effectLst/>
                <a:latin typeface="Courier New" panose="02070309020205020404" pitchFamily="49" charset="0"/>
                <a:ea typeface="Times New Roman" panose="02020603050405020304" pitchFamily="18" charset="0"/>
                <a:cs typeface="Times New Roman" panose="02020603050405020304" pitchFamily="18" charset="0"/>
              </a:rPr>
              <a:t>    ...</a:t>
            </a:r>
            <a:endParaRPr lang="en-US" sz="1100" b="1" dirty="0">
              <a:effectLst/>
              <a:latin typeface="Courier New" panose="02070309020205020404" pitchFamily="49" charset="0"/>
              <a:ea typeface="Times New Roman" panose="02020603050405020304" pitchFamily="18" charset="0"/>
              <a:cs typeface="Times New Roman" panose="02020603050405020304" pitchFamily="18" charset="0"/>
            </a:endParaRPr>
          </a:p>
          <a:p>
            <a:pPr algn="l" hangingPunct="0">
              <a:tabLst>
                <a:tab pos="243840" algn="l"/>
                <a:tab pos="487680" algn="l"/>
                <a:tab pos="731520" algn="l"/>
                <a:tab pos="975360" algn="l"/>
                <a:tab pos="1219200" algn="l"/>
                <a:tab pos="1463040" algn="l"/>
                <a:tab pos="1706880" algn="l"/>
                <a:tab pos="1950720" algn="l"/>
                <a:tab pos="2194560" algn="l"/>
                <a:tab pos="2438400" algn="l"/>
                <a:tab pos="2682240" algn="l"/>
                <a:tab pos="2926080" algn="l"/>
                <a:tab pos="3169920" algn="l"/>
                <a:tab pos="3413760" algn="l"/>
                <a:tab pos="3657600" algn="l"/>
                <a:tab pos="3901440" algn="l"/>
                <a:tab pos="4145280" algn="l"/>
                <a:tab pos="4389120" algn="l"/>
                <a:tab pos="4632960" algn="l"/>
                <a:tab pos="4876800" algn="l"/>
                <a:tab pos="5120640" algn="l"/>
                <a:tab pos="5364480" algn="l"/>
                <a:tab pos="5608320" algn="l"/>
                <a:tab pos="5852160" algn="l"/>
              </a:tabLst>
            </a:pPr>
            <a:r>
              <a:rPr lang="en-GB" sz="1100" b="1" dirty="0">
                <a:effectLst/>
                <a:latin typeface="Courier New" panose="02070309020205020404" pitchFamily="49" charset="0"/>
                <a:ea typeface="Times New Roman" panose="02020603050405020304" pitchFamily="18" charset="0"/>
                <a:cs typeface="Times New Roman" panose="02020603050405020304" pitchFamily="18" charset="0"/>
              </a:rPr>
              <a:t>}</a:t>
            </a:r>
            <a:endParaRPr lang="en-US" sz="1100" b="1" dirty="0">
              <a:effectLst/>
              <a:latin typeface="Courier New" panose="02070309020205020404" pitchFamily="49" charset="0"/>
              <a:ea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4D1D102B-A8F8-43FA-949D-189D642CEA9D}"/>
                  </a:ext>
                </a:extLst>
              </p:cNvPr>
              <p:cNvSpPr/>
              <p:nvPr/>
            </p:nvSpPr>
            <p:spPr>
              <a:xfrm>
                <a:off x="143000" y="4437112"/>
                <a:ext cx="8749480" cy="738664"/>
              </a:xfrm>
              <a:prstGeom prst="rect">
                <a:avLst/>
              </a:prstGeom>
            </p:spPr>
            <p:txBody>
              <a:bodyPr wrap="square">
                <a:spAutoFit/>
              </a:bodyPr>
              <a:lstStyle/>
              <a:p>
                <a:pPr lvl="0" algn="l"/>
                <a:r>
                  <a:rPr lang="en-US" altLang="zh-CN" sz="1400" b="1" dirty="0">
                    <a:solidFill>
                      <a:schemeClr val="tx1"/>
                    </a:solidFill>
                    <a:highlight>
                      <a:srgbClr val="FFFF00"/>
                    </a:highlight>
                  </a:rPr>
                  <a:t>Add new signaling “</a:t>
                </a:r>
                <a:r>
                  <a:rPr lang="en-GB" sz="1400" b="1" dirty="0" err="1">
                    <a:solidFill>
                      <a:srgbClr val="FF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measResultListPDCS</a:t>
                </a:r>
                <a:r>
                  <a:rPr lang="en-GB" sz="1400" b="1" dirty="0">
                    <a:solidFill>
                      <a:srgbClr val="FF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-NR</a:t>
                </a:r>
                <a:r>
                  <a:rPr lang="en-US" altLang="zh-CN" sz="1400" b="1" dirty="0">
                    <a:solidFill>
                      <a:schemeClr val="tx1"/>
                    </a:solidFill>
                    <a:highlight>
                      <a:srgbClr val="FFFF00"/>
                    </a:highlight>
                  </a:rPr>
                  <a:t>” in</a:t>
                </a:r>
                <a:r>
                  <a:rPr lang="en-US" altLang="zh-CN" sz="1400" dirty="0">
                    <a:solidFill>
                      <a:schemeClr val="tx1"/>
                    </a:solidFill>
                  </a:rPr>
                  <a:t> </a:t>
                </a:r>
                <a:r>
                  <a:rPr lang="en-US" altLang="zh-CN" sz="1400" dirty="0" err="1">
                    <a:solidFill>
                      <a:schemeClr val="tx1"/>
                    </a:solidFill>
                  </a:rPr>
                  <a:t>MeasResultsSL</a:t>
                </a:r>
                <a:r>
                  <a:rPr lang="en-US" altLang="zh-CN" sz="1400" dirty="0">
                    <a:solidFill>
                      <a:schemeClr val="tx1"/>
                    </a:solidFill>
                  </a:rPr>
                  <a:t> to transmit </a:t>
                </a:r>
                <a:r>
                  <a:rPr lang="en-US" altLang="zh-CN" sz="1400" dirty="0">
                    <a:solidFill>
                      <a:srgbClr val="FF0000"/>
                    </a:solidFill>
                  </a:rPr>
                  <a:t>the probability distribution of channel state</a:t>
                </a:r>
                <a:r>
                  <a:rPr lang="en-US" altLang="zh-CN" sz="1400" dirty="0">
                    <a:solidFill>
                      <a:schemeClr val="tx1"/>
                    </a:solidFill>
                  </a:rPr>
                  <a:t> </a:t>
                </a:r>
                <a14:m>
                  <m:oMath xmlns:m="http://schemas.openxmlformats.org/officeDocument/2006/math">
                    <m:sSub>
                      <m:sSubPr>
                        <m:ctrlPr>
                          <a:rPr lang="en-US" altLang="zh-CN" sz="1400" i="1" smtClean="0">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𝑃</m:t>
                        </m:r>
                      </m:e>
                      <m:sub>
                        <m:r>
                          <a:rPr lang="en-US" altLang="zh-CN" sz="1400" i="1">
                            <a:solidFill>
                              <a:schemeClr val="tx1"/>
                            </a:solidFill>
                            <a:latin typeface="Cambria Math" panose="02040503050406030204" pitchFamily="18" charset="0"/>
                          </a:rPr>
                          <m:t>𝑖</m:t>
                        </m:r>
                      </m:sub>
                    </m:sSub>
                    <m:r>
                      <a:rPr lang="en-US" altLang="zh-CN" sz="1400" i="1">
                        <a:solidFill>
                          <a:schemeClr val="tx1"/>
                        </a:solidFill>
                        <a:latin typeface="Cambria Math" panose="02040503050406030204" pitchFamily="18" charset="0"/>
                      </a:rPr>
                      <m:t>=[</m:t>
                    </m:r>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𝑝</m:t>
                        </m:r>
                      </m:e>
                      <m:sub>
                        <m:r>
                          <a:rPr lang="en-US" altLang="zh-CN" sz="1400" i="1">
                            <a:solidFill>
                              <a:schemeClr val="tx1"/>
                            </a:solidFill>
                            <a:latin typeface="Cambria Math" panose="02040503050406030204" pitchFamily="18" charset="0"/>
                          </a:rPr>
                          <m:t>𝑖</m:t>
                        </m:r>
                      </m:sub>
                    </m:sSub>
                    <m:d>
                      <m:dPr>
                        <m:ctrlPr>
                          <a:rPr lang="en-US" altLang="zh-CN" sz="1400" i="1">
                            <a:solidFill>
                              <a:schemeClr val="tx1"/>
                            </a:solidFill>
                            <a:latin typeface="Cambria Math" panose="02040503050406030204" pitchFamily="18" charset="0"/>
                          </a:rPr>
                        </m:ctrlPr>
                      </m:dPr>
                      <m:e>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h</m:t>
                            </m:r>
                          </m:e>
                          <m:sub>
                            <m:r>
                              <a:rPr lang="en-US" altLang="zh-CN" sz="1400" i="1">
                                <a:solidFill>
                                  <a:schemeClr val="tx1"/>
                                </a:solidFill>
                                <a:latin typeface="Cambria Math" panose="02040503050406030204" pitchFamily="18" charset="0"/>
                              </a:rPr>
                              <m:t>1</m:t>
                            </m:r>
                          </m:sub>
                        </m:sSub>
                      </m:e>
                    </m:d>
                    <m:r>
                      <a:rPr lang="en-US" altLang="zh-CN" sz="1400" i="1">
                        <a:solidFill>
                          <a:schemeClr val="tx1"/>
                        </a:solidFill>
                        <a:latin typeface="Cambria Math" panose="02040503050406030204" pitchFamily="18" charset="0"/>
                      </a:rPr>
                      <m:t>,</m:t>
                    </m:r>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𝑝</m:t>
                        </m:r>
                      </m:e>
                      <m:sub>
                        <m:r>
                          <a:rPr lang="en-US" altLang="zh-CN" sz="1400" i="1">
                            <a:solidFill>
                              <a:schemeClr val="tx1"/>
                            </a:solidFill>
                            <a:latin typeface="Cambria Math" panose="02040503050406030204" pitchFamily="18" charset="0"/>
                          </a:rPr>
                          <m:t>𝑖</m:t>
                        </m:r>
                      </m:sub>
                    </m:sSub>
                    <m:d>
                      <m:dPr>
                        <m:ctrlPr>
                          <a:rPr lang="en-US" altLang="zh-CN" sz="1400" i="1">
                            <a:solidFill>
                              <a:schemeClr val="tx1"/>
                            </a:solidFill>
                            <a:latin typeface="Cambria Math" panose="02040503050406030204" pitchFamily="18" charset="0"/>
                          </a:rPr>
                        </m:ctrlPr>
                      </m:dPr>
                      <m:e>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h</m:t>
                            </m:r>
                          </m:e>
                          <m:sub>
                            <m:r>
                              <a:rPr lang="en-US" altLang="zh-CN" sz="1400" i="1">
                                <a:solidFill>
                                  <a:schemeClr val="tx1"/>
                                </a:solidFill>
                                <a:latin typeface="Cambria Math" panose="02040503050406030204" pitchFamily="18" charset="0"/>
                              </a:rPr>
                              <m:t>2</m:t>
                            </m:r>
                          </m:sub>
                        </m:sSub>
                      </m:e>
                    </m:d>
                  </m:oMath>
                </a14:m>
                <a:r>
                  <a:rPr lang="en-US" altLang="zh-CN" sz="1400" dirty="0">
                    <a:solidFill>
                      <a:schemeClr val="tx1"/>
                    </a:solidFill>
                  </a:rPr>
                  <a:t>,…,</a:t>
                </a:r>
                <a14:m>
                  <m:oMath xmlns:m="http://schemas.openxmlformats.org/officeDocument/2006/math">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𝑝</m:t>
                        </m:r>
                      </m:e>
                      <m:sub>
                        <m:r>
                          <a:rPr lang="en-US" altLang="zh-CN" sz="1400" i="1">
                            <a:solidFill>
                              <a:schemeClr val="tx1"/>
                            </a:solidFill>
                            <a:latin typeface="Cambria Math" panose="02040503050406030204" pitchFamily="18" charset="0"/>
                          </a:rPr>
                          <m:t>𝑖</m:t>
                        </m:r>
                      </m:sub>
                    </m:sSub>
                    <m:d>
                      <m:dPr>
                        <m:ctrlPr>
                          <a:rPr lang="en-US" altLang="zh-CN" sz="1400" i="1">
                            <a:solidFill>
                              <a:schemeClr val="tx1"/>
                            </a:solidFill>
                            <a:latin typeface="Cambria Math" panose="02040503050406030204" pitchFamily="18" charset="0"/>
                          </a:rPr>
                        </m:ctrlPr>
                      </m:dPr>
                      <m:e>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h</m:t>
                            </m:r>
                          </m:e>
                          <m:sub>
                            <m:r>
                              <a:rPr lang="en-US" altLang="zh-CN" sz="1400" i="1">
                                <a:solidFill>
                                  <a:schemeClr val="tx1"/>
                                </a:solidFill>
                                <a:latin typeface="Cambria Math" panose="02040503050406030204" pitchFamily="18" charset="0"/>
                              </a:rPr>
                              <m:t>𝑤</m:t>
                            </m:r>
                          </m:sub>
                        </m:sSub>
                      </m:e>
                    </m:d>
                  </m:oMath>
                </a14:m>
                <a:r>
                  <a:rPr lang="en-US" altLang="zh-CN" sz="1400" dirty="0">
                    <a:solidFill>
                      <a:schemeClr val="tx1"/>
                    </a:solidFill>
                  </a:rPr>
                  <a:t>]</a:t>
                </a:r>
                <a:r>
                  <a:rPr lang="zh-CN" altLang="en-US" sz="1400" dirty="0">
                    <a:solidFill>
                      <a:schemeClr val="tx1"/>
                    </a:solidFill>
                  </a:rPr>
                  <a:t> </a:t>
                </a:r>
                <a:r>
                  <a:rPr lang="en-US" altLang="zh-CN" sz="1400" dirty="0">
                    <a:solidFill>
                      <a:schemeClr val="tx1"/>
                    </a:solidFill>
                  </a:rPr>
                  <a:t>in </a:t>
                </a:r>
                <a:r>
                  <a:rPr lang="en-US" altLang="zh-CN" sz="1400" dirty="0" err="1">
                    <a:solidFill>
                      <a:schemeClr val="tx1"/>
                    </a:solidFill>
                  </a:rPr>
                  <a:t>sidelink</a:t>
                </a:r>
                <a:r>
                  <a:rPr lang="en-US" altLang="zh-CN" sz="1400" dirty="0">
                    <a:solidFill>
                      <a:schemeClr val="tx1"/>
                    </a:solidFill>
                  </a:rPr>
                  <a:t> </a:t>
                </a:r>
                <a:r>
                  <a:rPr lang="en-US" altLang="zh-CN" sz="1400" dirty="0" err="1">
                    <a:solidFill>
                      <a:schemeClr val="tx1"/>
                    </a:solidFill>
                  </a:rPr>
                  <a:t>i</a:t>
                </a:r>
                <a:r>
                  <a:rPr lang="en-US" altLang="zh-CN" sz="1400" dirty="0">
                    <a:solidFill>
                      <a:schemeClr val="tx1"/>
                    </a:solidFill>
                  </a:rPr>
                  <a:t>, where </a:t>
                </a:r>
                <a14:m>
                  <m:oMath xmlns:m="http://schemas.openxmlformats.org/officeDocument/2006/math">
                    <m:sSub>
                      <m:sSubPr>
                        <m:ctrlPr>
                          <a:rPr lang="en-US" altLang="zh-CN" sz="1400" i="1" smtClean="0">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𝑝</m:t>
                        </m:r>
                      </m:e>
                      <m:sub>
                        <m:r>
                          <a:rPr lang="en-US" altLang="zh-CN" sz="1400" i="1">
                            <a:solidFill>
                              <a:schemeClr val="tx1"/>
                            </a:solidFill>
                            <a:latin typeface="Cambria Math" panose="02040503050406030204" pitchFamily="18" charset="0"/>
                          </a:rPr>
                          <m:t>𝑖</m:t>
                        </m:r>
                      </m:sub>
                    </m:sSub>
                    <m:d>
                      <m:dPr>
                        <m:ctrlPr>
                          <a:rPr lang="en-US" altLang="zh-CN" sz="1400" i="1">
                            <a:solidFill>
                              <a:schemeClr val="tx1"/>
                            </a:solidFill>
                            <a:latin typeface="Cambria Math" panose="02040503050406030204" pitchFamily="18" charset="0"/>
                          </a:rPr>
                        </m:ctrlPr>
                      </m:dPr>
                      <m:e>
                        <m:sSub>
                          <m:sSubPr>
                            <m:ctrlPr>
                              <a:rPr lang="en-US" altLang="zh-CN" sz="1400" i="1">
                                <a:solidFill>
                                  <a:schemeClr val="tx1"/>
                                </a:solidFill>
                                <a:latin typeface="Cambria Math" panose="02040503050406030204" pitchFamily="18" charset="0"/>
                              </a:rPr>
                            </m:ctrlPr>
                          </m:sSubPr>
                          <m:e>
                            <m:r>
                              <a:rPr lang="en-US" altLang="zh-CN" sz="1400" i="1">
                                <a:solidFill>
                                  <a:schemeClr val="tx1"/>
                                </a:solidFill>
                                <a:latin typeface="Cambria Math" panose="02040503050406030204" pitchFamily="18" charset="0"/>
                              </a:rPr>
                              <m:t>h</m:t>
                            </m:r>
                          </m:e>
                          <m:sub>
                            <m:r>
                              <a:rPr lang="en-US" altLang="zh-CN" sz="1400" b="0" i="1" smtClean="0">
                                <a:solidFill>
                                  <a:schemeClr val="tx1"/>
                                </a:solidFill>
                                <a:latin typeface="Cambria Math" panose="02040503050406030204" pitchFamily="18" charset="0"/>
                              </a:rPr>
                              <m:t>𝑘</m:t>
                            </m:r>
                          </m:sub>
                        </m:sSub>
                      </m:e>
                    </m:d>
                  </m:oMath>
                </a14:m>
                <a:r>
                  <a:rPr lang="zh-CN" altLang="en-US" sz="1400" dirty="0">
                    <a:solidFill>
                      <a:schemeClr val="tx1"/>
                    </a:solidFill>
                  </a:rPr>
                  <a:t> </a:t>
                </a:r>
                <a:r>
                  <a:rPr lang="en-US" altLang="zh-CN" sz="1400" dirty="0">
                    <a:solidFill>
                      <a:schemeClr val="tx1"/>
                    </a:solidFill>
                  </a:rPr>
                  <a:t>is the probability that </a:t>
                </a:r>
                <a:r>
                  <a:rPr lang="en-US" altLang="zh-CN" sz="1400" dirty="0" err="1">
                    <a:solidFill>
                      <a:schemeClr val="tx1"/>
                    </a:solidFill>
                  </a:rPr>
                  <a:t>sidelink</a:t>
                </a:r>
                <a:r>
                  <a:rPr lang="en-US" altLang="zh-CN" sz="1400" dirty="0">
                    <a:solidFill>
                      <a:schemeClr val="tx1"/>
                    </a:solidFill>
                  </a:rPr>
                  <a:t> is in channel state</a:t>
                </a:r>
                <a14:m>
                  <m:oMath xmlns:m="http://schemas.openxmlformats.org/officeDocument/2006/math">
                    <m:sSub>
                      <m:sSubPr>
                        <m:ctrlPr>
                          <a:rPr lang="en-US" altLang="zh-CN" sz="1400" i="1" smtClean="0">
                            <a:solidFill>
                              <a:schemeClr val="tx1"/>
                            </a:solidFill>
                            <a:latin typeface="Cambria Math" panose="02040503050406030204" pitchFamily="18" charset="0"/>
                          </a:rPr>
                        </m:ctrlPr>
                      </m:sSubPr>
                      <m:e>
                        <m:r>
                          <a:rPr lang="en-US" altLang="zh-CN" sz="1400" b="0" i="1" smtClean="0">
                            <a:solidFill>
                              <a:schemeClr val="tx1"/>
                            </a:solidFill>
                            <a:latin typeface="Cambria Math" panose="02040503050406030204" pitchFamily="18" charset="0"/>
                          </a:rPr>
                          <m:t> </m:t>
                        </m:r>
                        <m:r>
                          <a:rPr lang="en-US" altLang="zh-CN" sz="1400" i="1">
                            <a:solidFill>
                              <a:schemeClr val="tx1"/>
                            </a:solidFill>
                            <a:latin typeface="Cambria Math" panose="02040503050406030204" pitchFamily="18" charset="0"/>
                          </a:rPr>
                          <m:t>h</m:t>
                        </m:r>
                      </m:e>
                      <m:sub>
                        <m:r>
                          <a:rPr lang="en-US" altLang="zh-CN" sz="1400" i="1">
                            <a:solidFill>
                              <a:schemeClr val="tx1"/>
                            </a:solidFill>
                            <a:latin typeface="Cambria Math" panose="02040503050406030204" pitchFamily="18" charset="0"/>
                          </a:rPr>
                          <m:t>𝑘</m:t>
                        </m:r>
                      </m:sub>
                    </m:sSub>
                    <m:r>
                      <a:rPr lang="en-US" altLang="zh-CN" sz="1400" b="0" i="0" smtClean="0">
                        <a:solidFill>
                          <a:schemeClr val="tx1"/>
                        </a:solidFill>
                        <a:latin typeface="Cambria Math" panose="02040503050406030204" pitchFamily="18" charset="0"/>
                      </a:rPr>
                      <m:t>.</m:t>
                    </m:r>
                  </m:oMath>
                </a14:m>
                <a:endParaRPr lang="zh-CN" altLang="en-US" sz="1400" dirty="0">
                  <a:solidFill>
                    <a:schemeClr val="tx1"/>
                  </a:solidFill>
                </a:endParaRPr>
              </a:p>
            </p:txBody>
          </p:sp>
        </mc:Choice>
        <mc:Fallback>
          <p:sp>
            <p:nvSpPr>
              <p:cNvPr id="12" name="矩形 11">
                <a:extLst>
                  <a:ext uri="{FF2B5EF4-FFF2-40B4-BE49-F238E27FC236}">
                    <a16:creationId xmlns:a16="http://schemas.microsoft.com/office/drawing/2014/main" id="{4D1D102B-A8F8-43FA-949D-189D642CEA9D}"/>
                  </a:ext>
                </a:extLst>
              </p:cNvPr>
              <p:cNvSpPr>
                <a:spLocks noRot="1" noChangeAspect="1" noMove="1" noResize="1" noEditPoints="1" noAdjustHandles="1" noChangeArrowheads="1" noChangeShapeType="1" noTextEdit="1"/>
              </p:cNvSpPr>
              <p:nvPr/>
            </p:nvSpPr>
            <p:spPr>
              <a:xfrm>
                <a:off x="143000" y="4437112"/>
                <a:ext cx="8749480" cy="738664"/>
              </a:xfrm>
              <a:prstGeom prst="rect">
                <a:avLst/>
              </a:prstGeom>
              <a:blipFill>
                <a:blip r:embed="rId3"/>
                <a:stretch>
                  <a:fillRect l="-209" t="-3306" b="-7438"/>
                </a:stretch>
              </a:blipFill>
            </p:spPr>
            <p:txBody>
              <a:bodyPr/>
              <a:lstStyle/>
              <a:p>
                <a:r>
                  <a:rPr lang="en-US">
                    <a:noFill/>
                  </a:rPr>
                  <a:t> </a:t>
                </a:r>
              </a:p>
            </p:txBody>
          </p:sp>
        </mc:Fallback>
      </mc:AlternateContent>
      <p:sp>
        <p:nvSpPr>
          <p:cNvPr id="15" name="文本框 14">
            <a:extLst>
              <a:ext uri="{FF2B5EF4-FFF2-40B4-BE49-F238E27FC236}">
                <a16:creationId xmlns:a16="http://schemas.microsoft.com/office/drawing/2014/main" id="{68D7BE1A-C7F2-4D09-B6B9-381078A501AE}"/>
              </a:ext>
            </a:extLst>
          </p:cNvPr>
          <p:cNvSpPr txBox="1"/>
          <p:nvPr/>
        </p:nvSpPr>
        <p:spPr>
          <a:xfrm>
            <a:off x="143000" y="5805264"/>
            <a:ext cx="8496944" cy="523220"/>
          </a:xfrm>
          <a:prstGeom prst="rect">
            <a:avLst/>
          </a:prstGeom>
          <a:noFill/>
        </p:spPr>
        <p:txBody>
          <a:bodyPr wrap="square" rtlCol="0">
            <a:spAutoFit/>
          </a:bodyPr>
          <a:lstStyle/>
          <a:p>
            <a:pPr lvl="0" algn="l"/>
            <a:r>
              <a:rPr lang="en-US" altLang="zh-CN" sz="1400" dirty="0"/>
              <a:t>The detail of why transmitting the probability distribution of channel state is shown in the following </a:t>
            </a:r>
            <a:r>
              <a:rPr lang="en-US" altLang="zh-CN" sz="1400" dirty="0" err="1"/>
              <a:t>sildes</a:t>
            </a:r>
            <a:r>
              <a:rPr lang="en-US" altLang="zh-CN" sz="1400" dirty="0"/>
              <a:t> </a:t>
            </a:r>
            <a:r>
              <a:rPr lang="en-US" altLang="zh-CN" sz="1400" b="1" dirty="0"/>
              <a:t>Page 9 and Page 10</a:t>
            </a:r>
            <a:endParaRPr lang="zh-CN" altLang="en-US" sz="1400" b="1" dirty="0"/>
          </a:p>
        </p:txBody>
      </p:sp>
      <p:sp>
        <p:nvSpPr>
          <p:cNvPr id="8" name="矩形 7">
            <a:extLst>
              <a:ext uri="{FF2B5EF4-FFF2-40B4-BE49-F238E27FC236}">
                <a16:creationId xmlns:a16="http://schemas.microsoft.com/office/drawing/2014/main" id="{BB7D990B-18BC-439D-AD24-7582DCE55C0F}"/>
              </a:ext>
            </a:extLst>
          </p:cNvPr>
          <p:cNvSpPr/>
          <p:nvPr/>
        </p:nvSpPr>
        <p:spPr>
          <a:xfrm>
            <a:off x="143000" y="5229200"/>
            <a:ext cx="8749480" cy="523220"/>
          </a:xfrm>
          <a:prstGeom prst="rect">
            <a:avLst/>
          </a:prstGeom>
        </p:spPr>
        <p:txBody>
          <a:bodyPr wrap="square">
            <a:spAutoFit/>
          </a:bodyPr>
          <a:lstStyle/>
          <a:p>
            <a:pPr lvl="0" algn="l"/>
            <a:r>
              <a:rPr lang="en-US" altLang="zh-CN" sz="1400" b="1" dirty="0">
                <a:highlight>
                  <a:srgbClr val="FFFF00"/>
                </a:highlight>
              </a:rPr>
              <a:t>Add new signaling “</a:t>
            </a:r>
            <a:r>
              <a:rPr lang="en-GB" sz="1400" b="1" dirty="0" err="1">
                <a:solidFill>
                  <a:srgbClr val="FF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measResultListOther</a:t>
            </a:r>
            <a:r>
              <a:rPr lang="en-GB" sz="1400" b="1" dirty="0">
                <a:solidFill>
                  <a:srgbClr val="FF0000"/>
                </a:solidFill>
                <a:highlight>
                  <a:srgbClr val="FFFF00"/>
                </a:highlight>
                <a:latin typeface="Courier New" panose="02070309020205020404" pitchFamily="49" charset="0"/>
                <a:ea typeface="Times New Roman" panose="02020603050405020304" pitchFamily="18" charset="0"/>
                <a:cs typeface="Times New Roman" panose="02020603050405020304" pitchFamily="18" charset="0"/>
              </a:rPr>
              <a:t>-NR</a:t>
            </a:r>
            <a:r>
              <a:rPr lang="en-US" altLang="zh-CN" sz="1400" b="1" dirty="0">
                <a:highlight>
                  <a:srgbClr val="FFFF00"/>
                </a:highlight>
              </a:rPr>
              <a:t>” in</a:t>
            </a:r>
            <a:r>
              <a:rPr lang="en-US" altLang="zh-CN" sz="1400" dirty="0"/>
              <a:t> </a:t>
            </a:r>
            <a:r>
              <a:rPr lang="en-US" altLang="zh-CN" sz="1400" dirty="0" err="1"/>
              <a:t>MeasResultsSL</a:t>
            </a:r>
            <a:r>
              <a:rPr lang="en-US" altLang="zh-CN" sz="1400" dirty="0"/>
              <a:t> to transmit other </a:t>
            </a:r>
            <a:r>
              <a:rPr lang="en-US" altLang="zh-CN" sz="1400" dirty="0" err="1"/>
              <a:t>sidelink</a:t>
            </a:r>
            <a:r>
              <a:rPr lang="en-US" altLang="zh-CN" sz="1400" dirty="0"/>
              <a:t> information such as </a:t>
            </a:r>
            <a:r>
              <a:rPr lang="en-US" altLang="zh-CN" sz="1400" dirty="0">
                <a:solidFill>
                  <a:srgbClr val="FF0000"/>
                </a:solidFill>
              </a:rPr>
              <a:t>RSRP, RSRQ, RSSI, SNR, CSI, NLOS/LOS, channel statistics (e.g., mean, variance), </a:t>
            </a:r>
            <a:r>
              <a:rPr lang="en-US" altLang="zh-CN" sz="1400" dirty="0" err="1">
                <a:solidFill>
                  <a:srgbClr val="FF0000"/>
                </a:solidFill>
              </a:rPr>
              <a:t>etc</a:t>
            </a:r>
            <a:r>
              <a:rPr lang="en-US" altLang="zh-CN" sz="1400" dirty="0">
                <a:solidFill>
                  <a:srgbClr val="FF0000"/>
                </a:solidFill>
              </a:rPr>
              <a:t> </a:t>
            </a:r>
            <a:endParaRPr lang="zh-CN" altLang="en-US" sz="1400" dirty="0">
              <a:solidFill>
                <a:srgbClr val="FF0000"/>
              </a:solidFill>
            </a:endParaRPr>
          </a:p>
        </p:txBody>
      </p:sp>
    </p:spTree>
    <p:extLst>
      <p:ext uri="{BB962C8B-B14F-4D97-AF65-F5344CB8AC3E}">
        <p14:creationId xmlns:p14="http://schemas.microsoft.com/office/powerpoint/2010/main" val="1312768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3EC10452-CA92-421E-802A-EA20D3EDEC47}" type="slidenum">
              <a:rPr lang="en-US" altLang="zh-CN" smtClean="0"/>
              <a:pPr>
                <a:defRPr/>
              </a:pPr>
              <a:t>9</a:t>
            </a:fld>
            <a:endParaRPr lang="en-US" altLang="zh-CN"/>
          </a:p>
        </p:txBody>
      </p:sp>
      <p:sp>
        <p:nvSpPr>
          <p:cNvPr id="4" name="矩形 3"/>
          <p:cNvSpPr/>
          <p:nvPr/>
        </p:nvSpPr>
        <p:spPr>
          <a:xfrm>
            <a:off x="1619908" y="-134924"/>
            <a:ext cx="6538909" cy="1025281"/>
          </a:xfrm>
          <a:prstGeom prst="rect">
            <a:avLst/>
          </a:prstGeom>
        </p:spPr>
        <p:txBody>
          <a:bodyPr wrap="square">
            <a:spAutoFit/>
          </a:bodyPr>
          <a:lstStyle/>
          <a:p>
            <a:pPr lvl="0">
              <a:lnSpc>
                <a:spcPct val="200000"/>
              </a:lnSpc>
              <a:defRPr/>
            </a:pPr>
            <a:r>
              <a:rPr lang="en-US" altLang="zh-CN" sz="3600" b="1" dirty="0">
                <a:solidFill>
                  <a:srgbClr val="3333FF"/>
                </a:solidFill>
                <a:latin typeface="Arial Narrow" panose="020B0606020202030204" pitchFamily="34" charset="0"/>
              </a:rPr>
              <a:t>Use case: side-link power control</a:t>
            </a:r>
          </a:p>
        </p:txBody>
      </p:sp>
      <p:sp>
        <p:nvSpPr>
          <p:cNvPr id="42" name="矩形 41"/>
          <p:cNvSpPr/>
          <p:nvPr/>
        </p:nvSpPr>
        <p:spPr>
          <a:xfrm>
            <a:off x="316427" y="1336258"/>
            <a:ext cx="6625788" cy="400110"/>
          </a:xfrm>
          <a:prstGeom prst="rect">
            <a:avLst/>
          </a:prstGeom>
        </p:spPr>
        <p:txBody>
          <a:bodyPr wrap="none">
            <a:spAutoFit/>
          </a:bodyPr>
          <a:lstStyle/>
          <a:p>
            <a:pPr marL="342900" indent="-342900">
              <a:buFont typeface="Wingdings" panose="05000000000000000000" pitchFamily="2" charset="2"/>
              <a:buChar char="Ø"/>
            </a:pPr>
            <a:r>
              <a:rPr lang="en-US" altLang="zh-CN" sz="2000" b="1" dirty="0"/>
              <a:t>Scenario: Power Control for Delay-Power Tradeoff</a:t>
            </a:r>
            <a:endParaRPr lang="zh-CN" altLang="en-US" sz="2000" b="1" dirty="0"/>
          </a:p>
        </p:txBody>
      </p:sp>
      <p:grpSp>
        <p:nvGrpSpPr>
          <p:cNvPr id="47" name="黑色物理层"/>
          <p:cNvGrpSpPr/>
          <p:nvPr/>
        </p:nvGrpSpPr>
        <p:grpSpPr>
          <a:xfrm>
            <a:off x="4786663" y="2780926"/>
            <a:ext cx="1053399" cy="2268005"/>
            <a:chOff x="6401709" y="2382704"/>
            <a:chExt cx="1250672" cy="2692739"/>
          </a:xfrm>
        </p:grpSpPr>
        <p:sp>
          <p:nvSpPr>
            <p:cNvPr id="48" name="矩形 47"/>
            <p:cNvSpPr/>
            <p:nvPr/>
          </p:nvSpPr>
          <p:spPr>
            <a:xfrm>
              <a:off x="6619198" y="2382704"/>
              <a:ext cx="725089" cy="1889686"/>
            </a:xfrm>
            <a:prstGeom prst="rect">
              <a:avLst/>
            </a:prstGeom>
            <a:noFill/>
            <a:ln w="12700" cap="rnd">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49" name="TextBox 113"/>
            <p:cNvSpPr txBox="1"/>
            <p:nvPr/>
          </p:nvSpPr>
          <p:spPr>
            <a:xfrm>
              <a:off x="6401709" y="4308072"/>
              <a:ext cx="1250672" cy="7673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a:latin typeface="Times New Roman" panose="02020603050405020304" pitchFamily="18" charset="0"/>
                  <a:ea typeface="黑体" panose="02010609060101010101" pitchFamily="49" charset="-122"/>
                  <a:cs typeface="Times New Roman" panose="02020603050405020304" pitchFamily="18" charset="0"/>
                </a:rPr>
                <a:t>Physical</a:t>
              </a:r>
            </a:p>
            <a:p>
              <a:pPr algn="ctr"/>
              <a:r>
                <a:rPr lang="en-US" altLang="zh-CN" b="1" dirty="0">
                  <a:latin typeface="Times New Roman" panose="02020603050405020304" pitchFamily="18" charset="0"/>
                  <a:ea typeface="黑体" panose="02010609060101010101" pitchFamily="49" charset="-122"/>
                  <a:cs typeface="Times New Roman" panose="02020603050405020304" pitchFamily="18" charset="0"/>
                </a:rPr>
                <a:t>Layer</a:t>
              </a:r>
              <a:endParaRPr lang="zh-CN" altLang="en-US" b="1" dirty="0">
                <a:latin typeface="Times New Roman" panose="02020603050405020304" pitchFamily="18" charset="0"/>
                <a:ea typeface="黑体" panose="02010609060101010101" pitchFamily="49" charset="-122"/>
                <a:cs typeface="Times New Roman" panose="02020603050405020304" pitchFamily="18" charset="0"/>
              </a:endParaRPr>
            </a:p>
          </p:txBody>
        </p:sp>
      </p:grpSp>
      <p:cxnSp>
        <p:nvCxnSpPr>
          <p:cNvPr id="50" name="直接连接符 49"/>
          <p:cNvCxnSpPr/>
          <p:nvPr/>
        </p:nvCxnSpPr>
        <p:spPr>
          <a:xfrm>
            <a:off x="4437107" y="3605878"/>
            <a:ext cx="298010" cy="0"/>
          </a:xfrm>
          <a:prstGeom prst="line">
            <a:avLst/>
          </a:prstGeom>
          <a:ln w="28575">
            <a:solidFill>
              <a:schemeClr val="tx1"/>
            </a:solidFill>
            <a:headEnd type="none" w="med" len="med"/>
            <a:tailEnd type="oval"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106"/>
              <p:cNvSpPr txBox="1"/>
              <p:nvPr/>
            </p:nvSpPr>
            <p:spPr>
              <a:xfrm>
                <a:off x="4300490" y="3621433"/>
                <a:ext cx="597633" cy="311076"/>
              </a:xfrm>
              <a:prstGeom prst="rect">
                <a:avLst/>
              </a:prstGeom>
              <a:noFill/>
              <a:ln w="28575">
                <a:no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a:latin typeface="Cambria Math"/>
                        </a:rPr>
                        <m:t>𝑠</m:t>
                      </m:r>
                      <m:r>
                        <a:rPr lang="en-US" altLang="zh-CN" i="1">
                          <a:latin typeface="Cambria Math"/>
                        </a:rPr>
                        <m:t>[</m:t>
                      </m:r>
                      <m:r>
                        <a:rPr lang="en-US" altLang="zh-CN" i="1">
                          <a:latin typeface="Cambria Math"/>
                        </a:rPr>
                        <m:t>𝑛</m:t>
                      </m:r>
                      <m:r>
                        <a:rPr lang="en-US" altLang="zh-CN" i="1">
                          <a:latin typeface="Cambria Math"/>
                        </a:rPr>
                        <m:t>]</m:t>
                      </m:r>
                    </m:oMath>
                  </m:oMathPara>
                </a14:m>
                <a:endParaRPr lang="zh-CN" altLang="en-US" dirty="0"/>
              </a:p>
            </p:txBody>
          </p:sp>
        </mc:Choice>
        <mc:Fallback xmlns="">
          <p:sp>
            <p:nvSpPr>
              <p:cNvPr id="51" name="TextBox 106"/>
              <p:cNvSpPr txBox="1">
                <a:spLocks noRot="1" noChangeAspect="1" noMove="1" noResize="1" noEditPoints="1" noAdjustHandles="1" noChangeArrowheads="1" noChangeShapeType="1" noTextEdit="1"/>
              </p:cNvSpPr>
              <p:nvPr/>
            </p:nvSpPr>
            <p:spPr>
              <a:xfrm>
                <a:off x="4300490" y="3621433"/>
                <a:ext cx="597633" cy="311076"/>
              </a:xfrm>
              <a:prstGeom prst="rect">
                <a:avLst/>
              </a:prstGeom>
              <a:blipFill>
                <a:blip r:embed="rId3"/>
                <a:stretch>
                  <a:fillRect r="-3061" b="-41176"/>
                </a:stretch>
              </a:blipFill>
              <a:ln w="28575">
                <a:noFill/>
              </a:ln>
            </p:spPr>
            <p:txBody>
              <a:bodyPr/>
              <a:lstStyle/>
              <a:p>
                <a:r>
                  <a:rPr lang="zh-CN" altLang="en-US">
                    <a:noFill/>
                  </a:rPr>
                  <a:t> </a:t>
                </a:r>
              </a:p>
            </p:txBody>
          </p:sp>
        </mc:Fallback>
      </mc:AlternateContent>
      <p:sp>
        <p:nvSpPr>
          <p:cNvPr id="52" name="矩形 51"/>
          <p:cNvSpPr/>
          <p:nvPr/>
        </p:nvSpPr>
        <p:spPr>
          <a:xfrm>
            <a:off x="4543647" y="3368932"/>
            <a:ext cx="51969" cy="159624"/>
          </a:xfrm>
          <a:prstGeom prst="rect">
            <a:avLst/>
          </a:prstGeom>
          <a:solidFill>
            <a:srgbClr val="FF7C8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cxnSp>
        <p:nvCxnSpPr>
          <p:cNvPr id="53" name="直接连接符 52"/>
          <p:cNvCxnSpPr/>
          <p:nvPr/>
        </p:nvCxnSpPr>
        <p:spPr>
          <a:xfrm flipV="1">
            <a:off x="4745224" y="3248743"/>
            <a:ext cx="175802" cy="339702"/>
          </a:xfrm>
          <a:prstGeom prst="line">
            <a:avLst/>
          </a:prstGeom>
          <a:ln w="12700">
            <a:solidFill>
              <a:schemeClr val="tx1"/>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4" name="粉色排队"/>
          <p:cNvGrpSpPr/>
          <p:nvPr/>
        </p:nvGrpSpPr>
        <p:grpSpPr>
          <a:xfrm>
            <a:off x="2427874" y="2780927"/>
            <a:ext cx="2498229" cy="2279956"/>
            <a:chOff x="3601181" y="2382704"/>
            <a:chExt cx="2966079" cy="2706927"/>
          </a:xfrm>
        </p:grpSpPr>
        <p:cxnSp>
          <p:nvCxnSpPr>
            <p:cNvPr id="55" name="直接连接符 54"/>
            <p:cNvCxnSpPr/>
            <p:nvPr/>
          </p:nvCxnSpPr>
          <p:spPr>
            <a:xfrm flipH="1">
              <a:off x="4323178" y="3628796"/>
              <a:ext cx="1139" cy="40793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601181" y="2382704"/>
              <a:ext cx="2966079" cy="2706927"/>
              <a:chOff x="3601181" y="2382704"/>
              <a:chExt cx="2966079" cy="2706927"/>
            </a:xfrm>
          </p:grpSpPr>
          <p:sp>
            <p:nvSpPr>
              <p:cNvPr id="57" name="矩形 56"/>
              <p:cNvSpPr/>
              <p:nvPr/>
            </p:nvSpPr>
            <p:spPr>
              <a:xfrm>
                <a:off x="3601181" y="2382704"/>
                <a:ext cx="2966079" cy="1890294"/>
              </a:xfrm>
              <a:prstGeom prst="rect">
                <a:avLst/>
              </a:prstGeom>
              <a:noFill/>
              <a:ln w="12700" cap="rnd">
                <a:solidFill>
                  <a:srgbClr val="FF7C8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FF7C80"/>
                  </a:solidFill>
                </a:endParaRPr>
              </a:p>
            </p:txBody>
          </p:sp>
          <p:grpSp>
            <p:nvGrpSpPr>
              <p:cNvPr id="58" name="组合 57"/>
              <p:cNvGrpSpPr/>
              <p:nvPr/>
            </p:nvGrpSpPr>
            <p:grpSpPr>
              <a:xfrm>
                <a:off x="3715950" y="3008013"/>
                <a:ext cx="1618543" cy="620783"/>
                <a:chOff x="1331640" y="2060848"/>
                <a:chExt cx="1656184" cy="504056"/>
              </a:xfrm>
            </p:grpSpPr>
            <p:cxnSp>
              <p:nvCxnSpPr>
                <p:cNvPr id="70" name="直接连接符 69"/>
                <p:cNvCxnSpPr/>
                <p:nvPr/>
              </p:nvCxnSpPr>
              <p:spPr>
                <a:xfrm>
                  <a:off x="1331640" y="2060848"/>
                  <a:ext cx="16561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a:off x="2987824" y="2060848"/>
                  <a:ext cx="0" cy="50405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flipH="1">
                  <a:off x="1331640" y="2564904"/>
                  <a:ext cx="165618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9" name="椭圆 58"/>
              <p:cNvSpPr/>
              <p:nvPr/>
            </p:nvSpPr>
            <p:spPr>
              <a:xfrm>
                <a:off x="5348794" y="2988548"/>
                <a:ext cx="632056" cy="676983"/>
              </a:xfrm>
              <a:prstGeom prst="ellipse">
                <a:avLst/>
              </a:prstGeom>
              <a:solidFill>
                <a:srgbClr val="FF9999"/>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0" name="矩形 59"/>
              <p:cNvSpPr/>
              <p:nvPr/>
            </p:nvSpPr>
            <p:spPr>
              <a:xfrm>
                <a:off x="5013349" y="3023415"/>
                <a:ext cx="323821" cy="609908"/>
              </a:xfrm>
              <a:prstGeom prst="rect">
                <a:avLst/>
              </a:prstGeom>
              <a:solidFill>
                <a:srgbClr val="FF9999"/>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1" name="矩形 60"/>
              <p:cNvSpPr/>
              <p:nvPr/>
            </p:nvSpPr>
            <p:spPr>
              <a:xfrm>
                <a:off x="4681441" y="3008013"/>
                <a:ext cx="341645" cy="620783"/>
              </a:xfrm>
              <a:prstGeom prst="rect">
                <a:avLst/>
              </a:prstGeom>
              <a:solidFill>
                <a:srgbClr val="FF9999"/>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2" name="矩形 61"/>
              <p:cNvSpPr/>
              <p:nvPr/>
            </p:nvSpPr>
            <p:spPr>
              <a:xfrm>
                <a:off x="4326596" y="3008013"/>
                <a:ext cx="351162" cy="620783"/>
              </a:xfrm>
              <a:prstGeom prst="rect">
                <a:avLst/>
              </a:prstGeom>
              <a:solidFill>
                <a:srgbClr val="FF9999"/>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63" name="组合 62"/>
              <p:cNvGrpSpPr/>
              <p:nvPr/>
            </p:nvGrpSpPr>
            <p:grpSpPr>
              <a:xfrm>
                <a:off x="4325456" y="3607024"/>
                <a:ext cx="1009035" cy="418280"/>
                <a:chOff x="4567720" y="3784160"/>
                <a:chExt cx="1133982" cy="348622"/>
              </a:xfrm>
            </p:grpSpPr>
            <mc:AlternateContent xmlns:mc="http://schemas.openxmlformats.org/markup-compatibility/2006" xmlns:a14="http://schemas.microsoft.com/office/drawing/2010/main">
              <mc:Choice Requires="a14">
                <p:sp>
                  <p:nvSpPr>
                    <p:cNvPr id="66" name="TextBox 107"/>
                    <p:cNvSpPr txBox="1"/>
                    <p:nvPr/>
                  </p:nvSpPr>
                  <p:spPr>
                    <a:xfrm>
                      <a:off x="4731619" y="3784160"/>
                      <a:ext cx="809605" cy="304561"/>
                    </a:xfrm>
                    <a:prstGeom prst="rect">
                      <a:avLst/>
                    </a:prstGeom>
                    <a:noFill/>
                    <a:ln w="28575">
                      <a:no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1400" i="1">
                                <a:solidFill>
                                  <a:srgbClr val="FF9999"/>
                                </a:solidFill>
                                <a:latin typeface="Cambria Math"/>
                              </a:rPr>
                              <m:t>𝑞</m:t>
                            </m:r>
                            <m:r>
                              <a:rPr lang="en-US" altLang="zh-CN" sz="1400" i="1">
                                <a:solidFill>
                                  <a:srgbClr val="FF9999"/>
                                </a:solidFill>
                                <a:latin typeface="Cambria Math"/>
                              </a:rPr>
                              <m:t>[</m:t>
                            </m:r>
                            <m:r>
                              <a:rPr lang="en-US" altLang="zh-CN" sz="1400" i="1">
                                <a:solidFill>
                                  <a:srgbClr val="FF9999"/>
                                </a:solidFill>
                                <a:latin typeface="Cambria Math"/>
                              </a:rPr>
                              <m:t>𝑛</m:t>
                            </m:r>
                            <m:r>
                              <a:rPr lang="en-US" altLang="zh-CN" sz="1400" i="1">
                                <a:solidFill>
                                  <a:srgbClr val="FF9999"/>
                                </a:solidFill>
                                <a:latin typeface="Cambria Math"/>
                              </a:rPr>
                              <m:t>]</m:t>
                            </m:r>
                          </m:oMath>
                        </m:oMathPara>
                      </a14:m>
                      <a:endParaRPr lang="zh-CN" altLang="en-US" sz="1400" dirty="0">
                        <a:solidFill>
                          <a:srgbClr val="FF9999"/>
                        </a:solidFill>
                      </a:endParaRPr>
                    </a:p>
                  </p:txBody>
                </p:sp>
              </mc:Choice>
              <mc:Fallback xmlns="">
                <p:sp>
                  <p:nvSpPr>
                    <p:cNvPr id="27" name="TextBox 107"/>
                    <p:cNvSpPr txBox="1">
                      <a:spLocks noRot="1" noChangeAspect="1" noMove="1" noResize="1" noEditPoints="1" noAdjustHandles="1" noChangeArrowheads="1" noChangeShapeType="1" noTextEdit="1"/>
                    </p:cNvSpPr>
                    <p:nvPr/>
                  </p:nvSpPr>
                  <p:spPr>
                    <a:xfrm>
                      <a:off x="4731619" y="3784160"/>
                      <a:ext cx="809605" cy="304561"/>
                    </a:xfrm>
                    <a:prstGeom prst="rect">
                      <a:avLst/>
                    </a:prstGeom>
                    <a:blipFill rotWithShape="0">
                      <a:blip r:embed="rId5"/>
                      <a:stretch>
                        <a:fillRect b="-11765"/>
                      </a:stretch>
                    </a:blipFill>
                    <a:ln w="28575">
                      <a:noFill/>
                    </a:ln>
                  </p:spPr>
                  <p:txBody>
                    <a:bodyPr/>
                    <a:lstStyle/>
                    <a:p>
                      <a:r>
                        <a:rPr lang="zh-CN" altLang="en-US">
                          <a:noFill/>
                        </a:rPr>
                        <a:t> </a:t>
                      </a:r>
                    </a:p>
                  </p:txBody>
                </p:sp>
              </mc:Fallback>
            </mc:AlternateContent>
            <p:cxnSp>
              <p:nvCxnSpPr>
                <p:cNvPr id="67" name="直接连接符 66"/>
                <p:cNvCxnSpPr/>
                <p:nvPr/>
              </p:nvCxnSpPr>
              <p:spPr>
                <a:xfrm flipH="1">
                  <a:off x="4567720" y="3957002"/>
                  <a:ext cx="308431" cy="640"/>
                </a:xfrm>
                <a:prstGeom prst="line">
                  <a:avLst/>
                </a:prstGeom>
                <a:ln w="28575">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393271" y="3957002"/>
                  <a:ext cx="308431" cy="640"/>
                </a:xfrm>
                <a:prstGeom prst="line">
                  <a:avLst/>
                </a:prstGeom>
                <a:ln w="28575">
                  <a:solidFill>
                    <a:schemeClr val="tx1"/>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5698581" y="3801550"/>
                  <a:ext cx="980" cy="331232"/>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64" name="TextBox 112"/>
              <p:cNvSpPr txBox="1"/>
              <p:nvPr/>
            </p:nvSpPr>
            <p:spPr>
              <a:xfrm>
                <a:off x="3908806" y="4322261"/>
                <a:ext cx="1949330" cy="767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a:solidFill>
                      <a:srgbClr val="FF7C80"/>
                    </a:solidFill>
                    <a:latin typeface="Times New Roman" panose="02020603050405020304" pitchFamily="18" charset="0"/>
                    <a:ea typeface="黑体" panose="02010609060101010101" pitchFamily="49" charset="-122"/>
                    <a:cs typeface="Times New Roman" panose="02020603050405020304" pitchFamily="18" charset="0"/>
                  </a:rPr>
                  <a:t>Data link Layer</a:t>
                </a:r>
                <a:endParaRPr lang="zh-CN" altLang="en-US" b="1" dirty="0">
                  <a:solidFill>
                    <a:srgbClr val="FF7C8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5" name="TextBox 106"/>
              <p:cNvSpPr txBox="1"/>
              <p:nvPr/>
            </p:nvSpPr>
            <p:spPr>
              <a:xfrm>
                <a:off x="5295538" y="3138895"/>
                <a:ext cx="846945" cy="328873"/>
              </a:xfrm>
              <a:prstGeom prst="rect">
                <a:avLst/>
              </a:prstGeom>
              <a:noFill/>
              <a:ln w="28575">
                <a:no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1200" b="1" dirty="0"/>
                  <a:t>server</a:t>
                </a:r>
                <a:endParaRPr lang="zh-CN" altLang="en-US" sz="1200" b="1" dirty="0"/>
              </a:p>
            </p:txBody>
          </p:sp>
        </p:grpSp>
      </p:grpSp>
      <p:grpSp>
        <p:nvGrpSpPr>
          <p:cNvPr id="73" name="绿色到达"/>
          <p:cNvGrpSpPr/>
          <p:nvPr/>
        </p:nvGrpSpPr>
        <p:grpSpPr>
          <a:xfrm>
            <a:off x="826099" y="2780927"/>
            <a:ext cx="2156944" cy="2239138"/>
            <a:chOff x="1699441" y="2382704"/>
            <a:chExt cx="2560880" cy="2658465"/>
          </a:xfrm>
        </p:grpSpPr>
        <p:sp>
          <p:nvSpPr>
            <p:cNvPr id="74" name="矩形 73"/>
            <p:cNvSpPr/>
            <p:nvPr/>
          </p:nvSpPr>
          <p:spPr>
            <a:xfrm>
              <a:off x="2149778" y="2382704"/>
              <a:ext cx="1396233" cy="1878708"/>
            </a:xfrm>
            <a:prstGeom prst="rect">
              <a:avLst/>
            </a:prstGeom>
            <a:noFill/>
            <a:ln w="12700" cap="rnd">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00B050"/>
                </a:solidFill>
              </a:endParaRPr>
            </a:p>
          </p:txBody>
        </p:sp>
        <p:cxnSp>
          <p:nvCxnSpPr>
            <p:cNvPr id="75" name="直接箭头连接符 74"/>
            <p:cNvCxnSpPr/>
            <p:nvPr/>
          </p:nvCxnSpPr>
          <p:spPr>
            <a:xfrm>
              <a:off x="1699441" y="3370852"/>
              <a:ext cx="2560880" cy="2538"/>
            </a:xfrm>
            <a:prstGeom prst="straightConnector1">
              <a:avLst/>
            </a:prstGeom>
            <a:ln w="28575">
              <a:solidFill>
                <a:schemeClr val="tx1"/>
              </a:solidFill>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95"/>
                <p:cNvSpPr txBox="1"/>
                <p:nvPr/>
              </p:nvSpPr>
              <p:spPr>
                <a:xfrm>
                  <a:off x="2453412" y="3344878"/>
                  <a:ext cx="731289" cy="369332"/>
                </a:xfrm>
                <a:prstGeom prst="rect">
                  <a:avLst/>
                </a:prstGeom>
                <a:noFill/>
                <a:ln w="28575">
                  <a:no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a:solidFill>
                              <a:srgbClr val="00B050"/>
                            </a:solidFill>
                            <a:latin typeface="Cambria Math"/>
                          </a:rPr>
                          <m:t>𝑎</m:t>
                        </m:r>
                        <m:r>
                          <a:rPr lang="en-US" altLang="zh-CN" i="1">
                            <a:solidFill>
                              <a:srgbClr val="00B050"/>
                            </a:solidFill>
                            <a:latin typeface="Cambria Math"/>
                          </a:rPr>
                          <m:t>[</m:t>
                        </m:r>
                        <m:r>
                          <a:rPr lang="en-US" altLang="zh-CN" i="1">
                            <a:solidFill>
                              <a:srgbClr val="00B050"/>
                            </a:solidFill>
                            <a:latin typeface="Cambria Math"/>
                          </a:rPr>
                          <m:t>𝑛</m:t>
                        </m:r>
                        <m:r>
                          <a:rPr lang="en-US" altLang="zh-CN" i="1">
                            <a:solidFill>
                              <a:srgbClr val="00B050"/>
                            </a:solidFill>
                            <a:latin typeface="Cambria Math"/>
                          </a:rPr>
                          <m:t>]</m:t>
                        </m:r>
                      </m:oMath>
                    </m:oMathPara>
                  </a14:m>
                  <a:endParaRPr lang="zh-CN" altLang="en-US" dirty="0">
                    <a:solidFill>
                      <a:srgbClr val="00B050"/>
                    </a:solidFill>
                  </a:endParaRPr>
                </a:p>
              </p:txBody>
            </p:sp>
          </mc:Choice>
          <mc:Fallback xmlns="">
            <p:sp>
              <p:nvSpPr>
                <p:cNvPr id="127" name="TextBox 95"/>
                <p:cNvSpPr txBox="1">
                  <a:spLocks noRot="1" noChangeAspect="1" noMove="1" noResize="1" noEditPoints="1" noAdjustHandles="1" noChangeArrowheads="1" noChangeShapeType="1" noTextEdit="1"/>
                </p:cNvSpPr>
                <p:nvPr/>
              </p:nvSpPr>
              <p:spPr>
                <a:xfrm>
                  <a:off x="2453412" y="3344878"/>
                  <a:ext cx="850067" cy="454860"/>
                </a:xfrm>
                <a:prstGeom prst="rect">
                  <a:avLst/>
                </a:prstGeom>
                <a:blipFill rotWithShape="0">
                  <a:blip r:embed="rId7"/>
                  <a:stretch>
                    <a:fillRect/>
                  </a:stretch>
                </a:blipFill>
                <a:ln w="28575">
                  <a:noFill/>
                </a:ln>
              </p:spPr>
              <p:txBody>
                <a:bodyPr/>
                <a:lstStyle/>
                <a:p>
                  <a:r>
                    <a:rPr lang="zh-CN" altLang="en-US">
                      <a:noFill/>
                    </a:rPr>
                    <a:t> </a:t>
                  </a:r>
                </a:p>
              </p:txBody>
            </p:sp>
          </mc:Fallback>
        </mc:AlternateContent>
        <p:sp>
          <p:nvSpPr>
            <p:cNvPr id="77" name="TextBox 120"/>
            <p:cNvSpPr txBox="1"/>
            <p:nvPr/>
          </p:nvSpPr>
          <p:spPr>
            <a:xfrm>
              <a:off x="2074488" y="4273799"/>
              <a:ext cx="1674073" cy="76737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rPr>
                <a:t>Network Layer</a:t>
              </a:r>
              <a:endParaRPr lang="zh-CN" altLang="en-US" b="1" dirty="0">
                <a:solidFill>
                  <a:srgbClr val="00B05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8" name="文本框 52"/>
            <p:cNvSpPr txBox="1"/>
            <p:nvPr/>
          </p:nvSpPr>
          <p:spPr>
            <a:xfrm>
              <a:off x="3550584" y="2949401"/>
              <a:ext cx="33048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p:sp>
          <p:nvSpPr>
            <p:cNvPr id="79" name="文本框 53"/>
            <p:cNvSpPr txBox="1"/>
            <p:nvPr/>
          </p:nvSpPr>
          <p:spPr>
            <a:xfrm>
              <a:off x="1706680" y="2970921"/>
              <a:ext cx="330487"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p:sp>
          <p:nvSpPr>
            <p:cNvPr id="80" name="矩形 79"/>
            <p:cNvSpPr/>
            <p:nvPr/>
          </p:nvSpPr>
          <p:spPr>
            <a:xfrm rot="5400000">
              <a:off x="3069944" y="3239835"/>
              <a:ext cx="65372" cy="178877"/>
            </a:xfrm>
            <a:prstGeom prst="rect">
              <a:avLst/>
            </a:prstGeom>
            <a:solidFill>
              <a:srgbClr val="00B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81" name="组合 80"/>
            <p:cNvGrpSpPr/>
            <p:nvPr/>
          </p:nvGrpSpPr>
          <p:grpSpPr>
            <a:xfrm>
              <a:off x="2463033" y="3290288"/>
              <a:ext cx="362324" cy="67216"/>
              <a:chOff x="2906675" y="3527261"/>
              <a:chExt cx="311698" cy="54577"/>
            </a:xfrm>
            <a:solidFill>
              <a:srgbClr val="00B050"/>
            </a:solidFill>
          </p:grpSpPr>
          <p:sp>
            <p:nvSpPr>
              <p:cNvPr id="84" name="矩形 83"/>
              <p:cNvSpPr/>
              <p:nvPr/>
            </p:nvSpPr>
            <p:spPr>
              <a:xfrm rot="5400000">
                <a:off x="2957076" y="3476860"/>
                <a:ext cx="53080" cy="153882"/>
              </a:xfrm>
              <a:prstGeom prst="rect">
                <a:avLst/>
              </a:prstGeom>
              <a:grp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5" name="矩形 84"/>
              <p:cNvSpPr/>
              <p:nvPr/>
            </p:nvSpPr>
            <p:spPr>
              <a:xfrm rot="5400000">
                <a:off x="3114892" y="3478356"/>
                <a:ext cx="53080" cy="153883"/>
              </a:xfrm>
              <a:prstGeom prst="rect">
                <a:avLst/>
              </a:prstGeom>
              <a:grp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82" name="矩形 81"/>
            <p:cNvSpPr/>
            <p:nvPr/>
          </p:nvSpPr>
          <p:spPr>
            <a:xfrm rot="5400000">
              <a:off x="3436060" y="3237602"/>
              <a:ext cx="65372" cy="178876"/>
            </a:xfrm>
            <a:prstGeom prst="rect">
              <a:avLst/>
            </a:prstGeom>
            <a:solidFill>
              <a:srgbClr val="00B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83" name="矩形 82"/>
            <p:cNvSpPr/>
            <p:nvPr/>
          </p:nvSpPr>
          <p:spPr>
            <a:xfrm rot="5400000">
              <a:off x="2167246" y="3234758"/>
              <a:ext cx="65372" cy="178877"/>
            </a:xfrm>
            <a:prstGeom prst="rect">
              <a:avLst/>
            </a:prstGeom>
            <a:solidFill>
              <a:srgbClr val="00B050"/>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grpSp>
        <p:nvGrpSpPr>
          <p:cNvPr id="86" name="信息通路"/>
          <p:cNvGrpSpPr/>
          <p:nvPr/>
        </p:nvGrpSpPr>
        <p:grpSpPr>
          <a:xfrm>
            <a:off x="1802531" y="2082067"/>
            <a:ext cx="5739745" cy="1142740"/>
            <a:chOff x="2858732" y="1552968"/>
            <a:chExt cx="6814642" cy="1356744"/>
          </a:xfrm>
        </p:grpSpPr>
        <p:grpSp>
          <p:nvGrpSpPr>
            <p:cNvPr id="87" name="组合 86"/>
            <p:cNvGrpSpPr/>
            <p:nvPr/>
          </p:nvGrpSpPr>
          <p:grpSpPr>
            <a:xfrm>
              <a:off x="2858732" y="1552968"/>
              <a:ext cx="6814642" cy="1356744"/>
              <a:chOff x="2858732" y="1552968"/>
              <a:chExt cx="6814642" cy="1356744"/>
            </a:xfrm>
          </p:grpSpPr>
          <p:cxnSp>
            <p:nvCxnSpPr>
              <p:cNvPr id="89" name="直接连接符 88"/>
              <p:cNvCxnSpPr/>
              <p:nvPr/>
            </p:nvCxnSpPr>
            <p:spPr>
              <a:xfrm flipV="1">
                <a:off x="2858732" y="1863359"/>
                <a:ext cx="0" cy="104612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0" name="矩形 89"/>
              <p:cNvSpPr/>
              <p:nvPr/>
            </p:nvSpPr>
            <p:spPr>
              <a:xfrm>
                <a:off x="5293079" y="1552968"/>
                <a:ext cx="1410476" cy="620783"/>
              </a:xfrm>
              <a:prstGeom prst="rect">
                <a:avLst/>
              </a:prstGeom>
              <a:solidFill>
                <a:srgbClr val="FFFF00"/>
              </a:solidFill>
              <a:ln w="28575">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cxnSp>
            <p:nvCxnSpPr>
              <p:cNvPr id="91" name="直接连接符 90"/>
              <p:cNvCxnSpPr>
                <a:endCxn id="90" idx="3"/>
              </p:cNvCxnSpPr>
              <p:nvPr/>
            </p:nvCxnSpPr>
            <p:spPr>
              <a:xfrm flipH="1">
                <a:off x="6703555" y="1863359"/>
                <a:ext cx="2969819" cy="0"/>
              </a:xfrm>
              <a:prstGeom prst="line">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92" name="直接连接符 91"/>
              <p:cNvCxnSpPr>
                <a:endCxn id="90" idx="1"/>
              </p:cNvCxnSpPr>
              <p:nvPr/>
            </p:nvCxnSpPr>
            <p:spPr>
              <a:xfrm>
                <a:off x="2858732" y="1852626"/>
                <a:ext cx="2434347" cy="10733"/>
              </a:xfrm>
              <a:prstGeom prst="line">
                <a:avLst/>
              </a:prstGeom>
              <a:ln w="28575">
                <a:solidFill>
                  <a:schemeClr val="tx1"/>
                </a:solidFill>
                <a:prstDash val="sysDash"/>
                <a:tailEnd type="arrow" w="lg" len="lg"/>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flipV="1">
                <a:off x="8524000" y="1881244"/>
                <a:ext cx="0" cy="637587"/>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flipV="1">
                <a:off x="4643817" y="1863359"/>
                <a:ext cx="0" cy="1046353"/>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95" name="文本框 51"/>
              <p:cNvSpPr txBox="1"/>
              <p:nvPr/>
            </p:nvSpPr>
            <p:spPr>
              <a:xfrm>
                <a:off x="5172966" y="1561781"/>
                <a:ext cx="1650700" cy="6212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r>
                  <a:rPr lang="en-US" altLang="zh-CN" sz="1400" b="1" dirty="0">
                    <a:solidFill>
                      <a:prstClr val="black"/>
                    </a:solidFill>
                    <a:latin typeface="+mn-ea"/>
                    <a:cs typeface="Times New Roman" panose="02020603050405020304" pitchFamily="18" charset="0"/>
                  </a:rPr>
                  <a:t>Adaptive Power Control</a:t>
                </a:r>
                <a:endParaRPr lang="zh-CN" altLang="en-US" sz="1400" b="1" dirty="0">
                  <a:solidFill>
                    <a:prstClr val="black"/>
                  </a:solidFill>
                  <a:latin typeface="+mn-ea"/>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88" name="TextBox 129"/>
                <p:cNvSpPr txBox="1"/>
                <p:nvPr/>
              </p:nvSpPr>
              <p:spPr>
                <a:xfrm>
                  <a:off x="8950865" y="1861703"/>
                  <a:ext cx="561372" cy="369332"/>
                </a:xfrm>
                <a:prstGeom prst="rect">
                  <a:avLst/>
                </a:prstGeom>
                <a:noFill/>
                <a:ln w="28575">
                  <a:no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lang="en-US" altLang="zh-CN" i="1">
                            <a:latin typeface="Cambria Math" panose="02040503050406030204" pitchFamily="18" charset="0"/>
                          </a:rPr>
                          <m:t>CSI</m:t>
                        </m:r>
                      </m:oMath>
                    </m:oMathPara>
                  </a14:m>
                  <a:endParaRPr lang="zh-CN" altLang="en-US" dirty="0">
                    <a:latin typeface="Times New Roman" panose="02020603050405020304" pitchFamily="18" charset="0"/>
                    <a:cs typeface="Times New Roman" panose="02020603050405020304" pitchFamily="18" charset="0"/>
                  </a:endParaRPr>
                </a:p>
              </p:txBody>
            </p:sp>
          </mc:Choice>
          <mc:Fallback xmlns="">
            <p:sp>
              <p:nvSpPr>
                <p:cNvPr id="158" name="TextBox 129"/>
                <p:cNvSpPr txBox="1">
                  <a:spLocks noRot="1" noChangeAspect="1" noMove="1" noResize="1" noEditPoints="1" noAdjustHandles="1" noChangeArrowheads="1" noChangeShapeType="1" noTextEdit="1"/>
                </p:cNvSpPr>
                <p:nvPr/>
              </p:nvSpPr>
              <p:spPr>
                <a:xfrm>
                  <a:off x="8950865" y="1861702"/>
                  <a:ext cx="652551" cy="454860"/>
                </a:xfrm>
                <a:prstGeom prst="rect">
                  <a:avLst/>
                </a:prstGeom>
                <a:blipFill rotWithShape="0">
                  <a:blip r:embed="rId8"/>
                  <a:stretch>
                    <a:fillRect/>
                  </a:stretch>
                </a:blipFill>
                <a:ln w="28575">
                  <a:noFill/>
                </a:ln>
              </p:spPr>
              <p:txBody>
                <a:bodyPr/>
                <a:lstStyle/>
                <a:p>
                  <a:r>
                    <a:rPr lang="zh-CN" altLang="en-US">
                      <a:noFill/>
                    </a:rPr>
                    <a:t> </a:t>
                  </a:r>
                </a:p>
              </p:txBody>
            </p:sp>
          </mc:Fallback>
        </mc:AlternateContent>
      </p:grpSp>
      <p:grpSp>
        <p:nvGrpSpPr>
          <p:cNvPr id="96" name="组合 95"/>
          <p:cNvGrpSpPr/>
          <p:nvPr/>
        </p:nvGrpSpPr>
        <p:grpSpPr>
          <a:xfrm>
            <a:off x="5743129" y="2780928"/>
            <a:ext cx="2398171" cy="2282194"/>
            <a:chOff x="7520753" y="2479862"/>
            <a:chExt cx="2847282" cy="2709585"/>
          </a:xfrm>
        </p:grpSpPr>
        <p:cxnSp>
          <p:nvCxnSpPr>
            <p:cNvPr id="97" name="直接连接符 96"/>
            <p:cNvCxnSpPr/>
            <p:nvPr/>
          </p:nvCxnSpPr>
          <p:spPr>
            <a:xfrm flipV="1">
              <a:off x="9417122" y="2894951"/>
              <a:ext cx="363841" cy="3879"/>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9780963" y="3334969"/>
              <a:ext cx="587072" cy="0"/>
            </a:xfrm>
            <a:prstGeom prst="straightConnector1">
              <a:avLst/>
            </a:prstGeom>
            <a:ln w="28575">
              <a:solidFill>
                <a:schemeClr val="tx1"/>
              </a:solidFill>
              <a:headEnd type="oval"/>
              <a:tailEnd type="arrow" w="lg" len="lg"/>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9762715" y="2894951"/>
              <a:ext cx="0" cy="959763"/>
            </a:xfrm>
            <a:prstGeom prst="line">
              <a:avLst/>
            </a:prstGeom>
            <a:ln w="28575" cap="rnd">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0" name="TextBox 129"/>
                <p:cNvSpPr txBox="1"/>
                <p:nvPr/>
              </p:nvSpPr>
              <p:spPr>
                <a:xfrm>
                  <a:off x="8273847" y="4038498"/>
                  <a:ext cx="715681" cy="365415"/>
                </a:xfrm>
                <a:prstGeom prst="rect">
                  <a:avLst/>
                </a:prstGeom>
                <a:noFill/>
                <a:ln w="28575">
                  <a:no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1400" i="1">
                            <a:latin typeface="Cambria Math" panose="02040503050406030204" pitchFamily="18" charset="0"/>
                          </a:rPr>
                          <m:t> </m:t>
                        </m:r>
                        <m:r>
                          <a:rPr lang="en-US" altLang="zh-CN" sz="1400" i="1">
                            <a:solidFill>
                              <a:srgbClr val="00B0F0"/>
                            </a:solidFill>
                            <a:latin typeface="Cambria Math"/>
                          </a:rPr>
                          <m:t>h</m:t>
                        </m:r>
                        <m:r>
                          <a:rPr lang="en-US" altLang="zh-CN" sz="1400" i="1">
                            <a:solidFill>
                              <a:srgbClr val="00B0F0"/>
                            </a:solidFill>
                            <a:latin typeface="Cambria Math"/>
                          </a:rPr>
                          <m:t>[</m:t>
                        </m:r>
                        <m:r>
                          <a:rPr lang="en-US" altLang="zh-CN" sz="1400" i="1">
                            <a:solidFill>
                              <a:srgbClr val="00B0F0"/>
                            </a:solidFill>
                            <a:latin typeface="Cambria Math"/>
                          </a:rPr>
                          <m:t>𝑛</m:t>
                        </m:r>
                        <m:r>
                          <a:rPr lang="en-US" altLang="zh-CN" sz="1400" i="1">
                            <a:solidFill>
                              <a:srgbClr val="00B0F0"/>
                            </a:solidFill>
                            <a:latin typeface="Cambria Math"/>
                          </a:rPr>
                          <m:t>]</m:t>
                        </m:r>
                      </m:oMath>
                    </m:oMathPara>
                  </a14:m>
                  <a:endParaRPr lang="zh-CN" altLang="en-US" sz="1400" dirty="0">
                    <a:solidFill>
                      <a:srgbClr val="00B0F0"/>
                    </a:solidFill>
                    <a:latin typeface="Times New Roman" panose="02020603050405020304" pitchFamily="18" charset="0"/>
                    <a:cs typeface="Times New Roman" panose="02020603050405020304" pitchFamily="18" charset="0"/>
                  </a:endParaRPr>
                </a:p>
              </p:txBody>
            </p:sp>
          </mc:Choice>
          <mc:Fallback xmlns="">
            <p:sp>
              <p:nvSpPr>
                <p:cNvPr id="74" name="TextBox 129"/>
                <p:cNvSpPr txBox="1">
                  <a:spLocks noRot="1" noChangeAspect="1" noMove="1" noResize="1" noEditPoints="1" noAdjustHandles="1" noChangeArrowheads="1" noChangeShapeType="1" noTextEdit="1"/>
                </p:cNvSpPr>
                <p:nvPr/>
              </p:nvSpPr>
              <p:spPr>
                <a:xfrm>
                  <a:off x="8273847" y="4038498"/>
                  <a:ext cx="715681" cy="365415"/>
                </a:xfrm>
                <a:prstGeom prst="rect">
                  <a:avLst/>
                </a:prstGeom>
                <a:blipFill rotWithShape="0">
                  <a:blip r:embed="rId9"/>
                  <a:stretch>
                    <a:fillRect b="-9804"/>
                  </a:stretch>
                </a:blipFill>
                <a:ln w="28575">
                  <a:noFill/>
                </a:ln>
              </p:spPr>
              <p:txBody>
                <a:bodyPr/>
                <a:lstStyle/>
                <a:p>
                  <a:r>
                    <a:rPr lang="zh-CN" altLang="en-US">
                      <a:noFill/>
                    </a:rPr>
                    <a:t> </a:t>
                  </a:r>
                </a:p>
              </p:txBody>
            </p:sp>
          </mc:Fallback>
        </mc:AlternateContent>
        <p:cxnSp>
          <p:nvCxnSpPr>
            <p:cNvPr id="101" name="直接连接符 100"/>
            <p:cNvCxnSpPr/>
            <p:nvPr/>
          </p:nvCxnSpPr>
          <p:spPr>
            <a:xfrm flipV="1">
              <a:off x="9427583" y="3854714"/>
              <a:ext cx="324731" cy="4356"/>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2" name="矩形 101"/>
            <p:cNvSpPr/>
            <p:nvPr/>
          </p:nvSpPr>
          <p:spPr>
            <a:xfrm>
              <a:off x="7520753" y="2479862"/>
              <a:ext cx="2388695" cy="1879466"/>
            </a:xfrm>
            <a:prstGeom prst="rect">
              <a:avLst/>
            </a:prstGeom>
            <a:noFill/>
            <a:ln w="15875" cap="rnd">
              <a:solidFill>
                <a:srgbClr val="00B0F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3" name="TextBox 120"/>
            <p:cNvSpPr txBox="1"/>
            <p:nvPr/>
          </p:nvSpPr>
          <p:spPr>
            <a:xfrm>
              <a:off x="7827456" y="4422076"/>
              <a:ext cx="1674073" cy="76737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Channel</a:t>
              </a:r>
            </a:p>
            <a:p>
              <a:pPr algn="ctr"/>
              <a:r>
                <a:rPr lang="en-US" altLang="zh-CN" b="1" dirty="0">
                  <a:solidFill>
                    <a:srgbClr val="00B0F0"/>
                  </a:solidFill>
                  <a:latin typeface="Times New Roman" panose="02020603050405020304" pitchFamily="18" charset="0"/>
                  <a:ea typeface="黑体" panose="02010609060101010101" pitchFamily="49" charset="-122"/>
                  <a:cs typeface="Times New Roman" panose="02020603050405020304" pitchFamily="18" charset="0"/>
                </a:rPr>
                <a:t>State (CSI)</a:t>
              </a:r>
              <a:endParaRPr lang="en-US" altLang="zh-CN" b="1" dirty="0">
                <a:latin typeface="Times New Roman" panose="02020603050405020304" pitchFamily="18" charset="0"/>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4" name="矩形 103"/>
                <p:cNvSpPr/>
                <p:nvPr/>
              </p:nvSpPr>
              <p:spPr>
                <a:xfrm>
                  <a:off x="7932664" y="3047891"/>
                  <a:ext cx="1407198" cy="252799"/>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1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Channel state </a:t>
                  </a:r>
                  <a14:m>
                    <m:oMath xmlns:m="http://schemas.openxmlformats.org/officeDocument/2006/math">
                      <m:sSub>
                        <m:sSubPr>
                          <m:ctrlPr>
                            <a:rPr lang="en-US" altLang="zh-CN" sz="1050" i="1">
                              <a:solidFill>
                                <a:srgbClr val="C00000"/>
                              </a:solidFill>
                              <a:latin typeface="Cambria Math" panose="02040503050406030204" pitchFamily="18" charset="0"/>
                            </a:rPr>
                          </m:ctrlPr>
                        </m:sSubPr>
                        <m:e>
                          <m:r>
                            <a:rPr lang="en-US" altLang="zh-CN" sz="1050" i="1">
                              <a:solidFill>
                                <a:srgbClr val="C00000"/>
                              </a:solidFill>
                              <a:latin typeface="Cambria Math" panose="02040503050406030204" pitchFamily="18" charset="0"/>
                            </a:rPr>
                            <m:t>h</m:t>
                          </m:r>
                        </m:e>
                        <m:sub>
                          <m:r>
                            <a:rPr lang="en-US" altLang="zh-CN" sz="1050" b="0" i="1" smtClean="0">
                              <a:solidFill>
                                <a:srgbClr val="C00000"/>
                              </a:solidFill>
                              <a:latin typeface="Cambria Math" panose="02040503050406030204" pitchFamily="18" charset="0"/>
                            </a:rPr>
                            <m:t>2</m:t>
                          </m:r>
                        </m:sub>
                      </m:sSub>
                    </m:oMath>
                  </a14:m>
                  <a:endParaRPr lang="zh-CN" altLang="en-US" sz="1100" b="1" dirty="0">
                    <a:solidFill>
                      <a:schemeClr val="tx1"/>
                    </a:solidFill>
                    <a:latin typeface="Cambria Math" panose="02040503050406030204" pitchFamily="18" charset="0"/>
                    <a:ea typeface="黑体" panose="02010609060101010101" pitchFamily="49" charset="-122"/>
                    <a:cs typeface="Times New Roman" panose="02020603050405020304" pitchFamily="18" charset="0"/>
                  </a:endParaRPr>
                </a:p>
              </p:txBody>
            </p:sp>
          </mc:Choice>
          <mc:Fallback xmlns="">
            <p:sp>
              <p:nvSpPr>
                <p:cNvPr id="104" name="矩形 103"/>
                <p:cNvSpPr>
                  <a:spLocks noRot="1" noChangeAspect="1" noMove="1" noResize="1" noEditPoints="1" noAdjustHandles="1" noChangeArrowheads="1" noChangeShapeType="1" noTextEdit="1"/>
                </p:cNvSpPr>
                <p:nvPr/>
              </p:nvSpPr>
              <p:spPr>
                <a:xfrm>
                  <a:off x="7932664" y="3047891"/>
                  <a:ext cx="1407198" cy="252799"/>
                </a:xfrm>
                <a:prstGeom prst="rect">
                  <a:avLst/>
                </a:prstGeom>
                <a:blipFill>
                  <a:blip r:embed="rId10"/>
                  <a:stretch>
                    <a:fillRect t="-5000" b="-20000"/>
                  </a:stretch>
                </a:blipFill>
                <a:ln w="285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5" name="矩形 104"/>
                <p:cNvSpPr/>
                <p:nvPr/>
              </p:nvSpPr>
              <p:spPr>
                <a:xfrm>
                  <a:off x="7941947" y="3808388"/>
                  <a:ext cx="1442786" cy="230110"/>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1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Channel state </a:t>
                  </a:r>
                  <a14:m>
                    <m:oMath xmlns:m="http://schemas.openxmlformats.org/officeDocument/2006/math">
                      <m:sSub>
                        <m:sSubPr>
                          <m:ctrlPr>
                            <a:rPr lang="en-US" altLang="zh-CN" sz="1050" i="1">
                              <a:solidFill>
                                <a:srgbClr val="C00000"/>
                              </a:solidFill>
                              <a:latin typeface="Cambria Math" panose="02040503050406030204" pitchFamily="18" charset="0"/>
                            </a:rPr>
                          </m:ctrlPr>
                        </m:sSubPr>
                        <m:e>
                          <m:r>
                            <a:rPr lang="en-US" altLang="zh-CN" sz="1050" i="1">
                              <a:solidFill>
                                <a:srgbClr val="C00000"/>
                              </a:solidFill>
                              <a:latin typeface="Cambria Math" panose="02040503050406030204" pitchFamily="18" charset="0"/>
                            </a:rPr>
                            <m:t>h</m:t>
                          </m:r>
                        </m:e>
                        <m:sub>
                          <m:r>
                            <a:rPr lang="en-US" altLang="zh-CN" sz="1050" b="0" i="1" smtClean="0">
                              <a:solidFill>
                                <a:srgbClr val="C00000"/>
                              </a:solidFill>
                              <a:latin typeface="Cambria Math" panose="02040503050406030204" pitchFamily="18" charset="0"/>
                            </a:rPr>
                            <m:t>𝑤</m:t>
                          </m:r>
                        </m:sub>
                      </m:sSub>
                    </m:oMath>
                  </a14:m>
                  <a:endParaRPr lang="zh-CN" altLang="en-US" sz="1100" b="1" dirty="0">
                    <a:solidFill>
                      <a:schemeClr val="tx1"/>
                    </a:solidFill>
                    <a:latin typeface="Cambria Math" panose="02040503050406030204" pitchFamily="18" charset="0"/>
                    <a:ea typeface="黑体" panose="02010609060101010101" pitchFamily="49" charset="-122"/>
                    <a:cs typeface="Times New Roman" panose="02020603050405020304" pitchFamily="18" charset="0"/>
                  </a:endParaRPr>
                </a:p>
              </p:txBody>
            </p:sp>
          </mc:Choice>
          <mc:Fallback xmlns="">
            <p:sp>
              <p:nvSpPr>
                <p:cNvPr id="105" name="矩形 104"/>
                <p:cNvSpPr>
                  <a:spLocks noRot="1" noChangeAspect="1" noMove="1" noResize="1" noEditPoints="1" noAdjustHandles="1" noChangeArrowheads="1" noChangeShapeType="1" noTextEdit="1"/>
                </p:cNvSpPr>
                <p:nvPr/>
              </p:nvSpPr>
              <p:spPr>
                <a:xfrm>
                  <a:off x="7941947" y="3808388"/>
                  <a:ext cx="1442786" cy="230110"/>
                </a:xfrm>
                <a:prstGeom prst="rect">
                  <a:avLst/>
                </a:prstGeom>
                <a:blipFill>
                  <a:blip r:embed="rId11"/>
                  <a:stretch>
                    <a:fillRect t="-10811" b="-24324"/>
                  </a:stretch>
                </a:blipFill>
                <a:ln w="28575">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6" name="矩形 105"/>
                <p:cNvSpPr/>
                <p:nvPr/>
              </p:nvSpPr>
              <p:spPr>
                <a:xfrm>
                  <a:off x="7950785" y="2653015"/>
                  <a:ext cx="1407198" cy="252799"/>
                </a:xfrm>
                <a:prstGeom prst="rect">
                  <a:avLst/>
                </a:prstGeom>
                <a:solidFill>
                  <a:srgbClr val="00B0F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sz="11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Channel state </a:t>
                  </a:r>
                  <a14:m>
                    <m:oMath xmlns:m="http://schemas.openxmlformats.org/officeDocument/2006/math">
                      <m:sSub>
                        <m:sSubPr>
                          <m:ctrlPr>
                            <a:rPr lang="en-US" altLang="zh-CN" sz="1050" i="1">
                              <a:solidFill>
                                <a:srgbClr val="C00000"/>
                              </a:solidFill>
                              <a:latin typeface="Cambria Math" panose="02040503050406030204" pitchFamily="18" charset="0"/>
                            </a:rPr>
                          </m:ctrlPr>
                        </m:sSubPr>
                        <m:e>
                          <m:r>
                            <a:rPr lang="en-US" altLang="zh-CN" sz="1050" i="1">
                              <a:solidFill>
                                <a:srgbClr val="C00000"/>
                              </a:solidFill>
                              <a:latin typeface="Cambria Math" panose="02040503050406030204" pitchFamily="18" charset="0"/>
                            </a:rPr>
                            <m:t>h</m:t>
                          </m:r>
                        </m:e>
                        <m:sub>
                          <m:r>
                            <a:rPr lang="en-US" altLang="zh-CN" sz="1050" i="1">
                              <a:solidFill>
                                <a:srgbClr val="C00000"/>
                              </a:solidFill>
                              <a:latin typeface="Cambria Math" panose="02040503050406030204" pitchFamily="18" charset="0"/>
                            </a:rPr>
                            <m:t>1</m:t>
                          </m:r>
                        </m:sub>
                      </m:sSub>
                    </m:oMath>
                  </a14:m>
                  <a:endParaRPr lang="zh-CN" altLang="en-US" sz="1100" b="1" dirty="0">
                    <a:solidFill>
                      <a:schemeClr val="tx1"/>
                    </a:solidFill>
                    <a:latin typeface="Cambria Math" panose="02040503050406030204" pitchFamily="18" charset="0"/>
                    <a:ea typeface="黑体" panose="02010609060101010101" pitchFamily="49" charset="-122"/>
                    <a:cs typeface="Times New Roman" panose="02020603050405020304" pitchFamily="18" charset="0"/>
                  </a:endParaRPr>
                </a:p>
              </p:txBody>
            </p:sp>
          </mc:Choice>
          <mc:Fallback xmlns="">
            <p:sp>
              <p:nvSpPr>
                <p:cNvPr id="106" name="矩形 105"/>
                <p:cNvSpPr>
                  <a:spLocks noRot="1" noChangeAspect="1" noMove="1" noResize="1" noEditPoints="1" noAdjustHandles="1" noChangeArrowheads="1" noChangeShapeType="1" noTextEdit="1"/>
                </p:cNvSpPr>
                <p:nvPr/>
              </p:nvSpPr>
              <p:spPr>
                <a:xfrm>
                  <a:off x="7950785" y="2653015"/>
                  <a:ext cx="1407198" cy="252799"/>
                </a:xfrm>
                <a:prstGeom prst="rect">
                  <a:avLst/>
                </a:prstGeom>
                <a:blipFill>
                  <a:blip r:embed="rId12"/>
                  <a:stretch>
                    <a:fillRect t="-5000" b="-20000"/>
                  </a:stretch>
                </a:blipFill>
                <a:ln w="28575">
                  <a:solidFill>
                    <a:schemeClr val="tx1"/>
                  </a:solidFill>
                </a:ln>
              </p:spPr>
              <p:txBody>
                <a:bodyPr/>
                <a:lstStyle/>
                <a:p>
                  <a:r>
                    <a:rPr lang="zh-CN" altLang="en-US">
                      <a:noFill/>
                    </a:rPr>
                    <a:t> </a:t>
                  </a:r>
                </a:p>
              </p:txBody>
            </p:sp>
          </mc:Fallback>
        </mc:AlternateContent>
        <p:sp>
          <p:nvSpPr>
            <p:cNvPr id="107" name="文本框 81"/>
            <p:cNvSpPr txBox="1"/>
            <p:nvPr/>
          </p:nvSpPr>
          <p:spPr>
            <a:xfrm>
              <a:off x="8370783" y="3352313"/>
              <a:ext cx="28430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p:grpSp>
      <p:grpSp>
        <p:nvGrpSpPr>
          <p:cNvPr id="108" name="组合 107"/>
          <p:cNvGrpSpPr/>
          <p:nvPr/>
        </p:nvGrpSpPr>
        <p:grpSpPr>
          <a:xfrm>
            <a:off x="5004558" y="2937593"/>
            <a:ext cx="1017100" cy="1215530"/>
            <a:chOff x="6710954" y="2653606"/>
            <a:chExt cx="1207575" cy="1443164"/>
          </a:xfrm>
        </p:grpSpPr>
        <p:cxnSp>
          <p:nvCxnSpPr>
            <p:cNvPr id="109" name="直接连接符 108"/>
            <p:cNvCxnSpPr/>
            <p:nvPr/>
          </p:nvCxnSpPr>
          <p:spPr>
            <a:xfrm>
              <a:off x="7462291" y="2830994"/>
              <a:ext cx="451838" cy="0"/>
            </a:xfrm>
            <a:prstGeom prst="line">
              <a:avLst/>
            </a:prstGeom>
            <a:ln w="28575">
              <a:solidFill>
                <a:schemeClr val="tx1"/>
              </a:solidFill>
              <a:headEnd type="none" w="med" len="sm"/>
              <a:tailEnd type="arrow" w="lg" len="lg"/>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7462291" y="3151611"/>
              <a:ext cx="456238" cy="0"/>
            </a:xfrm>
            <a:prstGeom prst="line">
              <a:avLst/>
            </a:prstGeom>
            <a:ln w="28575">
              <a:solidFill>
                <a:schemeClr val="tx1"/>
              </a:solidFill>
              <a:headEnd type="none" w="med" len="sm"/>
              <a:tailEnd type="arrow" w="lg" len="lg"/>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7449075" y="3924639"/>
              <a:ext cx="465054" cy="0"/>
            </a:xfrm>
            <a:prstGeom prst="line">
              <a:avLst/>
            </a:prstGeom>
            <a:ln w="28575">
              <a:solidFill>
                <a:schemeClr val="tx1"/>
              </a:solidFill>
              <a:headEnd type="none" w="med" len="sm"/>
              <a:tailEnd type="arrow"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2" name="TextBox 95"/>
                <p:cNvSpPr txBox="1"/>
                <p:nvPr/>
              </p:nvSpPr>
              <p:spPr>
                <a:xfrm>
                  <a:off x="7070437" y="3733786"/>
                  <a:ext cx="508794" cy="362984"/>
                </a:xfrm>
                <a:prstGeom prst="rect">
                  <a:avLst/>
                </a:prstGeom>
                <a:noFill/>
                <a:ln w="28575">
                  <a:no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baseline="-25000">
                            <a:latin typeface="Cambria Math" panose="02040503050406030204" pitchFamily="18" charset="0"/>
                          </a:rPr>
                          <m:t>𝑅</m:t>
                        </m:r>
                      </m:oMath>
                    </m:oMathPara>
                  </a14:m>
                  <a:endParaRPr lang="zh-CN" altLang="en-US" baseline="-25000" dirty="0"/>
                </a:p>
              </p:txBody>
            </p:sp>
          </mc:Choice>
          <mc:Fallback xmlns="">
            <p:sp>
              <p:nvSpPr>
                <p:cNvPr id="158" name="TextBox 95"/>
                <p:cNvSpPr txBox="1">
                  <a:spLocks noRot="1" noChangeAspect="1" noMove="1" noResize="1" noEditPoints="1" noAdjustHandles="1" noChangeArrowheads="1" noChangeShapeType="1" noTextEdit="1"/>
                </p:cNvSpPr>
                <p:nvPr/>
              </p:nvSpPr>
              <p:spPr>
                <a:xfrm>
                  <a:off x="6985465" y="3424851"/>
                  <a:ext cx="433636" cy="362984"/>
                </a:xfrm>
                <a:prstGeom prst="rect">
                  <a:avLst/>
                </a:prstGeom>
                <a:blipFill rotWithShape="0">
                  <a:blip r:embed="rId13"/>
                  <a:stretch>
                    <a:fillRect b="-1695"/>
                  </a:stretch>
                </a:blipFill>
                <a:ln w="2857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3" name="TextBox 95"/>
                <p:cNvSpPr txBox="1"/>
                <p:nvPr/>
              </p:nvSpPr>
              <p:spPr>
                <a:xfrm>
                  <a:off x="7093554" y="2653606"/>
                  <a:ext cx="489236" cy="362984"/>
                </a:xfrm>
                <a:prstGeom prst="rect">
                  <a:avLst/>
                </a:prstGeom>
                <a:noFill/>
                <a:ln w="28575">
                  <a:no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baseline="-25000">
                            <a:latin typeface="Cambria Math" panose="02040503050406030204" pitchFamily="18" charset="0"/>
                          </a:rPr>
                          <m:t>1</m:t>
                        </m:r>
                      </m:oMath>
                    </m:oMathPara>
                  </a14:m>
                  <a:endParaRPr lang="zh-CN" altLang="en-US" baseline="-25000" dirty="0"/>
                </a:p>
              </p:txBody>
            </p:sp>
          </mc:Choice>
          <mc:Fallback xmlns="">
            <p:sp>
              <p:nvSpPr>
                <p:cNvPr id="162" name="TextBox 95"/>
                <p:cNvSpPr txBox="1">
                  <a:spLocks noRot="1" noChangeAspect="1" noMove="1" noResize="1" noEditPoints="1" noAdjustHandles="1" noChangeArrowheads="1" noChangeShapeType="1" noTextEdit="1"/>
                </p:cNvSpPr>
                <p:nvPr/>
              </p:nvSpPr>
              <p:spPr>
                <a:xfrm>
                  <a:off x="7008582" y="2344673"/>
                  <a:ext cx="415481" cy="362984"/>
                </a:xfrm>
                <a:prstGeom prst="rect">
                  <a:avLst/>
                </a:prstGeom>
                <a:blipFill rotWithShape="0">
                  <a:blip r:embed="rId14"/>
                  <a:stretch>
                    <a:fillRect b="-1695"/>
                  </a:stretch>
                </a:blipFill>
                <a:ln w="28575">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4" name="TextBox 95"/>
                <p:cNvSpPr txBox="1"/>
                <p:nvPr/>
              </p:nvSpPr>
              <p:spPr>
                <a:xfrm>
                  <a:off x="7089437" y="2939574"/>
                  <a:ext cx="489236" cy="362984"/>
                </a:xfrm>
                <a:prstGeom prst="rect">
                  <a:avLst/>
                </a:prstGeom>
                <a:noFill/>
                <a:ln w="28575">
                  <a:noFill/>
                </a:ln>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baseline="-25000">
                            <a:latin typeface="Cambria Math" panose="02040503050406030204" pitchFamily="18" charset="0"/>
                          </a:rPr>
                          <m:t>2</m:t>
                        </m:r>
                      </m:oMath>
                    </m:oMathPara>
                  </a14:m>
                  <a:endParaRPr lang="zh-CN" altLang="en-US" baseline="-25000" dirty="0"/>
                </a:p>
              </p:txBody>
            </p:sp>
          </mc:Choice>
          <mc:Fallback xmlns="">
            <p:sp>
              <p:nvSpPr>
                <p:cNvPr id="163" name="TextBox 95"/>
                <p:cNvSpPr txBox="1">
                  <a:spLocks noRot="1" noChangeAspect="1" noMove="1" noResize="1" noEditPoints="1" noAdjustHandles="1" noChangeArrowheads="1" noChangeShapeType="1" noTextEdit="1"/>
                </p:cNvSpPr>
                <p:nvPr/>
              </p:nvSpPr>
              <p:spPr>
                <a:xfrm>
                  <a:off x="7004465" y="2630641"/>
                  <a:ext cx="415481" cy="362984"/>
                </a:xfrm>
                <a:prstGeom prst="rect">
                  <a:avLst/>
                </a:prstGeom>
                <a:blipFill rotWithShape="0">
                  <a:blip r:embed="rId15"/>
                  <a:stretch>
                    <a:fillRect b="-1695"/>
                  </a:stretch>
                </a:blipFill>
                <a:ln w="28575">
                  <a:noFill/>
                </a:ln>
              </p:spPr>
              <p:txBody>
                <a:bodyPr/>
                <a:lstStyle/>
                <a:p>
                  <a:r>
                    <a:rPr lang="zh-CN" altLang="en-US">
                      <a:noFill/>
                    </a:rPr>
                    <a:t> </a:t>
                  </a:r>
                </a:p>
              </p:txBody>
            </p:sp>
          </mc:Fallback>
        </mc:AlternateContent>
        <p:cxnSp>
          <p:nvCxnSpPr>
            <p:cNvPr id="115" name="直接连接符 114"/>
            <p:cNvCxnSpPr/>
            <p:nvPr/>
          </p:nvCxnSpPr>
          <p:spPr>
            <a:xfrm>
              <a:off x="6710954" y="2820257"/>
              <a:ext cx="417395" cy="0"/>
            </a:xfrm>
            <a:prstGeom prst="line">
              <a:avLst/>
            </a:prstGeom>
            <a:ln w="28575">
              <a:solidFill>
                <a:schemeClr val="tx1"/>
              </a:solidFill>
              <a:headEnd type="oval" w="med" len="sm"/>
              <a:tailEnd type="none" w="lg" len="lg"/>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a:off x="6718624" y="3151611"/>
              <a:ext cx="395500" cy="0"/>
            </a:xfrm>
            <a:prstGeom prst="line">
              <a:avLst/>
            </a:prstGeom>
            <a:ln w="28575">
              <a:solidFill>
                <a:schemeClr val="tx1"/>
              </a:solidFill>
              <a:headEnd type="oval" w="med" len="sm"/>
              <a:tailEnd type="none" w="lg" len="lg"/>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6718624" y="3915114"/>
              <a:ext cx="410290" cy="0"/>
            </a:xfrm>
            <a:prstGeom prst="line">
              <a:avLst/>
            </a:prstGeom>
            <a:ln w="28575">
              <a:solidFill>
                <a:schemeClr val="tx1"/>
              </a:solidFill>
              <a:headEnd type="oval" w="med" len="sm"/>
              <a:tailEnd type="none" w="lg" len="lg"/>
            </a:ln>
          </p:spPr>
          <p:style>
            <a:lnRef idx="1">
              <a:schemeClr val="accent1"/>
            </a:lnRef>
            <a:fillRef idx="0">
              <a:schemeClr val="accent1"/>
            </a:fillRef>
            <a:effectRef idx="0">
              <a:schemeClr val="accent1"/>
            </a:effectRef>
            <a:fontRef idx="minor">
              <a:schemeClr val="tx1"/>
            </a:fontRef>
          </p:style>
        </p:cxnSp>
        <p:sp>
          <p:nvSpPr>
            <p:cNvPr id="118" name="文本框 86"/>
            <p:cNvSpPr txBox="1"/>
            <p:nvPr/>
          </p:nvSpPr>
          <p:spPr>
            <a:xfrm>
              <a:off x="7224623" y="3360328"/>
              <a:ext cx="28430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a:t>
              </a:r>
              <a:endParaRPr lang="zh-CN" altLang="en-US" dirty="0"/>
            </a:p>
          </p:txBody>
        </p:sp>
      </p:grpSp>
      <p:sp>
        <p:nvSpPr>
          <p:cNvPr id="119" name="椭圆 118"/>
          <p:cNvSpPr/>
          <p:nvPr/>
        </p:nvSpPr>
        <p:spPr bwMode="auto">
          <a:xfrm>
            <a:off x="5660613" y="2708920"/>
            <a:ext cx="2162327" cy="1506003"/>
          </a:xfrm>
          <a:prstGeom prst="ellipse">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grpSp>
        <p:nvGrpSpPr>
          <p:cNvPr id="5" name="组合 4"/>
          <p:cNvGrpSpPr/>
          <p:nvPr/>
        </p:nvGrpSpPr>
        <p:grpSpPr>
          <a:xfrm>
            <a:off x="355714" y="5287284"/>
            <a:ext cx="5700896" cy="1341591"/>
            <a:chOff x="1475656" y="5278039"/>
            <a:chExt cx="5700896" cy="1341591"/>
          </a:xfrm>
        </p:grpSpPr>
        <p:grpSp>
          <p:nvGrpSpPr>
            <p:cNvPr id="19" name="组合 18"/>
            <p:cNvGrpSpPr/>
            <p:nvPr/>
          </p:nvGrpSpPr>
          <p:grpSpPr>
            <a:xfrm>
              <a:off x="1736512" y="5278039"/>
              <a:ext cx="2426785" cy="757710"/>
              <a:chOff x="1037342" y="5261491"/>
              <a:chExt cx="2426785" cy="757710"/>
            </a:xfrm>
          </p:grpSpPr>
          <mc:AlternateContent xmlns:mc="http://schemas.openxmlformats.org/markup-compatibility/2006" xmlns:a14="http://schemas.microsoft.com/office/drawing/2010/main">
            <mc:Choice Requires="a14">
              <p:sp>
                <p:nvSpPr>
                  <p:cNvPr id="3" name="文本框 2"/>
                  <p:cNvSpPr txBox="1"/>
                  <p:nvPr/>
                </p:nvSpPr>
                <p:spPr>
                  <a:xfrm>
                    <a:off x="1037342" y="5261491"/>
                    <a:ext cx="19457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𝑎𝑣𝑒</m:t>
                                  </m:r>
                                </m:sub>
                              </m:sSub>
                            </m:e>
                          </m:func>
                        </m:oMath>
                      </m:oMathPara>
                    </a14:m>
                    <a:endParaRPr lang="zh-CN" altLang="en-US" dirty="0"/>
                  </a:p>
                </p:txBody>
              </p:sp>
            </mc:Choice>
            <mc:Fallback xmlns="">
              <p:sp>
                <p:nvSpPr>
                  <p:cNvPr id="3" name="文本框 2"/>
                  <p:cNvSpPr txBox="1">
                    <a:spLocks noRot="1" noChangeAspect="1" noMove="1" noResize="1" noEditPoints="1" noAdjustHandles="1" noChangeArrowheads="1" noChangeShapeType="1" noTextEdit="1"/>
                  </p:cNvSpPr>
                  <p:nvPr/>
                </p:nvSpPr>
                <p:spPr>
                  <a:xfrm>
                    <a:off x="1037342" y="5261491"/>
                    <a:ext cx="1945701" cy="369332"/>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p:cNvSpPr txBox="1"/>
                  <p:nvPr/>
                </p:nvSpPr>
                <p:spPr>
                  <a:xfrm>
                    <a:off x="1101775" y="5649869"/>
                    <a:ext cx="2362352" cy="369332"/>
                  </a:xfrm>
                  <a:prstGeom prst="rect">
                    <a:avLst/>
                  </a:prstGeom>
                  <a:noFill/>
                </p:spPr>
                <p:txBody>
                  <a:bodyPr wrap="square" rtlCol="0">
                    <a:spAutoFit/>
                  </a:bodyPr>
                  <a:lstStyle/>
                  <a:p>
                    <a:r>
                      <a:rPr lang="en-US" altLang="zh-CN" dirty="0"/>
                      <a:t>s.t.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𝑎𝑣𝑒</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𝑃</m:t>
                            </m:r>
                          </m:e>
                          <m:sub>
                            <m:r>
                              <a:rPr lang="en-US" altLang="zh-CN" b="0" i="1" smtClean="0">
                                <a:latin typeface="Cambria Math" panose="02040503050406030204" pitchFamily="18" charset="0"/>
                                <a:ea typeface="Cambria Math" panose="02040503050406030204" pitchFamily="18" charset="0"/>
                              </a:rPr>
                              <m:t>𝑡h</m:t>
                            </m:r>
                          </m:sub>
                        </m:sSub>
                      </m:oMath>
                    </a14:m>
                    <a:endParaRPr lang="zh-CN" altLang="en-US" dirty="0"/>
                  </a:p>
                </p:txBody>
              </p:sp>
            </mc:Choice>
            <mc:Fallback xmlns="">
              <p:sp>
                <p:nvSpPr>
                  <p:cNvPr id="6" name="文本框 5"/>
                  <p:cNvSpPr txBox="1">
                    <a:spLocks noRot="1" noChangeAspect="1" noMove="1" noResize="1" noEditPoints="1" noAdjustHandles="1" noChangeArrowheads="1" noChangeShapeType="1" noTextEdit="1"/>
                  </p:cNvSpPr>
                  <p:nvPr/>
                </p:nvSpPr>
                <p:spPr>
                  <a:xfrm>
                    <a:off x="1101775" y="5649869"/>
                    <a:ext cx="2362352" cy="369332"/>
                  </a:xfrm>
                  <a:prstGeom prst="rect">
                    <a:avLst/>
                  </a:prstGeom>
                  <a:blipFill>
                    <a:blip r:embed="rId17"/>
                    <a:stretch>
                      <a:fillRect t="-10000" b="-26667"/>
                    </a:stretch>
                  </a:blipFill>
                </p:spPr>
                <p:txBody>
                  <a:bodyPr/>
                  <a:lstStyle/>
                  <a:p>
                    <a:r>
                      <a:rPr lang="zh-CN" altLang="en-US">
                        <a:noFill/>
                      </a:rPr>
                      <a:t> </a:t>
                    </a:r>
                  </a:p>
                </p:txBody>
              </p:sp>
            </mc:Fallback>
          </mc:AlternateContent>
        </p:grpSp>
        <p:grpSp>
          <p:nvGrpSpPr>
            <p:cNvPr id="120" name="组合 119"/>
            <p:cNvGrpSpPr/>
            <p:nvPr/>
          </p:nvGrpSpPr>
          <p:grpSpPr>
            <a:xfrm>
              <a:off x="4463274" y="5279908"/>
              <a:ext cx="2426785" cy="757710"/>
              <a:chOff x="1037342" y="5261491"/>
              <a:chExt cx="2426785" cy="757710"/>
            </a:xfrm>
          </p:grpSpPr>
          <mc:AlternateContent xmlns:mc="http://schemas.openxmlformats.org/markup-compatibility/2006" xmlns:a14="http://schemas.microsoft.com/office/drawing/2010/main">
            <mc:Choice Requires="a14">
              <p:sp>
                <p:nvSpPr>
                  <p:cNvPr id="121" name="文本框 120"/>
                  <p:cNvSpPr txBox="1"/>
                  <p:nvPr/>
                </p:nvSpPr>
                <p:spPr>
                  <a:xfrm>
                    <a:off x="1037342" y="5261491"/>
                    <a:ext cx="19457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latin typeface="Cambria Math" panose="02040503050406030204" pitchFamily="18" charset="0"/>
                                </a:rPr>
                              </m:ctrlPr>
                            </m:funcPr>
                            <m:fName>
                              <m:r>
                                <m:rPr>
                                  <m:sty m:val="p"/>
                                </m:rPr>
                                <a:rPr lang="en-US" altLang="zh-CN" b="0" i="0" smtClean="0">
                                  <a:latin typeface="Cambria Math" panose="02040503050406030204" pitchFamily="18" charset="0"/>
                                </a:rPr>
                                <m:t>min</m:t>
                              </m:r>
                            </m:fName>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 </m:t>
                                  </m:r>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𝑎𝑣𝑒</m:t>
                                  </m:r>
                                </m:sub>
                              </m:sSub>
                            </m:e>
                          </m:func>
                        </m:oMath>
                      </m:oMathPara>
                    </a14:m>
                    <a:endParaRPr lang="zh-CN" altLang="en-US" dirty="0"/>
                  </a:p>
                </p:txBody>
              </p:sp>
            </mc:Choice>
            <mc:Fallback xmlns="">
              <p:sp>
                <p:nvSpPr>
                  <p:cNvPr id="121" name="文本框 120"/>
                  <p:cNvSpPr txBox="1">
                    <a:spLocks noRot="1" noChangeAspect="1" noMove="1" noResize="1" noEditPoints="1" noAdjustHandles="1" noChangeArrowheads="1" noChangeShapeType="1" noTextEdit="1"/>
                  </p:cNvSpPr>
                  <p:nvPr/>
                </p:nvSpPr>
                <p:spPr>
                  <a:xfrm>
                    <a:off x="1037342" y="5261491"/>
                    <a:ext cx="1945701" cy="369332"/>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文本框 121"/>
                  <p:cNvSpPr txBox="1"/>
                  <p:nvPr/>
                </p:nvSpPr>
                <p:spPr>
                  <a:xfrm>
                    <a:off x="1101775" y="5649869"/>
                    <a:ext cx="2362352" cy="369332"/>
                  </a:xfrm>
                  <a:prstGeom prst="rect">
                    <a:avLst/>
                  </a:prstGeom>
                  <a:noFill/>
                </p:spPr>
                <p:txBody>
                  <a:bodyPr wrap="square" rtlCol="0">
                    <a:spAutoFit/>
                  </a:bodyPr>
                  <a:lstStyle/>
                  <a:p>
                    <a:r>
                      <a:rPr lang="en-US" altLang="zh-CN" dirty="0"/>
                      <a:t>s.t.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𝑎𝑣𝑒</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𝐷</m:t>
                            </m:r>
                          </m:e>
                          <m:sub>
                            <m:r>
                              <a:rPr lang="en-US" altLang="zh-CN" b="0" i="1" smtClean="0">
                                <a:latin typeface="Cambria Math" panose="02040503050406030204" pitchFamily="18" charset="0"/>
                                <a:ea typeface="Cambria Math" panose="02040503050406030204" pitchFamily="18" charset="0"/>
                              </a:rPr>
                              <m:t>𝑡h</m:t>
                            </m:r>
                          </m:sub>
                        </m:sSub>
                      </m:oMath>
                    </a14:m>
                    <a:endParaRPr lang="zh-CN" altLang="en-US" dirty="0"/>
                  </a:p>
                </p:txBody>
              </p:sp>
            </mc:Choice>
            <mc:Fallback xmlns="">
              <p:sp>
                <p:nvSpPr>
                  <p:cNvPr id="122" name="文本框 121"/>
                  <p:cNvSpPr txBox="1">
                    <a:spLocks noRot="1" noChangeAspect="1" noMove="1" noResize="1" noEditPoints="1" noAdjustHandles="1" noChangeArrowheads="1" noChangeShapeType="1" noTextEdit="1"/>
                  </p:cNvSpPr>
                  <p:nvPr/>
                </p:nvSpPr>
                <p:spPr>
                  <a:xfrm>
                    <a:off x="1101775" y="5649869"/>
                    <a:ext cx="2362352" cy="369332"/>
                  </a:xfrm>
                  <a:prstGeom prst="rect">
                    <a:avLst/>
                  </a:prstGeom>
                  <a:blipFill>
                    <a:blip r:embed="rId19"/>
                    <a:stretch>
                      <a:fillRect t="-10000" b="-26667"/>
                    </a:stretch>
                  </a:blipFill>
                </p:spPr>
                <p:txBody>
                  <a:bodyPr/>
                  <a:lstStyle/>
                  <a:p>
                    <a:r>
                      <a:rPr lang="zh-CN" altLang="en-US">
                        <a:noFill/>
                      </a:rPr>
                      <a:t> </a:t>
                    </a:r>
                  </a:p>
                </p:txBody>
              </p:sp>
            </mc:Fallback>
          </mc:AlternateContent>
        </p:grpSp>
        <p:sp>
          <p:nvSpPr>
            <p:cNvPr id="20" name="圆角矩形 19"/>
            <p:cNvSpPr/>
            <p:nvPr/>
          </p:nvSpPr>
          <p:spPr bwMode="auto">
            <a:xfrm>
              <a:off x="1475656" y="5281966"/>
              <a:ext cx="5700896" cy="789364"/>
            </a:xfrm>
            <a:prstGeom prst="roundRect">
              <a:avLst/>
            </a:prstGeom>
            <a:noFill/>
            <a:ln w="2857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chemeClr val="tx1"/>
                </a:solidFill>
                <a:effectLst/>
                <a:latin typeface="Arial" charset="0"/>
                <a:ea typeface="宋体" charset="-122"/>
              </a:endParaRPr>
            </a:p>
          </p:txBody>
        </p:sp>
        <p:sp>
          <p:nvSpPr>
            <p:cNvPr id="123" name="文本框 122"/>
            <p:cNvSpPr txBox="1"/>
            <p:nvPr/>
          </p:nvSpPr>
          <p:spPr>
            <a:xfrm>
              <a:off x="2380506" y="6250298"/>
              <a:ext cx="4028469" cy="369332"/>
            </a:xfrm>
            <a:prstGeom prst="rect">
              <a:avLst/>
            </a:prstGeom>
            <a:noFill/>
          </p:spPr>
          <p:txBody>
            <a:bodyPr wrap="square" rtlCol="0">
              <a:spAutoFit/>
            </a:bodyPr>
            <a:lstStyle/>
            <a:p>
              <a:r>
                <a:rPr lang="en-US" altLang="zh-CN" b="1" dirty="0"/>
                <a:t>MDP </a:t>
              </a:r>
              <a:r>
                <a:rPr lang="zh-CN" altLang="en-US" b="1" dirty="0"/>
                <a:t>（</a:t>
              </a:r>
              <a:r>
                <a:rPr lang="en-US" altLang="zh-CN" b="1" dirty="0"/>
                <a:t>Markov Decision  Problem)</a:t>
              </a:r>
              <a:endParaRPr lang="zh-CN" altLang="en-US" b="1" dirty="0"/>
            </a:p>
          </p:txBody>
        </p:sp>
      </p:grpSp>
      <mc:AlternateContent xmlns:mc="http://schemas.openxmlformats.org/markup-compatibility/2006" xmlns:a14="http://schemas.microsoft.com/office/drawing/2010/main">
        <mc:Choice Requires="a14">
          <p:sp>
            <p:nvSpPr>
              <p:cNvPr id="7" name="矩形 6"/>
              <p:cNvSpPr/>
              <p:nvPr/>
            </p:nvSpPr>
            <p:spPr>
              <a:xfrm>
                <a:off x="6332772" y="5226723"/>
                <a:ext cx="2433167" cy="369332"/>
              </a:xfrm>
              <a:prstGeom prst="rect">
                <a:avLst/>
              </a:prstGeom>
            </p:spPr>
            <p:txBody>
              <a:bodyPr wrap="none">
                <a:spAutoFit/>
              </a:bodyPr>
              <a:lstStyle/>
              <a:p>
                <a14:m>
                  <m:oMath xmlns:m="http://schemas.openxmlformats.org/officeDocument/2006/math">
                    <m:sSub>
                      <m:sSubPr>
                        <m:ctrlPr>
                          <a:rPr lang="en-US" altLang="zh-CN" i="1" smtClean="0">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 </m:t>
                        </m:r>
                        <m:r>
                          <a:rPr lang="en-US" altLang="zh-CN" i="1">
                            <a:solidFill>
                              <a:srgbClr val="000000"/>
                            </a:solidFill>
                            <a:latin typeface="Cambria Math" panose="02040503050406030204" pitchFamily="18" charset="0"/>
                          </a:rPr>
                          <m:t>𝐷</m:t>
                        </m:r>
                      </m:e>
                      <m:sub>
                        <m:r>
                          <a:rPr lang="en-US" altLang="zh-CN" i="1">
                            <a:solidFill>
                              <a:srgbClr val="000000"/>
                            </a:solidFill>
                            <a:latin typeface="Cambria Math" panose="02040503050406030204" pitchFamily="18" charset="0"/>
                          </a:rPr>
                          <m:t>𝑎𝑣𝑒</m:t>
                        </m:r>
                      </m:sub>
                    </m:sSub>
                  </m:oMath>
                </a14:m>
                <a:r>
                  <a:rPr lang="en-US" altLang="zh-CN" dirty="0"/>
                  <a:t>--- average delay</a:t>
                </a:r>
                <a:endParaRPr lang="zh-CN" altLang="en-US" dirty="0"/>
              </a:p>
            </p:txBody>
          </p:sp>
        </mc:Choice>
        <mc:Fallback xmlns="">
          <p:sp>
            <p:nvSpPr>
              <p:cNvPr id="7" name="矩形 6"/>
              <p:cNvSpPr>
                <a:spLocks noRot="1" noChangeAspect="1" noMove="1" noResize="1" noEditPoints="1" noAdjustHandles="1" noChangeArrowheads="1" noChangeShapeType="1" noTextEdit="1"/>
              </p:cNvSpPr>
              <p:nvPr/>
            </p:nvSpPr>
            <p:spPr>
              <a:xfrm>
                <a:off x="6332772" y="5226723"/>
                <a:ext cx="2433167" cy="369332"/>
              </a:xfrm>
              <a:prstGeom prst="rect">
                <a:avLst/>
              </a:prstGeom>
              <a:blipFill>
                <a:blip r:embed="rId20"/>
                <a:stretch>
                  <a:fillRect t="-8197" r="-1504"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4" name="矩形 123"/>
              <p:cNvSpPr/>
              <p:nvPr/>
            </p:nvSpPr>
            <p:spPr>
              <a:xfrm>
                <a:off x="6332772" y="5807747"/>
                <a:ext cx="2460931" cy="369332"/>
              </a:xfrm>
              <a:prstGeom prst="rect">
                <a:avLst/>
              </a:prstGeom>
            </p:spPr>
            <p:txBody>
              <a:bodyPr wrap="none">
                <a:spAutoFit/>
              </a:bodyPr>
              <a:lstStyle/>
              <a:p>
                <a14:m>
                  <m:oMath xmlns:m="http://schemas.openxmlformats.org/officeDocument/2006/math">
                    <m:sSub>
                      <m:sSubPr>
                        <m:ctrlPr>
                          <a:rPr lang="en-US" altLang="zh-CN" i="1" smtClean="0">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𝑃</m:t>
                        </m:r>
                      </m:e>
                      <m:sub>
                        <m:r>
                          <a:rPr lang="en-US" altLang="zh-CN" i="1">
                            <a:solidFill>
                              <a:srgbClr val="000000"/>
                            </a:solidFill>
                            <a:latin typeface="Cambria Math" panose="02040503050406030204" pitchFamily="18" charset="0"/>
                          </a:rPr>
                          <m:t>𝑎𝑣𝑒</m:t>
                        </m:r>
                      </m:sub>
                    </m:sSub>
                  </m:oMath>
                </a14:m>
                <a:r>
                  <a:rPr lang="en-US" altLang="zh-CN" dirty="0"/>
                  <a:t>--- average power</a:t>
                </a:r>
                <a:endParaRPr lang="zh-CN" altLang="en-US" dirty="0"/>
              </a:p>
            </p:txBody>
          </p:sp>
        </mc:Choice>
        <mc:Fallback xmlns="">
          <p:sp>
            <p:nvSpPr>
              <p:cNvPr id="124" name="矩形 123"/>
              <p:cNvSpPr>
                <a:spLocks noRot="1" noChangeAspect="1" noMove="1" noResize="1" noEditPoints="1" noAdjustHandles="1" noChangeArrowheads="1" noChangeShapeType="1" noTextEdit="1"/>
              </p:cNvSpPr>
              <p:nvPr/>
            </p:nvSpPr>
            <p:spPr>
              <a:xfrm>
                <a:off x="6332772" y="5807747"/>
                <a:ext cx="2460931" cy="369332"/>
              </a:xfrm>
              <a:prstGeom prst="rect">
                <a:avLst/>
              </a:prstGeom>
              <a:blipFill>
                <a:blip r:embed="rId21"/>
                <a:stretch>
                  <a:fillRect t="-10000" r="-1238"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5" name="矩形 124"/>
              <p:cNvSpPr/>
              <p:nvPr/>
            </p:nvSpPr>
            <p:spPr>
              <a:xfrm>
                <a:off x="6332772" y="6098258"/>
                <a:ext cx="2738507" cy="369332"/>
              </a:xfrm>
              <a:prstGeom prst="rect">
                <a:avLst/>
              </a:prstGeom>
            </p:spPr>
            <p:txBody>
              <a:bodyPr wrap="none">
                <a:spAutoFit/>
              </a:bodyPr>
              <a:lstStyle/>
              <a:p>
                <a14:m>
                  <m:oMath xmlns:m="http://schemas.openxmlformats.org/officeDocument/2006/math">
                    <m:sSub>
                      <m:sSubPr>
                        <m:ctrlPr>
                          <a:rPr lang="en-US" altLang="zh-CN" i="1" smtClean="0">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𝑃</m:t>
                        </m:r>
                      </m:e>
                      <m:sub>
                        <m:r>
                          <a:rPr lang="en-US" altLang="zh-CN" b="0" i="1" smtClean="0">
                            <a:solidFill>
                              <a:srgbClr val="000000"/>
                            </a:solidFill>
                            <a:latin typeface="Cambria Math" panose="02040503050406030204" pitchFamily="18" charset="0"/>
                          </a:rPr>
                          <m:t>𝑡h</m:t>
                        </m:r>
                      </m:sub>
                    </m:sSub>
                  </m:oMath>
                </a14:m>
                <a:r>
                  <a:rPr lang="en-US" altLang="zh-CN" dirty="0"/>
                  <a:t>--- threshold of power</a:t>
                </a:r>
                <a:endParaRPr lang="zh-CN" altLang="en-US" dirty="0"/>
              </a:p>
            </p:txBody>
          </p:sp>
        </mc:Choice>
        <mc:Fallback xmlns="">
          <p:sp>
            <p:nvSpPr>
              <p:cNvPr id="125" name="矩形 124"/>
              <p:cNvSpPr>
                <a:spLocks noRot="1" noChangeAspect="1" noMove="1" noResize="1" noEditPoints="1" noAdjustHandles="1" noChangeArrowheads="1" noChangeShapeType="1" noTextEdit="1"/>
              </p:cNvSpPr>
              <p:nvPr/>
            </p:nvSpPr>
            <p:spPr>
              <a:xfrm>
                <a:off x="6332772" y="6098258"/>
                <a:ext cx="2738507" cy="369332"/>
              </a:xfrm>
              <a:prstGeom prst="rect">
                <a:avLst/>
              </a:prstGeom>
              <a:blipFill>
                <a:blip r:embed="rId22"/>
                <a:stretch>
                  <a:fillRect t="-8197" r="-1336"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7" name="矩形 126"/>
              <p:cNvSpPr/>
              <p:nvPr/>
            </p:nvSpPr>
            <p:spPr>
              <a:xfrm>
                <a:off x="6332772" y="5517235"/>
                <a:ext cx="2690481" cy="369332"/>
              </a:xfrm>
              <a:prstGeom prst="rect">
                <a:avLst/>
              </a:prstGeom>
            </p:spPr>
            <p:txBody>
              <a:bodyPr wrap="none">
                <a:spAutoFit/>
              </a:bodyPr>
              <a:lstStyle/>
              <a:p>
                <a14:m>
                  <m:oMath xmlns:m="http://schemas.openxmlformats.org/officeDocument/2006/math">
                    <m:sSub>
                      <m:sSubPr>
                        <m:ctrlPr>
                          <a:rPr lang="en-US" altLang="zh-CN" i="1" smtClean="0">
                            <a:solidFill>
                              <a:srgbClr val="000000"/>
                            </a:solidFill>
                            <a:latin typeface="Cambria Math" panose="02040503050406030204" pitchFamily="18" charset="0"/>
                          </a:rPr>
                        </m:ctrlPr>
                      </m:sSubPr>
                      <m:e>
                        <m:r>
                          <a:rPr lang="en-US" altLang="zh-CN" i="1">
                            <a:solidFill>
                              <a:srgbClr val="000000"/>
                            </a:solidFill>
                            <a:latin typeface="Cambria Math" panose="02040503050406030204" pitchFamily="18" charset="0"/>
                          </a:rPr>
                          <m:t> </m:t>
                        </m:r>
                        <m:r>
                          <a:rPr lang="en-US" altLang="zh-CN" b="0" i="1" smtClean="0">
                            <a:solidFill>
                              <a:srgbClr val="000000"/>
                            </a:solidFill>
                            <a:latin typeface="Cambria Math" panose="02040503050406030204" pitchFamily="18" charset="0"/>
                          </a:rPr>
                          <m:t>𝐷</m:t>
                        </m:r>
                      </m:e>
                      <m:sub>
                        <m:r>
                          <a:rPr lang="en-US" altLang="zh-CN" b="0" i="1" smtClean="0">
                            <a:solidFill>
                              <a:srgbClr val="000000"/>
                            </a:solidFill>
                            <a:latin typeface="Cambria Math" panose="02040503050406030204" pitchFamily="18" charset="0"/>
                          </a:rPr>
                          <m:t>𝑡h</m:t>
                        </m:r>
                      </m:sub>
                    </m:sSub>
                  </m:oMath>
                </a14:m>
                <a:r>
                  <a:rPr lang="en-US" altLang="zh-CN" dirty="0"/>
                  <a:t>--- threshold of delay</a:t>
                </a:r>
                <a:endParaRPr lang="zh-CN" altLang="en-US" dirty="0"/>
              </a:p>
            </p:txBody>
          </p:sp>
        </mc:Choice>
        <mc:Fallback xmlns="">
          <p:sp>
            <p:nvSpPr>
              <p:cNvPr id="127" name="矩形 126"/>
              <p:cNvSpPr>
                <a:spLocks noRot="1" noChangeAspect="1" noMove="1" noResize="1" noEditPoints="1" noAdjustHandles="1" noChangeArrowheads="1" noChangeShapeType="1" noTextEdit="1"/>
              </p:cNvSpPr>
              <p:nvPr/>
            </p:nvSpPr>
            <p:spPr>
              <a:xfrm>
                <a:off x="6332772" y="5517235"/>
                <a:ext cx="2690481" cy="369332"/>
              </a:xfrm>
              <a:prstGeom prst="rect">
                <a:avLst/>
              </a:prstGeom>
              <a:blipFill>
                <a:blip r:embed="rId23"/>
                <a:stretch>
                  <a:fillRect t="-8197" r="-1361" b="-2459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33795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19"/>
                                        </p:tgtEl>
                                        <p:attrNameLst>
                                          <p:attrName>style.visibility</p:attrName>
                                        </p:attrNameLst>
                                      </p:cBhvr>
                                      <p:to>
                                        <p:strVal val="visible"/>
                                      </p:to>
                                    </p:set>
                                    <p:animEffect transition="in" filter="wipe(up)">
                                      <p:cBhvr>
                                        <p:cTn id="7"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华文黑体"/>
        <a:ea typeface="华文黑体"/>
        <a:cs typeface=""/>
      </a:majorFont>
      <a:minorFont>
        <a:latin typeface="华文黑体"/>
        <a:ea typeface="华文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0540D7D71176449BB1656A19B71396" ma:contentTypeVersion="4" ma:contentTypeDescription="Create a new document." ma:contentTypeScope="" ma:versionID="c34d38aad67bcf8fdc96d1bc19889e16">
  <xsd:schema xmlns:xsd="http://www.w3.org/2001/XMLSchema" xmlns:xs="http://www.w3.org/2001/XMLSchema" xmlns:p="http://schemas.microsoft.com/office/2006/metadata/properties" xmlns:ns2="1a112a5f-8c48-4e67-b9fc-6f6376c14ba8" targetNamespace="http://schemas.microsoft.com/office/2006/metadata/properties" ma:root="true" ma:fieldsID="3bff2172ef372f93c0f62c681e452251" ns2:_="">
    <xsd:import namespace="1a112a5f-8c48-4e67-b9fc-6f6376c14ba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112a5f-8c48-4e67-b9fc-6f6376c14b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8FC3167-7C5F-4CC3-9DFC-1415869C0B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a112a5f-8c48-4e67-b9fc-6f6376c14b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964D35-36F5-4E84-AC4D-B0003B646F09}">
  <ds:schemaRefs>
    <ds:schemaRef ds:uri="http://schemas.microsoft.com/sharepoint/v3/contenttype/forms"/>
  </ds:schemaRefs>
</ds:datastoreItem>
</file>

<file path=customXml/itemProps3.xml><?xml version="1.0" encoding="utf-8"?>
<ds:datastoreItem xmlns:ds="http://schemas.openxmlformats.org/officeDocument/2006/customXml" ds:itemID="{99B42494-0480-4FE0-81B8-457DC1B47767}">
  <ds:schemaRefs>
    <ds:schemaRef ds:uri="1a112a5f-8c48-4e67-b9fc-6f6376c14ba8"/>
    <ds:schemaRef ds:uri="http://purl.org/dc/terms/"/>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30120</TotalTime>
  <Words>3158</Words>
  <Application>Microsoft Office PowerPoint</Application>
  <PresentationFormat>全屏显示(4:3)</PresentationFormat>
  <Paragraphs>421</Paragraphs>
  <Slides>26</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26</vt:i4>
      </vt:variant>
    </vt:vector>
  </HeadingPairs>
  <TitlesOfParts>
    <vt:vector size="37" baseType="lpstr">
      <vt:lpstr>黑体</vt:lpstr>
      <vt:lpstr>华文黑体</vt:lpstr>
      <vt:lpstr>Arial</vt:lpstr>
      <vt:lpstr>Arial Black</vt:lpstr>
      <vt:lpstr>Arial Narrow</vt:lpstr>
      <vt:lpstr>Cambria Math</vt:lpstr>
      <vt:lpstr>Courier New</vt:lpstr>
      <vt:lpstr>Georgia</vt:lpstr>
      <vt:lpstr>Times New Roman</vt:lpstr>
      <vt:lpstr>Wingdings</vt:lpstr>
      <vt:lpstr>默认设计模板</vt:lpstr>
      <vt:lpstr>Federated Learning in V2X Communications for Side-link Enhancement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Satlab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Wireless</dc:creator>
  <cp:lastModifiedBy>Zheng, Ce</cp:lastModifiedBy>
  <cp:revision>2780</cp:revision>
  <dcterms:created xsi:type="dcterms:W3CDTF">2007-08-23T02:27:34Z</dcterms:created>
  <dcterms:modified xsi:type="dcterms:W3CDTF">2022-01-18T09:10:39Z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0x010100360540D7D71176449BB1656A19B71396</vt:lpwstr>
  </property>
  <property fmtid="{D5CDD505-2E9C-101B-9397-08002B2CF9AE}" pid="3" name="Order">
    <vt:r8>3201000</vt:r8>
  </property>
</Properties>
</file>