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71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E259D-FA6E-4643-AEF1-6C4ADB6D1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DECEC05-9324-4F73-A3D0-43A84B6F9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FCBCDA-0614-410A-8E2F-1D4A506A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DC557E-765E-4A12-9AAC-31E56CDD7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5D643F-05AC-43A6-A752-57F66DA5E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16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51DAA-07F0-4AAB-B655-9A64E0A07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905E8D-10C0-4967-8096-6FC25F0059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D34AD8-8DBA-46EB-953E-252712A4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1FDCD5-A95C-4143-84ED-93BA1FE60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10ADE9-8CC0-4B48-8E7D-58609CE1E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60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E3916F8-5247-4ECF-AEA9-8799C1402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338185-8935-4DC0-A71D-CAD2BEA77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C204AE-0FBB-45A8-B416-20DDD0164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FD4D69-4493-4D31-9E49-1912BE157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796B9C-219E-4F75-AEFB-C5B0F8937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3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136560-EAEB-4A9D-934B-86DEB000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67534-59A2-4037-8DEB-08EAC8D35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C3FFF0-18F0-4206-B848-423EF2EBF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0710E2-B1BF-448F-A181-EADB68D0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499440-C345-41D9-BC1B-A7372910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231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B3E8F-59DD-4B99-86D6-C3714CBF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63AD917-7C43-4920-9DDD-15FC253762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30AF466-5A59-4F5A-A5A7-DB163243F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BB198F-CC4F-421B-9D80-09E8DBE3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59B9D4-AACD-42C9-B74E-A1CAAE0C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0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6032A-48BA-4AD0-8B37-97D942B1D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58042A-98A0-444C-86A3-CF93F5DCAC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50A7A9-C3E2-405D-B32D-BEB9D027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DED0A8-01BD-4F17-963A-0ECCAA5C2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F310330-DE2D-4870-9010-F33270ACE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7A0109-7C87-449E-8005-EB5F75D6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63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B616B-BDE5-40CE-BB10-732B97534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13731CA-05D1-4D4B-A227-4E410A6DD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765B48-82D5-454D-BF1F-D8D6141B3F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E48003-40E3-4F9C-BC52-0413EFACE4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544DD00-F072-4F66-A009-F64842EAD2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B38739A-B417-4B4F-8034-C8F0A206A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CA0494C-01AE-4E61-B07F-49AB24A76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E63349-D961-4997-9EE2-7C59587A2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46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ECA462-98B5-4CEF-9703-1FDD91987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0521461-0A07-48ED-A7A1-FC1FAB25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E78857B-C00D-4CDF-B994-C722C9D77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CFD61D-045C-4B54-A988-7932F1AE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88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EB23DAB-573D-4ADA-85BE-1A983494E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DAD401-4151-4A10-9CCA-84CA48372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25A8175-CFF9-459C-ABAD-062ADBC7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9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E40FFA-140A-4356-BDEC-39FF47C68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786E1A-5673-4E20-BC52-6CF33CEA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8F674C-9113-48A8-B890-E6D6D177A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2A371F-19A5-4177-960D-429DD0345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8E1511-B032-4306-B413-8583417FC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1B705C5-C63C-4F69-ACAA-B2371A89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85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10984D-4B8C-45D4-9A6E-EC484671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2D7FBED-E040-4B23-A5A4-813D4E3E08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473BD5D-6306-4D7A-80FF-8A7D2EA8F0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7845CA-3286-45E0-BF2C-5DAFD17A5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06810E-F39A-4912-B8C6-EC0A5368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1EA2C56-E639-4108-B0DC-CE542F547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235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E134C6A-9AA7-4C4F-AD0A-1AE85FFD1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537F29-D1A6-42CE-9D5E-4EE5C7547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1F7876-775E-41D0-8AE4-CD4751736E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57533-2550-4A45-91C6-4755441AE51F}" type="datetimeFigureOut">
              <a:rPr lang="en-US" smtClean="0"/>
              <a:t>11/19/2022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7B2DA2-18CE-4D81-A0CE-BDACF91F8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9713E-D222-4F0F-9D2D-EC54643FAA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096588-E9EB-4D8C-B161-D5B46F846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095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0D8EA-D4E6-41EA-8C6C-A30E9A43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962" y="154901"/>
            <a:ext cx="11666406" cy="634083"/>
          </a:xfrm>
        </p:spPr>
        <p:txBody>
          <a:bodyPr>
            <a:noAutofit/>
          </a:bodyPr>
          <a:lstStyle/>
          <a:p>
            <a:r>
              <a:rPr lang="en-US" sz="2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 service guarantee strategy in Federated Learning (FL) Network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0825-E8B0-44F1-BCFF-2560288FD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0077-D795-405F-B2E9-EB8BBEC332A5}" type="datetime1">
              <a:rPr lang="en-US"/>
              <a:t>11/20/2022</a:t>
            </a:fld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5614CF0-A3E3-4DCB-A195-DF915BFC8283}"/>
              </a:ext>
            </a:extLst>
          </p:cNvPr>
          <p:cNvSpPr txBox="1"/>
          <p:nvPr/>
        </p:nvSpPr>
        <p:spPr>
          <a:xfrm>
            <a:off x="55710" y="1145404"/>
            <a:ext cx="4524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The aggregator changes during the training process: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F352D9-9990-4ECE-BD33-F039A4E15331}"/>
              </a:ext>
            </a:extLst>
          </p:cNvPr>
          <p:cNvSpPr txBox="1">
            <a:spLocks/>
          </p:cNvSpPr>
          <p:nvPr/>
        </p:nvSpPr>
        <p:spPr>
          <a:xfrm>
            <a:off x="7434" y="775767"/>
            <a:ext cx="2245572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Scenario &amp; : Problems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9A89D7E7-43AA-434C-9F14-90CD6B86B90C}"/>
              </a:ext>
            </a:extLst>
          </p:cNvPr>
          <p:cNvSpPr txBox="1">
            <a:spLocks/>
          </p:cNvSpPr>
          <p:nvPr/>
        </p:nvSpPr>
        <p:spPr>
          <a:xfrm>
            <a:off x="4413388" y="3729890"/>
            <a:ext cx="1220807" cy="380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Solution: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C3A1F18-25E3-4C21-9C2E-92291E4D8652}"/>
              </a:ext>
            </a:extLst>
          </p:cNvPr>
          <p:cNvSpPr txBox="1"/>
          <p:nvPr/>
        </p:nvSpPr>
        <p:spPr>
          <a:xfrm>
            <a:off x="4494594" y="4067773"/>
            <a:ext cx="372178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Because </a:t>
            </a:r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UEs and aggregator share the same model after global aggregation.</a:t>
            </a:r>
            <a:endParaRPr lang="en-US" sz="1200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28600" indent="-228600" algn="just"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Handover and new UE joining must happen at the time point when global aggregation is just done;</a:t>
            </a:r>
          </a:p>
          <a:p>
            <a:pPr marL="228600" indent="-228600" algn="just">
              <a:buAutoNum type="arabicPeriod"/>
            </a:pP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leave of UE must happen after uploading its local model</a:t>
            </a:r>
          </a:p>
          <a:p>
            <a:pPr algn="just"/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can increase transmit power or lower the transmit rate (e.g. threshold of SINR, RSRP, </a:t>
            </a:r>
            <a:r>
              <a:rPr lang="en-US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etc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Or</a:t>
            </a:r>
          </a:p>
          <a:p>
            <a:pPr algn="just"/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Take action in advance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4673D915-13BF-4332-A85A-2E5FB97F9853}"/>
              </a:ext>
            </a:extLst>
          </p:cNvPr>
          <p:cNvSpPr txBox="1">
            <a:spLocks/>
          </p:cNvSpPr>
          <p:nvPr/>
        </p:nvSpPr>
        <p:spPr>
          <a:xfrm>
            <a:off x="8252776" y="3691268"/>
            <a:ext cx="3147307" cy="4222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3668" rtl="0" eaLnBrk="1" latinLnBrk="0" hangingPunct="1">
              <a:spcBef>
                <a:spcPct val="0"/>
              </a:spcBef>
              <a:buNone/>
              <a:defRPr kumimoji="1" sz="3198" kern="120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Standard impact: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1C32017-56C4-4599-A475-80DDADDF1516}"/>
              </a:ext>
            </a:extLst>
          </p:cNvPr>
          <p:cNvSpPr txBox="1"/>
          <p:nvPr/>
        </p:nvSpPr>
        <p:spPr>
          <a:xfrm>
            <a:off x="8289275" y="4102396"/>
            <a:ext cx="3630837" cy="14698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2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TR23.700-80: 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Study on 5G System Support for AI/ML-based Services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GB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TS 22.261: 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Service requirements for the 5G system</a:t>
            </a:r>
            <a:r>
              <a:rPr lang="en-GB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</a:p>
          <a:p>
            <a:pPr marL="228600" indent="-228600" algn="just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WID </a:t>
            </a:r>
            <a:r>
              <a:rPr lang="zh-CN" alt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“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Study on AI/ML Model Transfer Phase 2</a:t>
            </a:r>
            <a:r>
              <a:rPr lang="zh-CN" alt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 </a:t>
            </a:r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SP-220439 “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Distributed AI training/inference based on direct device connection</a:t>
            </a:r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”. </a:t>
            </a:r>
          </a:p>
        </p:txBody>
      </p:sp>
      <p:pic>
        <p:nvPicPr>
          <p:cNvPr id="26" name="图片 25" descr="图表, 箱线图&#10;&#10;描述已自动生成">
            <a:extLst>
              <a:ext uri="{FF2B5EF4-FFF2-40B4-BE49-F238E27FC236}">
                <a16:creationId xmlns:a16="http://schemas.microsoft.com/office/drawing/2014/main" id="{C64A8418-0741-46AD-8B8C-F453654FF37A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67" y="1417501"/>
            <a:ext cx="3721781" cy="174833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39AF163-9B4F-4A65-8D86-59F69941ECAA}"/>
              </a:ext>
            </a:extLst>
          </p:cNvPr>
          <p:cNvSpPr txBox="1"/>
          <p:nvPr/>
        </p:nvSpPr>
        <p:spPr>
          <a:xfrm>
            <a:off x="36652" y="3784121"/>
            <a:ext cx="3951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New UEs join the FL process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0A159C6-1229-4016-8FAF-D1F587AC12ED}"/>
              </a:ext>
            </a:extLst>
          </p:cNvPr>
          <p:cNvSpPr txBox="1"/>
          <p:nvPr/>
        </p:nvSpPr>
        <p:spPr>
          <a:xfrm>
            <a:off x="4432355" y="875867"/>
            <a:ext cx="37823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UEs leave the FL process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8A3613B-6AEF-49B6-89DA-9D14CE8B74F5}"/>
              </a:ext>
            </a:extLst>
          </p:cNvPr>
          <p:cNvSpPr txBox="1"/>
          <p:nvPr/>
        </p:nvSpPr>
        <p:spPr>
          <a:xfrm>
            <a:off x="148962" y="3137790"/>
            <a:ext cx="43725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Aggregator changes from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Node#i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to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Node#j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: UE#3 has uploaded its model to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Node#i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UE#2  will upload its model to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Node#j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; UE#1 is in the uploading process. </a:t>
            </a:r>
            <a:endParaRPr lang="en-US" sz="12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8C7D2F8E-F7EE-42F3-ABED-5245BC84482E}"/>
              </a:ext>
            </a:extLst>
          </p:cNvPr>
          <p:cNvCxnSpPr/>
          <p:nvPr/>
        </p:nvCxnSpPr>
        <p:spPr>
          <a:xfrm>
            <a:off x="36652" y="744698"/>
            <a:ext cx="12074664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 descr="图表, 箱线图&#10;&#10;描述已自动生成">
            <a:extLst>
              <a:ext uri="{FF2B5EF4-FFF2-40B4-BE49-F238E27FC236}">
                <a16:creationId xmlns:a16="http://schemas.microsoft.com/office/drawing/2014/main" id="{AC9305AC-4E93-43CC-9F5E-F42544CDE37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12" y="4051415"/>
            <a:ext cx="3951698" cy="166675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2663174A-ACC4-41DA-9F64-11509B9860D5}"/>
              </a:ext>
            </a:extLst>
          </p:cNvPr>
          <p:cNvSpPr txBox="1"/>
          <p:nvPr/>
        </p:nvSpPr>
        <p:spPr>
          <a:xfrm>
            <a:off x="201269" y="5754632"/>
            <a:ext cx="43202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UE#k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join in the middle of process, the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has to transmit global model to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UE#k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(as opposed to broadcasting); all UEs have to wait</a:t>
            </a:r>
            <a:endParaRPr lang="en-US" sz="12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 descr="图表, 箱线图&#10;&#10;描述已自动生成">
            <a:extLst>
              <a:ext uri="{FF2B5EF4-FFF2-40B4-BE49-F238E27FC236}">
                <a16:creationId xmlns:a16="http://schemas.microsoft.com/office/drawing/2014/main" id="{B46B17B1-B623-4E71-B30E-F0823958BD3E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9974" y="1162561"/>
            <a:ext cx="3551544" cy="1748336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id="{932B1375-39DA-43FB-987D-BAF43CDF1A39}"/>
              </a:ext>
            </a:extLst>
          </p:cNvPr>
          <p:cNvSpPr txBox="1"/>
          <p:nvPr/>
        </p:nvSpPr>
        <p:spPr>
          <a:xfrm>
            <a:off x="4462616" y="2997228"/>
            <a:ext cx="3721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UE#1 leaves: it has finished its model updates, and </a:t>
            </a:r>
            <a:r>
              <a:rPr lang="en-US" altLang="zh-CN" sz="1200" dirty="0" err="1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gNB</a:t>
            </a:r>
            <a:r>
              <a:rPr lang="en-US" altLang="zh-CN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already allocates the radio resources. This leads to the waste of computation and communication resources.</a:t>
            </a:r>
            <a:endParaRPr lang="en-US" sz="12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" name="图片 40" descr="形状&#10;&#10;中度可信度描述已自动生成">
            <a:extLst>
              <a:ext uri="{FF2B5EF4-FFF2-40B4-BE49-F238E27FC236}">
                <a16:creationId xmlns:a16="http://schemas.microsoft.com/office/drawing/2014/main" id="{B4FADB57-9475-4633-BE52-BBBA50C36294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8568" y="1334496"/>
            <a:ext cx="3551544" cy="1182509"/>
          </a:xfrm>
          <a:prstGeom prst="rect">
            <a:avLst/>
          </a:prstGeom>
        </p:spPr>
      </p:pic>
      <p:sp>
        <p:nvSpPr>
          <p:cNvPr id="42" name="文本框 41">
            <a:extLst>
              <a:ext uri="{FF2B5EF4-FFF2-40B4-BE49-F238E27FC236}">
                <a16:creationId xmlns:a16="http://schemas.microsoft.com/office/drawing/2014/main" id="{32A2E7F8-8035-444D-9AB6-19BA6A7F20A8}"/>
              </a:ext>
            </a:extLst>
          </p:cNvPr>
          <p:cNvSpPr txBox="1"/>
          <p:nvPr/>
        </p:nvSpPr>
        <p:spPr>
          <a:xfrm>
            <a:off x="8067041" y="957318"/>
            <a:ext cx="35515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Aggregator changes from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UE#i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C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UE#j</a:t>
            </a:r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zh-C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29B68D1-B7D2-4173-A68C-4D5C61CF4A8C}"/>
              </a:ext>
            </a:extLst>
          </p:cNvPr>
          <p:cNvSpPr txBox="1"/>
          <p:nvPr/>
        </p:nvSpPr>
        <p:spPr>
          <a:xfrm>
            <a:off x="8198447" y="2637140"/>
            <a:ext cx="40706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--- from now to global aggregation finished in this round</a:t>
            </a:r>
          </a:p>
          <a:p>
            <a:pPr algn="just"/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baseline="-250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--- from now to global aggregation finished in next round</a:t>
            </a:r>
          </a:p>
          <a:p>
            <a:pPr algn="just"/>
            <a:r>
              <a:rPr lang="en-US" sz="1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200" baseline="-250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min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--- the left time that </a:t>
            </a:r>
            <a:r>
              <a:rPr lang="en-US" sz="1200" dirty="0" err="1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UE#i</a:t>
            </a:r>
            <a:r>
              <a:rPr lang="en-US" sz="12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could still serve</a:t>
            </a:r>
            <a:endParaRPr lang="en-US" sz="1200" baseline="-25000" dirty="0"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713E18B0-0033-4F25-B563-E6B156FEAC8B}"/>
              </a:ext>
            </a:extLst>
          </p:cNvPr>
          <p:cNvSpPr txBox="1"/>
          <p:nvPr/>
        </p:nvSpPr>
        <p:spPr>
          <a:xfrm>
            <a:off x="8283449" y="3344138"/>
            <a:ext cx="37217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We can handover in advance</a:t>
            </a:r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35A70AC-7446-4D8F-80E3-0AE356411480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6111643" y="3482638"/>
            <a:ext cx="2171806" cy="24117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2287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320</Words>
  <Application>Microsoft Office PowerPoint</Application>
  <PresentationFormat>宽屏</PresentationFormat>
  <Paragraphs>25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主题​​</vt:lpstr>
      <vt:lpstr>A service guarantee strategy in Federated Learning (FL) Network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Handover Scheme for Service Continuity in VMR-aided Hierarchical Federated Learning</dc:title>
  <dc:creator>Ce</dc:creator>
  <cp:lastModifiedBy>Zheng, Ce</cp:lastModifiedBy>
  <cp:revision>126</cp:revision>
  <dcterms:created xsi:type="dcterms:W3CDTF">2022-11-19T13:30:55Z</dcterms:created>
  <dcterms:modified xsi:type="dcterms:W3CDTF">2022-11-19T18:03:25Z</dcterms:modified>
</cp:coreProperties>
</file>