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717" r:id="rId2"/>
    <p:sldId id="571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53FD2-78BA-4F19-9494-956802AFB396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7C6C2-F292-470C-9D85-2D204D6F8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22646-27FB-4C62-AD3B-62A373EB2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1F47A-BEE1-42E0-98D7-9B54E6DC7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0A4B5-8F2D-4646-8094-74D8CD7B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35359-039E-4B3E-BF58-E0EE03B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A5868-BA7D-4674-9A3D-C85DAEE5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330FF-C529-4BF0-9739-3A2FA87D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CF69D-88FF-4A2A-9E3D-4BF219259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01581-F56F-4D1D-A81E-119089F7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251C8-149A-4BBE-BD13-5C6420BC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D4C15-8BF1-4BE8-9F5D-A31B4042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4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480ED4-B81E-48AC-BEEB-69A2BD66A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A7E17-AE06-4773-8274-77A0762D5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A007A-484F-4B7E-BA4E-0311BF10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5296A-C903-431F-8BB6-C47418C9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09284-2252-4ACE-9AE1-1B028BB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2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2D471-1B44-4D38-811E-304A8FA6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B86C2-C7A0-40CC-BE48-24AD91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EEC72-9279-49A9-B0D3-C79045B2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808FD-2BEF-4133-BEE2-B7D778F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26EC2-21DF-4B19-84DB-91C7352C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BA9D4-CE4D-4AD0-91CD-87F4677E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45A39-85D9-4652-9701-E4A0E9BE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E3815-7084-4C8F-822E-5EEB4A73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39004-DFDB-4C76-9857-8FEABD3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E8032-102A-4E10-8450-84F59778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8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415E2-42A6-4520-91FF-A515870F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2C3BD-4412-48B7-815E-13EC14D5B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F586D7-8F27-4629-A390-6147190D9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699E40-3873-4F0B-9D35-F02EA68E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D48BE-0990-465A-BC79-FB5F795F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4D891-D7E3-4C51-813B-80FDFDD6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9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1EB4F-8058-4F77-B47E-38EFD5DB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60D9A-542B-4E74-A9A9-C0A36D7B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BE63C3-A0BC-48BD-A9BD-D4E39F0F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E4498A-F061-4FEA-852A-6DEE1AD6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5BB04F-DC9C-4435-92B4-D77E45979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574276-3DE5-4EDE-BEBE-06925230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7914C3-F6BB-42F7-BAF5-2102FEED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35AC96-51B3-4FD4-B32B-AD582726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780A2-C706-4C69-9421-D43DA05F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B01B04-830E-463F-BEA0-78ED823E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B95A3C-B030-40BE-9D82-568BBFAA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29F20-B19F-4723-AEA3-3D4BB8E5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F04921-F3CB-47CA-979E-82C03A7B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3A1A03-EB84-4469-A874-8B80EAF9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B0FC8-5921-4AB6-AC39-67274473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DE821-913D-4B91-8222-CBE03187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37A61-A952-4A5E-9710-3B2FCAB3F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34F98B-BC74-4A4F-A2EF-A50958F7A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053F4-FFFE-4BA5-B0B8-56BDCDE5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2C5D0-0D55-48DC-B435-7F50CE98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5C02C-DCC6-4A0F-A040-1BA9C451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EF4E1-B4F1-4839-A06A-64A262EC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D49A9A-4B01-4D25-AA7A-56627A1B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A967CE-8D5B-496F-BAAE-14D8932A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67796-D5B2-4354-96A8-B1CBC503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A0244-BA85-4DFE-A8B6-451C9ECE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43C4B-190D-4169-89DB-3A8C1722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9F4125-6532-450F-8CD3-2FC0012D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0C723-EBA6-4B10-8EA0-1485FFC1B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8DF0F-0ACC-428C-9E9C-8AD2928EB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95FD-7462-4FD6-94D5-0AAE24C72DF9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6CF25-FF09-4E61-B2F1-9FFB38686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FD5B5-001A-418B-96F3-6B964CADB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8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27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CC89-49CC-4A73-8966-76517862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8" y="224440"/>
            <a:ext cx="10515600" cy="495486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Service continuity during handover --- VMR 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2481E-41DD-44C7-B4B3-BEF36AEC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F20B-82C2-490D-A061-79D01A3047D3}" type="datetime1">
              <a:rPr lang="en-US"/>
              <a:t>11/20/2022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DD36-2B49-4DB6-9E5C-5BC835F7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8ED76-1F29-4121-8CCD-1F8E3ADFA23F}"/>
              </a:ext>
            </a:extLst>
          </p:cNvPr>
          <p:cNvSpPr txBox="1"/>
          <p:nvPr/>
        </p:nvSpPr>
        <p:spPr>
          <a:xfrm>
            <a:off x="242841" y="948502"/>
            <a:ext cx="2596010" cy="8617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defTabSz="914400">
              <a:defRPr/>
            </a:pPr>
            <a:r>
              <a:rPr kumimoji="0" lang="en-US" sz="1800" b="1">
                <a:ea typeface="+mn-lt"/>
                <a:cs typeface="+mn-lt"/>
              </a:rPr>
              <a:t>Scenario:</a:t>
            </a:r>
            <a:endParaRPr kumimoji="0" lang="en-US" sz="1800" b="1">
              <a:ea typeface="等线"/>
              <a:cs typeface="+mn-lt"/>
            </a:endParaRPr>
          </a:p>
          <a:p>
            <a:pPr algn="just" defTabSz="914400">
              <a:defRPr/>
            </a:pPr>
            <a:r>
              <a:rPr kumimoji="0" lang="en-US" sz="1400">
                <a:ea typeface="+mn-lt"/>
                <a:cs typeface="+mn-lt"/>
              </a:rPr>
              <a:t> </a:t>
            </a:r>
            <a:r>
              <a:rPr kumimoji="0" lang="en-US" sz="1600">
                <a:ea typeface="+mn-lt"/>
                <a:cs typeface="+mn-lt"/>
              </a:rPr>
              <a:t>Service continuity during handover in VMR.</a:t>
            </a:r>
            <a:endParaRPr kumimoji="0" lang="en-US" sz="1600"/>
          </a:p>
        </p:txBody>
      </p:sp>
      <p:pic>
        <p:nvPicPr>
          <p:cNvPr id="9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DF0FB394-89E1-44EA-9B5E-885FB751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955134"/>
            <a:ext cx="2438400" cy="18100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516405-17B0-4953-93A1-9A75A5A11CD8}"/>
              </a:ext>
            </a:extLst>
          </p:cNvPr>
          <p:cNvSpPr txBox="1"/>
          <p:nvPr/>
        </p:nvSpPr>
        <p:spPr>
          <a:xfrm>
            <a:off x="296629" y="2149774"/>
            <a:ext cx="2282244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defTabSz="914400">
              <a:defRPr/>
            </a:pPr>
            <a:r>
              <a:rPr kumimoji="0" lang="en-US" sz="1600">
                <a:ea typeface="+mn-lt"/>
                <a:cs typeface="+mn-lt"/>
              </a:rPr>
              <a:t>Vehicles are predictable</a:t>
            </a:r>
            <a:endParaRPr lang="en-US" sz="1600">
              <a:cs typeface="Calibri"/>
            </a:endParaRPr>
          </a:p>
        </p:txBody>
      </p:sp>
      <p:pic>
        <p:nvPicPr>
          <p:cNvPr id="12" name="Picture 12" descr="Diagram&#10;&#10;Description automatically generated">
            <a:extLst>
              <a:ext uri="{FF2B5EF4-FFF2-40B4-BE49-F238E27FC236}">
                <a16:creationId xmlns:a16="http://schemas.microsoft.com/office/drawing/2014/main" id="{77F0804A-7758-42C4-B1CB-2DFC453C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" y="3343447"/>
            <a:ext cx="5441576" cy="19461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1BBEF1-EBEF-4C69-86AB-1BBA56BAD46F}"/>
              </a:ext>
            </a:extLst>
          </p:cNvPr>
          <p:cNvSpPr txBox="1"/>
          <p:nvPr/>
        </p:nvSpPr>
        <p:spPr>
          <a:xfrm>
            <a:off x="610393" y="2866948"/>
            <a:ext cx="467582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defTabSz="914400">
              <a:defRPr/>
            </a:pPr>
            <a:r>
              <a:rPr kumimoji="0" lang="en-US" sz="1800" b="1">
                <a:ea typeface="+mn-lt"/>
                <a:cs typeface="+mn-lt"/>
              </a:rPr>
              <a:t>Real-time and non-real-time service (Caching):</a:t>
            </a:r>
            <a:endParaRPr kumimoji="0" lang="en-US" sz="1800" b="1">
              <a:ea typeface="等线"/>
              <a:cs typeface="+mn-lt"/>
            </a:endParaRPr>
          </a:p>
        </p:txBody>
      </p:sp>
      <p:pic>
        <p:nvPicPr>
          <p:cNvPr id="16" name="Picture 16" descr="Text&#10;&#10;Description automatically generated">
            <a:extLst>
              <a:ext uri="{FF2B5EF4-FFF2-40B4-BE49-F238E27FC236}">
                <a16:creationId xmlns:a16="http://schemas.microsoft.com/office/drawing/2014/main" id="{577209A6-EEE6-43FF-A7BF-BA112AC44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8" y="5336423"/>
            <a:ext cx="5800164" cy="6406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267746C-8032-4B39-B044-0C3C5B20A0DF}"/>
              </a:ext>
            </a:extLst>
          </p:cNvPr>
          <p:cNvSpPr txBox="1"/>
          <p:nvPr/>
        </p:nvSpPr>
        <p:spPr>
          <a:xfrm>
            <a:off x="6114721" y="4113042"/>
            <a:ext cx="190572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defTabSz="914400">
              <a:defRPr/>
            </a:pPr>
            <a:r>
              <a:rPr kumimoji="0" lang="en-US" sz="1800" b="1">
                <a:ea typeface="+mn-lt"/>
                <a:cs typeface="+mn-lt"/>
              </a:rPr>
              <a:t>3GPP spec:</a:t>
            </a:r>
            <a:endParaRPr kumimoji="0" lang="en-US" sz="1800" b="1">
              <a:ea typeface="等线"/>
              <a:cs typeface="+mn-lt"/>
            </a:endParaRP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4A176970-90B4-4574-B6FC-D1711967EF89}"/>
              </a:ext>
            </a:extLst>
          </p:cNvPr>
          <p:cNvSpPr txBox="1"/>
          <p:nvPr/>
        </p:nvSpPr>
        <p:spPr>
          <a:xfrm>
            <a:off x="5783028" y="948501"/>
            <a:ext cx="40931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ja-JP"/>
            </a:defPPr>
            <a:lvl1pPr marL="0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kumimoji="0" lang="en-US" sz="1800" b="1">
                <a:ea typeface="+mn-lt"/>
                <a:cs typeface="+mn-lt"/>
              </a:rPr>
              <a:t>Procedure:</a:t>
            </a:r>
            <a:r>
              <a:rPr kumimoji="0" lang="en-US" sz="1800">
                <a:ea typeface="+mn-lt"/>
                <a:cs typeface="+mn-lt"/>
              </a:rPr>
              <a:t> switch from VMR to Cache</a:t>
            </a:r>
            <a:endParaRPr lang="en-US" sz="18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F902A6-D218-43B0-BD5C-16504EA332AC}"/>
              </a:ext>
            </a:extLst>
          </p:cNvPr>
          <p:cNvSpPr txBox="1"/>
          <p:nvPr/>
        </p:nvSpPr>
        <p:spPr>
          <a:xfrm>
            <a:off x="6266329" y="4482353"/>
            <a:ext cx="550432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/>
                <a:cs typeface="Times New Roman"/>
              </a:rPr>
              <a:t> </a:t>
            </a:r>
            <a:r>
              <a:rPr lang="en-US" sz="1600" b="1">
                <a:latin typeface="Times New Roman"/>
                <a:cs typeface="Times New Roman"/>
              </a:rPr>
              <a:t>SA</a:t>
            </a:r>
            <a:r>
              <a:rPr lang="en-US" sz="1600">
                <a:latin typeface="Times New Roman"/>
                <a:cs typeface="Times New Roman"/>
              </a:rPr>
              <a:t>: SI</a:t>
            </a:r>
            <a:r>
              <a:rPr lang="en-US" sz="1600">
                <a:ea typeface="+mn-lt"/>
                <a:cs typeface="+mn-lt"/>
              </a:rPr>
              <a:t> (SP-211599) "</a:t>
            </a:r>
            <a:r>
              <a:rPr lang="en-US" sz="1600" i="1">
                <a:ea typeface="+mn-lt"/>
                <a:cs typeface="+mn-lt"/>
              </a:rPr>
              <a:t>Study on Architecture Enhancements for Vehicle Mounted Relays</a:t>
            </a:r>
            <a:r>
              <a:rPr lang="en-US" sz="1600">
                <a:ea typeface="+mn-lt"/>
                <a:cs typeface="+mn-lt"/>
              </a:rPr>
              <a:t>"</a:t>
            </a:r>
            <a:endParaRPr lang="en-US" sz="1600"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49CFB2-4F4C-4BD6-96A3-8B11A46EAABA}"/>
              </a:ext>
            </a:extLst>
          </p:cNvPr>
          <p:cNvSpPr txBox="1"/>
          <p:nvPr/>
        </p:nvSpPr>
        <p:spPr>
          <a:xfrm>
            <a:off x="6266329" y="5154706"/>
            <a:ext cx="55043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/>
                <a:cs typeface="Times New Roman"/>
              </a:rPr>
              <a:t> </a:t>
            </a:r>
            <a:r>
              <a:rPr lang="en-US" sz="1600" b="1">
                <a:latin typeface="Times New Roman"/>
                <a:cs typeface="Times New Roman"/>
              </a:rPr>
              <a:t>RAN</a:t>
            </a:r>
            <a:r>
              <a:rPr lang="en-US" sz="1600">
                <a:latin typeface="Times New Roman"/>
                <a:cs typeface="Times New Roman"/>
              </a:rPr>
              <a:t>: WI</a:t>
            </a:r>
            <a:r>
              <a:rPr lang="en-US" sz="1600">
                <a:ea typeface="+mn-lt"/>
                <a:cs typeface="+mn-lt"/>
              </a:rPr>
              <a:t> (SP-213601) "</a:t>
            </a:r>
            <a:r>
              <a:rPr lang="en-US" sz="1600" i="1">
                <a:ea typeface="+mn-lt"/>
                <a:cs typeface="+mn-lt"/>
              </a:rPr>
              <a:t>Mobile IAB</a:t>
            </a:r>
            <a:r>
              <a:rPr lang="en-US" sz="1600">
                <a:ea typeface="+mn-lt"/>
                <a:cs typeface="+mn-lt"/>
              </a:rPr>
              <a:t>"</a:t>
            </a:r>
            <a:endParaRPr lang="en-US" sz="1600">
              <a:cs typeface="Calibri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9E5FA415-2A23-479B-9242-2F8483DEE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095" y="1400469"/>
            <a:ext cx="4616822" cy="2542026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7192386-E654-4EB2-ABAF-2D3AE324ACDB}"/>
              </a:ext>
            </a:extLst>
          </p:cNvPr>
          <p:cNvCxnSpPr/>
          <p:nvPr/>
        </p:nvCxnSpPr>
        <p:spPr>
          <a:xfrm>
            <a:off x="36652" y="744698"/>
            <a:ext cx="1207466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34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65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Service continuity during handover --- VMR 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Zheng, Ce</dc:creator>
  <cp:lastModifiedBy>Zheng, Ce</cp:lastModifiedBy>
  <cp:revision>28</cp:revision>
  <dcterms:created xsi:type="dcterms:W3CDTF">2022-11-19T13:38:21Z</dcterms:created>
  <dcterms:modified xsi:type="dcterms:W3CDTF">2022-11-19T19:09:15Z</dcterms:modified>
</cp:coreProperties>
</file>