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handoutMasterIdLst>
    <p:handoutMasterId r:id="rId30"/>
  </p:handoutMasterIdLst>
  <p:sldIdLst>
    <p:sldId id="680" r:id="rId5"/>
    <p:sldId id="715" r:id="rId6"/>
    <p:sldId id="716" r:id="rId7"/>
    <p:sldId id="704" r:id="rId8"/>
    <p:sldId id="714" r:id="rId9"/>
    <p:sldId id="721" r:id="rId10"/>
    <p:sldId id="720" r:id="rId11"/>
    <p:sldId id="688" r:id="rId12"/>
    <p:sldId id="694" r:id="rId13"/>
    <p:sldId id="712" r:id="rId14"/>
    <p:sldId id="711" r:id="rId15"/>
    <p:sldId id="698" r:id="rId16"/>
    <p:sldId id="707" r:id="rId17"/>
    <p:sldId id="709" r:id="rId18"/>
    <p:sldId id="687" r:id="rId19"/>
    <p:sldId id="686" r:id="rId20"/>
    <p:sldId id="700" r:id="rId21"/>
    <p:sldId id="701" r:id="rId22"/>
    <p:sldId id="689" r:id="rId23"/>
    <p:sldId id="693" r:id="rId24"/>
    <p:sldId id="699" r:id="rId25"/>
    <p:sldId id="691" r:id="rId26"/>
    <p:sldId id="692" r:id="rId27"/>
    <p:sldId id="702" r:id="rId28"/>
  </p:sldIdLst>
  <p:sldSz cx="9144000" cy="6858000" type="screen4x3"/>
  <p:notesSz cx="7099300" cy="10234613"/>
  <p:defaultTextStyle>
    <a:defPPr>
      <a:defRPr lang="zh-CN"/>
    </a:defPPr>
    <a:lvl1pPr algn="ctr" rtl="0" fontAlgn="base">
      <a:spcBef>
        <a:spcPct val="0"/>
      </a:spcBef>
      <a:spcAft>
        <a:spcPct val="0"/>
      </a:spcAft>
      <a:defRPr kern="1200">
        <a:solidFill>
          <a:schemeClr val="tx1"/>
        </a:solidFill>
        <a:latin typeface="Arial" charset="0"/>
        <a:ea typeface="黑体" pitchFamily="49" charset="-122"/>
        <a:cs typeface="+mn-cs"/>
      </a:defRPr>
    </a:lvl1pPr>
    <a:lvl2pPr marL="457200" algn="ctr" rtl="0" fontAlgn="base">
      <a:spcBef>
        <a:spcPct val="0"/>
      </a:spcBef>
      <a:spcAft>
        <a:spcPct val="0"/>
      </a:spcAft>
      <a:defRPr kern="1200">
        <a:solidFill>
          <a:schemeClr val="tx1"/>
        </a:solidFill>
        <a:latin typeface="Arial" charset="0"/>
        <a:ea typeface="黑体" pitchFamily="49" charset="-122"/>
        <a:cs typeface="+mn-cs"/>
      </a:defRPr>
    </a:lvl2pPr>
    <a:lvl3pPr marL="914400" algn="ctr" rtl="0" fontAlgn="base">
      <a:spcBef>
        <a:spcPct val="0"/>
      </a:spcBef>
      <a:spcAft>
        <a:spcPct val="0"/>
      </a:spcAft>
      <a:defRPr kern="1200">
        <a:solidFill>
          <a:schemeClr val="tx1"/>
        </a:solidFill>
        <a:latin typeface="Arial" charset="0"/>
        <a:ea typeface="黑体" pitchFamily="49" charset="-122"/>
        <a:cs typeface="+mn-cs"/>
      </a:defRPr>
    </a:lvl3pPr>
    <a:lvl4pPr marL="1371600" algn="ctr" rtl="0" fontAlgn="base">
      <a:spcBef>
        <a:spcPct val="0"/>
      </a:spcBef>
      <a:spcAft>
        <a:spcPct val="0"/>
      </a:spcAft>
      <a:defRPr kern="1200">
        <a:solidFill>
          <a:schemeClr val="tx1"/>
        </a:solidFill>
        <a:latin typeface="Arial" charset="0"/>
        <a:ea typeface="黑体" pitchFamily="49" charset="-122"/>
        <a:cs typeface="+mn-cs"/>
      </a:defRPr>
    </a:lvl4pPr>
    <a:lvl5pPr marL="1828800" algn="ctr" rtl="0" fontAlgn="base">
      <a:spcBef>
        <a:spcPct val="0"/>
      </a:spcBef>
      <a:spcAft>
        <a:spcPct val="0"/>
      </a:spcAft>
      <a:defRPr kern="1200">
        <a:solidFill>
          <a:schemeClr val="tx1"/>
        </a:solidFill>
        <a:latin typeface="Arial" charset="0"/>
        <a:ea typeface="黑体" pitchFamily="49" charset="-122"/>
        <a:cs typeface="+mn-cs"/>
      </a:defRPr>
    </a:lvl5pPr>
    <a:lvl6pPr marL="2286000" algn="l" defTabSz="914400" rtl="0" eaLnBrk="1" latinLnBrk="0" hangingPunct="1">
      <a:defRPr kern="1200">
        <a:solidFill>
          <a:schemeClr val="tx1"/>
        </a:solidFill>
        <a:latin typeface="Arial" charset="0"/>
        <a:ea typeface="黑体" pitchFamily="49" charset="-122"/>
        <a:cs typeface="+mn-cs"/>
      </a:defRPr>
    </a:lvl6pPr>
    <a:lvl7pPr marL="2743200" algn="l" defTabSz="914400" rtl="0" eaLnBrk="1" latinLnBrk="0" hangingPunct="1">
      <a:defRPr kern="1200">
        <a:solidFill>
          <a:schemeClr val="tx1"/>
        </a:solidFill>
        <a:latin typeface="Arial" charset="0"/>
        <a:ea typeface="黑体" pitchFamily="49" charset="-122"/>
        <a:cs typeface="+mn-cs"/>
      </a:defRPr>
    </a:lvl7pPr>
    <a:lvl8pPr marL="3200400" algn="l" defTabSz="914400" rtl="0" eaLnBrk="1" latinLnBrk="0" hangingPunct="1">
      <a:defRPr kern="1200">
        <a:solidFill>
          <a:schemeClr val="tx1"/>
        </a:solidFill>
        <a:latin typeface="Arial" charset="0"/>
        <a:ea typeface="黑体" pitchFamily="49" charset="-122"/>
        <a:cs typeface="+mn-cs"/>
      </a:defRPr>
    </a:lvl8pPr>
    <a:lvl9pPr marL="3657600" algn="l" defTabSz="914400" rtl="0" eaLnBrk="1" latinLnBrk="0" hangingPunct="1">
      <a:defRPr kern="1200">
        <a:solidFill>
          <a:schemeClr val="tx1"/>
        </a:solidFill>
        <a:latin typeface="Arial"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迪 韩" initials="迪" lastIdx="4" clrIdx="0">
    <p:extLst>
      <p:ext uri="{19B8F6BF-5375-455C-9EA6-DF929625EA0E}">
        <p15:presenceInfo xmlns:p15="http://schemas.microsoft.com/office/powerpoint/2012/main" userId="a5b20a912a5cf55a" providerId="Windows Live"/>
      </p:ext>
    </p:extLst>
  </p:cmAuthor>
  <p:cmAuthor id="2" name="Tian, Zhong" initials="TZ" lastIdx="6" clrIdx="1">
    <p:extLst>
      <p:ext uri="{19B8F6BF-5375-455C-9EA6-DF929625EA0E}">
        <p15:presenceInfo xmlns:p15="http://schemas.microsoft.com/office/powerpoint/2012/main" userId="S::5109I10238@ap.sony.com::7684ec46-f769-440f-841b-21190067aef5" providerId="AD"/>
      </p:ext>
    </p:extLst>
  </p:cmAuthor>
  <p:cmAuthor id="3" name="ChangKun LI" initials="CL" lastIdx="1" clrIdx="2">
    <p:extLst>
      <p:ext uri="{19B8F6BF-5375-455C-9EA6-DF929625EA0E}">
        <p15:presenceInfo xmlns:p15="http://schemas.microsoft.com/office/powerpoint/2012/main" userId="ca21cae313cee3b0" providerId="Windows Live"/>
      </p:ext>
    </p:extLst>
  </p:cmAuthor>
  <p:cmAuthor id="4" name="俊杰 吴" initials="俊杰" lastIdx="1" clrIdx="3">
    <p:extLst>
      <p:ext uri="{19B8F6BF-5375-455C-9EA6-DF929625EA0E}">
        <p15:presenceInfo xmlns:p15="http://schemas.microsoft.com/office/powerpoint/2012/main" userId="306fcea86c7d19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00"/>
    <a:srgbClr val="FF0000"/>
    <a:srgbClr val="FFFF66"/>
    <a:srgbClr val="3333FF"/>
    <a:srgbClr val="FF66FF"/>
    <a:srgbClr val="66FFFF"/>
    <a:srgbClr val="CC00CC"/>
    <a:srgbClr val="FF3399"/>
    <a:srgbClr val="FF66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14" autoAdjust="0"/>
    <p:restoredTop sz="90934" autoAdjust="0"/>
  </p:normalViewPr>
  <p:slideViewPr>
    <p:cSldViewPr>
      <p:cViewPr varScale="1">
        <p:scale>
          <a:sx n="60" d="100"/>
          <a:sy n="60" d="100"/>
        </p:scale>
        <p:origin x="169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8" d="100"/>
          <a:sy n="58" d="100"/>
        </p:scale>
        <p:origin x="-2520"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b="0">
                <a:ea typeface="宋体" charset="-122"/>
              </a:defRPr>
            </a:lvl1pPr>
          </a:lstStyle>
          <a:p>
            <a:pPr>
              <a:defRPr/>
            </a:pPr>
            <a:endParaRPr lang="en-US" altLang="zh-CN"/>
          </a:p>
        </p:txBody>
      </p:sp>
      <p:sp>
        <p:nvSpPr>
          <p:cNvPr id="26726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b="0">
                <a:ea typeface="宋体" charset="-122"/>
              </a:defRPr>
            </a:lvl1pPr>
          </a:lstStyle>
          <a:p>
            <a:pPr>
              <a:defRPr/>
            </a:pPr>
            <a:endParaRPr lang="en-US" altLang="zh-CN"/>
          </a:p>
        </p:txBody>
      </p:sp>
      <p:sp>
        <p:nvSpPr>
          <p:cNvPr id="26726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b="0">
                <a:ea typeface="宋体" charset="-122"/>
              </a:defRPr>
            </a:lvl1pPr>
          </a:lstStyle>
          <a:p>
            <a:pPr>
              <a:defRPr/>
            </a:pPr>
            <a:endParaRPr lang="en-US" altLang="zh-CN"/>
          </a:p>
        </p:txBody>
      </p:sp>
      <p:sp>
        <p:nvSpPr>
          <p:cNvPr id="26726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b="0">
                <a:ea typeface="宋体" charset="-122"/>
              </a:defRPr>
            </a:lvl1pPr>
          </a:lstStyle>
          <a:p>
            <a:pPr>
              <a:defRPr/>
            </a:pPr>
            <a:fld id="{E04FF485-16B1-4072-8879-2A156196F881}" type="slidenum">
              <a:rPr lang="en-US" altLang="zh-CN"/>
              <a:pPr>
                <a:defRPr/>
              </a:pPr>
              <a:t>‹#›</a:t>
            </a:fld>
            <a:endParaRPr lang="en-US" altLang="zh-CN"/>
          </a:p>
        </p:txBody>
      </p:sp>
    </p:spTree>
    <p:extLst>
      <p:ext uri="{BB962C8B-B14F-4D97-AF65-F5344CB8AC3E}">
        <p14:creationId xmlns:p14="http://schemas.microsoft.com/office/powerpoint/2010/main" val="1890937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b="0">
                <a:ea typeface="宋体" charset="-122"/>
              </a:defRPr>
            </a:lvl1pPr>
          </a:lstStyle>
          <a:p>
            <a:pPr>
              <a:defRPr/>
            </a:pPr>
            <a:endParaRPr lang="en-US" altLang="zh-CN"/>
          </a:p>
        </p:txBody>
      </p:sp>
      <p:sp>
        <p:nvSpPr>
          <p:cNvPr id="2355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b="0">
                <a:ea typeface="宋体"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55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b="0">
                <a:ea typeface="宋体" charset="-122"/>
              </a:defRPr>
            </a:lvl1pPr>
          </a:lstStyle>
          <a:p>
            <a:pPr>
              <a:defRPr/>
            </a:pPr>
            <a:endParaRPr lang="en-US" altLang="zh-CN"/>
          </a:p>
        </p:txBody>
      </p:sp>
      <p:sp>
        <p:nvSpPr>
          <p:cNvPr id="2355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b="0">
                <a:ea typeface="宋体" charset="-122"/>
              </a:defRPr>
            </a:lvl1pPr>
          </a:lstStyle>
          <a:p>
            <a:pPr>
              <a:defRPr/>
            </a:pPr>
            <a:fld id="{444726D6-CD7C-4D7C-9559-2B146E59AC7E}" type="slidenum">
              <a:rPr lang="en-US" altLang="zh-CN"/>
              <a:pPr>
                <a:defRPr/>
              </a:pPr>
              <a:t>‹#›</a:t>
            </a:fld>
            <a:endParaRPr lang="en-US" altLang="zh-CN"/>
          </a:p>
        </p:txBody>
      </p:sp>
    </p:spTree>
    <p:extLst>
      <p:ext uri="{BB962C8B-B14F-4D97-AF65-F5344CB8AC3E}">
        <p14:creationId xmlns:p14="http://schemas.microsoft.com/office/powerpoint/2010/main" val="32522247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a:solidFill>
                <a:srgbClr val="006600"/>
              </a:solidFill>
              <a:effectLst>
                <a:outerShdw blurRad="38100" dist="38100" dir="2700000" algn="tl">
                  <a:srgbClr val="C0C0C0"/>
                </a:outerShdw>
              </a:effectLst>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4726D6-CD7C-4D7C-9559-2B146E59AC7E}" type="slidenum">
              <a:rPr kumimoji="0" lang="en-US" altLang="zh-CN" sz="13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300" b="0" i="0" u="none" strike="noStrike" kern="1200" cap="none" spc="0" normalizeH="0" baseline="0" noProof="0">
              <a:ln>
                <a:noFill/>
              </a:ln>
              <a:solidFill>
                <a:srgbClr val="000000"/>
              </a:solidFill>
              <a:effectLst/>
              <a:uLnTx/>
              <a:uFillTx/>
              <a:latin typeface="Arial" charset="0"/>
              <a:ea typeface="宋体" charset="-122"/>
              <a:cs typeface="+mn-cs"/>
            </a:endParaRPr>
          </a:p>
        </p:txBody>
      </p:sp>
    </p:spTree>
    <p:extLst>
      <p:ext uri="{BB962C8B-B14F-4D97-AF65-F5344CB8AC3E}">
        <p14:creationId xmlns:p14="http://schemas.microsoft.com/office/powerpoint/2010/main" val="582382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13</a:t>
            </a:fld>
            <a:endParaRPr lang="en-US" altLang="zh-CN"/>
          </a:p>
        </p:txBody>
      </p:sp>
    </p:spTree>
    <p:extLst>
      <p:ext uri="{BB962C8B-B14F-4D97-AF65-F5344CB8AC3E}">
        <p14:creationId xmlns:p14="http://schemas.microsoft.com/office/powerpoint/2010/main" val="3425106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14</a:t>
            </a:fld>
            <a:endParaRPr lang="en-US" altLang="zh-CN"/>
          </a:p>
        </p:txBody>
      </p:sp>
    </p:spTree>
    <p:extLst>
      <p:ext uri="{BB962C8B-B14F-4D97-AF65-F5344CB8AC3E}">
        <p14:creationId xmlns:p14="http://schemas.microsoft.com/office/powerpoint/2010/main" val="213265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b="1"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17</a:t>
            </a:fld>
            <a:endParaRPr lang="en-US" altLang="zh-CN"/>
          </a:p>
        </p:txBody>
      </p:sp>
    </p:spTree>
    <p:extLst>
      <p:ext uri="{BB962C8B-B14F-4D97-AF65-F5344CB8AC3E}">
        <p14:creationId xmlns:p14="http://schemas.microsoft.com/office/powerpoint/2010/main" val="784193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18</a:t>
            </a:fld>
            <a:endParaRPr lang="en-US" altLang="zh-CN"/>
          </a:p>
        </p:txBody>
      </p:sp>
    </p:spTree>
    <p:extLst>
      <p:ext uri="{BB962C8B-B14F-4D97-AF65-F5344CB8AC3E}">
        <p14:creationId xmlns:p14="http://schemas.microsoft.com/office/powerpoint/2010/main" val="2488494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19</a:t>
            </a:fld>
            <a:endParaRPr lang="en-US" altLang="zh-CN"/>
          </a:p>
        </p:txBody>
      </p:sp>
    </p:spTree>
    <p:extLst>
      <p:ext uri="{BB962C8B-B14F-4D97-AF65-F5344CB8AC3E}">
        <p14:creationId xmlns:p14="http://schemas.microsoft.com/office/powerpoint/2010/main" val="1142880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4</a:t>
            </a:fld>
            <a:endParaRPr lang="en-US" altLang="zh-CN"/>
          </a:p>
        </p:txBody>
      </p:sp>
    </p:spTree>
    <p:extLst>
      <p:ext uri="{BB962C8B-B14F-4D97-AF65-F5344CB8AC3E}">
        <p14:creationId xmlns:p14="http://schemas.microsoft.com/office/powerpoint/2010/main" val="130259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5</a:t>
            </a:fld>
            <a:endParaRPr lang="en-US" altLang="zh-CN"/>
          </a:p>
        </p:txBody>
      </p:sp>
    </p:spTree>
    <p:extLst>
      <p:ext uri="{BB962C8B-B14F-4D97-AF65-F5344CB8AC3E}">
        <p14:creationId xmlns:p14="http://schemas.microsoft.com/office/powerpoint/2010/main" val="111509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7</a:t>
            </a:fld>
            <a:endParaRPr lang="en-US" altLang="zh-CN"/>
          </a:p>
        </p:txBody>
      </p:sp>
    </p:spTree>
    <p:extLst>
      <p:ext uri="{BB962C8B-B14F-4D97-AF65-F5344CB8AC3E}">
        <p14:creationId xmlns:p14="http://schemas.microsoft.com/office/powerpoint/2010/main" val="144313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是否要增加 </a:t>
            </a:r>
            <a:r>
              <a:rPr lang="en-US" altLang="zh-CN" dirty="0"/>
              <a:t>release</a:t>
            </a:r>
            <a:r>
              <a:rPr lang="zh-CN" altLang="en-US" dirty="0"/>
              <a:t>？</a:t>
            </a:r>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8</a:t>
            </a:fld>
            <a:endParaRPr lang="en-US" altLang="zh-CN"/>
          </a:p>
        </p:txBody>
      </p:sp>
    </p:spTree>
    <p:extLst>
      <p:ext uri="{BB962C8B-B14F-4D97-AF65-F5344CB8AC3E}">
        <p14:creationId xmlns:p14="http://schemas.microsoft.com/office/powerpoint/2010/main" val="484982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9</a:t>
            </a:fld>
            <a:endParaRPr lang="en-US" altLang="zh-CN"/>
          </a:p>
        </p:txBody>
      </p:sp>
    </p:spTree>
    <p:extLst>
      <p:ext uri="{BB962C8B-B14F-4D97-AF65-F5344CB8AC3E}">
        <p14:creationId xmlns:p14="http://schemas.microsoft.com/office/powerpoint/2010/main" val="207608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10</a:t>
            </a:fld>
            <a:endParaRPr lang="en-US" altLang="zh-CN"/>
          </a:p>
        </p:txBody>
      </p:sp>
    </p:spTree>
    <p:extLst>
      <p:ext uri="{BB962C8B-B14F-4D97-AF65-F5344CB8AC3E}">
        <p14:creationId xmlns:p14="http://schemas.microsoft.com/office/powerpoint/2010/main" val="806924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11</a:t>
            </a:fld>
            <a:endParaRPr lang="en-US" altLang="zh-CN"/>
          </a:p>
        </p:txBody>
      </p:sp>
    </p:spTree>
    <p:extLst>
      <p:ext uri="{BB962C8B-B14F-4D97-AF65-F5344CB8AC3E}">
        <p14:creationId xmlns:p14="http://schemas.microsoft.com/office/powerpoint/2010/main" val="3209981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12</a:t>
            </a:fld>
            <a:endParaRPr lang="en-US" altLang="zh-CN"/>
          </a:p>
        </p:txBody>
      </p:sp>
    </p:spTree>
    <p:extLst>
      <p:ext uri="{BB962C8B-B14F-4D97-AF65-F5344CB8AC3E}">
        <p14:creationId xmlns:p14="http://schemas.microsoft.com/office/powerpoint/2010/main" val="256524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礼堂6"/>
          <p:cNvPicPr>
            <a:picLocks noChangeAspect="1" noChangeArrowheads="1"/>
          </p:cNvPicPr>
          <p:nvPr userDrawn="1"/>
        </p:nvPicPr>
        <p:blipFill>
          <a:blip r:embed="rId2" cstate="print"/>
          <a:srcRect/>
          <a:stretch>
            <a:fillRect/>
          </a:stretch>
        </p:blipFill>
        <p:spPr bwMode="auto">
          <a:xfrm>
            <a:off x="6084888" y="5937250"/>
            <a:ext cx="3059112" cy="920750"/>
          </a:xfrm>
          <a:prstGeom prst="rect">
            <a:avLst/>
          </a:prstGeom>
          <a:noFill/>
          <a:ln w="9525">
            <a:noFill/>
            <a:miter lim="800000"/>
            <a:headEnd/>
            <a:tailEnd/>
          </a:ln>
        </p:spPr>
      </p:pic>
      <p:pic>
        <p:nvPicPr>
          <p:cNvPr id="5" name="Picture 10" descr="line6"/>
          <p:cNvPicPr>
            <a:picLocks noChangeAspect="1" noChangeArrowheads="1"/>
          </p:cNvPicPr>
          <p:nvPr userDrawn="1"/>
        </p:nvPicPr>
        <p:blipFill>
          <a:blip r:embed="rId3" cstate="print"/>
          <a:srcRect/>
          <a:stretch>
            <a:fillRect/>
          </a:stretch>
        </p:blipFill>
        <p:spPr bwMode="auto">
          <a:xfrm>
            <a:off x="0" y="3459163"/>
            <a:ext cx="9144000" cy="257175"/>
          </a:xfrm>
          <a:prstGeom prst="rect">
            <a:avLst/>
          </a:prstGeom>
          <a:noFill/>
          <a:ln w="9525">
            <a:noFill/>
            <a:miter lim="800000"/>
            <a:headEnd/>
            <a:tailEnd/>
          </a:ln>
        </p:spPr>
      </p:pic>
      <p:pic>
        <p:nvPicPr>
          <p:cNvPr id="7" name="Picture 13" descr="系徽1"/>
          <p:cNvPicPr>
            <a:picLocks noChangeAspect="1" noChangeArrowheads="1"/>
          </p:cNvPicPr>
          <p:nvPr userDrawn="1"/>
        </p:nvPicPr>
        <p:blipFill>
          <a:blip r:embed="rId4" cstate="print"/>
          <a:srcRect/>
          <a:stretch>
            <a:fillRect/>
          </a:stretch>
        </p:blipFill>
        <p:spPr bwMode="auto">
          <a:xfrm>
            <a:off x="0" y="0"/>
            <a:ext cx="1042988" cy="973138"/>
          </a:xfrm>
          <a:prstGeom prst="rect">
            <a:avLst/>
          </a:prstGeom>
          <a:noFill/>
          <a:ln w="9525">
            <a:noFill/>
            <a:miter lim="800000"/>
            <a:headEnd/>
            <a:tailEnd/>
          </a:ln>
        </p:spPr>
      </p:pic>
      <p:sp>
        <p:nvSpPr>
          <p:cNvPr id="6147" name="Rectangle 3"/>
          <p:cNvSpPr>
            <a:spLocks noGrp="1" noChangeArrowheads="1"/>
          </p:cNvSpPr>
          <p:nvPr>
            <p:ph type="ctrTitle"/>
          </p:nvPr>
        </p:nvSpPr>
        <p:spPr>
          <a:xfrm>
            <a:off x="685800" y="2130425"/>
            <a:ext cx="7772400" cy="1470025"/>
          </a:xfrm>
        </p:spPr>
        <p:txBody>
          <a:bodyPr/>
          <a:lstStyle>
            <a:lvl1pPr>
              <a:defRPr sz="4000">
                <a:latin typeface="Arial Narrow" pitchFamily="34" charset="0"/>
              </a:defRPr>
            </a:lvl1pPr>
          </a:lstStyle>
          <a:p>
            <a:r>
              <a:rPr lang="en-US" altLang="zh-CN" dirty="0"/>
              <a:t>Click to edit Master title style</a:t>
            </a:r>
          </a:p>
        </p:txBody>
      </p:sp>
      <p:sp>
        <p:nvSpPr>
          <p:cNvPr id="6148" name="Rectangle 4"/>
          <p:cNvSpPr>
            <a:spLocks noGrp="1" noChangeArrowheads="1"/>
          </p:cNvSpPr>
          <p:nvPr>
            <p:ph type="subTitle" idx="1"/>
          </p:nvPr>
        </p:nvSpPr>
        <p:spPr>
          <a:xfrm>
            <a:off x="1371600" y="4005263"/>
            <a:ext cx="6400800" cy="1752600"/>
          </a:xfrm>
        </p:spPr>
        <p:txBody>
          <a:bodyPr/>
          <a:lstStyle>
            <a:lvl1pPr marL="0" indent="0" algn="ctr">
              <a:buFontTx/>
              <a:buNone/>
              <a:defRPr sz="3200">
                <a:latin typeface="Arial Narrow" pitchFamily="34" charset="0"/>
              </a:defRPr>
            </a:lvl1pPr>
          </a:lstStyle>
          <a:p>
            <a:r>
              <a:rPr lang="en-US" altLang="zh-CN" dirty="0"/>
              <a:t>Click to edit Master subtitle style</a:t>
            </a:r>
          </a:p>
        </p:txBody>
      </p:sp>
      <p:sp>
        <p:nvSpPr>
          <p:cNvPr id="8" name="Rectangle 6"/>
          <p:cNvSpPr>
            <a:spLocks noGrp="1" noChangeArrowheads="1"/>
          </p:cNvSpPr>
          <p:nvPr>
            <p:ph type="ftr" sz="quarter" idx="10"/>
          </p:nvPr>
        </p:nvSpPr>
        <p:spPr>
          <a:xfrm>
            <a:off x="3124200" y="6337300"/>
            <a:ext cx="2895600" cy="476250"/>
          </a:xfrm>
        </p:spPr>
        <p:txBody>
          <a:bodyPr/>
          <a:lstStyle>
            <a:lvl1pPr>
              <a:defRPr>
                <a:latin typeface="Arial" charset="0"/>
                <a:ea typeface="宋体" charset="-122"/>
              </a:defRPr>
            </a:lvl1pPr>
          </a:lstStyle>
          <a:p>
            <a:pPr>
              <a:defRPr/>
            </a:pPr>
            <a:endParaRPr lang="en-US" altLang="zh-CN"/>
          </a:p>
        </p:txBody>
      </p:sp>
      <p:sp>
        <p:nvSpPr>
          <p:cNvPr id="9" name="Rectangle 7"/>
          <p:cNvSpPr>
            <a:spLocks noGrp="1" noChangeArrowheads="1"/>
          </p:cNvSpPr>
          <p:nvPr>
            <p:ph type="sldNum" sz="quarter" idx="11"/>
          </p:nvPr>
        </p:nvSpPr>
        <p:spPr>
          <a:xfrm>
            <a:off x="6553200" y="6337300"/>
            <a:ext cx="2133600" cy="476250"/>
          </a:xfrm>
        </p:spPr>
        <p:txBody>
          <a:bodyPr/>
          <a:lstStyle>
            <a:lvl1pPr>
              <a:defRPr>
                <a:latin typeface="Arial" charset="0"/>
                <a:ea typeface="宋体" charset="-122"/>
              </a:defRPr>
            </a:lvl1pPr>
          </a:lstStyle>
          <a:p>
            <a:pPr>
              <a:defRPr/>
            </a:pPr>
            <a:fld id="{7AB90F0E-1342-41CF-B5B1-D9A0E811C368}" type="slidenum">
              <a:rPr lang="en-US" altLang="zh-CN" smtClean="0"/>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5627184-C13E-47B8-A596-A6D1D643C22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8738"/>
            <a:ext cx="2057400" cy="63944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58738"/>
            <a:ext cx="6019800" cy="6394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462CF4F-BCEE-4880-8473-F064C1C5A316}"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E7B3185-6279-447F-A8E5-0E010E319FB9}"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69F9101-6064-4AC9-8426-F835BE86587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41438"/>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09F731A-A6B0-4F08-B8CF-CEFFE8C4311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814C39D-9DB2-458E-BBB7-8BC80FF08CB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68EE9B4-4CDF-48D2-98E6-7DA84B99AD2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EC10452-CA92-421E-802A-EA20D3EDEC4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7A6E17F-BAC5-4395-A178-DF0E844A3299}"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1DAFD1E-DA2E-40F3-9175-000F14ADA3F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礼堂6"/>
          <p:cNvPicPr>
            <a:picLocks noChangeAspect="1" noChangeArrowheads="1"/>
          </p:cNvPicPr>
          <p:nvPr userDrawn="1"/>
        </p:nvPicPr>
        <p:blipFill>
          <a:blip r:embed="rId13" cstate="print"/>
          <a:srcRect/>
          <a:stretch>
            <a:fillRect/>
          </a:stretch>
        </p:blipFill>
        <p:spPr bwMode="auto">
          <a:xfrm>
            <a:off x="6084888" y="5937250"/>
            <a:ext cx="3059112" cy="920750"/>
          </a:xfrm>
          <a:prstGeom prst="rect">
            <a:avLst/>
          </a:prstGeom>
          <a:noFill/>
          <a:ln w="9525">
            <a:noFill/>
            <a:miter lim="800000"/>
            <a:headEnd/>
            <a:tailEnd/>
          </a:ln>
        </p:spPr>
      </p:pic>
      <p:sp>
        <p:nvSpPr>
          <p:cNvPr id="2" name="Rectangle 2"/>
          <p:cNvSpPr>
            <a:spLocks noGrp="1" noChangeArrowheads="1"/>
          </p:cNvSpPr>
          <p:nvPr>
            <p:ph type="title"/>
          </p:nvPr>
        </p:nvSpPr>
        <p:spPr bwMode="auto">
          <a:xfrm>
            <a:off x="1143000" y="58738"/>
            <a:ext cx="7286625" cy="993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6148" name="Rectangle 3"/>
          <p:cNvSpPr>
            <a:spLocks noGrp="1" noChangeArrowheads="1"/>
          </p:cNvSpPr>
          <p:nvPr>
            <p:ph type="body" idx="1"/>
          </p:nvPr>
        </p:nvSpPr>
        <p:spPr bwMode="auto">
          <a:xfrm>
            <a:off x="142875" y="1341438"/>
            <a:ext cx="8858250"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3" name="Rectangle 4"/>
          <p:cNvSpPr>
            <a:spLocks noGrp="1" noChangeArrowheads="1"/>
          </p:cNvSpPr>
          <p:nvPr>
            <p:ph type="dt" sz="half" idx="2"/>
          </p:nvPr>
        </p:nvSpPr>
        <p:spPr bwMode="auto">
          <a:xfrm>
            <a:off x="179388" y="6524625"/>
            <a:ext cx="2133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CC00CC"/>
                </a:solidFill>
                <a:latin typeface="黑体" pitchFamily="49"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524625"/>
            <a:ext cx="2895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CC00CC"/>
                </a:solidFill>
                <a:latin typeface="黑体" pitchFamily="49"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804025" y="6524625"/>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CC00CC"/>
                </a:solidFill>
                <a:latin typeface="黑体" pitchFamily="49" charset="-122"/>
              </a:defRPr>
            </a:lvl1pPr>
          </a:lstStyle>
          <a:p>
            <a:pPr>
              <a:defRPr/>
            </a:pPr>
            <a:fld id="{0D62CF80-5C4F-4DE8-902D-15239D35E520}" type="slidenum">
              <a:rPr lang="en-US" altLang="zh-CN"/>
              <a:pPr>
                <a:defRPr/>
              </a:pPr>
              <a:t>‹#›</a:t>
            </a:fld>
            <a:endParaRPr lang="en-US" altLang="zh-CN"/>
          </a:p>
        </p:txBody>
      </p:sp>
      <p:pic>
        <p:nvPicPr>
          <p:cNvPr id="6152" name="Picture 10" descr="line6"/>
          <p:cNvPicPr>
            <a:picLocks noChangeAspect="1" noChangeArrowheads="1"/>
          </p:cNvPicPr>
          <p:nvPr userDrawn="1"/>
        </p:nvPicPr>
        <p:blipFill>
          <a:blip r:embed="rId14" cstate="print"/>
          <a:srcRect/>
          <a:stretch>
            <a:fillRect/>
          </a:stretch>
        </p:blipFill>
        <p:spPr bwMode="auto">
          <a:xfrm>
            <a:off x="0" y="981075"/>
            <a:ext cx="9144000" cy="257175"/>
          </a:xfrm>
          <a:prstGeom prst="rect">
            <a:avLst/>
          </a:prstGeom>
          <a:noFill/>
          <a:ln w="9525">
            <a:noFill/>
            <a:miter lim="800000"/>
            <a:headEnd/>
            <a:tailEnd/>
          </a:ln>
        </p:spPr>
      </p:pic>
      <p:pic>
        <p:nvPicPr>
          <p:cNvPr id="6153" name="Picture 16" descr="系徽1"/>
          <p:cNvPicPr>
            <a:picLocks noChangeAspect="1" noChangeArrowheads="1"/>
          </p:cNvPicPr>
          <p:nvPr userDrawn="1"/>
        </p:nvPicPr>
        <p:blipFill>
          <a:blip r:embed="rId15" cstate="print"/>
          <a:srcRect/>
          <a:stretch>
            <a:fillRect/>
          </a:stretch>
        </p:blipFill>
        <p:spPr bwMode="auto">
          <a:xfrm>
            <a:off x="0" y="0"/>
            <a:ext cx="1042988" cy="9731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ftr="0" dt="0"/>
  <p:txStyles>
    <p:title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p:titleStyle>
    <p:bodyStyle>
      <a:lvl1pPr marL="342900" indent="-342900" algn="l" rtl="0" eaLnBrk="0" fontAlgn="base" hangingPunct="0">
        <a:spcBef>
          <a:spcPct val="20000"/>
        </a:spcBef>
        <a:spcAft>
          <a:spcPct val="0"/>
        </a:spcAft>
        <a:buBlip>
          <a:blip r:embed="rId16"/>
        </a:buBlip>
        <a:defRPr sz="3200" b="1">
          <a:solidFill>
            <a:srgbClr val="0000FF"/>
          </a:solidFill>
          <a:latin typeface="Arial Narrow" pitchFamily="34" charset="0"/>
          <a:ea typeface="黑体" pitchFamily="49" charset="-122"/>
          <a:cs typeface="+mn-cs"/>
        </a:defRPr>
      </a:lvl1pPr>
      <a:lvl2pPr marL="742950" indent="-285750" algn="l" rtl="0" eaLnBrk="0" fontAlgn="base" hangingPunct="0">
        <a:spcBef>
          <a:spcPct val="20000"/>
        </a:spcBef>
        <a:spcAft>
          <a:spcPct val="0"/>
        </a:spcAft>
        <a:buFont typeface="Wingdings" pitchFamily="2" charset="2"/>
        <a:buChar char="p"/>
        <a:defRPr sz="2800" b="1">
          <a:solidFill>
            <a:schemeClr val="tx1"/>
          </a:solidFill>
          <a:latin typeface="Arial Narrow" pitchFamily="34" charset="0"/>
          <a:ea typeface="黑体" pitchFamily="49" charset="-122"/>
        </a:defRPr>
      </a:lvl2pPr>
      <a:lvl3pPr marL="1143000" indent="-228600" algn="l" rtl="0" eaLnBrk="0" fontAlgn="base" hangingPunct="0">
        <a:spcBef>
          <a:spcPct val="20000"/>
        </a:spcBef>
        <a:spcAft>
          <a:spcPct val="0"/>
        </a:spcAft>
        <a:buChar char="•"/>
        <a:defRPr sz="2400" b="1">
          <a:solidFill>
            <a:schemeClr val="tx1"/>
          </a:solidFill>
          <a:latin typeface="Arial Narrow" pitchFamily="34" charset="0"/>
          <a:ea typeface="黑体" pitchFamily="49" charset="-122"/>
        </a:defRPr>
      </a:lvl3pPr>
      <a:lvl4pPr marL="1600200" indent="-228600" algn="l" rtl="0" eaLnBrk="0" fontAlgn="base" hangingPunct="0">
        <a:spcBef>
          <a:spcPct val="20000"/>
        </a:spcBef>
        <a:spcAft>
          <a:spcPct val="0"/>
        </a:spcAft>
        <a:buChar char="–"/>
        <a:defRPr sz="1400">
          <a:solidFill>
            <a:schemeClr val="tx1"/>
          </a:solidFill>
          <a:latin typeface="Arial Narrow" pitchFamily="34" charset="0"/>
          <a:ea typeface="黑体" pitchFamily="49" charset="-122"/>
        </a:defRPr>
      </a:lvl4pPr>
      <a:lvl5pPr marL="2057400" indent="-228600" algn="l" rtl="0" eaLnBrk="0" fontAlgn="base" hangingPunct="0">
        <a:spcBef>
          <a:spcPct val="20000"/>
        </a:spcBef>
        <a:spcAft>
          <a:spcPct val="0"/>
        </a:spcAft>
        <a:buChar char="»"/>
        <a:defRPr sz="1200">
          <a:solidFill>
            <a:schemeClr val="tx1"/>
          </a:solidFill>
          <a:latin typeface="Arial Narrow" pitchFamily="34" charset="0"/>
          <a:ea typeface="黑体" pitchFamily="49" charset="-122"/>
        </a:defRPr>
      </a:lvl5pPr>
      <a:lvl6pPr marL="2514600" indent="-228600" algn="l" rtl="0" fontAlgn="base">
        <a:spcBef>
          <a:spcPct val="20000"/>
        </a:spcBef>
        <a:spcAft>
          <a:spcPct val="0"/>
        </a:spcAft>
        <a:buChar char="»"/>
        <a:defRPr sz="1200">
          <a:solidFill>
            <a:schemeClr val="tx1"/>
          </a:solidFill>
          <a:latin typeface="+mn-lt"/>
          <a:ea typeface="+mn-ea"/>
        </a:defRPr>
      </a:lvl6pPr>
      <a:lvl7pPr marL="2971800" indent="-228600" algn="l" rtl="0" fontAlgn="base">
        <a:spcBef>
          <a:spcPct val="20000"/>
        </a:spcBef>
        <a:spcAft>
          <a:spcPct val="0"/>
        </a:spcAft>
        <a:buChar char="»"/>
        <a:defRPr sz="1200">
          <a:solidFill>
            <a:schemeClr val="tx1"/>
          </a:solidFill>
          <a:latin typeface="+mn-lt"/>
          <a:ea typeface="+mn-ea"/>
        </a:defRPr>
      </a:lvl7pPr>
      <a:lvl8pPr marL="3429000" indent="-228600" algn="l" rtl="0" fontAlgn="base">
        <a:spcBef>
          <a:spcPct val="20000"/>
        </a:spcBef>
        <a:spcAft>
          <a:spcPct val="0"/>
        </a:spcAft>
        <a:buChar char="»"/>
        <a:defRPr sz="1200">
          <a:solidFill>
            <a:schemeClr val="tx1"/>
          </a:solidFill>
          <a:latin typeface="+mn-lt"/>
          <a:ea typeface="+mn-ea"/>
        </a:defRPr>
      </a:lvl8pPr>
      <a:lvl9pPr marL="3886200" indent="-228600" algn="l" rtl="0" fontAlgn="base">
        <a:spcBef>
          <a:spcPct val="20000"/>
        </a:spcBef>
        <a:spcAft>
          <a:spcPct val="0"/>
        </a:spcAft>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60.png"/></Relationships>
</file>

<file path=ppt/slides/_rels/slide1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871061" y="3729244"/>
            <a:ext cx="3348038" cy="1200329"/>
          </a:xfrm>
          <a:prstGeom prst="rect">
            <a:avLst/>
          </a:prstGeom>
          <a:noFill/>
        </p:spPr>
        <p:txBody>
          <a:bodyPr wrap="square" rtlCol="0">
            <a:spAutoFit/>
            <a:scene3d>
              <a:camera prst="orthographicFront"/>
              <a:lightRig rig="threePt" dir="t"/>
            </a:scene3d>
          </a:bodyPr>
          <a:lstStyle/>
          <a:p>
            <a:pPr algn="ctr" defTabSz="342900">
              <a:lnSpc>
                <a:spcPct val="150000"/>
              </a:lnSpc>
              <a:defRPr/>
            </a:pPr>
            <a:r>
              <a:rPr lang="en-US" altLang="zh-CN" sz="2400" b="1" dirty="0" err="1">
                <a:solidFill>
                  <a:srgbClr val="0000FF"/>
                </a:solidFill>
                <a:latin typeface="Times New Roman" panose="02020603050405020304" pitchFamily="18" charset="0"/>
                <a:ea typeface="黑体" panose="02010609060101010101" pitchFamily="49" charset="-122"/>
                <a:cs typeface="Times New Roman" panose="02020603050405020304" pitchFamily="18" charset="0"/>
              </a:rPr>
              <a:t>Zhanyuan</a:t>
            </a:r>
            <a:r>
              <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Xie</a:t>
            </a:r>
          </a:p>
          <a:p>
            <a:pPr algn="ctr" defTabSz="342900">
              <a:lnSpc>
                <a:spcPct val="150000"/>
              </a:lnSpc>
              <a:defRPr/>
            </a:pPr>
            <a:r>
              <a:rPr lang="en-US" altLang="zh-CN" sz="2400" b="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2021/12/13</a:t>
            </a:r>
          </a:p>
        </p:txBody>
      </p:sp>
      <p:sp>
        <p:nvSpPr>
          <p:cNvPr id="4" name="文本框 3"/>
          <p:cNvSpPr txBox="1"/>
          <p:nvPr/>
        </p:nvSpPr>
        <p:spPr>
          <a:xfrm>
            <a:off x="296945" y="2390212"/>
            <a:ext cx="8550111" cy="1354217"/>
          </a:xfrm>
          <a:prstGeom prst="rect">
            <a:avLst/>
          </a:prstGeom>
          <a:noFill/>
        </p:spPr>
        <p:txBody>
          <a:bodyPr wrap="square" rtlCol="0">
            <a:spAutoFit/>
          </a:bodyPr>
          <a:lstStyle/>
          <a:p>
            <a:pPr algn="ctr"/>
            <a:r>
              <a:rPr lang="en-US" altLang="zh-CN" sz="4400" b="1" dirty="0">
                <a:solidFill>
                  <a:srgbClr val="C00000"/>
                </a:solidFill>
                <a:latin typeface="Arial Narrow" panose="020B0606020202030204" pitchFamily="34" charset="0"/>
              </a:rPr>
              <a:t>THU Plan FY21 Vehicle Mounted Relay</a:t>
            </a:r>
          </a:p>
          <a:p>
            <a:pPr algn="ctr"/>
            <a:endParaRPr lang="en-US" altLang="zh-CN" sz="1400" b="1" dirty="0">
              <a:solidFill>
                <a:schemeClr val="bg1">
                  <a:lumMod val="65000"/>
                </a:schemeClr>
              </a:solidFill>
              <a:latin typeface="Arial Narrow" panose="020B0606020202030204" pitchFamily="34" charset="0"/>
            </a:endParaRPr>
          </a:p>
          <a:p>
            <a:pPr algn="ctr"/>
            <a:endParaRPr lang="zh-CN" altLang="en-US" sz="2400" b="1" dirty="0">
              <a:solidFill>
                <a:schemeClr val="bg1">
                  <a:lumMod val="65000"/>
                </a:schemeClr>
              </a:solidFill>
              <a:latin typeface="Arial Narrow" panose="020B0606020202030204" pitchFamily="34" charset="0"/>
            </a:endParaRPr>
          </a:p>
        </p:txBody>
      </p:sp>
    </p:spTree>
    <p:extLst>
      <p:ext uri="{BB962C8B-B14F-4D97-AF65-F5344CB8AC3E}">
        <p14:creationId xmlns:p14="http://schemas.microsoft.com/office/powerpoint/2010/main" val="2595094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1" name="Title 1"/>
          <p:cNvSpPr txBox="1">
            <a:spLocks/>
          </p:cNvSpPr>
          <p:nvPr/>
        </p:nvSpPr>
        <p:spPr bwMode="auto">
          <a:xfrm>
            <a:off x="1036848" y="183198"/>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defRPr/>
            </a:pPr>
            <a:r>
              <a:rPr lang="en-US" altLang="zh-CN" sz="2400" kern="0" dirty="0">
                <a:solidFill>
                  <a:srgbClr val="006600"/>
                </a:solidFill>
                <a:latin typeface="Arial Black" panose="020B0A04020102020204" pitchFamily="34" charset="0"/>
              </a:rPr>
              <a:t>Appendix</a:t>
            </a:r>
            <a:endParaRPr lang="zh-CN" altLang="en-US" sz="2400" kern="0" dirty="0">
              <a:solidFill>
                <a:srgbClr val="006600"/>
              </a:solidFill>
              <a:latin typeface="Arial Black" panose="020B0A04020102020204" pitchFamily="34" charset="0"/>
            </a:endParaRPr>
          </a:p>
        </p:txBody>
      </p:sp>
      <p:sp>
        <p:nvSpPr>
          <p:cNvPr id="4" name="文本框 3"/>
          <p:cNvSpPr txBox="1"/>
          <p:nvPr/>
        </p:nvSpPr>
        <p:spPr>
          <a:xfrm>
            <a:off x="395536" y="1556792"/>
            <a:ext cx="6696744" cy="1323439"/>
          </a:xfrm>
          <a:prstGeom prst="rect">
            <a:avLst/>
          </a:prstGeom>
          <a:noFill/>
        </p:spPr>
        <p:txBody>
          <a:bodyPr wrap="square" rtlCol="0">
            <a:spAutoFit/>
          </a:bodyPr>
          <a:lstStyle/>
          <a:p>
            <a:pPr marL="285750" indent="-285750" algn="l">
              <a:buFont typeface="Wingdings" panose="05000000000000000000" pitchFamily="2" charset="2"/>
              <a:buChar char="l"/>
            </a:pPr>
            <a:r>
              <a:rPr lang="en-US" altLang="zh-CN" sz="2000" dirty="0"/>
              <a:t>The appendix includes:</a:t>
            </a:r>
          </a:p>
          <a:p>
            <a:pPr marL="742950" lvl="1" indent="-285750" algn="l">
              <a:buFont typeface="Arial" panose="020B0604020202020204" pitchFamily="34" charset="0"/>
              <a:buChar char="•"/>
            </a:pPr>
            <a:r>
              <a:rPr lang="en-US" altLang="zh-CN" sz="2000" dirty="0"/>
              <a:t>The triggering and decision processes</a:t>
            </a:r>
          </a:p>
          <a:p>
            <a:pPr marL="742950" lvl="1" indent="-285750" algn="l">
              <a:buFont typeface="Arial" panose="020B0604020202020204" pitchFamily="34" charset="0"/>
              <a:buChar char="•"/>
            </a:pPr>
            <a:r>
              <a:rPr lang="en-US" altLang="zh-CN" sz="2000" dirty="0"/>
              <a:t>Procedures for switching</a:t>
            </a:r>
          </a:p>
          <a:p>
            <a:pPr marL="742950" lvl="1" indent="-285750" algn="l">
              <a:buFont typeface="Arial" panose="020B0604020202020204" pitchFamily="34" charset="0"/>
              <a:buChar char="•"/>
            </a:pPr>
            <a:r>
              <a:rPr lang="en-US" altLang="zh-CN" sz="2000" dirty="0"/>
              <a:t>The relay initial strategy</a:t>
            </a:r>
          </a:p>
        </p:txBody>
      </p:sp>
    </p:spTree>
    <p:extLst>
      <p:ext uri="{BB962C8B-B14F-4D97-AF65-F5344CB8AC3E}">
        <p14:creationId xmlns:p14="http://schemas.microsoft.com/office/powerpoint/2010/main" val="3404157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11</a:t>
            </a:fld>
            <a:endParaRPr lang="en-US" dirty="0"/>
          </a:p>
        </p:txBody>
      </p:sp>
      <p:sp>
        <p:nvSpPr>
          <p:cNvPr id="11" name="Title 1"/>
          <p:cNvSpPr txBox="1">
            <a:spLocks/>
          </p:cNvSpPr>
          <p:nvPr/>
        </p:nvSpPr>
        <p:spPr bwMode="auto">
          <a:xfrm>
            <a:off x="1324880" y="183198"/>
            <a:ext cx="6991536"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lgn="l">
              <a:defRPr/>
            </a:pPr>
            <a:r>
              <a:rPr lang="en-US" altLang="zh-CN" sz="2400" kern="0" dirty="0">
                <a:solidFill>
                  <a:srgbClr val="006600"/>
                </a:solidFill>
                <a:latin typeface="Arial Black" panose="020B0A04020102020204" pitchFamily="34" charset="0"/>
              </a:rPr>
              <a:t>Relay Switch Strategy—Switch from VMR</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sp>
        <p:nvSpPr>
          <p:cNvPr id="4" name="Rectangle 2"/>
          <p:cNvSpPr>
            <a:spLocks noChangeArrowheads="1"/>
          </p:cNvSpPr>
          <p:nvPr/>
        </p:nvSpPr>
        <p:spPr bwMode="auto">
          <a:xfrm>
            <a:off x="2123728" y="1196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390246" y="1882978"/>
                <a:ext cx="8214202" cy="1897058"/>
              </a:xfrm>
              <a:prstGeom prst="rect">
                <a:avLst/>
              </a:prstGeom>
              <a:noFill/>
            </p:spPr>
            <p:txBody>
              <a:bodyPr wrap="square" rtlCol="0">
                <a:spAutoFit/>
              </a:bodyPr>
              <a:lstStyle/>
              <a:p>
                <a:pPr algn="just">
                  <a:spcBef>
                    <a:spcPts val="600"/>
                  </a:spcBef>
                </a:pPr>
                <a:r>
                  <a:rPr lang="en-US" altLang="zh-CN" sz="2000" dirty="0"/>
                  <a:t>Relays report the remaining duration </a:t>
                </a:r>
                <a14:m>
                  <m:oMath xmlns:m="http://schemas.openxmlformats.org/officeDocument/2006/math">
                    <m:r>
                      <a:rPr lang="en-US" altLang="zh-CN" sz="2000" b="0" i="1" smtClean="0">
                        <a:latin typeface="Cambria Math" panose="02040503050406030204" pitchFamily="18" charset="0"/>
                      </a:rPr>
                      <m:t>𝑇</m:t>
                    </m:r>
                  </m:oMath>
                </a14:m>
                <a:r>
                  <a:rPr lang="en-US" altLang="zh-CN" sz="2000" dirty="0"/>
                  <a:t> periodically, switch process will be triggered when </a:t>
                </a:r>
                <a14:m>
                  <m:oMath xmlns:m="http://schemas.openxmlformats.org/officeDocument/2006/math">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0</m:t>
                        </m:r>
                      </m:sub>
                    </m:sSub>
                  </m:oMath>
                </a14:m>
                <a:r>
                  <a:rPr lang="en-US" altLang="zh-CN" sz="2000" dirty="0"/>
                  <a:t>:</a:t>
                </a:r>
              </a:p>
              <a:p>
                <a:pPr indent="442913" algn="just">
                  <a:spcBef>
                    <a:spcPts val="600"/>
                  </a:spcBef>
                </a:pPr>
                <a:r>
                  <a:rPr lang="en-US" altLang="zh-CN" sz="2000" dirty="0"/>
                  <a:t>Step 1: e</a:t>
                </a:r>
                <a:r>
                  <a:rPr lang="en-US" altLang="zh-CN" sz="2000" dirty="0">
                    <a:solidFill>
                      <a:schemeClr val="tx1"/>
                    </a:solidFill>
                  </a:rPr>
                  <a:t>stimate </a:t>
                </a: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𝑡</m:t>
                        </m:r>
                      </m:e>
                      <m:sub>
                        <m:r>
                          <a:rPr lang="en-US" altLang="zh-CN" sz="2000" i="1">
                            <a:solidFill>
                              <a:schemeClr val="tx1"/>
                            </a:solidFill>
                            <a:latin typeface="Cambria Math" panose="02040503050406030204" pitchFamily="18" charset="0"/>
                          </a:rPr>
                          <m:t>𝑖</m:t>
                        </m:r>
                      </m:sub>
                    </m:sSub>
                  </m:oMath>
                </a14:m>
                <a:r>
                  <a:rPr lang="en-US" altLang="zh-CN" sz="2000" dirty="0">
                    <a:solidFill>
                      <a:schemeClr val="tx1"/>
                    </a:solidFill>
                  </a:rPr>
                  <a:t> </a:t>
                </a:r>
              </a:p>
              <a:p>
                <a:pPr indent="442913" algn="just">
                  <a:spcBef>
                    <a:spcPts val="600"/>
                  </a:spcBef>
                </a:pPr>
                <a:r>
                  <a:rPr lang="en-US" altLang="zh-CN" sz="2000" dirty="0"/>
                  <a:t>Step 2: each relay reports</a:t>
                </a:r>
                <a14:m>
                  <m:oMath xmlns:m="http://schemas.openxmlformats.org/officeDocument/2006/math">
                    <m:r>
                      <a:rPr lang="en-US" altLang="zh-CN" sz="2000" b="0" i="0"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𝑖</m:t>
                        </m:r>
                      </m:sub>
                    </m:sSub>
                  </m:oMath>
                </a14:m>
                <a:r>
                  <a:rPr lang="en-US" altLang="zh-CN" sz="2000" dirty="0"/>
                  <a:t> to </a:t>
                </a:r>
                <a:r>
                  <a:rPr lang="en-US" altLang="zh-CN" sz="2000" dirty="0" err="1"/>
                  <a:t>gNB</a:t>
                </a:r>
                <a:endParaRPr lang="en-US" altLang="zh-CN" sz="2000" dirty="0"/>
              </a:p>
              <a:p>
                <a:pPr marL="0" lvl="1" indent="442913" algn="just">
                  <a:spcBef>
                    <a:spcPts val="600"/>
                  </a:spcBef>
                </a:pPr>
                <a:r>
                  <a:rPr lang="en-US" altLang="zh-CN" sz="2000" dirty="0"/>
                  <a:t>Step 3: </a:t>
                </a:r>
                <a:r>
                  <a:rPr lang="en-US" altLang="zh-CN" sz="2000" dirty="0" err="1"/>
                  <a:t>gNB</a:t>
                </a:r>
                <a:r>
                  <a:rPr lang="en-US" altLang="zh-CN" sz="2000" dirty="0"/>
                  <a:t> makes switch decisions</a:t>
                </a:r>
              </a:p>
            </p:txBody>
          </p:sp>
        </mc:Choice>
        <mc:Fallback xmlns="">
          <p:sp>
            <p:nvSpPr>
              <p:cNvPr id="7" name="文本框 6"/>
              <p:cNvSpPr txBox="1">
                <a:spLocks noRot="1" noChangeAspect="1" noMove="1" noResize="1" noEditPoints="1" noAdjustHandles="1" noChangeArrowheads="1" noChangeShapeType="1" noTextEdit="1"/>
              </p:cNvSpPr>
              <p:nvPr/>
            </p:nvSpPr>
            <p:spPr>
              <a:xfrm>
                <a:off x="390246" y="1882978"/>
                <a:ext cx="8214202" cy="1897058"/>
              </a:xfrm>
              <a:prstGeom prst="rect">
                <a:avLst/>
              </a:prstGeom>
              <a:blipFill>
                <a:blip r:embed="rId3"/>
                <a:stretch>
                  <a:fillRect l="-742" t="-1608" r="-817" b="-3215"/>
                </a:stretch>
              </a:blipFill>
            </p:spPr>
            <p:txBody>
              <a:bodyPr/>
              <a:lstStyle/>
              <a:p>
                <a:r>
                  <a:rPr lang="en-US">
                    <a:noFill/>
                  </a:rPr>
                  <a:t> </a:t>
                </a:r>
              </a:p>
            </p:txBody>
          </p:sp>
        </mc:Fallback>
      </mc:AlternateContent>
      <p:sp>
        <p:nvSpPr>
          <p:cNvPr id="8" name="文本框 7"/>
          <p:cNvSpPr txBox="1"/>
          <p:nvPr/>
        </p:nvSpPr>
        <p:spPr>
          <a:xfrm>
            <a:off x="179512" y="1340768"/>
            <a:ext cx="8503704" cy="400110"/>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b="1" dirty="0"/>
              <a:t>Triggering Process</a:t>
            </a:r>
            <a:r>
              <a:rPr lang="en-US" altLang="zh-CN" sz="2000" dirty="0"/>
              <a:t> (for real-time service)</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8ACF25E-CCAF-4101-A5AE-500ABF2D5E06}"/>
                  </a:ext>
                </a:extLst>
              </p:cNvPr>
              <p:cNvSpPr txBox="1"/>
              <p:nvPr/>
            </p:nvSpPr>
            <p:spPr>
              <a:xfrm>
                <a:off x="6214641" y="2831507"/>
                <a:ext cx="1656184" cy="400110"/>
              </a:xfrm>
              <a:prstGeom prst="rect">
                <a:avLst/>
              </a:prstGeom>
              <a:noFill/>
            </p:spPr>
            <p:txBody>
              <a:bodyPr wrap="square" rtlCol="0">
                <a:spAutoFit/>
              </a:bodyPr>
              <a:lstStyle/>
              <a:p>
                <a:pPr algn="just">
                  <a:spcBef>
                    <a:spcPts val="600"/>
                  </a:spcBef>
                </a:pP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0</m:t>
                        </m:r>
                      </m:sub>
                    </m:sSub>
                  </m:oMath>
                </a14:m>
                <a:r>
                  <a:rPr lang="en-US" altLang="zh-CN" sz="2000" dirty="0"/>
                  <a:t>: threshold </a:t>
                </a:r>
              </a:p>
            </p:txBody>
          </p:sp>
        </mc:Choice>
        <mc:Fallback xmlns="">
          <p:sp>
            <p:nvSpPr>
              <p:cNvPr id="10" name="文本框 9">
                <a:extLst>
                  <a:ext uri="{FF2B5EF4-FFF2-40B4-BE49-F238E27FC236}">
                    <a16:creationId xmlns:a16="http://schemas.microsoft.com/office/drawing/2014/main" id="{18ACF25E-CCAF-4101-A5AE-500ABF2D5E06}"/>
                  </a:ext>
                </a:extLst>
              </p:cNvPr>
              <p:cNvSpPr txBox="1">
                <a:spLocks noRot="1" noChangeAspect="1" noMove="1" noResize="1" noEditPoints="1" noAdjustHandles="1" noChangeArrowheads="1" noChangeShapeType="1" noTextEdit="1"/>
              </p:cNvSpPr>
              <p:nvPr/>
            </p:nvSpPr>
            <p:spPr>
              <a:xfrm>
                <a:off x="6214641" y="2831507"/>
                <a:ext cx="1656184" cy="400110"/>
              </a:xfrm>
              <a:prstGeom prst="rect">
                <a:avLst/>
              </a:prstGeom>
              <a:blipFill>
                <a:blip r:embed="rId4"/>
                <a:stretch>
                  <a:fillRect t="-6061" r="-1103" b="-27273"/>
                </a:stretch>
              </a:blipFill>
            </p:spPr>
            <p:txBody>
              <a:bodyPr/>
              <a:lstStyle/>
              <a:p>
                <a:r>
                  <a:rPr lang="en-US">
                    <a:noFill/>
                  </a:rPr>
                  <a:t> </a:t>
                </a:r>
              </a:p>
            </p:txBody>
          </p:sp>
        </mc:Fallback>
      </mc:AlternateContent>
      <p:pic>
        <p:nvPicPr>
          <p:cNvPr id="12" name="图片 11">
            <a:extLst>
              <a:ext uri="{FF2B5EF4-FFF2-40B4-BE49-F238E27FC236}">
                <a16:creationId xmlns:a16="http://schemas.microsoft.com/office/drawing/2014/main" id="{EC049845-8600-42DC-91C2-9D2630C5211F}"/>
              </a:ext>
            </a:extLst>
          </p:cNvPr>
          <p:cNvPicPr>
            <a:picLocks noChangeAspect="1"/>
          </p:cNvPicPr>
          <p:nvPr/>
        </p:nvPicPr>
        <p:blipFill>
          <a:blip r:embed="rId5"/>
          <a:stretch>
            <a:fillRect/>
          </a:stretch>
        </p:blipFill>
        <p:spPr>
          <a:xfrm>
            <a:off x="1334355" y="3916376"/>
            <a:ext cx="5328592" cy="2471908"/>
          </a:xfrm>
          <a:prstGeom prst="rect">
            <a:avLst/>
          </a:prstGeom>
        </p:spPr>
      </p:pic>
    </p:spTree>
    <p:extLst>
      <p:ext uri="{BB962C8B-B14F-4D97-AF65-F5344CB8AC3E}">
        <p14:creationId xmlns:p14="http://schemas.microsoft.com/office/powerpoint/2010/main" val="4210672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12</a:t>
            </a:fld>
            <a:endParaRPr lang="en-US" dirty="0"/>
          </a:p>
        </p:txBody>
      </p:sp>
      <mc:AlternateContent xmlns:mc="http://schemas.openxmlformats.org/markup-compatibility/2006" xmlns:a14="http://schemas.microsoft.com/office/drawing/2010/main">
        <mc:Choice Requires="a14">
          <p:sp>
            <p:nvSpPr>
              <p:cNvPr id="9" name="文本框 8"/>
              <p:cNvSpPr txBox="1"/>
              <p:nvPr/>
            </p:nvSpPr>
            <p:spPr>
              <a:xfrm>
                <a:off x="843782" y="2132856"/>
                <a:ext cx="4103303" cy="1631216"/>
              </a:xfrm>
              <a:prstGeom prst="rect">
                <a:avLst/>
              </a:prstGeom>
              <a:noFill/>
              <a:ln>
                <a:solidFill>
                  <a:schemeClr val="tx1"/>
                </a:solidFill>
                <a:prstDash val="dash"/>
              </a:ln>
            </p:spPr>
            <p:txBody>
              <a:bodyPr wrap="none" rtlCol="0">
                <a:spAutoFit/>
              </a:bodyPr>
              <a:lstStyle/>
              <a:p>
                <a:pPr algn="just"/>
                <a:r>
                  <a:rPr lang="en-US" altLang="zh-CN" sz="2000" dirty="0"/>
                  <a:t>Set </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𝑖</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arg</m:t>
                        </m:r>
                      </m:fName>
                      <m:e>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max</m:t>
                            </m:r>
                          </m:fName>
                          <m:e>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𝑖</m:t>
                                    </m:r>
                                  </m:sub>
                                </m:sSub>
                              </m:e>
                            </m:d>
                          </m:e>
                        </m:func>
                      </m:e>
                    </m:func>
                  </m:oMath>
                </a14:m>
                <a:r>
                  <a:rPr lang="en-US" altLang="zh-CN" sz="2000" dirty="0"/>
                  <a:t>,</a:t>
                </a:r>
              </a:p>
              <a:p>
                <a:pPr algn="just"/>
                <a:r>
                  <a:rPr lang="en-US" altLang="zh-CN" sz="2000" b="0" dirty="0"/>
                  <a:t>if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𝑡</m:t>
                        </m:r>
                      </m:e>
                      <m:sub>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𝑖</m:t>
                            </m:r>
                          </m:e>
                          <m:sup>
                            <m:r>
                              <a:rPr lang="en-US" altLang="zh-CN" sz="2000" b="0" i="1" smtClean="0">
                                <a:latin typeface="Cambria Math" panose="02040503050406030204" pitchFamily="18" charset="0"/>
                              </a:rPr>
                              <m:t>∗</m:t>
                            </m:r>
                          </m:sup>
                        </m:sSup>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1</m:t>
                        </m:r>
                      </m:sub>
                    </m:sSub>
                  </m:oMath>
                </a14:m>
                <a:r>
                  <a:rPr lang="zh-CN" altLang="en-US" sz="2000" dirty="0"/>
                  <a:t>，</a:t>
                </a:r>
                <a:r>
                  <a:rPr lang="en-US" altLang="zh-CN" sz="2000" dirty="0"/>
                  <a:t>then switch to Relay </a:t>
                </a:r>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𝑖</m:t>
                        </m:r>
                      </m:e>
                      <m:sup>
                        <m:r>
                          <a:rPr lang="en-US" altLang="zh-CN" sz="2000" b="0" i="1" smtClean="0">
                            <a:latin typeface="Cambria Math" panose="02040503050406030204" pitchFamily="18" charset="0"/>
                          </a:rPr>
                          <m:t>∗</m:t>
                        </m:r>
                      </m:sup>
                    </m:sSup>
                  </m:oMath>
                </a14:m>
                <a:endParaRPr lang="en-US" altLang="zh-CN" sz="2000" b="0" dirty="0"/>
              </a:p>
              <a:p>
                <a:pPr algn="just"/>
                <a:r>
                  <a:rPr lang="en-US" altLang="zh-CN" sz="2000" dirty="0"/>
                  <a:t>i</a:t>
                </a:r>
                <a:r>
                  <a:rPr lang="en-US" altLang="zh-CN" sz="2000" b="0" dirty="0"/>
                  <a:t>f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𝑡</m:t>
                        </m:r>
                      </m:e>
                      <m:sub>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𝑖</m:t>
                            </m:r>
                          </m:e>
                          <m:sup>
                            <m:r>
                              <a:rPr lang="en-US" altLang="zh-CN" sz="2000" b="0" i="1" smtClean="0">
                                <a:latin typeface="Cambria Math" panose="02040503050406030204" pitchFamily="18" charset="0"/>
                              </a:rPr>
                              <m:t>∗</m:t>
                            </m:r>
                          </m:sup>
                        </m:sSup>
                      </m:sub>
                    </m:sSub>
                    <m:r>
                      <a:rPr lang="en-US" altLang="zh-CN" sz="2000" b="0" i="1" smtClean="0">
                        <a:latin typeface="Cambria Math" panose="02040503050406030204" pitchFamily="18" charset="0"/>
                      </a:rPr>
                      <m:t>&lt;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1</m:t>
                        </m:r>
                      </m:sub>
                    </m:sSub>
                  </m:oMath>
                </a14:m>
                <a:r>
                  <a:rPr lang="zh-CN" altLang="en-US" sz="2000" dirty="0"/>
                  <a:t>，</a:t>
                </a:r>
                <a:endParaRPr lang="en-US" altLang="zh-CN" sz="2000" dirty="0"/>
              </a:p>
              <a:p>
                <a:pPr algn="just"/>
                <a:r>
                  <a:rPr lang="en-US" altLang="zh-CN" sz="2000" dirty="0"/>
                  <a:t>    if </a:t>
                </a:r>
                <a14:m>
                  <m:oMath xmlns:m="http://schemas.openxmlformats.org/officeDocument/2006/math">
                    <m:r>
                      <a:rPr lang="en-US" altLang="zh-CN" sz="2000" i="1">
                        <a:latin typeface="Cambria Math" panose="02040503050406030204" pitchFamily="18" charset="0"/>
                      </a:rPr>
                      <m:t>𝑥</m:t>
                    </m:r>
                    <m:r>
                      <a:rPr lang="en-US" altLang="zh-CN" sz="2000" i="1">
                        <a:latin typeface="Cambria Math" panose="02040503050406030204" pitchFamily="18" charset="0"/>
                      </a:rPr>
                      <m:t>=1</m:t>
                    </m:r>
                    <m:r>
                      <a:rPr lang="zh-CN" altLang="en-US" sz="2000" i="1">
                        <a:latin typeface="Cambria Math" panose="02040503050406030204" pitchFamily="18" charset="0"/>
                      </a:rPr>
                      <m:t>，</m:t>
                    </m:r>
                  </m:oMath>
                </a14:m>
                <a:r>
                  <a:rPr lang="en-US" altLang="zh-CN" sz="2000" dirty="0"/>
                  <a:t>then switch to </a:t>
                </a:r>
                <a:r>
                  <a:rPr lang="en-US" altLang="zh-CN" sz="2000" dirty="0" err="1"/>
                  <a:t>gNB</a:t>
                </a:r>
                <a:endParaRPr lang="en-US" altLang="zh-CN" sz="2000" dirty="0"/>
              </a:p>
              <a:p>
                <a:pPr algn="just"/>
                <a:r>
                  <a:rPr lang="zh-CN" altLang="en-US" sz="2000" dirty="0"/>
                  <a:t>    </a:t>
                </a:r>
                <a:r>
                  <a:rPr lang="en-US" altLang="zh-CN" sz="2000" dirty="0"/>
                  <a:t>if </a:t>
                </a:r>
                <a14:m>
                  <m:oMath xmlns:m="http://schemas.openxmlformats.org/officeDocument/2006/math">
                    <m:r>
                      <a:rPr lang="en-US" altLang="zh-CN" sz="2000" i="1">
                        <a:latin typeface="Cambria Math" panose="02040503050406030204" pitchFamily="18" charset="0"/>
                      </a:rPr>
                      <m:t>𝑥</m:t>
                    </m:r>
                    <m:r>
                      <a:rPr lang="en-US" altLang="zh-CN" sz="2000" i="1">
                        <a:latin typeface="Cambria Math" panose="02040503050406030204" pitchFamily="18" charset="0"/>
                      </a:rPr>
                      <m:t>=0</m:t>
                    </m:r>
                  </m:oMath>
                </a14:m>
                <a:r>
                  <a:rPr lang="zh-CN" altLang="en-US" sz="2000" dirty="0"/>
                  <a:t>，</a:t>
                </a:r>
                <a:r>
                  <a:rPr lang="en-US" altLang="zh-CN" sz="2000" dirty="0"/>
                  <a:t>then switch to Relay </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𝑖</m:t>
                        </m:r>
                      </m:e>
                      <m:sup>
                        <m:r>
                          <a:rPr lang="en-US" altLang="zh-CN" sz="2000" i="1">
                            <a:latin typeface="Cambria Math" panose="02040503050406030204" pitchFamily="18" charset="0"/>
                          </a:rPr>
                          <m:t>∗</m:t>
                        </m:r>
                      </m:sup>
                    </m:sSup>
                  </m:oMath>
                </a14:m>
                <a:endParaRPr lang="en-US" altLang="zh-CN" sz="2000" dirty="0"/>
              </a:p>
            </p:txBody>
          </p:sp>
        </mc:Choice>
        <mc:Fallback xmlns="">
          <p:sp>
            <p:nvSpPr>
              <p:cNvPr id="9" name="文本框 8"/>
              <p:cNvSpPr txBox="1">
                <a:spLocks noRot="1" noChangeAspect="1" noMove="1" noResize="1" noEditPoints="1" noAdjustHandles="1" noChangeArrowheads="1" noChangeShapeType="1" noTextEdit="1"/>
              </p:cNvSpPr>
              <p:nvPr/>
            </p:nvSpPr>
            <p:spPr>
              <a:xfrm>
                <a:off x="843782" y="2132856"/>
                <a:ext cx="4103303" cy="1631216"/>
              </a:xfrm>
              <a:prstGeom prst="rect">
                <a:avLst/>
              </a:prstGeom>
              <a:blipFill>
                <a:blip r:embed="rId3"/>
                <a:stretch>
                  <a:fillRect l="-1331" t="-1487" b="-5948"/>
                </a:stretch>
              </a:blipFill>
              <a:ln>
                <a:solidFill>
                  <a:schemeClr val="tx1"/>
                </a:solidFill>
                <a:prstDash val="dash"/>
              </a:ln>
            </p:spPr>
            <p:txBody>
              <a:bodyPr/>
              <a:lstStyle/>
              <a:p>
                <a:r>
                  <a:rPr lang="en-US">
                    <a:noFill/>
                  </a:rPr>
                  <a:t> </a:t>
                </a:r>
              </a:p>
            </p:txBody>
          </p:sp>
        </mc:Fallback>
      </mc:AlternateContent>
      <p:sp>
        <p:nvSpPr>
          <p:cNvPr id="6" name="Title 1"/>
          <p:cNvSpPr txBox="1">
            <a:spLocks/>
          </p:cNvSpPr>
          <p:nvPr/>
        </p:nvSpPr>
        <p:spPr bwMode="auto">
          <a:xfrm>
            <a:off x="1324880" y="183198"/>
            <a:ext cx="6487480"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lgn="l">
              <a:defRPr/>
            </a:pPr>
            <a:r>
              <a:rPr lang="en-US" altLang="zh-CN" sz="2400" kern="0" dirty="0">
                <a:solidFill>
                  <a:srgbClr val="006600"/>
                </a:solidFill>
                <a:latin typeface="Arial Black" panose="020B0A04020102020204" pitchFamily="34" charset="0"/>
              </a:rPr>
              <a:t>Switch Decision—Switch from VMR</a:t>
            </a:r>
            <a:endParaRPr lang="zh-CN" altLang="en-US" sz="2400" kern="0" dirty="0">
              <a:solidFill>
                <a:srgbClr val="006600"/>
              </a:solidFill>
              <a:latin typeface="Arial Black" panose="020B0A04020102020204" pitchFamily="34" charset="0"/>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6E98E91-4D53-4089-ADA9-8E359A4A7990}"/>
                  </a:ext>
                </a:extLst>
              </p:cNvPr>
              <p:cNvSpPr txBox="1"/>
              <p:nvPr/>
            </p:nvSpPr>
            <p:spPr>
              <a:xfrm>
                <a:off x="1331640" y="4221088"/>
                <a:ext cx="3816424" cy="400110"/>
              </a:xfrm>
              <a:prstGeom prst="rect">
                <a:avLst/>
              </a:prstGeom>
              <a:noFill/>
            </p:spPr>
            <p:txBody>
              <a:bodyPr wrap="square" rtlCol="0">
                <a:spAutoFit/>
              </a:bodyPr>
              <a:lstStyle/>
              <a:p>
                <a:pPr algn="just">
                  <a:spcBef>
                    <a:spcPts val="600"/>
                  </a:spcBef>
                </a:pP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1</m:t>
                        </m:r>
                      </m:sub>
                    </m:sSub>
                  </m:oMath>
                </a14:m>
                <a:r>
                  <a:rPr lang="en-US" altLang="zh-CN" sz="2000" dirty="0"/>
                  <a:t>: to avoid frequent switches </a:t>
                </a:r>
              </a:p>
            </p:txBody>
          </p:sp>
        </mc:Choice>
        <mc:Fallback xmlns="">
          <p:sp>
            <p:nvSpPr>
              <p:cNvPr id="7" name="文本框 6">
                <a:extLst>
                  <a:ext uri="{FF2B5EF4-FFF2-40B4-BE49-F238E27FC236}">
                    <a16:creationId xmlns:a16="http://schemas.microsoft.com/office/drawing/2014/main" id="{B6E98E91-4D53-4089-ADA9-8E359A4A7990}"/>
                  </a:ext>
                </a:extLst>
              </p:cNvPr>
              <p:cNvSpPr txBox="1">
                <a:spLocks noRot="1" noChangeAspect="1" noMove="1" noResize="1" noEditPoints="1" noAdjustHandles="1" noChangeArrowheads="1" noChangeShapeType="1" noTextEdit="1"/>
              </p:cNvSpPr>
              <p:nvPr/>
            </p:nvSpPr>
            <p:spPr>
              <a:xfrm>
                <a:off x="1331640" y="4221088"/>
                <a:ext cx="3816424" cy="400110"/>
              </a:xfrm>
              <a:prstGeom prst="rect">
                <a:avLst/>
              </a:prstGeom>
              <a:blipFill>
                <a:blip r:embed="rId4"/>
                <a:stretch>
                  <a:fillRect t="-6061" b="-27273"/>
                </a:stretch>
              </a:blipFill>
            </p:spPr>
            <p:txBody>
              <a:bodyPr/>
              <a:lstStyle/>
              <a:p>
                <a:r>
                  <a:rPr lang="en-US">
                    <a:noFill/>
                  </a:rPr>
                  <a:t> </a:t>
                </a:r>
              </a:p>
            </p:txBody>
          </p:sp>
        </mc:Fallback>
      </mc:AlternateContent>
      <p:sp>
        <p:nvSpPr>
          <p:cNvPr id="8" name="文本框 7">
            <a:extLst>
              <a:ext uri="{FF2B5EF4-FFF2-40B4-BE49-F238E27FC236}">
                <a16:creationId xmlns:a16="http://schemas.microsoft.com/office/drawing/2014/main" id="{440EC011-4A1A-4C86-93D4-3EEC7EEFA304}"/>
              </a:ext>
            </a:extLst>
          </p:cNvPr>
          <p:cNvSpPr txBox="1"/>
          <p:nvPr/>
        </p:nvSpPr>
        <p:spPr>
          <a:xfrm>
            <a:off x="179512" y="1340768"/>
            <a:ext cx="8503704" cy="400110"/>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b="1" dirty="0"/>
              <a:t>Decision Process </a:t>
            </a:r>
            <a:r>
              <a:rPr lang="en-US" altLang="zh-CN" sz="2000" dirty="0"/>
              <a:t>(for real-time service)</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DAB36845-A66B-4DF5-8C7F-BCF92B916BB4}"/>
                  </a:ext>
                </a:extLst>
              </p:cNvPr>
              <p:cNvSpPr txBox="1"/>
              <p:nvPr/>
            </p:nvSpPr>
            <p:spPr>
              <a:xfrm>
                <a:off x="5724128" y="1943639"/>
                <a:ext cx="3398886" cy="646331"/>
              </a:xfrm>
              <a:prstGeom prst="rect">
                <a:avLst/>
              </a:prstGeom>
              <a:noFill/>
            </p:spPr>
            <p:txBody>
              <a:bodyPr wrap="square" rtlCol="0">
                <a:spAutoFit/>
              </a:bodyPr>
              <a:lstStyle/>
              <a:p>
                <a:pPr algn="l"/>
                <a:r>
                  <a:rPr lang="en-US" altLang="zh-CN" dirty="0"/>
                  <a:t>Relay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oMath>
                </a14:m>
                <a:r>
                  <a:rPr lang="zh-CN" altLang="en-US" dirty="0"/>
                  <a:t> </a:t>
                </a:r>
                <a:r>
                  <a:rPr lang="en-US" altLang="zh-CN" dirty="0"/>
                  <a:t>is the VMR with the largest duration</a:t>
                </a:r>
                <a:endParaRPr lang="zh-CN" altLang="en-US" dirty="0"/>
              </a:p>
            </p:txBody>
          </p:sp>
        </mc:Choice>
        <mc:Fallback xmlns="">
          <p:sp>
            <p:nvSpPr>
              <p:cNvPr id="10" name="文本框 9">
                <a:extLst>
                  <a:ext uri="{FF2B5EF4-FFF2-40B4-BE49-F238E27FC236}">
                    <a16:creationId xmlns:a16="http://schemas.microsoft.com/office/drawing/2014/main" id="{DAB36845-A66B-4DF5-8C7F-BCF92B916BB4}"/>
                  </a:ext>
                </a:extLst>
              </p:cNvPr>
              <p:cNvSpPr txBox="1">
                <a:spLocks noRot="1" noChangeAspect="1" noMove="1" noResize="1" noEditPoints="1" noAdjustHandles="1" noChangeArrowheads="1" noChangeShapeType="1" noTextEdit="1"/>
              </p:cNvSpPr>
              <p:nvPr/>
            </p:nvSpPr>
            <p:spPr>
              <a:xfrm>
                <a:off x="5724128" y="1943639"/>
                <a:ext cx="3398886" cy="646331"/>
              </a:xfrm>
              <a:prstGeom prst="rect">
                <a:avLst/>
              </a:prstGeom>
              <a:blipFill>
                <a:blip r:embed="rId5"/>
                <a:stretch>
                  <a:fillRect l="-1613"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250396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13</a:t>
            </a:fld>
            <a:endParaRPr lang="en-US" dirty="0"/>
          </a:p>
        </p:txBody>
      </p:sp>
      <p:sp>
        <p:nvSpPr>
          <p:cNvPr id="11" name="Title 1"/>
          <p:cNvSpPr txBox="1">
            <a:spLocks/>
          </p:cNvSpPr>
          <p:nvPr/>
        </p:nvSpPr>
        <p:spPr bwMode="auto">
          <a:xfrm>
            <a:off x="1036848" y="183198"/>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defRPr/>
            </a:pPr>
            <a:r>
              <a:rPr lang="en-US" altLang="zh-CN" sz="2400" kern="0" dirty="0">
                <a:solidFill>
                  <a:srgbClr val="006600"/>
                </a:solidFill>
                <a:latin typeface="Arial Black" panose="020B0A04020102020204" pitchFamily="34" charset="0"/>
              </a:rPr>
              <a:t>Relay Switch Strategy—Switch from VMR</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sp>
        <p:nvSpPr>
          <p:cNvPr id="4" name="Rectangle 2"/>
          <p:cNvSpPr>
            <a:spLocks noChangeArrowheads="1"/>
          </p:cNvSpPr>
          <p:nvPr/>
        </p:nvSpPr>
        <p:spPr bwMode="auto">
          <a:xfrm>
            <a:off x="2123728" y="1196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390246" y="1628800"/>
                <a:ext cx="8214202" cy="2316788"/>
              </a:xfrm>
              <a:prstGeom prst="rect">
                <a:avLst/>
              </a:prstGeom>
              <a:noFill/>
            </p:spPr>
            <p:txBody>
              <a:bodyPr wrap="square" rtlCol="0">
                <a:spAutoFit/>
              </a:bodyPr>
              <a:lstStyle/>
              <a:p>
                <a:pPr algn="just">
                  <a:spcBef>
                    <a:spcPts val="600"/>
                  </a:spcBef>
                </a:pPr>
                <a:r>
                  <a:rPr lang="en-US" altLang="zh-CN" sz="2000" dirty="0"/>
                  <a:t>Relays report the remaining duration </a:t>
                </a:r>
                <a14:m>
                  <m:oMath xmlns:m="http://schemas.openxmlformats.org/officeDocument/2006/math">
                    <m:r>
                      <a:rPr lang="en-US" altLang="zh-CN" sz="2000" b="0" i="1" smtClean="0">
                        <a:latin typeface="Cambria Math" panose="02040503050406030204" pitchFamily="18" charset="0"/>
                      </a:rPr>
                      <m:t>𝑇</m:t>
                    </m:r>
                  </m:oMath>
                </a14:m>
                <a:r>
                  <a:rPr lang="en-US" altLang="zh-CN" sz="2000" dirty="0"/>
                  <a:t> periodically, switch process will be triggered when </a:t>
                </a:r>
                <a14:m>
                  <m:oMath xmlns:m="http://schemas.openxmlformats.org/officeDocument/2006/math">
                    <m:r>
                      <a:rPr lang="en-US" altLang="zh-CN" sz="2000" b="0" i="1" smtClean="0">
                        <a:latin typeface="Cambria Math" panose="02040503050406030204" pitchFamily="18" charset="0"/>
                      </a:rPr>
                      <m:t>𝑇</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0</m:t>
                        </m:r>
                      </m:sub>
                    </m:sSub>
                  </m:oMath>
                </a14:m>
                <a:r>
                  <a:rPr lang="en-US" altLang="zh-CN" sz="2000" dirty="0"/>
                  <a:t>:</a:t>
                </a:r>
              </a:p>
              <a:p>
                <a:pPr indent="442913" algn="just">
                  <a:spcBef>
                    <a:spcPts val="600"/>
                  </a:spcBef>
                </a:pPr>
                <a:r>
                  <a:rPr lang="en-US" altLang="zh-CN" sz="2000" dirty="0"/>
                  <a:t>Step 1: e</a:t>
                </a:r>
                <a:r>
                  <a:rPr lang="en-US" altLang="zh-CN" sz="2000" dirty="0">
                    <a:solidFill>
                      <a:schemeClr val="tx1"/>
                    </a:solidFill>
                  </a:rPr>
                  <a:t>stimate </a:t>
                </a:r>
                <a14:m>
                  <m:oMath xmlns:m="http://schemas.openxmlformats.org/officeDocument/2006/math">
                    <m:sSub>
                      <m:sSubPr>
                        <m:ctrlPr>
                          <a:rPr lang="en-US" altLang="zh-CN" sz="2000" i="1" smtClean="0">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𝑡</m:t>
                        </m:r>
                      </m:e>
                      <m:sub>
                        <m:r>
                          <a:rPr lang="en-US" altLang="zh-CN" sz="2000" i="1">
                            <a:solidFill>
                              <a:schemeClr val="tx1"/>
                            </a:solidFill>
                            <a:latin typeface="Cambria Math" panose="02040503050406030204" pitchFamily="18" charset="0"/>
                          </a:rPr>
                          <m:t>𝑖</m:t>
                        </m:r>
                      </m:sub>
                    </m:sSub>
                  </m:oMath>
                </a14:m>
                <a:r>
                  <a:rPr lang="en-US" altLang="zh-CN" sz="2000" dirty="0">
                    <a:solidFill>
                      <a:schemeClr val="tx1"/>
                    </a:solidFill>
                  </a:rPr>
                  <a:t>, </a:t>
                </a:r>
                <a14:m>
                  <m:oMath xmlns:m="http://schemas.openxmlformats.org/officeDocument/2006/math">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𝑤</m:t>
                        </m:r>
                      </m:e>
                      <m:sub>
                        <m:r>
                          <a:rPr lang="en-US" altLang="zh-CN" sz="2000" i="1">
                            <a:solidFill>
                              <a:schemeClr val="tx1"/>
                            </a:solidFill>
                            <a:latin typeface="Cambria Math" panose="02040503050406030204" pitchFamily="18" charset="0"/>
                          </a:rPr>
                          <m:t>𝑗</m:t>
                        </m:r>
                      </m:sub>
                    </m:sSub>
                  </m:oMath>
                </a14:m>
                <a:r>
                  <a:rPr lang="en-US" altLang="zh-CN" sz="2000" dirty="0">
                    <a:solidFill>
                      <a:schemeClr val="tx1"/>
                    </a:solidFill>
                  </a:rPr>
                  <a:t>, </a:t>
                </a:r>
                <a14:m>
                  <m:oMath xmlns:m="http://schemas.openxmlformats.org/officeDocument/2006/math">
                    <m:sSubSup>
                      <m:sSubSupPr>
                        <m:ctrlPr>
                          <a:rPr lang="en-US" altLang="zh-CN" sz="2000" i="1" dirty="0" smtClean="0">
                            <a:solidFill>
                              <a:schemeClr val="tx1"/>
                            </a:solidFill>
                            <a:latin typeface="Cambria Math" panose="02040503050406030204" pitchFamily="18" charset="0"/>
                          </a:rPr>
                        </m:ctrlPr>
                      </m:sSubSupPr>
                      <m:e>
                        <m:r>
                          <a:rPr lang="en-US" altLang="zh-CN" sz="2000" i="1" dirty="0">
                            <a:solidFill>
                              <a:schemeClr val="tx1"/>
                            </a:solidFill>
                            <a:latin typeface="Cambria Math" panose="02040503050406030204" pitchFamily="18" charset="0"/>
                          </a:rPr>
                          <m:t>𝑡</m:t>
                        </m:r>
                      </m:e>
                      <m:sub>
                        <m:r>
                          <a:rPr lang="en-US" altLang="zh-CN" sz="2000" i="1" dirty="0">
                            <a:solidFill>
                              <a:schemeClr val="tx1"/>
                            </a:solidFill>
                            <a:latin typeface="Cambria Math" panose="02040503050406030204" pitchFamily="18" charset="0"/>
                          </a:rPr>
                          <m:t>𝑗</m:t>
                        </m:r>
                      </m:sub>
                      <m:sup>
                        <m:r>
                          <a:rPr lang="en-US" altLang="zh-CN" sz="2000" i="1" dirty="0">
                            <a:solidFill>
                              <a:schemeClr val="tx1"/>
                            </a:solidFill>
                            <a:latin typeface="Cambria Math" panose="02040503050406030204" pitchFamily="18" charset="0"/>
                          </a:rPr>
                          <m:t>′</m:t>
                        </m:r>
                      </m:sup>
                    </m:sSubSup>
                  </m:oMath>
                </a14:m>
                <a:r>
                  <a:rPr lang="en-US" altLang="zh-CN" sz="2000" dirty="0">
                    <a:solidFill>
                      <a:schemeClr val="tx1"/>
                    </a:solidFill>
                  </a:rPr>
                  <a:t> </a:t>
                </a:r>
              </a:p>
              <a:p>
                <a:pPr indent="442913" algn="just">
                  <a:spcBef>
                    <a:spcPts val="600"/>
                  </a:spcBef>
                </a:pPr>
                <a:r>
                  <a:rPr lang="en-US" altLang="zh-CN" sz="2000" dirty="0"/>
                  <a:t>Step 2: each relay reports</a:t>
                </a:r>
                <a14:m>
                  <m:oMath xmlns:m="http://schemas.openxmlformats.org/officeDocument/2006/math">
                    <m:r>
                      <a:rPr lang="en-US" altLang="zh-CN" sz="2000" b="0" i="0"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𝑖</m:t>
                        </m:r>
                      </m:sub>
                    </m:sSub>
                  </m:oMath>
                </a14:m>
                <a:r>
                  <a:rPr lang="en-US" altLang="zh-CN" sz="2000" dirty="0"/>
                  <a:t> or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𝑗</m:t>
                        </m:r>
                      </m:sub>
                    </m:sSub>
                  </m:oMath>
                </a14:m>
                <a:r>
                  <a:rPr lang="en-US" altLang="zh-CN" sz="2000" dirty="0"/>
                  <a:t>, </a:t>
                </a:r>
                <a14:m>
                  <m:oMath xmlns:m="http://schemas.openxmlformats.org/officeDocument/2006/math">
                    <m:sSubSup>
                      <m:sSubSupPr>
                        <m:ctrlPr>
                          <a:rPr lang="en-US" altLang="zh-CN" sz="2000" i="1" dirty="0">
                            <a:latin typeface="Cambria Math" panose="02040503050406030204" pitchFamily="18" charset="0"/>
                          </a:rPr>
                        </m:ctrlPr>
                      </m:sSubSupPr>
                      <m:e>
                        <m:r>
                          <a:rPr lang="en-US" altLang="zh-CN" sz="2000" i="1" dirty="0">
                            <a:latin typeface="Cambria Math" panose="02040503050406030204" pitchFamily="18" charset="0"/>
                          </a:rPr>
                          <m:t>𝑡</m:t>
                        </m:r>
                      </m:e>
                      <m:sub>
                        <m:r>
                          <a:rPr lang="en-US" altLang="zh-CN" sz="2000" i="1" dirty="0">
                            <a:latin typeface="Cambria Math" panose="02040503050406030204" pitchFamily="18" charset="0"/>
                          </a:rPr>
                          <m:t>𝑗</m:t>
                        </m:r>
                      </m:sub>
                      <m:sup>
                        <m:r>
                          <a:rPr lang="en-US" altLang="zh-CN" sz="2000" i="1" dirty="0">
                            <a:latin typeface="Cambria Math" panose="02040503050406030204" pitchFamily="18" charset="0"/>
                          </a:rPr>
                          <m:t>′</m:t>
                        </m:r>
                      </m:sup>
                    </m:sSubSup>
                  </m:oMath>
                </a14:m>
                <a:r>
                  <a:rPr lang="en-US" altLang="zh-CN" sz="2000" dirty="0"/>
                  <a:t> to </a:t>
                </a:r>
                <a:r>
                  <a:rPr lang="en-US" altLang="zh-CN" sz="2000" dirty="0" err="1"/>
                  <a:t>gNB</a:t>
                </a:r>
                <a:endParaRPr lang="en-US" altLang="zh-CN" sz="2000" dirty="0"/>
              </a:p>
              <a:p>
                <a:pPr marL="0" lvl="1" indent="442913" algn="just">
                  <a:spcBef>
                    <a:spcPts val="600"/>
                  </a:spcBef>
                </a:pPr>
                <a:r>
                  <a:rPr lang="en-US" altLang="zh-CN" sz="2000" dirty="0"/>
                  <a:t>Step 3: user reports </a:t>
                </a:r>
                <a14:m>
                  <m:oMath xmlns:m="http://schemas.openxmlformats.org/officeDocument/2006/math">
                    <m:r>
                      <a:rPr lang="en-US" altLang="zh-CN" sz="2000" i="1">
                        <a:latin typeface="Cambria Math" panose="02040503050406030204" pitchFamily="18" charset="0"/>
                      </a:rPr>
                      <m:t>𝐵</m:t>
                    </m:r>
                  </m:oMath>
                </a14:m>
                <a:r>
                  <a:rPr lang="en-US" altLang="zh-CN" sz="2000" dirty="0"/>
                  <a:t>, </a:t>
                </a:r>
                <a14:m>
                  <m:oMath xmlns:m="http://schemas.openxmlformats.org/officeDocument/2006/math">
                    <m:r>
                      <a:rPr lang="en-US" altLang="zh-CN" sz="2000" i="1" dirty="0">
                        <a:latin typeface="Cambria Math" panose="02040503050406030204" pitchFamily="18" charset="0"/>
                      </a:rPr>
                      <m:t>𝑟</m:t>
                    </m:r>
                  </m:oMath>
                </a14:m>
                <a:r>
                  <a:rPr lang="en-US" altLang="zh-CN" sz="2000" dirty="0"/>
                  <a:t> to </a:t>
                </a:r>
                <a:r>
                  <a:rPr lang="en-US" altLang="zh-CN" sz="2000" dirty="0" err="1"/>
                  <a:t>gNB</a:t>
                </a:r>
                <a:endParaRPr lang="en-US" altLang="zh-CN" sz="2000" dirty="0"/>
              </a:p>
              <a:p>
                <a:pPr marL="0" lvl="1" indent="442913" algn="just">
                  <a:spcBef>
                    <a:spcPts val="600"/>
                  </a:spcBef>
                </a:pPr>
                <a:r>
                  <a:rPr lang="en-US" altLang="zh-CN" sz="2000" dirty="0"/>
                  <a:t>Step 4: </a:t>
                </a:r>
                <a:r>
                  <a:rPr lang="en-US" altLang="zh-CN" sz="2000" dirty="0" err="1"/>
                  <a:t>gNB</a:t>
                </a:r>
                <a:r>
                  <a:rPr lang="en-US" altLang="zh-CN" sz="2000" dirty="0"/>
                  <a:t> makes switch decisions</a:t>
                </a:r>
              </a:p>
            </p:txBody>
          </p:sp>
        </mc:Choice>
        <mc:Fallback xmlns="">
          <p:sp>
            <p:nvSpPr>
              <p:cNvPr id="7" name="文本框 6"/>
              <p:cNvSpPr txBox="1">
                <a:spLocks noRot="1" noChangeAspect="1" noMove="1" noResize="1" noEditPoints="1" noAdjustHandles="1" noChangeArrowheads="1" noChangeShapeType="1" noTextEdit="1"/>
              </p:cNvSpPr>
              <p:nvPr/>
            </p:nvSpPr>
            <p:spPr>
              <a:xfrm>
                <a:off x="390246" y="1628800"/>
                <a:ext cx="8214202" cy="2316788"/>
              </a:xfrm>
              <a:prstGeom prst="rect">
                <a:avLst/>
              </a:prstGeom>
              <a:blipFill>
                <a:blip r:embed="rId3"/>
                <a:stretch>
                  <a:fillRect l="-742" t="-1053" r="-817" b="-3947"/>
                </a:stretch>
              </a:blipFill>
            </p:spPr>
            <p:txBody>
              <a:bodyPr/>
              <a:lstStyle/>
              <a:p>
                <a:r>
                  <a:rPr lang="en-US">
                    <a:noFill/>
                  </a:rPr>
                  <a:t> </a:t>
                </a:r>
              </a:p>
            </p:txBody>
          </p:sp>
        </mc:Fallback>
      </mc:AlternateContent>
      <p:sp>
        <p:nvSpPr>
          <p:cNvPr id="9" name="文本框 8">
            <a:extLst>
              <a:ext uri="{FF2B5EF4-FFF2-40B4-BE49-F238E27FC236}">
                <a16:creationId xmlns:a16="http://schemas.microsoft.com/office/drawing/2014/main" id="{E6D78FB9-50C7-48C9-9557-4F45F49EDDC9}"/>
              </a:ext>
            </a:extLst>
          </p:cNvPr>
          <p:cNvSpPr txBox="1"/>
          <p:nvPr/>
        </p:nvSpPr>
        <p:spPr>
          <a:xfrm>
            <a:off x="107504" y="1228690"/>
            <a:ext cx="8503704" cy="400110"/>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b="1" dirty="0"/>
              <a:t>Triggering Process </a:t>
            </a:r>
            <a:r>
              <a:rPr lang="en-US" altLang="zh-CN" sz="2000" dirty="0"/>
              <a:t>(for non real-time service)</a:t>
            </a:r>
          </a:p>
        </p:txBody>
      </p:sp>
      <p:pic>
        <p:nvPicPr>
          <p:cNvPr id="6" name="图片 5">
            <a:extLst>
              <a:ext uri="{FF2B5EF4-FFF2-40B4-BE49-F238E27FC236}">
                <a16:creationId xmlns:a16="http://schemas.microsoft.com/office/drawing/2014/main" id="{B03BA2B6-9D03-4A08-B095-28D6477BBC54}"/>
              </a:ext>
            </a:extLst>
          </p:cNvPr>
          <p:cNvPicPr>
            <a:picLocks noChangeAspect="1"/>
          </p:cNvPicPr>
          <p:nvPr/>
        </p:nvPicPr>
        <p:blipFill>
          <a:blip r:embed="rId4"/>
          <a:stretch>
            <a:fillRect/>
          </a:stretch>
        </p:blipFill>
        <p:spPr>
          <a:xfrm>
            <a:off x="925072" y="4005064"/>
            <a:ext cx="5591144" cy="2803485"/>
          </a:xfrm>
          <a:prstGeom prst="rect">
            <a:avLst/>
          </a:prstGeom>
        </p:spPr>
      </p:pic>
    </p:spTree>
    <p:extLst>
      <p:ext uri="{BB962C8B-B14F-4D97-AF65-F5344CB8AC3E}">
        <p14:creationId xmlns:p14="http://schemas.microsoft.com/office/powerpoint/2010/main" val="3597873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14</a:t>
            </a:fld>
            <a:endParaRPr lang="en-US" dirty="0"/>
          </a:p>
        </p:txBody>
      </p:sp>
      <p:sp>
        <p:nvSpPr>
          <p:cNvPr id="11" name="Title 1"/>
          <p:cNvSpPr txBox="1">
            <a:spLocks/>
          </p:cNvSpPr>
          <p:nvPr/>
        </p:nvSpPr>
        <p:spPr bwMode="auto">
          <a:xfrm>
            <a:off x="1036848" y="183198"/>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defRPr/>
            </a:pPr>
            <a:r>
              <a:rPr lang="en-US" altLang="zh-CN" sz="2400" kern="0" dirty="0">
                <a:solidFill>
                  <a:srgbClr val="006600"/>
                </a:solidFill>
                <a:latin typeface="Arial Black" panose="020B0A04020102020204" pitchFamily="34" charset="0"/>
              </a:rPr>
              <a:t>Switch Decision—Switch from VMR</a:t>
            </a:r>
            <a:endParaRPr lang="zh-CN" altLang="en-US" sz="2400" kern="0" dirty="0">
              <a:solidFill>
                <a:srgbClr val="006600"/>
              </a:solidFill>
              <a:latin typeface="Arial Black" panose="020B0A040201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79516" y="1774395"/>
                <a:ext cx="5541261" cy="3095335"/>
              </a:xfrm>
              <a:prstGeom prst="rect">
                <a:avLst/>
              </a:prstGeom>
              <a:noFill/>
              <a:ln>
                <a:solidFill>
                  <a:schemeClr val="tx1"/>
                </a:solidFill>
                <a:prstDash val="dash"/>
              </a:ln>
            </p:spPr>
            <p:txBody>
              <a:bodyPr wrap="square" rtlCol="0">
                <a:spAutoFit/>
              </a:bodyPr>
              <a:lstStyle/>
              <a:p>
                <a:pPr algn="just"/>
                <a:r>
                  <a:rPr lang="en-US" altLang="zh-CN" b="0" dirty="0"/>
                  <a:t>Set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e>
                            </m:d>
                          </m:e>
                        </m:func>
                      </m:e>
                    </m:func>
                  </m:oMath>
                </a14:m>
                <a:r>
                  <a:rPr lang="en-US" altLang="zh-CN" dirty="0"/>
                  <a:t>,</a:t>
                </a:r>
              </a:p>
              <a:p>
                <a:pPr algn="just"/>
                <a:r>
                  <a:rPr lang="en-US" altLang="zh-CN" b="0" dirty="0"/>
                  <a:t>if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oMath>
                </a14:m>
                <a:r>
                  <a:rPr lang="zh-CN" altLang="en-US" dirty="0"/>
                  <a:t>，</a:t>
                </a:r>
                <a:r>
                  <a:rPr lang="en-US" altLang="zh-CN" dirty="0"/>
                  <a:t>then switch to Relay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oMath>
                </a14:m>
                <a:endParaRPr lang="en-US" altLang="zh-CN" b="0" dirty="0"/>
              </a:p>
              <a:p>
                <a:pPr algn="just"/>
                <a:r>
                  <a:rPr lang="en-US" altLang="zh-CN" dirty="0"/>
                  <a:t>else if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oMath>
                </a14:m>
                <a:r>
                  <a:rPr lang="zh-CN" altLang="en-US" dirty="0"/>
                  <a:t>，</a:t>
                </a:r>
                <a:endParaRPr lang="en-US" altLang="zh-CN" dirty="0"/>
              </a:p>
              <a:p>
                <a:pPr algn="just"/>
                <a:r>
                  <a:rPr lang="en-US" altLang="zh-CN" dirty="0"/>
                  <a:t>    Set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𝑡</m:t>
                                    </m:r>
                                  </m:e>
                                  <m:sub>
                                    <m:r>
                                      <a:rPr lang="en-US" altLang="zh-CN" i="1" dirty="0">
                                        <a:latin typeface="Cambria Math" panose="02040503050406030204" pitchFamily="18" charset="0"/>
                                      </a:rPr>
                                      <m:t>𝑗</m:t>
                                    </m:r>
                                  </m:sub>
                                  <m:sup>
                                    <m:r>
                                      <a:rPr lang="en-US" altLang="zh-CN" i="1" dirty="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e>
                            </m:d>
                          </m:e>
                        </m:func>
                      </m:e>
                    </m:func>
                  </m:oMath>
                </a14:m>
                <a:r>
                  <a:rPr lang="zh-CN" altLang="en-US" dirty="0"/>
                  <a:t>，</a:t>
                </a:r>
                <a:endParaRPr lang="en-US" altLang="zh-CN" dirty="0"/>
              </a:p>
              <a:p>
                <a:pPr algn="just"/>
                <a:r>
                  <a:rPr lang="en-US" altLang="zh-CN" dirty="0"/>
                  <a:t>    if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m:t>
                            </m:r>
                          </m:sup>
                        </m:sSup>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𝐵</m:t>
                        </m:r>
                      </m:num>
                      <m:den>
                        <m:r>
                          <a:rPr lang="en-US" altLang="zh-CN" b="0" i="1" smtClean="0">
                            <a:latin typeface="Cambria Math" panose="02040503050406030204" pitchFamily="18" charset="0"/>
                          </a:rPr>
                          <m:t>𝑟</m:t>
                        </m:r>
                      </m:den>
                    </m:f>
                  </m:oMath>
                </a14:m>
                <a:r>
                  <a:rPr lang="zh-CN" altLang="en-US" dirty="0"/>
                  <a:t>，</a:t>
                </a:r>
                <a:endParaRPr lang="en-US" altLang="zh-CN" dirty="0"/>
              </a:p>
              <a:p>
                <a:pPr algn="just"/>
                <a:r>
                  <a:rPr lang="en-US" altLang="zh-CN" dirty="0"/>
                  <a:t>        if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r>
                      <a:rPr lang="zh-CN" altLang="en-US" i="1">
                        <a:latin typeface="Cambria Math" panose="02040503050406030204" pitchFamily="18" charset="0"/>
                      </a:rPr>
                      <m:t>，</m:t>
                    </m:r>
                  </m:oMath>
                </a14:m>
                <a:r>
                  <a:rPr lang="en-US" altLang="zh-CN" dirty="0"/>
                  <a:t>then switch to </a:t>
                </a:r>
                <a:r>
                  <a:rPr lang="en-US" altLang="zh-CN" dirty="0" err="1"/>
                  <a:t>gNB</a:t>
                </a:r>
                <a:endParaRPr lang="en-US" altLang="zh-CN" dirty="0"/>
              </a:p>
              <a:p>
                <a:pPr algn="just"/>
                <a:r>
                  <a:rPr lang="zh-CN" altLang="en-US" dirty="0"/>
                  <a:t>        </a:t>
                </a:r>
                <a:r>
                  <a:rPr lang="en-US" altLang="zh-CN" dirty="0"/>
                  <a:t>if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zh-CN" altLang="en-US" dirty="0"/>
                  <a:t>，</a:t>
                </a:r>
                <a:r>
                  <a:rPr lang="en-US" altLang="zh-CN" dirty="0"/>
                  <a:t>if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𝐵</m:t>
                        </m:r>
                      </m:num>
                      <m:den>
                        <m:r>
                          <a:rPr lang="en-US" altLang="zh-CN" b="0" i="1" smtClean="0">
                            <a:latin typeface="Cambria Math" panose="02040503050406030204" pitchFamily="18" charset="0"/>
                          </a:rPr>
                          <m:t>𝑟</m:t>
                        </m:r>
                      </m:den>
                    </m:f>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r>
                      <a:rPr lang="en-US" altLang="zh-CN" b="0" i="1" smtClean="0">
                        <a:latin typeface="Cambria Math" panose="02040503050406030204" pitchFamily="18" charset="0"/>
                      </a:rPr>
                      <m:t>&lt;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𝑗</m:t>
                            </m:r>
                          </m:e>
                          <m:sup>
                            <m:r>
                              <a:rPr lang="en-US" altLang="zh-CN" i="1">
                                <a:latin typeface="Cambria Math" panose="02040503050406030204" pitchFamily="18" charset="0"/>
                              </a:rPr>
                              <m:t>∗</m:t>
                            </m:r>
                          </m:sup>
                        </m:sSup>
                      </m:sub>
                    </m:sSub>
                  </m:oMath>
                </a14:m>
                <a:r>
                  <a:rPr lang="en-US" altLang="zh-CN" dirty="0"/>
                  <a:t>, then switch to Relay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oMath>
                </a14:m>
                <a:endParaRPr lang="en-US" altLang="zh-CN" dirty="0"/>
              </a:p>
              <a:p>
                <a:pPr algn="just"/>
                <a:r>
                  <a:rPr lang="en-US" altLang="zh-CN" dirty="0"/>
                  <a:t>	         if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𝐵</m:t>
                        </m:r>
                      </m:num>
                      <m:den>
                        <m:r>
                          <a:rPr lang="en-US" altLang="zh-CN" i="1">
                            <a:latin typeface="Cambria Math" panose="02040503050406030204" pitchFamily="18" charset="0"/>
                          </a:rPr>
                          <m:t>𝑟</m:t>
                        </m:r>
                      </m:den>
                    </m:f>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𝑗</m:t>
                            </m:r>
                          </m:e>
                          <m:sup>
                            <m:r>
                              <a:rPr lang="en-US" altLang="zh-CN" i="1">
                                <a:latin typeface="Cambria Math" panose="02040503050406030204" pitchFamily="18" charset="0"/>
                              </a:rPr>
                              <m:t>∗</m:t>
                            </m:r>
                          </m:sup>
                        </m:sSup>
                      </m:sub>
                    </m:sSub>
                  </m:oMath>
                </a14:m>
                <a:r>
                  <a:rPr lang="en-US" altLang="zh-CN" dirty="0"/>
                  <a:t>, then switch to Cache</a:t>
                </a:r>
              </a:p>
              <a:p>
                <a:pPr algn="just"/>
                <a:r>
                  <a:rPr lang="en-US" altLang="zh-CN" dirty="0"/>
                  <a:t>    otherwise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𝑗</m:t>
                            </m:r>
                          </m:e>
                          <m:sup>
                            <m:r>
                              <a:rPr lang="en-US" altLang="zh-CN" i="1">
                                <a:latin typeface="Cambria Math" panose="02040503050406030204" pitchFamily="18" charset="0"/>
                              </a:rPr>
                              <m:t>∗</m:t>
                            </m:r>
                          </m:sup>
                        </m:sSup>
                      </m:sub>
                    </m:sSub>
                    <m:r>
                      <a:rPr lang="en-US" altLang="zh-CN" b="0" i="1" smtClean="0">
                        <a:latin typeface="Cambria Math" panose="02040503050406030204" pitchFamily="18" charset="0"/>
                      </a:rPr>
                      <m:t>&lt;</m:t>
                    </m:r>
                    <m:f>
                      <m:fPr>
                        <m:ctrlPr>
                          <a:rPr lang="en-US" altLang="zh-CN" i="1">
                            <a:latin typeface="Cambria Math" panose="02040503050406030204" pitchFamily="18" charset="0"/>
                          </a:rPr>
                        </m:ctrlPr>
                      </m:fPr>
                      <m:num>
                        <m:r>
                          <a:rPr lang="en-US" altLang="zh-CN" i="1">
                            <a:latin typeface="Cambria Math" panose="02040503050406030204" pitchFamily="18" charset="0"/>
                          </a:rPr>
                          <m:t>𝐵</m:t>
                        </m:r>
                      </m:num>
                      <m:den>
                        <m:r>
                          <a:rPr lang="en-US" altLang="zh-CN" i="1">
                            <a:latin typeface="Cambria Math" panose="02040503050406030204" pitchFamily="18" charset="0"/>
                          </a:rPr>
                          <m:t>𝑟</m:t>
                        </m:r>
                      </m:den>
                    </m:f>
                  </m:oMath>
                </a14:m>
                <a:r>
                  <a:rPr lang="en-US" altLang="zh-CN" dirty="0"/>
                  <a:t>)</a:t>
                </a:r>
                <a:r>
                  <a:rPr lang="zh-CN" altLang="en-US" dirty="0"/>
                  <a:t>，</a:t>
                </a:r>
                <a:r>
                  <a:rPr lang="en-US" altLang="zh-CN" dirty="0"/>
                  <a:t>then switch to Cache</a:t>
                </a:r>
              </a:p>
            </p:txBody>
          </p:sp>
        </mc:Choice>
        <mc:Fallback xmlns="">
          <p:sp>
            <p:nvSpPr>
              <p:cNvPr id="2" name="文本框 1"/>
              <p:cNvSpPr txBox="1">
                <a:spLocks noRot="1" noChangeAspect="1" noMove="1" noResize="1" noEditPoints="1" noAdjustHandles="1" noChangeArrowheads="1" noChangeShapeType="1" noTextEdit="1"/>
              </p:cNvSpPr>
              <p:nvPr/>
            </p:nvSpPr>
            <p:spPr>
              <a:xfrm>
                <a:off x="79516" y="1774395"/>
                <a:ext cx="5541261" cy="3095335"/>
              </a:xfrm>
              <a:prstGeom prst="rect">
                <a:avLst/>
              </a:prstGeom>
              <a:blipFill>
                <a:blip r:embed="rId3"/>
                <a:stretch>
                  <a:fillRect l="-768" t="-784"/>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79516" y="5237934"/>
                <a:ext cx="7135287" cy="1116331"/>
              </a:xfrm>
              <a:prstGeom prst="rect">
                <a:avLst/>
              </a:prstGeom>
              <a:noFill/>
              <a:ln>
                <a:solidFill>
                  <a:schemeClr val="tx1"/>
                </a:solidFill>
                <a:prstDash val="dash"/>
              </a:ln>
            </p:spPr>
            <p:txBody>
              <a:bodyPr wrap="none" rtlCol="0">
                <a:spAutoFit/>
              </a:bodyPr>
              <a:lstStyle/>
              <a:p>
                <a:pPr algn="just"/>
                <a:r>
                  <a:rPr lang="en-US" altLang="zh-CN" dirty="0"/>
                  <a:t>if switch to cache</a:t>
                </a:r>
                <a:r>
                  <a:rPr lang="zh-CN" altLang="en-US" dirty="0"/>
                  <a:t>，</a:t>
                </a:r>
                <a:r>
                  <a:rPr lang="en-US" altLang="zh-CN" dirty="0"/>
                  <a:t>the transmission power needs to be improved to</a:t>
                </a:r>
              </a:p>
              <a:p>
                <a:pPr algn="just"/>
                <a14:m>
                  <m:oMathPara xmlns:m="http://schemas.openxmlformats.org/officeDocument/2006/math">
                    <m:oMathParaPr>
                      <m:jc m:val="centerGroup"/>
                    </m:oMathParaPr>
                    <m:oMath xmlns:m="http://schemas.openxmlformats.org/officeDocument/2006/math">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m:t>
                                      </m:r>
                                    </m:sup>
                                  </m:sSup>
                                </m:sub>
                              </m:sSub>
                            </m:e>
                          </m:d>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0</m:t>
                              </m:r>
                            </m:sub>
                          </m:sSub>
                        </m:den>
                      </m:f>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zh-CN" altLang="en-US" b="0" i="1" smtClean="0">
                          <a:latin typeface="Cambria Math" panose="02040503050406030204" pitchFamily="18" charset="0"/>
                        </a:rPr>
                        <m:t>𝔼</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𝑊𝑙𝑜</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2</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𝒉</m:t>
                                              </m:r>
                                            </m:e>
                                          </m:d>
                                        </m:e>
                                      </m:d>
                                    </m:e>
                                    <m:sup>
                                      <m:r>
                                        <a:rPr lang="en-US" altLang="zh-CN" b="0" i="1" smtClean="0">
                                          <a:latin typeface="Cambria Math" panose="02040503050406030204" pitchFamily="18" charset="0"/>
                                        </a:rPr>
                                        <m:t>2</m:t>
                                      </m:r>
                                    </m:sup>
                                  </m:sSup>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𝑊</m:t>
                                  </m:r>
                                </m:den>
                              </m:f>
                            </m:e>
                          </m:d>
                        </m:e>
                      </m:d>
                    </m:oMath>
                  </m:oMathPara>
                </a14:m>
                <a:endParaRPr lang="en-US" altLang="zh-CN" dirty="0"/>
              </a:p>
            </p:txBody>
          </p:sp>
        </mc:Choice>
        <mc:Fallback xmlns="">
          <p:sp>
            <p:nvSpPr>
              <p:cNvPr id="13" name="文本框 12"/>
              <p:cNvSpPr txBox="1">
                <a:spLocks noRot="1" noChangeAspect="1" noMove="1" noResize="1" noEditPoints="1" noAdjustHandles="1" noChangeArrowheads="1" noChangeShapeType="1" noTextEdit="1"/>
              </p:cNvSpPr>
              <p:nvPr/>
            </p:nvSpPr>
            <p:spPr>
              <a:xfrm>
                <a:off x="79516" y="5237934"/>
                <a:ext cx="7135287" cy="1116331"/>
              </a:xfrm>
              <a:prstGeom prst="rect">
                <a:avLst/>
              </a:prstGeom>
              <a:blipFill>
                <a:blip r:embed="rId4"/>
                <a:stretch>
                  <a:fillRect l="-597" t="-3243"/>
                </a:stretch>
              </a:blipFill>
              <a:ln>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724128" y="1943639"/>
                <a:ext cx="3398886" cy="646331"/>
              </a:xfrm>
              <a:prstGeom prst="rect">
                <a:avLst/>
              </a:prstGeom>
              <a:noFill/>
            </p:spPr>
            <p:txBody>
              <a:bodyPr wrap="square" rtlCol="0">
                <a:spAutoFit/>
              </a:bodyPr>
              <a:lstStyle/>
              <a:p>
                <a:pPr algn="l"/>
                <a:r>
                  <a:rPr lang="en-US" altLang="zh-CN" dirty="0"/>
                  <a:t>Relay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oMath>
                </a14:m>
                <a:r>
                  <a:rPr lang="zh-CN" altLang="en-US" dirty="0"/>
                  <a:t> </a:t>
                </a:r>
                <a:r>
                  <a:rPr lang="en-US" altLang="zh-CN" dirty="0"/>
                  <a:t>is the VMR with the largest duration</a:t>
                </a:r>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724128" y="1943639"/>
                <a:ext cx="3398886" cy="646331"/>
              </a:xfrm>
              <a:prstGeom prst="rect">
                <a:avLst/>
              </a:prstGeom>
              <a:blipFill>
                <a:blip r:embed="rId5"/>
                <a:stretch>
                  <a:fillRect l="-1613" t="-5660" b="-14151"/>
                </a:stretch>
              </a:blipFill>
            </p:spPr>
            <p:txBody>
              <a:bodyPr/>
              <a:lstStyle/>
              <a:p>
                <a:r>
                  <a:rPr lang="en-US">
                    <a:noFill/>
                  </a:rPr>
                  <a:t> </a:t>
                </a:r>
              </a:p>
            </p:txBody>
          </p:sp>
        </mc:Fallback>
      </mc:AlternateContent>
      <p:sp>
        <p:nvSpPr>
          <p:cNvPr id="4" name="文本框 3"/>
          <p:cNvSpPr txBox="1"/>
          <p:nvPr/>
        </p:nvSpPr>
        <p:spPr>
          <a:xfrm>
            <a:off x="5672452" y="3205756"/>
            <a:ext cx="3502237" cy="1477328"/>
          </a:xfrm>
          <a:prstGeom prst="rect">
            <a:avLst/>
          </a:prstGeom>
          <a:noFill/>
        </p:spPr>
        <p:txBody>
          <a:bodyPr wrap="square" rtlCol="0">
            <a:spAutoFit/>
          </a:bodyPr>
          <a:lstStyle/>
          <a:p>
            <a:pPr algn="just"/>
            <a:r>
              <a:rPr lang="en-US" altLang="zh-CN" dirty="0"/>
              <a:t>Different from the real-time one, it can exploit the buffer to support the continuity of the service such as playing the cached video, etc.</a:t>
            </a:r>
            <a:endParaRPr lang="zh-CN" altLang="en-US" dirty="0"/>
          </a:p>
        </p:txBody>
      </p:sp>
      <p:sp>
        <p:nvSpPr>
          <p:cNvPr id="9" name="文本框 8">
            <a:extLst>
              <a:ext uri="{FF2B5EF4-FFF2-40B4-BE49-F238E27FC236}">
                <a16:creationId xmlns:a16="http://schemas.microsoft.com/office/drawing/2014/main" id="{6EB1EAE9-EA77-48B4-A046-AA7A0230C480}"/>
              </a:ext>
            </a:extLst>
          </p:cNvPr>
          <p:cNvSpPr txBox="1"/>
          <p:nvPr/>
        </p:nvSpPr>
        <p:spPr>
          <a:xfrm>
            <a:off x="107504" y="1228690"/>
            <a:ext cx="8503704" cy="400110"/>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b="1" dirty="0"/>
              <a:t>Decision Process </a:t>
            </a:r>
            <a:r>
              <a:rPr lang="en-US" altLang="zh-CN" sz="2000" dirty="0"/>
              <a:t>(for non real-time service)</a:t>
            </a:r>
          </a:p>
        </p:txBody>
      </p:sp>
    </p:spTree>
    <p:extLst>
      <p:ext uri="{BB962C8B-B14F-4D97-AF65-F5344CB8AC3E}">
        <p14:creationId xmlns:p14="http://schemas.microsoft.com/office/powerpoint/2010/main" val="1812049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15</a:t>
            </a:fld>
            <a:endParaRPr lang="en-US" dirty="0"/>
          </a:p>
        </p:txBody>
      </p:sp>
      <p:sp>
        <p:nvSpPr>
          <p:cNvPr id="11" name="Title 1"/>
          <p:cNvSpPr txBox="1">
            <a:spLocks/>
          </p:cNvSpPr>
          <p:nvPr/>
        </p:nvSpPr>
        <p:spPr bwMode="auto">
          <a:xfrm>
            <a:off x="1174105" y="183198"/>
            <a:ext cx="6278215"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lgn="l">
              <a:defRPr/>
            </a:pPr>
            <a:r>
              <a:rPr lang="en-US" altLang="zh-CN" sz="2400" kern="0" dirty="0">
                <a:solidFill>
                  <a:srgbClr val="006600"/>
                </a:solidFill>
                <a:latin typeface="Arial Black" panose="020B0A04020102020204" pitchFamily="34" charset="0"/>
              </a:rPr>
              <a:t>Procedure: switch from VMR to </a:t>
            </a:r>
            <a:r>
              <a:rPr lang="en-US" altLang="zh-CN" sz="2400" kern="0" dirty="0" err="1">
                <a:solidFill>
                  <a:srgbClr val="006600"/>
                </a:solidFill>
                <a:latin typeface="Arial Black" panose="020B0A04020102020204" pitchFamily="34" charset="0"/>
              </a:rPr>
              <a:t>gNB</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sp>
        <p:nvSpPr>
          <p:cNvPr id="4" name="Rectangle 2"/>
          <p:cNvSpPr>
            <a:spLocks noChangeArrowheads="1"/>
          </p:cNvSpPr>
          <p:nvPr/>
        </p:nvSpPr>
        <p:spPr bwMode="auto">
          <a:xfrm>
            <a:off x="2123728" y="1196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395536" y="1628800"/>
            <a:ext cx="1377300" cy="369332"/>
          </a:xfrm>
          <a:prstGeom prst="rect">
            <a:avLst/>
          </a:prstGeom>
          <a:noFill/>
          <a:ln w="19050">
            <a:solidFill>
              <a:schemeClr val="tx1"/>
            </a:solidFill>
          </a:ln>
        </p:spPr>
        <p:txBody>
          <a:bodyPr wrap="none" rtlCol="0">
            <a:spAutoFit/>
          </a:bodyPr>
          <a:lstStyle/>
          <a:p>
            <a:r>
              <a:rPr lang="en-US" altLang="zh-CN" dirty="0"/>
              <a:t>Remote UE</a:t>
            </a:r>
            <a:endParaRPr lang="zh-CN" altLang="en-US" dirty="0"/>
          </a:p>
        </p:txBody>
      </p:sp>
      <p:sp>
        <p:nvSpPr>
          <p:cNvPr id="7" name="文本框 6"/>
          <p:cNvSpPr txBox="1"/>
          <p:nvPr/>
        </p:nvSpPr>
        <p:spPr>
          <a:xfrm>
            <a:off x="2853518" y="1628800"/>
            <a:ext cx="889988" cy="369332"/>
          </a:xfrm>
          <a:prstGeom prst="rect">
            <a:avLst/>
          </a:prstGeom>
          <a:noFill/>
          <a:ln w="19050">
            <a:solidFill>
              <a:schemeClr val="tx1"/>
            </a:solidFill>
          </a:ln>
        </p:spPr>
        <p:txBody>
          <a:bodyPr wrap="none" rtlCol="0">
            <a:spAutoFit/>
          </a:bodyPr>
          <a:lstStyle/>
          <a:p>
            <a:r>
              <a:rPr lang="en-US" altLang="zh-CN" dirty="0"/>
              <a:t>VMR 1</a:t>
            </a:r>
            <a:endParaRPr lang="zh-CN" altLang="en-US" dirty="0"/>
          </a:p>
        </p:txBody>
      </p:sp>
      <p:sp>
        <p:nvSpPr>
          <p:cNvPr id="9" name="文本框 8"/>
          <p:cNvSpPr txBox="1"/>
          <p:nvPr/>
        </p:nvSpPr>
        <p:spPr>
          <a:xfrm>
            <a:off x="5266648" y="1628800"/>
            <a:ext cx="889988" cy="369332"/>
          </a:xfrm>
          <a:prstGeom prst="rect">
            <a:avLst/>
          </a:prstGeom>
          <a:noFill/>
          <a:ln w="19050">
            <a:solidFill>
              <a:schemeClr val="tx1"/>
            </a:solidFill>
          </a:ln>
        </p:spPr>
        <p:txBody>
          <a:bodyPr wrap="none" rtlCol="0">
            <a:spAutoFit/>
          </a:bodyPr>
          <a:lstStyle/>
          <a:p>
            <a:r>
              <a:rPr lang="en-US" altLang="zh-CN" dirty="0"/>
              <a:t>VMR 2</a:t>
            </a:r>
            <a:endParaRPr lang="zh-CN" altLang="en-US" dirty="0"/>
          </a:p>
        </p:txBody>
      </p:sp>
      <p:sp>
        <p:nvSpPr>
          <p:cNvPr id="10" name="文本框 9"/>
          <p:cNvSpPr txBox="1"/>
          <p:nvPr/>
        </p:nvSpPr>
        <p:spPr>
          <a:xfrm>
            <a:off x="7237317" y="1628800"/>
            <a:ext cx="633508" cy="369332"/>
          </a:xfrm>
          <a:prstGeom prst="rect">
            <a:avLst/>
          </a:prstGeom>
          <a:noFill/>
          <a:ln w="19050">
            <a:solidFill>
              <a:schemeClr val="tx1"/>
            </a:solidFill>
          </a:ln>
        </p:spPr>
        <p:txBody>
          <a:bodyPr wrap="none" rtlCol="0">
            <a:spAutoFit/>
          </a:bodyPr>
          <a:lstStyle/>
          <a:p>
            <a:r>
              <a:rPr lang="en-US" altLang="zh-CN" dirty="0" err="1"/>
              <a:t>gNB</a:t>
            </a:r>
            <a:endParaRPr lang="zh-CN" altLang="en-US" dirty="0"/>
          </a:p>
        </p:txBody>
      </p:sp>
      <p:cxnSp>
        <p:nvCxnSpPr>
          <p:cNvPr id="5" name="直接连接符 4"/>
          <p:cNvCxnSpPr/>
          <p:nvPr/>
        </p:nvCxnSpPr>
        <p:spPr bwMode="auto">
          <a:xfrm>
            <a:off x="1084186" y="1998132"/>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3298511" y="1998130"/>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5711641" y="1998130"/>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7554071" y="1998131"/>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箭头连接符 17"/>
          <p:cNvCxnSpPr/>
          <p:nvPr/>
        </p:nvCxnSpPr>
        <p:spPr bwMode="auto">
          <a:xfrm>
            <a:off x="1084186" y="2708919"/>
            <a:ext cx="6469885"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19" name="椭圆 18"/>
          <p:cNvSpPr/>
          <p:nvPr/>
        </p:nvSpPr>
        <p:spPr bwMode="auto">
          <a:xfrm>
            <a:off x="3226503" y="2628690"/>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cxnSp>
        <p:nvCxnSpPr>
          <p:cNvPr id="20" name="直接箭头连接符 19"/>
          <p:cNvCxnSpPr/>
          <p:nvPr/>
        </p:nvCxnSpPr>
        <p:spPr bwMode="auto">
          <a:xfrm>
            <a:off x="3298511" y="2996951"/>
            <a:ext cx="425556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22" name="直接箭头连接符 21"/>
          <p:cNvCxnSpPr/>
          <p:nvPr/>
        </p:nvCxnSpPr>
        <p:spPr bwMode="auto">
          <a:xfrm>
            <a:off x="5711641" y="3284983"/>
            <a:ext cx="184243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4" name="文本框 23"/>
          <p:cNvSpPr txBox="1"/>
          <p:nvPr/>
        </p:nvSpPr>
        <p:spPr>
          <a:xfrm>
            <a:off x="7019308" y="3612186"/>
            <a:ext cx="1069525" cy="369332"/>
          </a:xfrm>
          <a:prstGeom prst="rect">
            <a:avLst/>
          </a:prstGeom>
          <a:solidFill>
            <a:schemeClr val="bg1"/>
          </a:solidFill>
          <a:ln w="19050">
            <a:solidFill>
              <a:schemeClr val="tx1"/>
            </a:solidFill>
          </a:ln>
        </p:spPr>
        <p:txBody>
          <a:bodyPr wrap="none" rtlCol="0">
            <a:spAutoFit/>
          </a:bodyPr>
          <a:lstStyle/>
          <a:p>
            <a:r>
              <a:rPr lang="en-US" altLang="zh-CN" dirty="0"/>
              <a:t>Decision</a:t>
            </a:r>
            <a:endParaRPr lang="zh-CN" altLang="en-US" dirty="0"/>
          </a:p>
        </p:txBody>
      </p:sp>
      <p:cxnSp>
        <p:nvCxnSpPr>
          <p:cNvPr id="25" name="直接箭头连接符 24"/>
          <p:cNvCxnSpPr/>
          <p:nvPr/>
        </p:nvCxnSpPr>
        <p:spPr bwMode="auto">
          <a:xfrm>
            <a:off x="1084185" y="4365103"/>
            <a:ext cx="6469885" cy="0"/>
          </a:xfrm>
          <a:prstGeom prst="straightConnector1">
            <a:avLst/>
          </a:prstGeom>
          <a:solidFill>
            <a:schemeClr val="accent1"/>
          </a:solidFill>
          <a:ln w="19050" cap="flat" cmpd="sng" algn="ctr">
            <a:solidFill>
              <a:schemeClr val="tx1"/>
            </a:solidFill>
            <a:prstDash val="solid"/>
            <a:round/>
            <a:headEnd type="triangle" w="med" len="med"/>
            <a:tailEnd type="none" w="med" len="med"/>
          </a:ln>
          <a:effectLst/>
        </p:spPr>
      </p:cxnSp>
      <p:sp>
        <p:nvSpPr>
          <p:cNvPr id="26" name="椭圆 25"/>
          <p:cNvSpPr/>
          <p:nvPr/>
        </p:nvSpPr>
        <p:spPr bwMode="auto">
          <a:xfrm>
            <a:off x="3229364" y="4293095"/>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cxnSp>
        <p:nvCxnSpPr>
          <p:cNvPr id="28" name="直接箭头连接符 27"/>
          <p:cNvCxnSpPr/>
          <p:nvPr/>
        </p:nvCxnSpPr>
        <p:spPr bwMode="auto">
          <a:xfrm>
            <a:off x="1084185" y="4725143"/>
            <a:ext cx="2214326" cy="0"/>
          </a:xfrm>
          <a:prstGeom prst="straightConnector1">
            <a:avLst/>
          </a:prstGeom>
          <a:solidFill>
            <a:schemeClr val="accent1"/>
          </a:solidFill>
          <a:ln w="19050" cap="flat" cmpd="sng" algn="ctr">
            <a:solidFill>
              <a:schemeClr val="tx1"/>
            </a:solidFill>
            <a:prstDash val="dash"/>
            <a:round/>
            <a:headEnd type="triangle" w="med" len="med"/>
            <a:tailEnd type="triangle" w="med" len="med"/>
          </a:ln>
          <a:effectLst/>
        </p:spPr>
      </p:cxnSp>
      <p:cxnSp>
        <p:nvCxnSpPr>
          <p:cNvPr id="30" name="直接箭头连接符 29"/>
          <p:cNvCxnSpPr/>
          <p:nvPr/>
        </p:nvCxnSpPr>
        <p:spPr bwMode="auto">
          <a:xfrm>
            <a:off x="1084185" y="5085183"/>
            <a:ext cx="6469885" cy="0"/>
          </a:xfrm>
          <a:prstGeom prst="straightConnector1">
            <a:avLst/>
          </a:prstGeom>
          <a:solidFill>
            <a:schemeClr val="accent1"/>
          </a:solidFill>
          <a:ln w="19050" cap="flat" cmpd="sng" algn="ctr">
            <a:solidFill>
              <a:schemeClr val="tx1"/>
            </a:solidFill>
            <a:prstDash val="dash"/>
            <a:round/>
            <a:headEnd type="triangle" w="med" len="med"/>
            <a:tailEnd type="triangle" w="med" len="med"/>
          </a:ln>
          <a:effectLst/>
        </p:spPr>
      </p:cxnSp>
      <p:sp>
        <p:nvSpPr>
          <p:cNvPr id="33" name="文本框 32"/>
          <p:cNvSpPr txBox="1"/>
          <p:nvPr/>
        </p:nvSpPr>
        <p:spPr>
          <a:xfrm>
            <a:off x="1518558" y="2348878"/>
            <a:ext cx="1343060" cy="369332"/>
          </a:xfrm>
          <a:prstGeom prst="rect">
            <a:avLst/>
          </a:prstGeom>
          <a:noFill/>
        </p:spPr>
        <p:txBody>
          <a:bodyPr wrap="none" rtlCol="0">
            <a:spAutoFit/>
          </a:bodyPr>
          <a:lstStyle/>
          <a:p>
            <a:r>
              <a:rPr lang="en-US" altLang="zh-CN" dirty="0"/>
              <a:t>UL/DL data</a:t>
            </a:r>
            <a:endParaRPr lang="zh-CN" altLang="en-US" dirty="0"/>
          </a:p>
        </p:txBody>
      </p:sp>
      <p:sp>
        <p:nvSpPr>
          <p:cNvPr id="34" name="文本框 33"/>
          <p:cNvSpPr txBox="1"/>
          <p:nvPr/>
        </p:nvSpPr>
        <p:spPr>
          <a:xfrm>
            <a:off x="3884445" y="2996951"/>
            <a:ext cx="1184941" cy="369332"/>
          </a:xfrm>
          <a:prstGeom prst="rect">
            <a:avLst/>
          </a:prstGeom>
          <a:noFill/>
        </p:spPr>
        <p:txBody>
          <a:bodyPr wrap="none" rtlCol="0">
            <a:spAutoFit/>
          </a:bodyPr>
          <a:lstStyle/>
          <a:p>
            <a:r>
              <a:rPr lang="en-US" altLang="zh-CN" dirty="0"/>
              <a:t>Reporting</a:t>
            </a:r>
            <a:endParaRPr lang="zh-CN" altLang="en-US" dirty="0"/>
          </a:p>
        </p:txBody>
      </p:sp>
      <p:sp>
        <p:nvSpPr>
          <p:cNvPr id="35" name="文本框 34"/>
          <p:cNvSpPr txBox="1"/>
          <p:nvPr/>
        </p:nvSpPr>
        <p:spPr>
          <a:xfrm>
            <a:off x="6067790" y="3263919"/>
            <a:ext cx="1184941" cy="369332"/>
          </a:xfrm>
          <a:prstGeom prst="rect">
            <a:avLst/>
          </a:prstGeom>
          <a:noFill/>
        </p:spPr>
        <p:txBody>
          <a:bodyPr wrap="none" rtlCol="0">
            <a:spAutoFit/>
          </a:bodyPr>
          <a:lstStyle/>
          <a:p>
            <a:r>
              <a:rPr lang="en-US" altLang="zh-CN" dirty="0"/>
              <a:t>Reporting</a:t>
            </a:r>
            <a:endParaRPr lang="zh-CN" altLang="en-US" dirty="0"/>
          </a:p>
        </p:txBody>
      </p:sp>
      <p:sp>
        <p:nvSpPr>
          <p:cNvPr id="36" name="文本框 35"/>
          <p:cNvSpPr txBox="1"/>
          <p:nvPr/>
        </p:nvSpPr>
        <p:spPr>
          <a:xfrm>
            <a:off x="3226538" y="3986480"/>
            <a:ext cx="2557111" cy="369332"/>
          </a:xfrm>
          <a:prstGeom prst="rect">
            <a:avLst/>
          </a:prstGeom>
          <a:noFill/>
        </p:spPr>
        <p:txBody>
          <a:bodyPr wrap="none" rtlCol="0">
            <a:spAutoFit/>
          </a:bodyPr>
          <a:lstStyle/>
          <a:p>
            <a:r>
              <a:rPr lang="en-US" altLang="zh-CN" dirty="0"/>
              <a:t>Configuration Message</a:t>
            </a:r>
            <a:endParaRPr lang="zh-CN" altLang="en-US" dirty="0"/>
          </a:p>
        </p:txBody>
      </p:sp>
      <p:sp>
        <p:nvSpPr>
          <p:cNvPr id="37" name="文本框 36"/>
          <p:cNvSpPr txBox="1"/>
          <p:nvPr/>
        </p:nvSpPr>
        <p:spPr>
          <a:xfrm>
            <a:off x="1674563" y="4374393"/>
            <a:ext cx="1031052" cy="369332"/>
          </a:xfrm>
          <a:prstGeom prst="rect">
            <a:avLst/>
          </a:prstGeom>
          <a:noFill/>
        </p:spPr>
        <p:txBody>
          <a:bodyPr wrap="none" rtlCol="0">
            <a:spAutoFit/>
          </a:bodyPr>
          <a:lstStyle/>
          <a:p>
            <a:r>
              <a:rPr lang="en-US" altLang="zh-CN" dirty="0"/>
              <a:t>Release</a:t>
            </a:r>
            <a:endParaRPr lang="zh-CN" altLang="en-US" dirty="0"/>
          </a:p>
        </p:txBody>
      </p:sp>
      <p:sp>
        <p:nvSpPr>
          <p:cNvPr id="38" name="文本框 37"/>
          <p:cNvSpPr txBox="1"/>
          <p:nvPr/>
        </p:nvSpPr>
        <p:spPr>
          <a:xfrm>
            <a:off x="3690042" y="5096956"/>
            <a:ext cx="1556836" cy="369332"/>
          </a:xfrm>
          <a:prstGeom prst="rect">
            <a:avLst/>
          </a:prstGeom>
          <a:noFill/>
        </p:spPr>
        <p:txBody>
          <a:bodyPr wrap="none" rtlCol="0">
            <a:spAutoFit/>
          </a:bodyPr>
          <a:lstStyle/>
          <a:p>
            <a:r>
              <a:rPr lang="en-US" altLang="zh-CN" dirty="0"/>
              <a:t>Configuration</a:t>
            </a:r>
            <a:endParaRPr lang="zh-CN" altLang="en-US" dirty="0"/>
          </a:p>
        </p:txBody>
      </p:sp>
      <p:cxnSp>
        <p:nvCxnSpPr>
          <p:cNvPr id="31" name="直接箭头连接符 30"/>
          <p:cNvCxnSpPr/>
          <p:nvPr/>
        </p:nvCxnSpPr>
        <p:spPr bwMode="auto">
          <a:xfrm>
            <a:off x="1076092" y="5569586"/>
            <a:ext cx="6469885"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39" name="文本框 38"/>
          <p:cNvSpPr txBox="1"/>
          <p:nvPr/>
        </p:nvSpPr>
        <p:spPr>
          <a:xfrm>
            <a:off x="3788835" y="5581359"/>
            <a:ext cx="1343060" cy="369332"/>
          </a:xfrm>
          <a:prstGeom prst="rect">
            <a:avLst/>
          </a:prstGeom>
          <a:noFill/>
        </p:spPr>
        <p:txBody>
          <a:bodyPr wrap="none" rtlCol="0">
            <a:spAutoFit/>
          </a:bodyPr>
          <a:lstStyle/>
          <a:p>
            <a:r>
              <a:rPr lang="en-US" altLang="zh-CN" dirty="0"/>
              <a:t>UL/DL data</a:t>
            </a:r>
            <a:endParaRPr lang="zh-CN" altLang="en-US" dirty="0"/>
          </a:p>
        </p:txBody>
      </p:sp>
      <p:sp>
        <p:nvSpPr>
          <p:cNvPr id="41" name="椭圆 40">
            <a:extLst>
              <a:ext uri="{FF2B5EF4-FFF2-40B4-BE49-F238E27FC236}">
                <a16:creationId xmlns:a16="http://schemas.microsoft.com/office/drawing/2014/main" id="{612DF6E6-06CC-4B39-BD45-689E3D335206}"/>
              </a:ext>
            </a:extLst>
          </p:cNvPr>
          <p:cNvSpPr/>
          <p:nvPr/>
        </p:nvSpPr>
        <p:spPr bwMode="auto">
          <a:xfrm>
            <a:off x="527108" y="2123875"/>
            <a:ext cx="7551071" cy="1756826"/>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charset="-122"/>
            </a:endParaRPr>
          </a:p>
        </p:txBody>
      </p:sp>
      <p:sp>
        <p:nvSpPr>
          <p:cNvPr id="42" name="文本框 41">
            <a:extLst>
              <a:ext uri="{FF2B5EF4-FFF2-40B4-BE49-F238E27FC236}">
                <a16:creationId xmlns:a16="http://schemas.microsoft.com/office/drawing/2014/main" id="{E13A0242-7764-4533-B482-3BC6AC5C4A55}"/>
              </a:ext>
            </a:extLst>
          </p:cNvPr>
          <p:cNvSpPr txBox="1"/>
          <p:nvPr/>
        </p:nvSpPr>
        <p:spPr>
          <a:xfrm>
            <a:off x="7661705" y="2211410"/>
            <a:ext cx="1701690" cy="338554"/>
          </a:xfrm>
          <a:prstGeom prst="rect">
            <a:avLst/>
          </a:prstGeom>
          <a:noFill/>
        </p:spPr>
        <p:txBody>
          <a:bodyPr wrap="square" rtlCol="0">
            <a:spAutoFit/>
          </a:bodyPr>
          <a:lstStyle/>
          <a:p>
            <a:r>
              <a:rPr lang="en-US" sz="1600" dirty="0">
                <a:solidFill>
                  <a:srgbClr val="FF0000"/>
                </a:solidFill>
              </a:rPr>
              <a:t>New </a:t>
            </a:r>
            <a:r>
              <a:rPr lang="en-US" sz="1600" dirty="0" err="1">
                <a:solidFill>
                  <a:srgbClr val="FF0000"/>
                </a:solidFill>
              </a:rPr>
              <a:t>signalings</a:t>
            </a:r>
            <a:endParaRPr lang="en-US" sz="1600" dirty="0">
              <a:solidFill>
                <a:srgbClr val="FF0000"/>
              </a:solidFill>
            </a:endParaRPr>
          </a:p>
        </p:txBody>
      </p:sp>
    </p:spTree>
    <p:extLst>
      <p:ext uri="{BB962C8B-B14F-4D97-AF65-F5344CB8AC3E}">
        <p14:creationId xmlns:p14="http://schemas.microsoft.com/office/powerpoint/2010/main" val="3462947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16</a:t>
            </a:fld>
            <a:endParaRPr lang="en-US" dirty="0"/>
          </a:p>
        </p:txBody>
      </p:sp>
      <p:sp>
        <p:nvSpPr>
          <p:cNvPr id="11" name="Title 1"/>
          <p:cNvSpPr txBox="1">
            <a:spLocks/>
          </p:cNvSpPr>
          <p:nvPr/>
        </p:nvSpPr>
        <p:spPr bwMode="auto">
          <a:xfrm>
            <a:off x="1194407" y="183198"/>
            <a:ext cx="683397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lgn="l">
              <a:defRPr/>
            </a:pPr>
            <a:r>
              <a:rPr lang="en-US" altLang="zh-CN" sz="2400" kern="0" dirty="0">
                <a:solidFill>
                  <a:srgbClr val="006600"/>
                </a:solidFill>
                <a:latin typeface="Arial Black" panose="020B0A04020102020204" pitchFamily="34" charset="0"/>
              </a:rPr>
              <a:t>Procedure: switch from VMR to Cache</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sp>
        <p:nvSpPr>
          <p:cNvPr id="4" name="Rectangle 2"/>
          <p:cNvSpPr>
            <a:spLocks noChangeArrowheads="1"/>
          </p:cNvSpPr>
          <p:nvPr/>
        </p:nvSpPr>
        <p:spPr bwMode="auto">
          <a:xfrm>
            <a:off x="2123728" y="1196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395536" y="1628800"/>
            <a:ext cx="1377300" cy="369332"/>
          </a:xfrm>
          <a:prstGeom prst="rect">
            <a:avLst/>
          </a:prstGeom>
          <a:noFill/>
          <a:ln w="19050">
            <a:solidFill>
              <a:schemeClr val="tx1"/>
            </a:solidFill>
          </a:ln>
        </p:spPr>
        <p:txBody>
          <a:bodyPr wrap="none" rtlCol="0">
            <a:spAutoFit/>
          </a:bodyPr>
          <a:lstStyle/>
          <a:p>
            <a:r>
              <a:rPr lang="en-US" altLang="zh-CN" dirty="0"/>
              <a:t>Remote UE</a:t>
            </a:r>
            <a:endParaRPr lang="zh-CN" altLang="en-US" dirty="0"/>
          </a:p>
        </p:txBody>
      </p:sp>
      <p:sp>
        <p:nvSpPr>
          <p:cNvPr id="7" name="文本框 6"/>
          <p:cNvSpPr txBox="1"/>
          <p:nvPr/>
        </p:nvSpPr>
        <p:spPr>
          <a:xfrm>
            <a:off x="4582412" y="1628800"/>
            <a:ext cx="889987" cy="369332"/>
          </a:xfrm>
          <a:prstGeom prst="rect">
            <a:avLst/>
          </a:prstGeom>
          <a:noFill/>
          <a:ln w="19050">
            <a:solidFill>
              <a:schemeClr val="tx1"/>
            </a:solidFill>
          </a:ln>
        </p:spPr>
        <p:txBody>
          <a:bodyPr wrap="none" rtlCol="0">
            <a:spAutoFit/>
          </a:bodyPr>
          <a:lstStyle/>
          <a:p>
            <a:r>
              <a:rPr lang="en-US" altLang="zh-CN" dirty="0"/>
              <a:t>VMR 1</a:t>
            </a:r>
            <a:endParaRPr lang="zh-CN" altLang="en-US" dirty="0"/>
          </a:p>
        </p:txBody>
      </p:sp>
      <p:sp>
        <p:nvSpPr>
          <p:cNvPr id="10" name="文本框 9"/>
          <p:cNvSpPr txBox="1"/>
          <p:nvPr/>
        </p:nvSpPr>
        <p:spPr>
          <a:xfrm>
            <a:off x="7237317" y="1628800"/>
            <a:ext cx="633508" cy="369332"/>
          </a:xfrm>
          <a:prstGeom prst="rect">
            <a:avLst/>
          </a:prstGeom>
          <a:noFill/>
          <a:ln w="19050">
            <a:solidFill>
              <a:schemeClr val="tx1"/>
            </a:solidFill>
          </a:ln>
        </p:spPr>
        <p:txBody>
          <a:bodyPr wrap="none" rtlCol="0">
            <a:spAutoFit/>
          </a:bodyPr>
          <a:lstStyle/>
          <a:p>
            <a:r>
              <a:rPr lang="en-US" altLang="zh-CN" dirty="0" err="1"/>
              <a:t>gNB</a:t>
            </a:r>
            <a:endParaRPr lang="zh-CN" altLang="en-US" dirty="0"/>
          </a:p>
        </p:txBody>
      </p:sp>
      <p:cxnSp>
        <p:nvCxnSpPr>
          <p:cNvPr id="5" name="直接连接符 4"/>
          <p:cNvCxnSpPr/>
          <p:nvPr/>
        </p:nvCxnSpPr>
        <p:spPr bwMode="auto">
          <a:xfrm>
            <a:off x="1084186" y="1998132"/>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5027406" y="1998130"/>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7554071" y="1998131"/>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箭头连接符 17"/>
          <p:cNvCxnSpPr/>
          <p:nvPr/>
        </p:nvCxnSpPr>
        <p:spPr bwMode="auto">
          <a:xfrm>
            <a:off x="1084186" y="2708919"/>
            <a:ext cx="6469885"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19" name="椭圆 18"/>
          <p:cNvSpPr/>
          <p:nvPr/>
        </p:nvSpPr>
        <p:spPr bwMode="auto">
          <a:xfrm>
            <a:off x="4955398" y="2628690"/>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cxnSp>
        <p:nvCxnSpPr>
          <p:cNvPr id="20" name="直接箭头连接符 19"/>
          <p:cNvCxnSpPr/>
          <p:nvPr/>
        </p:nvCxnSpPr>
        <p:spPr bwMode="auto">
          <a:xfrm>
            <a:off x="5027406" y="2996951"/>
            <a:ext cx="2526665"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4" name="文本框 23"/>
          <p:cNvSpPr txBox="1"/>
          <p:nvPr/>
        </p:nvSpPr>
        <p:spPr>
          <a:xfrm>
            <a:off x="7008352" y="3428104"/>
            <a:ext cx="1069525" cy="369332"/>
          </a:xfrm>
          <a:prstGeom prst="rect">
            <a:avLst/>
          </a:prstGeom>
          <a:solidFill>
            <a:schemeClr val="bg1"/>
          </a:solidFill>
          <a:ln w="19050">
            <a:solidFill>
              <a:schemeClr val="tx1"/>
            </a:solidFill>
          </a:ln>
        </p:spPr>
        <p:txBody>
          <a:bodyPr wrap="none" rtlCol="0">
            <a:spAutoFit/>
          </a:bodyPr>
          <a:lstStyle/>
          <a:p>
            <a:r>
              <a:rPr lang="en-US" altLang="zh-CN" dirty="0"/>
              <a:t>Decision</a:t>
            </a:r>
            <a:endParaRPr lang="zh-CN" altLang="en-US" dirty="0"/>
          </a:p>
        </p:txBody>
      </p:sp>
      <p:sp>
        <p:nvSpPr>
          <p:cNvPr id="33" name="文本框 32"/>
          <p:cNvSpPr txBox="1"/>
          <p:nvPr/>
        </p:nvSpPr>
        <p:spPr>
          <a:xfrm>
            <a:off x="1518558" y="2348878"/>
            <a:ext cx="1343060" cy="369332"/>
          </a:xfrm>
          <a:prstGeom prst="rect">
            <a:avLst/>
          </a:prstGeom>
          <a:noFill/>
        </p:spPr>
        <p:txBody>
          <a:bodyPr wrap="none" rtlCol="0">
            <a:spAutoFit/>
          </a:bodyPr>
          <a:lstStyle/>
          <a:p>
            <a:r>
              <a:rPr lang="en-US" altLang="zh-CN" dirty="0"/>
              <a:t>UL/DL data</a:t>
            </a:r>
            <a:endParaRPr lang="zh-CN" altLang="en-US" dirty="0"/>
          </a:p>
        </p:txBody>
      </p:sp>
      <p:sp>
        <p:nvSpPr>
          <p:cNvPr id="34" name="文本框 33"/>
          <p:cNvSpPr txBox="1"/>
          <p:nvPr/>
        </p:nvSpPr>
        <p:spPr>
          <a:xfrm>
            <a:off x="5696586" y="2997183"/>
            <a:ext cx="1184941" cy="369332"/>
          </a:xfrm>
          <a:prstGeom prst="rect">
            <a:avLst/>
          </a:prstGeom>
          <a:noFill/>
        </p:spPr>
        <p:txBody>
          <a:bodyPr wrap="none" rtlCol="0">
            <a:spAutoFit/>
          </a:bodyPr>
          <a:lstStyle/>
          <a:p>
            <a:r>
              <a:rPr lang="en-US" altLang="zh-CN" dirty="0"/>
              <a:t>Reporting</a:t>
            </a:r>
            <a:endParaRPr lang="zh-CN" altLang="en-US" dirty="0"/>
          </a:p>
        </p:txBody>
      </p:sp>
      <p:cxnSp>
        <p:nvCxnSpPr>
          <p:cNvPr id="31" name="直接箭头连接符 30"/>
          <p:cNvCxnSpPr/>
          <p:nvPr/>
        </p:nvCxnSpPr>
        <p:spPr bwMode="auto">
          <a:xfrm>
            <a:off x="1073230" y="4436750"/>
            <a:ext cx="6469885" cy="0"/>
          </a:xfrm>
          <a:prstGeom prst="straightConnector1">
            <a:avLst/>
          </a:prstGeom>
          <a:solidFill>
            <a:schemeClr val="accent1"/>
          </a:solidFill>
          <a:ln w="19050" cap="flat" cmpd="sng" algn="ctr">
            <a:solidFill>
              <a:schemeClr val="tx1"/>
            </a:solidFill>
            <a:prstDash val="dash"/>
            <a:round/>
            <a:headEnd type="triangle" w="med" len="med"/>
            <a:tailEnd type="triangle" w="med" len="med"/>
          </a:ln>
          <a:effectLst/>
        </p:spPr>
      </p:cxnSp>
      <p:sp>
        <p:nvSpPr>
          <p:cNvPr id="39" name="椭圆 38"/>
          <p:cNvSpPr/>
          <p:nvPr/>
        </p:nvSpPr>
        <p:spPr bwMode="auto">
          <a:xfrm>
            <a:off x="4944442" y="4356521"/>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41" name="文本框 40"/>
          <p:cNvSpPr txBox="1"/>
          <p:nvPr/>
        </p:nvSpPr>
        <p:spPr>
          <a:xfrm>
            <a:off x="2585426" y="1628800"/>
            <a:ext cx="851515" cy="369332"/>
          </a:xfrm>
          <a:prstGeom prst="rect">
            <a:avLst/>
          </a:prstGeom>
          <a:noFill/>
          <a:ln w="19050">
            <a:solidFill>
              <a:schemeClr val="tx1"/>
            </a:solidFill>
          </a:ln>
        </p:spPr>
        <p:txBody>
          <a:bodyPr wrap="none" rtlCol="0">
            <a:spAutoFit/>
          </a:bodyPr>
          <a:lstStyle/>
          <a:p>
            <a:r>
              <a:rPr lang="en-US" altLang="zh-CN" dirty="0"/>
              <a:t>Cache</a:t>
            </a:r>
            <a:endParaRPr lang="zh-CN" altLang="en-US" dirty="0"/>
          </a:p>
        </p:txBody>
      </p:sp>
      <p:cxnSp>
        <p:nvCxnSpPr>
          <p:cNvPr id="42" name="直接连接符 41"/>
          <p:cNvCxnSpPr/>
          <p:nvPr/>
        </p:nvCxnSpPr>
        <p:spPr bwMode="auto">
          <a:xfrm>
            <a:off x="3011182" y="1998130"/>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3" name="椭圆 42"/>
          <p:cNvSpPr/>
          <p:nvPr/>
        </p:nvSpPr>
        <p:spPr bwMode="auto">
          <a:xfrm>
            <a:off x="2939174" y="4356521"/>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44" name="文本框 43"/>
          <p:cNvSpPr txBox="1"/>
          <p:nvPr/>
        </p:nvSpPr>
        <p:spPr>
          <a:xfrm>
            <a:off x="5016450" y="3978432"/>
            <a:ext cx="2557111" cy="369332"/>
          </a:xfrm>
          <a:prstGeom prst="rect">
            <a:avLst/>
          </a:prstGeom>
          <a:noFill/>
        </p:spPr>
        <p:txBody>
          <a:bodyPr wrap="none" rtlCol="0">
            <a:spAutoFit/>
          </a:bodyPr>
          <a:lstStyle/>
          <a:p>
            <a:r>
              <a:rPr lang="en-US" altLang="zh-CN" dirty="0"/>
              <a:t>Configuration Message</a:t>
            </a:r>
            <a:endParaRPr lang="zh-CN" altLang="en-US" dirty="0"/>
          </a:p>
        </p:txBody>
      </p:sp>
      <p:cxnSp>
        <p:nvCxnSpPr>
          <p:cNvPr id="45" name="直接箭头连接符 44"/>
          <p:cNvCxnSpPr/>
          <p:nvPr/>
        </p:nvCxnSpPr>
        <p:spPr bwMode="auto">
          <a:xfrm>
            <a:off x="1092135" y="5861111"/>
            <a:ext cx="3924315" cy="0"/>
          </a:xfrm>
          <a:prstGeom prst="straightConnector1">
            <a:avLst/>
          </a:prstGeom>
          <a:solidFill>
            <a:schemeClr val="accent1"/>
          </a:solidFill>
          <a:ln w="19050" cap="flat" cmpd="sng" algn="ctr">
            <a:solidFill>
              <a:schemeClr val="tx1"/>
            </a:solidFill>
            <a:prstDash val="dash"/>
            <a:round/>
            <a:headEnd type="triangle" w="med" len="med"/>
            <a:tailEnd type="triangle" w="med" len="med"/>
          </a:ln>
          <a:effectLst/>
        </p:spPr>
      </p:cxnSp>
      <p:sp>
        <p:nvSpPr>
          <p:cNvPr id="46" name="文本框 45"/>
          <p:cNvSpPr txBox="1"/>
          <p:nvPr/>
        </p:nvSpPr>
        <p:spPr>
          <a:xfrm>
            <a:off x="3503515" y="5482797"/>
            <a:ext cx="1031052" cy="369332"/>
          </a:xfrm>
          <a:prstGeom prst="rect">
            <a:avLst/>
          </a:prstGeom>
          <a:noFill/>
        </p:spPr>
        <p:txBody>
          <a:bodyPr wrap="none" rtlCol="0">
            <a:spAutoFit/>
          </a:bodyPr>
          <a:lstStyle/>
          <a:p>
            <a:r>
              <a:rPr lang="en-US" altLang="zh-CN" dirty="0"/>
              <a:t>Release</a:t>
            </a:r>
            <a:endParaRPr lang="zh-CN" altLang="en-US" dirty="0"/>
          </a:p>
        </p:txBody>
      </p:sp>
      <p:cxnSp>
        <p:nvCxnSpPr>
          <p:cNvPr id="47" name="直接箭头连接符 46"/>
          <p:cNvCxnSpPr/>
          <p:nvPr/>
        </p:nvCxnSpPr>
        <p:spPr bwMode="auto">
          <a:xfrm>
            <a:off x="1084186" y="5327478"/>
            <a:ext cx="6489375"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48" name="椭圆 47"/>
          <p:cNvSpPr/>
          <p:nvPr/>
        </p:nvSpPr>
        <p:spPr bwMode="auto">
          <a:xfrm>
            <a:off x="4949413" y="5242582"/>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49" name="椭圆 48"/>
          <p:cNvSpPr/>
          <p:nvPr/>
        </p:nvSpPr>
        <p:spPr bwMode="auto">
          <a:xfrm>
            <a:off x="2939174" y="5247249"/>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50" name="文本框 49"/>
          <p:cNvSpPr txBox="1"/>
          <p:nvPr/>
        </p:nvSpPr>
        <p:spPr>
          <a:xfrm>
            <a:off x="5653926" y="4869160"/>
            <a:ext cx="1343060" cy="369332"/>
          </a:xfrm>
          <a:prstGeom prst="rect">
            <a:avLst/>
          </a:prstGeom>
          <a:noFill/>
        </p:spPr>
        <p:txBody>
          <a:bodyPr wrap="none" rtlCol="0">
            <a:spAutoFit/>
          </a:bodyPr>
          <a:lstStyle/>
          <a:p>
            <a:r>
              <a:rPr lang="en-US" altLang="zh-CN" dirty="0"/>
              <a:t>DL/UL data</a:t>
            </a:r>
            <a:endParaRPr lang="zh-CN" altLang="en-US" dirty="0"/>
          </a:p>
        </p:txBody>
      </p:sp>
      <p:cxnSp>
        <p:nvCxnSpPr>
          <p:cNvPr id="51" name="直接箭头连接符 50"/>
          <p:cNvCxnSpPr/>
          <p:nvPr/>
        </p:nvCxnSpPr>
        <p:spPr bwMode="auto">
          <a:xfrm>
            <a:off x="1064696" y="6376780"/>
            <a:ext cx="1946486"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52" name="文本框 51"/>
          <p:cNvSpPr txBox="1"/>
          <p:nvPr/>
        </p:nvSpPr>
        <p:spPr>
          <a:xfrm>
            <a:off x="1362189" y="5971317"/>
            <a:ext cx="1343060" cy="369332"/>
          </a:xfrm>
          <a:prstGeom prst="rect">
            <a:avLst/>
          </a:prstGeom>
          <a:noFill/>
        </p:spPr>
        <p:txBody>
          <a:bodyPr wrap="none" rtlCol="0">
            <a:spAutoFit/>
          </a:bodyPr>
          <a:lstStyle/>
          <a:p>
            <a:r>
              <a:rPr lang="en-US" altLang="zh-CN" dirty="0"/>
              <a:t>DL/UL data</a:t>
            </a:r>
            <a:endParaRPr lang="zh-CN" altLang="en-US" dirty="0"/>
          </a:p>
        </p:txBody>
      </p:sp>
      <p:cxnSp>
        <p:nvCxnSpPr>
          <p:cNvPr id="32" name="直接箭头连接符 31"/>
          <p:cNvCxnSpPr/>
          <p:nvPr/>
        </p:nvCxnSpPr>
        <p:spPr bwMode="auto">
          <a:xfrm>
            <a:off x="1084186" y="4899978"/>
            <a:ext cx="6469885" cy="0"/>
          </a:xfrm>
          <a:prstGeom prst="straightConnector1">
            <a:avLst/>
          </a:prstGeom>
          <a:solidFill>
            <a:schemeClr val="accent1"/>
          </a:solidFill>
          <a:ln w="19050" cap="flat" cmpd="sng" algn="ctr">
            <a:solidFill>
              <a:schemeClr val="tx1"/>
            </a:solidFill>
            <a:prstDash val="dash"/>
            <a:round/>
            <a:headEnd type="triangle" w="med" len="med"/>
            <a:tailEnd type="triangle" w="med" len="med"/>
          </a:ln>
          <a:effectLst/>
        </p:spPr>
      </p:cxnSp>
      <p:sp>
        <p:nvSpPr>
          <p:cNvPr id="35" name="椭圆 34"/>
          <p:cNvSpPr/>
          <p:nvPr/>
        </p:nvSpPr>
        <p:spPr bwMode="auto">
          <a:xfrm>
            <a:off x="4955398" y="4819749"/>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36" name="椭圆 35"/>
          <p:cNvSpPr/>
          <p:nvPr/>
        </p:nvSpPr>
        <p:spPr bwMode="auto">
          <a:xfrm>
            <a:off x="2950130" y="4819749"/>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37" name="文本框 36"/>
          <p:cNvSpPr txBox="1"/>
          <p:nvPr/>
        </p:nvSpPr>
        <p:spPr>
          <a:xfrm>
            <a:off x="5527543" y="4441660"/>
            <a:ext cx="1556836" cy="369332"/>
          </a:xfrm>
          <a:prstGeom prst="rect">
            <a:avLst/>
          </a:prstGeom>
          <a:noFill/>
        </p:spPr>
        <p:txBody>
          <a:bodyPr wrap="none" rtlCol="0">
            <a:spAutoFit/>
          </a:bodyPr>
          <a:lstStyle/>
          <a:p>
            <a:r>
              <a:rPr lang="en-US" altLang="zh-CN" dirty="0"/>
              <a:t>Configuration</a:t>
            </a:r>
            <a:endParaRPr lang="zh-CN" altLang="en-US" dirty="0"/>
          </a:p>
        </p:txBody>
      </p:sp>
      <p:sp>
        <p:nvSpPr>
          <p:cNvPr id="38" name="椭圆 37">
            <a:extLst>
              <a:ext uri="{FF2B5EF4-FFF2-40B4-BE49-F238E27FC236}">
                <a16:creationId xmlns:a16="http://schemas.microsoft.com/office/drawing/2014/main" id="{9D271B9D-15BB-447F-A72E-1B8C2E0A9878}"/>
              </a:ext>
            </a:extLst>
          </p:cNvPr>
          <p:cNvSpPr/>
          <p:nvPr/>
        </p:nvSpPr>
        <p:spPr bwMode="auto">
          <a:xfrm>
            <a:off x="405305" y="3645332"/>
            <a:ext cx="7551071" cy="2448364"/>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charset="-122"/>
            </a:endParaRPr>
          </a:p>
        </p:txBody>
      </p:sp>
      <p:sp>
        <p:nvSpPr>
          <p:cNvPr id="40" name="文本框 39">
            <a:extLst>
              <a:ext uri="{FF2B5EF4-FFF2-40B4-BE49-F238E27FC236}">
                <a16:creationId xmlns:a16="http://schemas.microsoft.com/office/drawing/2014/main" id="{88883207-E7A7-4826-9C27-93B69ED6CF97}"/>
              </a:ext>
            </a:extLst>
          </p:cNvPr>
          <p:cNvSpPr txBox="1"/>
          <p:nvPr/>
        </p:nvSpPr>
        <p:spPr>
          <a:xfrm>
            <a:off x="7493032" y="5313520"/>
            <a:ext cx="1701690" cy="338554"/>
          </a:xfrm>
          <a:prstGeom prst="rect">
            <a:avLst/>
          </a:prstGeom>
          <a:noFill/>
        </p:spPr>
        <p:txBody>
          <a:bodyPr wrap="square" rtlCol="0">
            <a:spAutoFit/>
          </a:bodyPr>
          <a:lstStyle/>
          <a:p>
            <a:r>
              <a:rPr lang="en-US" sz="1600" dirty="0">
                <a:solidFill>
                  <a:srgbClr val="FF0000"/>
                </a:solidFill>
              </a:rPr>
              <a:t>New actions</a:t>
            </a:r>
          </a:p>
        </p:txBody>
      </p:sp>
      <p:sp>
        <p:nvSpPr>
          <p:cNvPr id="53" name="文本框 52">
            <a:extLst>
              <a:ext uri="{FF2B5EF4-FFF2-40B4-BE49-F238E27FC236}">
                <a16:creationId xmlns:a16="http://schemas.microsoft.com/office/drawing/2014/main" id="{A2B173A5-72BD-4F7D-BDDA-D3644A79581B}"/>
              </a:ext>
            </a:extLst>
          </p:cNvPr>
          <p:cNvSpPr txBox="1"/>
          <p:nvPr/>
        </p:nvSpPr>
        <p:spPr>
          <a:xfrm>
            <a:off x="7636407" y="2044318"/>
            <a:ext cx="1701690" cy="338554"/>
          </a:xfrm>
          <a:prstGeom prst="rect">
            <a:avLst/>
          </a:prstGeom>
          <a:noFill/>
        </p:spPr>
        <p:txBody>
          <a:bodyPr wrap="square" rtlCol="0">
            <a:spAutoFit/>
          </a:bodyPr>
          <a:lstStyle/>
          <a:p>
            <a:r>
              <a:rPr lang="en-US" sz="1600" dirty="0">
                <a:solidFill>
                  <a:srgbClr val="FF0000"/>
                </a:solidFill>
              </a:rPr>
              <a:t>New </a:t>
            </a:r>
            <a:r>
              <a:rPr lang="en-US" sz="1600" dirty="0" err="1">
                <a:solidFill>
                  <a:srgbClr val="FF0000"/>
                </a:solidFill>
              </a:rPr>
              <a:t>signalings</a:t>
            </a:r>
            <a:endParaRPr lang="en-US" sz="1600" dirty="0">
              <a:solidFill>
                <a:srgbClr val="FF0000"/>
              </a:solidFill>
            </a:endParaRPr>
          </a:p>
        </p:txBody>
      </p:sp>
      <p:sp>
        <p:nvSpPr>
          <p:cNvPr id="54" name="椭圆 53">
            <a:extLst>
              <a:ext uri="{FF2B5EF4-FFF2-40B4-BE49-F238E27FC236}">
                <a16:creationId xmlns:a16="http://schemas.microsoft.com/office/drawing/2014/main" id="{584FD069-C4BF-433B-A1B3-61742E48EE4D}"/>
              </a:ext>
            </a:extLst>
          </p:cNvPr>
          <p:cNvSpPr/>
          <p:nvPr/>
        </p:nvSpPr>
        <p:spPr bwMode="auto">
          <a:xfrm>
            <a:off x="527108" y="2123875"/>
            <a:ext cx="7551071" cy="1317023"/>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4252437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17</a:t>
            </a:fld>
            <a:endParaRPr lang="en-US" dirty="0"/>
          </a:p>
        </p:txBody>
      </p:sp>
      <p:sp>
        <p:nvSpPr>
          <p:cNvPr id="11" name="Title 1"/>
          <p:cNvSpPr txBox="1">
            <a:spLocks/>
          </p:cNvSpPr>
          <p:nvPr/>
        </p:nvSpPr>
        <p:spPr bwMode="auto">
          <a:xfrm>
            <a:off x="1036848" y="183198"/>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defRPr/>
            </a:pPr>
            <a:r>
              <a:rPr lang="en-US" altLang="zh-CN" sz="2400" kern="0" dirty="0">
                <a:solidFill>
                  <a:srgbClr val="006600"/>
                </a:solidFill>
                <a:latin typeface="Arial Black" panose="020B0A04020102020204" pitchFamily="34" charset="0"/>
              </a:rPr>
              <a:t>Switch Decision—Switch from Cache</a:t>
            </a:r>
            <a:endParaRPr lang="zh-CN" altLang="en-US" sz="2400" kern="0" dirty="0">
              <a:solidFill>
                <a:srgbClr val="006600"/>
              </a:solidFill>
              <a:latin typeface="Arial Black" panose="020B0A04020102020204" pitchFamily="34" charset="0"/>
            </a:endParaRPr>
          </a:p>
        </p:txBody>
      </p:sp>
      <p:sp>
        <p:nvSpPr>
          <p:cNvPr id="4" name="Rectangle 2"/>
          <p:cNvSpPr>
            <a:spLocks noChangeArrowheads="1"/>
          </p:cNvSpPr>
          <p:nvPr/>
        </p:nvSpPr>
        <p:spPr bwMode="auto">
          <a:xfrm>
            <a:off x="2123728" y="1196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395536" y="2023883"/>
                <a:ext cx="8215672" cy="1771254"/>
              </a:xfrm>
              <a:prstGeom prst="rect">
                <a:avLst/>
              </a:prstGeom>
              <a:noFill/>
            </p:spPr>
            <p:txBody>
              <a:bodyPr wrap="square" rtlCol="0">
                <a:spAutoFit/>
              </a:bodyPr>
              <a:lstStyle/>
              <a:p>
                <a:pPr algn="l">
                  <a:spcBef>
                    <a:spcPts val="600"/>
                  </a:spcBef>
                </a:pPr>
                <a:r>
                  <a:rPr lang="en-US" altLang="zh-CN" dirty="0"/>
                  <a:t>When UE is served by the cache, the cache reports the remaining duration </a:t>
                </a:r>
                <a14:m>
                  <m:oMath xmlns:m="http://schemas.openxmlformats.org/officeDocument/2006/math">
                    <m:r>
                      <a:rPr lang="en-US" altLang="zh-CN" i="1">
                        <a:latin typeface="Cambria Math" panose="02040503050406030204" pitchFamily="18" charset="0"/>
                      </a:rPr>
                      <m:t>𝛾</m:t>
                    </m:r>
                  </m:oMath>
                </a14:m>
                <a:r>
                  <a:rPr lang="zh-CN" altLang="en-US" dirty="0"/>
                  <a:t> </a:t>
                </a:r>
                <a:r>
                  <a:rPr lang="en-US" altLang="zh-CN" dirty="0"/>
                  <a:t>periodically</a:t>
                </a:r>
                <a:r>
                  <a:rPr lang="zh-CN" altLang="en-US" dirty="0"/>
                  <a:t>，</a:t>
                </a:r>
                <a:r>
                  <a:rPr lang="en-US" altLang="zh-CN" dirty="0"/>
                  <a:t>switch process will be triggered when </a:t>
                </a:r>
                <a14:m>
                  <m:oMath xmlns:m="http://schemas.openxmlformats.org/officeDocument/2006/math">
                    <m:r>
                      <a:rPr lang="en-US" altLang="zh-CN" i="1">
                        <a:latin typeface="Cambria Math" panose="02040503050406030204" pitchFamily="18" charset="0"/>
                      </a:rPr>
                      <m:t>𝛾</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0</m:t>
                        </m:r>
                      </m:sub>
                    </m:sSub>
                  </m:oMath>
                </a14:m>
                <a:r>
                  <a:rPr lang="en-US" altLang="zh-CN" dirty="0"/>
                  <a:t>:</a:t>
                </a:r>
                <a:endParaRPr lang="en-US" altLang="zh-CN" b="0" dirty="0"/>
              </a:p>
              <a:p>
                <a:pPr lvl="1" algn="l">
                  <a:spcBef>
                    <a:spcPts val="600"/>
                  </a:spcBef>
                </a:pPr>
                <a:r>
                  <a:rPr lang="en-US" altLang="zh-CN" dirty="0"/>
                  <a:t>Step1: estimate </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𝑡</m:t>
                        </m:r>
                      </m:e>
                      <m:sub>
                        <m:r>
                          <a:rPr lang="en-US" altLang="zh-CN" i="1">
                            <a:solidFill>
                              <a:schemeClr val="tx1"/>
                            </a:solidFill>
                            <a:latin typeface="Cambria Math" panose="02040503050406030204" pitchFamily="18" charset="0"/>
                          </a:rPr>
                          <m:t>𝑖</m:t>
                        </m:r>
                      </m:sub>
                    </m:sSub>
                  </m:oMath>
                </a14:m>
                <a:r>
                  <a:rPr lang="en-US" altLang="zh-CN" dirty="0"/>
                  <a:t>, </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𝑤</m:t>
                        </m:r>
                      </m:e>
                      <m:sub>
                        <m:r>
                          <a:rPr lang="en-US" altLang="zh-CN" i="1">
                            <a:solidFill>
                              <a:schemeClr val="tx1"/>
                            </a:solidFill>
                            <a:latin typeface="Cambria Math" panose="02040503050406030204" pitchFamily="18" charset="0"/>
                          </a:rPr>
                          <m:t>𝑗</m:t>
                        </m:r>
                      </m:sub>
                    </m:sSub>
                    <m:r>
                      <a:rPr lang="en-US" altLang="zh-CN" i="1">
                        <a:solidFill>
                          <a:schemeClr val="tx1"/>
                        </a:solidFill>
                        <a:latin typeface="Cambria Math" panose="02040503050406030204" pitchFamily="18" charset="0"/>
                      </a:rPr>
                      <m:t> </m:t>
                    </m:r>
                  </m:oMath>
                </a14:m>
                <a:r>
                  <a:rPr lang="en-US" altLang="zh-CN" dirty="0"/>
                  <a:t>and </a:t>
                </a:r>
                <a14:m>
                  <m:oMath xmlns:m="http://schemas.openxmlformats.org/officeDocument/2006/math">
                    <m:sSubSup>
                      <m:sSubSupPr>
                        <m:ctrlPr>
                          <a:rPr lang="en-US" altLang="zh-CN" i="1" dirty="0" smtClean="0">
                            <a:solidFill>
                              <a:schemeClr val="tx1"/>
                            </a:solidFill>
                            <a:latin typeface="Cambria Math" panose="02040503050406030204" pitchFamily="18" charset="0"/>
                          </a:rPr>
                        </m:ctrlPr>
                      </m:sSubSupPr>
                      <m:e>
                        <m:r>
                          <a:rPr lang="en-US" altLang="zh-CN" i="1" dirty="0">
                            <a:solidFill>
                              <a:schemeClr val="tx1"/>
                            </a:solidFill>
                            <a:latin typeface="Cambria Math" panose="02040503050406030204" pitchFamily="18" charset="0"/>
                          </a:rPr>
                          <m:t>𝑡</m:t>
                        </m:r>
                      </m:e>
                      <m:sub>
                        <m:r>
                          <a:rPr lang="en-US" altLang="zh-CN" i="1" dirty="0">
                            <a:solidFill>
                              <a:schemeClr val="tx1"/>
                            </a:solidFill>
                            <a:latin typeface="Cambria Math" panose="02040503050406030204" pitchFamily="18" charset="0"/>
                          </a:rPr>
                          <m:t>𝑗</m:t>
                        </m:r>
                      </m:sub>
                      <m:sup>
                        <m:r>
                          <a:rPr lang="en-US" altLang="zh-CN" i="1" dirty="0">
                            <a:solidFill>
                              <a:schemeClr val="tx1"/>
                            </a:solidFill>
                            <a:latin typeface="Cambria Math" panose="02040503050406030204" pitchFamily="18" charset="0"/>
                          </a:rPr>
                          <m:t>′</m:t>
                        </m:r>
                      </m:sup>
                    </m:sSubSup>
                  </m:oMath>
                </a14:m>
                <a:endParaRPr lang="en-US" altLang="zh-CN" dirty="0"/>
              </a:p>
              <a:p>
                <a:pPr lvl="1" algn="l">
                  <a:spcBef>
                    <a:spcPts val="600"/>
                  </a:spcBef>
                </a:pPr>
                <a:r>
                  <a:rPr lang="en-US" altLang="zh-CN" dirty="0"/>
                  <a:t>Step2: each relay reports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sub>
                    </m:sSub>
                  </m:oMath>
                </a14:m>
                <a:r>
                  <a:rPr lang="en-US" altLang="zh-CN" dirty="0"/>
                  <a:t>, </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𝑡</m:t>
                        </m:r>
                      </m:e>
                      <m:sub>
                        <m:r>
                          <a:rPr lang="en-US" altLang="zh-CN" i="1" dirty="0">
                            <a:latin typeface="Cambria Math" panose="02040503050406030204" pitchFamily="18" charset="0"/>
                          </a:rPr>
                          <m:t>𝑗</m:t>
                        </m:r>
                      </m:sub>
                      <m:sup>
                        <m:r>
                          <a:rPr lang="en-US" altLang="zh-CN" i="1" dirty="0">
                            <a:latin typeface="Cambria Math" panose="02040503050406030204" pitchFamily="18" charset="0"/>
                          </a:rPr>
                          <m:t>′</m:t>
                        </m:r>
                      </m:sup>
                    </m:sSubSup>
                  </m:oMath>
                </a14:m>
                <a:r>
                  <a:rPr lang="en-US" altLang="zh-CN" dirty="0"/>
                  <a:t> to </a:t>
                </a:r>
                <a:r>
                  <a:rPr lang="en-US" altLang="zh-CN" dirty="0" err="1"/>
                  <a:t>gNB</a:t>
                </a:r>
                <a:endParaRPr lang="en-US" altLang="zh-CN" dirty="0"/>
              </a:p>
              <a:p>
                <a:pPr lvl="1" algn="l">
                  <a:spcBef>
                    <a:spcPts val="600"/>
                  </a:spcBef>
                </a:pPr>
                <a:r>
                  <a:rPr lang="en-US" altLang="zh-CN" dirty="0"/>
                  <a:t>Step3: </a:t>
                </a:r>
                <a:r>
                  <a:rPr lang="en-US" altLang="zh-CN" dirty="0" err="1"/>
                  <a:t>gNB</a:t>
                </a:r>
                <a:r>
                  <a:rPr lang="en-US" altLang="zh-CN" dirty="0"/>
                  <a:t> makes switch decisions</a:t>
                </a:r>
              </a:p>
            </p:txBody>
          </p:sp>
        </mc:Choice>
        <mc:Fallback xmlns="">
          <p:sp>
            <p:nvSpPr>
              <p:cNvPr id="7" name="文本框 6"/>
              <p:cNvSpPr txBox="1">
                <a:spLocks noRot="1" noChangeAspect="1" noMove="1" noResize="1" noEditPoints="1" noAdjustHandles="1" noChangeArrowheads="1" noChangeShapeType="1" noTextEdit="1"/>
              </p:cNvSpPr>
              <p:nvPr/>
            </p:nvSpPr>
            <p:spPr>
              <a:xfrm>
                <a:off x="395536" y="2023883"/>
                <a:ext cx="8215672" cy="1771254"/>
              </a:xfrm>
              <a:prstGeom prst="rect">
                <a:avLst/>
              </a:prstGeom>
              <a:blipFill>
                <a:blip r:embed="rId3"/>
                <a:stretch>
                  <a:fillRect l="-668" t="-1718" b="-4467"/>
                </a:stretch>
              </a:blipFill>
            </p:spPr>
            <p:txBody>
              <a:bodyPr/>
              <a:lstStyle/>
              <a:p>
                <a:r>
                  <a:rPr lang="en-US">
                    <a:noFill/>
                  </a:rPr>
                  <a:t> </a:t>
                </a:r>
              </a:p>
            </p:txBody>
          </p:sp>
        </mc:Fallback>
      </mc:AlternateContent>
      <p:sp>
        <p:nvSpPr>
          <p:cNvPr id="6" name="文本框 5">
            <a:extLst>
              <a:ext uri="{FF2B5EF4-FFF2-40B4-BE49-F238E27FC236}">
                <a16:creationId xmlns:a16="http://schemas.microsoft.com/office/drawing/2014/main" id="{0892C416-E526-4F0F-9B42-AE5E4BA56158}"/>
              </a:ext>
            </a:extLst>
          </p:cNvPr>
          <p:cNvSpPr txBox="1"/>
          <p:nvPr/>
        </p:nvSpPr>
        <p:spPr>
          <a:xfrm>
            <a:off x="107504" y="1372706"/>
            <a:ext cx="8503704" cy="400110"/>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b="1" dirty="0"/>
              <a:t>Triggering Process </a:t>
            </a:r>
            <a:r>
              <a:rPr lang="en-US" altLang="zh-CN" sz="2000" dirty="0"/>
              <a:t>(for non real-time)</a:t>
            </a:r>
          </a:p>
        </p:txBody>
      </p:sp>
    </p:spTree>
    <p:extLst>
      <p:ext uri="{BB962C8B-B14F-4D97-AF65-F5344CB8AC3E}">
        <p14:creationId xmlns:p14="http://schemas.microsoft.com/office/powerpoint/2010/main" val="3709075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18</a:t>
            </a:fld>
            <a:endParaRPr lang="en-US" dirty="0"/>
          </a:p>
        </p:txBody>
      </p:sp>
      <p:sp>
        <p:nvSpPr>
          <p:cNvPr id="11" name="Title 1"/>
          <p:cNvSpPr txBox="1">
            <a:spLocks/>
          </p:cNvSpPr>
          <p:nvPr/>
        </p:nvSpPr>
        <p:spPr bwMode="auto">
          <a:xfrm>
            <a:off x="1036848" y="183198"/>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defRPr/>
            </a:pPr>
            <a:r>
              <a:rPr lang="en-US" altLang="zh-CN" sz="2400" kern="0" dirty="0">
                <a:solidFill>
                  <a:srgbClr val="006600"/>
                </a:solidFill>
                <a:latin typeface="Arial Black" panose="020B0A04020102020204" pitchFamily="34" charset="0"/>
              </a:rPr>
              <a:t>Switch Decision—Switch from Cache</a:t>
            </a:r>
            <a:endParaRPr lang="zh-CN" altLang="en-US" sz="2400" kern="0" dirty="0">
              <a:solidFill>
                <a:srgbClr val="006600"/>
              </a:solidFill>
              <a:latin typeface="Arial Black" panose="020B0A04020102020204" pitchFamily="34" charset="0"/>
            </a:endParaRPr>
          </a:p>
        </p:txBody>
      </p:sp>
      <mc:AlternateContent xmlns:mc="http://schemas.openxmlformats.org/markup-compatibility/2006" xmlns:a14="http://schemas.microsoft.com/office/drawing/2010/main">
        <mc:Choice Requires="a14">
          <p:sp>
            <p:nvSpPr>
              <p:cNvPr id="2" name="文本框 1"/>
              <p:cNvSpPr txBox="1"/>
              <p:nvPr/>
            </p:nvSpPr>
            <p:spPr>
              <a:xfrm>
                <a:off x="287524" y="2154001"/>
                <a:ext cx="8568952" cy="3219215"/>
              </a:xfrm>
              <a:prstGeom prst="rect">
                <a:avLst/>
              </a:prstGeom>
              <a:noFill/>
              <a:ln>
                <a:solidFill>
                  <a:schemeClr val="tx1"/>
                </a:solidFill>
                <a:prstDash val="dash"/>
              </a:ln>
            </p:spPr>
            <p:txBody>
              <a:bodyPr wrap="square" rtlCol="0">
                <a:spAutoFit/>
              </a:bodyPr>
              <a:lstStyle/>
              <a:p>
                <a:pPr algn="just">
                  <a:spcBef>
                    <a:spcPts val="600"/>
                  </a:spcBef>
                </a:pPr>
                <a:r>
                  <a:rPr lang="en-US" altLang="zh-CN" b="0" dirty="0"/>
                  <a:t>if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e>
                            </m:d>
                          </m:e>
                        </m:func>
                      </m:e>
                    </m:func>
                  </m:oMath>
                </a14:m>
                <a:r>
                  <a:rPr lang="en-US" altLang="zh-CN" dirty="0"/>
                  <a:t>,</a:t>
                </a:r>
              </a:p>
              <a:p>
                <a:pPr algn="just">
                  <a:spcBef>
                    <a:spcPts val="600"/>
                  </a:spcBef>
                </a:pPr>
                <a:r>
                  <a:rPr lang="en-US" altLang="zh-CN" b="0" dirty="0"/>
                  <a:t>if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oMath>
                </a14:m>
                <a:r>
                  <a:rPr lang="zh-CN" altLang="en-US" dirty="0"/>
                  <a:t>，</a:t>
                </a:r>
                <a:r>
                  <a:rPr lang="en-US" altLang="zh-CN" dirty="0"/>
                  <a:t>then switch to Relay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oMath>
                </a14:m>
                <a:endParaRPr lang="en-US" altLang="zh-CN" b="0" dirty="0"/>
              </a:p>
              <a:p>
                <a:pPr algn="just">
                  <a:spcBef>
                    <a:spcPts val="600"/>
                  </a:spcBef>
                </a:pPr>
                <a:r>
                  <a:rPr lang="en-US" altLang="zh-CN" dirty="0"/>
                  <a:t>if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oMath>
                </a14:m>
                <a:r>
                  <a:rPr lang="zh-CN" altLang="en-US" dirty="0"/>
                  <a:t>，</a:t>
                </a:r>
                <a:endParaRPr lang="en-US" altLang="zh-CN" dirty="0"/>
              </a:p>
              <a:p>
                <a:pPr algn="just">
                  <a:spcBef>
                    <a:spcPts val="600"/>
                  </a:spcBef>
                </a:pPr>
                <a:r>
                  <a:rPr lang="en-US" altLang="zh-CN" dirty="0"/>
                  <a:t>    Set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𝑗</m:t>
                                    </m:r>
                                  </m:sub>
                                </m:sSub>
                                <m:r>
                                  <a:rPr lang="en-US" altLang="zh-CN" b="0" i="1" smtClean="0">
                                    <a:latin typeface="Cambria Math" panose="02040503050406030204" pitchFamily="18" charset="0"/>
                                  </a:rPr>
                                  <m:t>|</m:t>
                                </m:r>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𝑡</m:t>
                                    </m:r>
                                  </m:e>
                                  <m:sub>
                                    <m:r>
                                      <a:rPr lang="en-US" altLang="zh-CN" i="1" dirty="0">
                                        <a:latin typeface="Cambria Math" panose="02040503050406030204" pitchFamily="18" charset="0"/>
                                      </a:rPr>
                                      <m:t>𝑗</m:t>
                                    </m:r>
                                  </m:sub>
                                  <m:sup>
                                    <m:r>
                                      <a:rPr lang="en-US" altLang="zh-CN" i="1" dirty="0">
                                        <a:latin typeface="Cambria Math" panose="02040503050406030204" pitchFamily="18" charset="0"/>
                                      </a:rPr>
                                      <m:t>′</m:t>
                                    </m:r>
                                  </m:sup>
                                </m:sSub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e>
                            </m:d>
                          </m:e>
                        </m:func>
                      </m:e>
                    </m:func>
                  </m:oMath>
                </a14:m>
                <a:r>
                  <a:rPr lang="zh-CN" altLang="en-US" dirty="0"/>
                  <a:t>，</a:t>
                </a:r>
                <a:endParaRPr lang="en-US" altLang="zh-CN" dirty="0"/>
              </a:p>
              <a:p>
                <a:pPr algn="just">
                  <a:spcBef>
                    <a:spcPts val="600"/>
                  </a:spcBef>
                </a:pPr>
                <a:r>
                  <a:rPr lang="en-US" altLang="zh-CN" dirty="0"/>
                  <a:t>    if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𝑗</m:t>
                            </m:r>
                          </m:e>
                          <m:sup>
                            <m:r>
                              <a:rPr lang="en-US" altLang="zh-CN" b="0" i="1" smtClean="0">
                                <a:latin typeface="Cambria Math" panose="02040503050406030204" pitchFamily="18" charset="0"/>
                              </a:rPr>
                              <m:t>∗</m:t>
                            </m:r>
                          </m:sup>
                        </m:sSup>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𝛾</m:t>
                    </m:r>
                  </m:oMath>
                </a14:m>
                <a:r>
                  <a:rPr lang="zh-CN" altLang="en-US" dirty="0"/>
                  <a:t>，</a:t>
                </a:r>
                <a:endParaRPr lang="en-US" altLang="zh-CN" dirty="0"/>
              </a:p>
              <a:p>
                <a:pPr algn="just">
                  <a:spcBef>
                    <a:spcPts val="600"/>
                  </a:spcBef>
                </a:pPr>
                <a:r>
                  <a:rPr lang="en-US" altLang="zh-CN" dirty="0"/>
                  <a:t>        if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=1</m:t>
                    </m:r>
                    <m:r>
                      <a:rPr lang="zh-CN" altLang="en-US" i="1">
                        <a:latin typeface="Cambria Math" panose="02040503050406030204" pitchFamily="18" charset="0"/>
                      </a:rPr>
                      <m:t>，</m:t>
                    </m:r>
                  </m:oMath>
                </a14:m>
                <a:r>
                  <a:rPr lang="en-US" altLang="zh-CN" dirty="0"/>
                  <a:t>then switch to </a:t>
                </a:r>
                <a:r>
                  <a:rPr lang="en-US" altLang="zh-CN" dirty="0" err="1"/>
                  <a:t>gNB</a:t>
                </a:r>
                <a:endParaRPr lang="en-US" altLang="zh-CN" dirty="0"/>
              </a:p>
              <a:p>
                <a:pPr algn="just">
                  <a:spcBef>
                    <a:spcPts val="600"/>
                  </a:spcBef>
                </a:pPr>
                <a:r>
                  <a:rPr lang="zh-CN" altLang="en-US" dirty="0"/>
                  <a:t>        </a:t>
                </a:r>
                <a:r>
                  <a:rPr lang="en-US" altLang="zh-CN" dirty="0"/>
                  <a:t>if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=0</m:t>
                    </m:r>
                  </m:oMath>
                </a14:m>
                <a:r>
                  <a:rPr lang="zh-CN" altLang="en-US" dirty="0"/>
                  <a:t>，</a:t>
                </a:r>
                <a:r>
                  <a:rPr lang="en-US" altLang="zh-CN" dirty="0"/>
                  <a:t>then switch to Relay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oMath>
                </a14:m>
                <a:endParaRPr lang="en-US" altLang="zh-CN" dirty="0"/>
              </a:p>
              <a:p>
                <a:pPr algn="just">
                  <a:spcBef>
                    <a:spcPts val="600"/>
                  </a:spcBef>
                </a:pPr>
                <a:r>
                  <a:rPr lang="en-US" altLang="zh-CN" dirty="0"/>
                  <a:t>    if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sSup>
                          <m:sSupPr>
                            <m:ctrlPr>
                              <a:rPr lang="en-US" altLang="zh-CN" i="1">
                                <a:latin typeface="Cambria Math" panose="02040503050406030204" pitchFamily="18" charset="0"/>
                              </a:rPr>
                            </m:ctrlPr>
                          </m:sSupPr>
                          <m:e>
                            <m:r>
                              <a:rPr lang="en-US" altLang="zh-CN" i="1">
                                <a:latin typeface="Cambria Math" panose="02040503050406030204" pitchFamily="18" charset="0"/>
                              </a:rPr>
                              <m:t>𝑗</m:t>
                            </m:r>
                          </m:e>
                          <m:sup>
                            <m:r>
                              <a:rPr lang="en-US" altLang="zh-CN" i="1">
                                <a:latin typeface="Cambria Math" panose="02040503050406030204" pitchFamily="18" charset="0"/>
                              </a:rPr>
                              <m:t>∗</m:t>
                            </m:r>
                          </m:sup>
                        </m:sSup>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𝛾</m:t>
                    </m:r>
                  </m:oMath>
                </a14:m>
                <a:r>
                  <a:rPr lang="zh-CN" altLang="en-US" dirty="0"/>
                  <a:t>，</a:t>
                </a:r>
                <a:r>
                  <a:rPr lang="en-US" altLang="zh-CN" dirty="0"/>
                  <a:t>then the UE does not make any switch until Relay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𝑗</m:t>
                        </m:r>
                      </m:e>
                      <m:sup>
                        <m:r>
                          <a:rPr lang="en-US" altLang="zh-CN" i="1">
                            <a:latin typeface="Cambria Math" panose="02040503050406030204" pitchFamily="18" charset="0"/>
                          </a:rPr>
                          <m:t>∗</m:t>
                        </m:r>
                      </m:sup>
                    </m:sSup>
                  </m:oMath>
                </a14:m>
                <a:r>
                  <a:rPr lang="zh-CN" altLang="en-US" dirty="0"/>
                  <a:t> </a:t>
                </a:r>
                <a:r>
                  <a:rPr lang="en-US" altLang="zh-CN" dirty="0"/>
                  <a:t>arrives at bus station</a:t>
                </a:r>
              </a:p>
            </p:txBody>
          </p:sp>
        </mc:Choice>
        <mc:Fallback xmlns="">
          <p:sp>
            <p:nvSpPr>
              <p:cNvPr id="2" name="文本框 1"/>
              <p:cNvSpPr txBox="1">
                <a:spLocks noRot="1" noChangeAspect="1" noMove="1" noResize="1" noEditPoints="1" noAdjustHandles="1" noChangeArrowheads="1" noChangeShapeType="1" noTextEdit="1"/>
              </p:cNvSpPr>
              <p:nvPr/>
            </p:nvSpPr>
            <p:spPr>
              <a:xfrm>
                <a:off x="287524" y="2154001"/>
                <a:ext cx="8568952" cy="3219215"/>
              </a:xfrm>
              <a:prstGeom prst="rect">
                <a:avLst/>
              </a:prstGeom>
              <a:blipFill>
                <a:blip r:embed="rId3"/>
                <a:stretch>
                  <a:fillRect l="-497" t="-755" r="-568" b="-1887"/>
                </a:stretch>
              </a:blipFill>
              <a:ln>
                <a:solidFill>
                  <a:schemeClr val="tx1"/>
                </a:solidFill>
                <a:prstDash val="dash"/>
              </a:ln>
            </p:spPr>
            <p:txBody>
              <a:bodyPr/>
              <a:lstStyle/>
              <a:p>
                <a:r>
                  <a:rPr lang="en-US">
                    <a:noFill/>
                  </a:rPr>
                  <a:t> </a:t>
                </a:r>
              </a:p>
            </p:txBody>
          </p:sp>
        </mc:Fallback>
      </mc:AlternateContent>
      <p:sp>
        <p:nvSpPr>
          <p:cNvPr id="5" name="文本框 4">
            <a:extLst>
              <a:ext uri="{FF2B5EF4-FFF2-40B4-BE49-F238E27FC236}">
                <a16:creationId xmlns:a16="http://schemas.microsoft.com/office/drawing/2014/main" id="{7CE35645-21E2-4225-9527-CE758AF6ABCD}"/>
              </a:ext>
            </a:extLst>
          </p:cNvPr>
          <p:cNvSpPr txBox="1"/>
          <p:nvPr/>
        </p:nvSpPr>
        <p:spPr>
          <a:xfrm>
            <a:off x="156000" y="1450057"/>
            <a:ext cx="8503704" cy="400110"/>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b="1" dirty="0"/>
              <a:t>Decision Process </a:t>
            </a:r>
            <a:r>
              <a:rPr lang="en-US" altLang="zh-CN" sz="2000" dirty="0"/>
              <a:t>(for non real-time)</a:t>
            </a:r>
          </a:p>
        </p:txBody>
      </p:sp>
    </p:spTree>
    <p:extLst>
      <p:ext uri="{BB962C8B-B14F-4D97-AF65-F5344CB8AC3E}">
        <p14:creationId xmlns:p14="http://schemas.microsoft.com/office/powerpoint/2010/main" val="392917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19</a:t>
            </a:fld>
            <a:endParaRPr lang="en-US" dirty="0"/>
          </a:p>
        </p:txBody>
      </p:sp>
      <p:sp>
        <p:nvSpPr>
          <p:cNvPr id="11" name="Title 1"/>
          <p:cNvSpPr txBox="1">
            <a:spLocks/>
          </p:cNvSpPr>
          <p:nvPr/>
        </p:nvSpPr>
        <p:spPr bwMode="auto">
          <a:xfrm>
            <a:off x="1174105" y="183198"/>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lgn="l">
              <a:defRPr/>
            </a:pPr>
            <a:r>
              <a:rPr lang="en-US" altLang="zh-CN" sz="2400" kern="0" dirty="0">
                <a:solidFill>
                  <a:srgbClr val="006600"/>
                </a:solidFill>
                <a:latin typeface="Arial Black" panose="020B0A04020102020204" pitchFamily="34" charset="0"/>
              </a:rPr>
              <a:t>Procedure: switch from Cache to VMR</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sp>
        <p:nvSpPr>
          <p:cNvPr id="4" name="Rectangle 2"/>
          <p:cNvSpPr>
            <a:spLocks noChangeArrowheads="1"/>
          </p:cNvSpPr>
          <p:nvPr/>
        </p:nvSpPr>
        <p:spPr bwMode="auto">
          <a:xfrm>
            <a:off x="2123728" y="1196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395536" y="1628800"/>
            <a:ext cx="1377300" cy="369332"/>
          </a:xfrm>
          <a:prstGeom prst="rect">
            <a:avLst/>
          </a:prstGeom>
          <a:noFill/>
          <a:ln w="19050">
            <a:solidFill>
              <a:schemeClr val="tx1"/>
            </a:solidFill>
          </a:ln>
        </p:spPr>
        <p:txBody>
          <a:bodyPr wrap="none" rtlCol="0">
            <a:spAutoFit/>
          </a:bodyPr>
          <a:lstStyle/>
          <a:p>
            <a:r>
              <a:rPr lang="en-US" altLang="zh-CN" dirty="0"/>
              <a:t>Remote UE</a:t>
            </a:r>
            <a:endParaRPr lang="zh-CN" altLang="en-US" dirty="0"/>
          </a:p>
        </p:txBody>
      </p:sp>
      <p:sp>
        <p:nvSpPr>
          <p:cNvPr id="7" name="文本框 6"/>
          <p:cNvSpPr txBox="1"/>
          <p:nvPr/>
        </p:nvSpPr>
        <p:spPr>
          <a:xfrm>
            <a:off x="4582412" y="1628800"/>
            <a:ext cx="889987" cy="369332"/>
          </a:xfrm>
          <a:prstGeom prst="rect">
            <a:avLst/>
          </a:prstGeom>
          <a:noFill/>
          <a:ln w="19050">
            <a:solidFill>
              <a:schemeClr val="tx1"/>
            </a:solidFill>
          </a:ln>
        </p:spPr>
        <p:txBody>
          <a:bodyPr wrap="none" rtlCol="0">
            <a:spAutoFit/>
          </a:bodyPr>
          <a:lstStyle/>
          <a:p>
            <a:r>
              <a:rPr lang="en-US" altLang="zh-CN" dirty="0"/>
              <a:t>VMR 1</a:t>
            </a:r>
            <a:endParaRPr lang="zh-CN" altLang="en-US" dirty="0"/>
          </a:p>
        </p:txBody>
      </p:sp>
      <p:sp>
        <p:nvSpPr>
          <p:cNvPr id="10" name="文本框 9"/>
          <p:cNvSpPr txBox="1"/>
          <p:nvPr/>
        </p:nvSpPr>
        <p:spPr>
          <a:xfrm>
            <a:off x="7237317" y="1628800"/>
            <a:ext cx="633508" cy="369332"/>
          </a:xfrm>
          <a:prstGeom prst="rect">
            <a:avLst/>
          </a:prstGeom>
          <a:noFill/>
          <a:ln w="19050">
            <a:solidFill>
              <a:schemeClr val="tx1"/>
            </a:solidFill>
          </a:ln>
        </p:spPr>
        <p:txBody>
          <a:bodyPr wrap="none" rtlCol="0">
            <a:spAutoFit/>
          </a:bodyPr>
          <a:lstStyle/>
          <a:p>
            <a:r>
              <a:rPr lang="en-US" altLang="zh-CN" dirty="0" err="1"/>
              <a:t>gNB</a:t>
            </a:r>
            <a:endParaRPr lang="zh-CN" altLang="en-US" dirty="0"/>
          </a:p>
        </p:txBody>
      </p:sp>
      <p:cxnSp>
        <p:nvCxnSpPr>
          <p:cNvPr id="5" name="直接连接符 4"/>
          <p:cNvCxnSpPr/>
          <p:nvPr/>
        </p:nvCxnSpPr>
        <p:spPr bwMode="auto">
          <a:xfrm>
            <a:off x="1084186" y="1998132"/>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5027406" y="1998130"/>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7554071" y="1998131"/>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箭头连接符 17"/>
          <p:cNvCxnSpPr/>
          <p:nvPr/>
        </p:nvCxnSpPr>
        <p:spPr bwMode="auto">
          <a:xfrm>
            <a:off x="1084186" y="6101517"/>
            <a:ext cx="6469885"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19" name="椭圆 18"/>
          <p:cNvSpPr/>
          <p:nvPr/>
        </p:nvSpPr>
        <p:spPr bwMode="auto">
          <a:xfrm>
            <a:off x="4955398" y="6021288"/>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cxnSp>
        <p:nvCxnSpPr>
          <p:cNvPr id="20" name="直接箭头连接符 19"/>
          <p:cNvCxnSpPr/>
          <p:nvPr/>
        </p:nvCxnSpPr>
        <p:spPr bwMode="auto">
          <a:xfrm>
            <a:off x="5027406" y="2996951"/>
            <a:ext cx="2526665"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4" name="文本框 23"/>
          <p:cNvSpPr txBox="1"/>
          <p:nvPr/>
        </p:nvSpPr>
        <p:spPr>
          <a:xfrm>
            <a:off x="7008352" y="3428104"/>
            <a:ext cx="1069525" cy="369332"/>
          </a:xfrm>
          <a:prstGeom prst="rect">
            <a:avLst/>
          </a:prstGeom>
          <a:solidFill>
            <a:schemeClr val="bg1"/>
          </a:solidFill>
          <a:ln w="19050">
            <a:solidFill>
              <a:schemeClr val="tx1"/>
            </a:solidFill>
          </a:ln>
        </p:spPr>
        <p:txBody>
          <a:bodyPr wrap="none" rtlCol="0">
            <a:spAutoFit/>
          </a:bodyPr>
          <a:lstStyle/>
          <a:p>
            <a:r>
              <a:rPr lang="en-US" altLang="zh-CN" dirty="0"/>
              <a:t>Decision</a:t>
            </a:r>
            <a:endParaRPr lang="zh-CN" altLang="en-US" dirty="0"/>
          </a:p>
        </p:txBody>
      </p:sp>
      <p:sp>
        <p:nvSpPr>
          <p:cNvPr id="33" name="文本框 32"/>
          <p:cNvSpPr txBox="1"/>
          <p:nvPr/>
        </p:nvSpPr>
        <p:spPr>
          <a:xfrm>
            <a:off x="1518558" y="5741476"/>
            <a:ext cx="1343060" cy="369332"/>
          </a:xfrm>
          <a:prstGeom prst="rect">
            <a:avLst/>
          </a:prstGeom>
          <a:noFill/>
        </p:spPr>
        <p:txBody>
          <a:bodyPr wrap="none" rtlCol="0">
            <a:spAutoFit/>
          </a:bodyPr>
          <a:lstStyle/>
          <a:p>
            <a:r>
              <a:rPr lang="en-US" altLang="zh-CN" dirty="0"/>
              <a:t>UL/DL data</a:t>
            </a:r>
            <a:endParaRPr lang="zh-CN" altLang="en-US" dirty="0"/>
          </a:p>
        </p:txBody>
      </p:sp>
      <p:sp>
        <p:nvSpPr>
          <p:cNvPr id="34" name="文本框 33"/>
          <p:cNvSpPr txBox="1"/>
          <p:nvPr/>
        </p:nvSpPr>
        <p:spPr>
          <a:xfrm>
            <a:off x="5696586" y="2997183"/>
            <a:ext cx="1184941" cy="369332"/>
          </a:xfrm>
          <a:prstGeom prst="rect">
            <a:avLst/>
          </a:prstGeom>
          <a:noFill/>
        </p:spPr>
        <p:txBody>
          <a:bodyPr wrap="none" rtlCol="0">
            <a:spAutoFit/>
          </a:bodyPr>
          <a:lstStyle/>
          <a:p>
            <a:r>
              <a:rPr lang="en-US" altLang="zh-CN" dirty="0"/>
              <a:t>Reporting</a:t>
            </a:r>
            <a:endParaRPr lang="zh-CN" altLang="en-US" dirty="0"/>
          </a:p>
        </p:txBody>
      </p:sp>
      <p:cxnSp>
        <p:nvCxnSpPr>
          <p:cNvPr id="31" name="直接箭头连接符 30"/>
          <p:cNvCxnSpPr/>
          <p:nvPr/>
        </p:nvCxnSpPr>
        <p:spPr bwMode="auto">
          <a:xfrm>
            <a:off x="1073230" y="4436750"/>
            <a:ext cx="6469885" cy="0"/>
          </a:xfrm>
          <a:prstGeom prst="straightConnector1">
            <a:avLst/>
          </a:prstGeom>
          <a:solidFill>
            <a:schemeClr val="accent1"/>
          </a:solidFill>
          <a:ln w="19050" cap="flat" cmpd="sng" algn="ctr">
            <a:solidFill>
              <a:schemeClr val="tx1"/>
            </a:solidFill>
            <a:prstDash val="dash"/>
            <a:round/>
            <a:headEnd type="triangle" w="med" len="med"/>
            <a:tailEnd type="triangle" w="med" len="med"/>
          </a:ln>
          <a:effectLst/>
        </p:spPr>
      </p:cxnSp>
      <p:sp>
        <p:nvSpPr>
          <p:cNvPr id="39" name="椭圆 38"/>
          <p:cNvSpPr/>
          <p:nvPr/>
        </p:nvSpPr>
        <p:spPr bwMode="auto">
          <a:xfrm>
            <a:off x="4944442" y="4356521"/>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41" name="文本框 40"/>
          <p:cNvSpPr txBox="1"/>
          <p:nvPr/>
        </p:nvSpPr>
        <p:spPr>
          <a:xfrm>
            <a:off x="2585426" y="1628800"/>
            <a:ext cx="851515" cy="369332"/>
          </a:xfrm>
          <a:prstGeom prst="rect">
            <a:avLst/>
          </a:prstGeom>
          <a:noFill/>
          <a:ln w="19050">
            <a:solidFill>
              <a:schemeClr val="tx1"/>
            </a:solidFill>
          </a:ln>
        </p:spPr>
        <p:txBody>
          <a:bodyPr wrap="none" rtlCol="0">
            <a:spAutoFit/>
          </a:bodyPr>
          <a:lstStyle/>
          <a:p>
            <a:r>
              <a:rPr lang="en-US" altLang="zh-CN" dirty="0"/>
              <a:t>Cache</a:t>
            </a:r>
            <a:endParaRPr lang="zh-CN" altLang="en-US" dirty="0"/>
          </a:p>
        </p:txBody>
      </p:sp>
      <p:cxnSp>
        <p:nvCxnSpPr>
          <p:cNvPr id="42" name="直接连接符 41"/>
          <p:cNvCxnSpPr/>
          <p:nvPr/>
        </p:nvCxnSpPr>
        <p:spPr bwMode="auto">
          <a:xfrm>
            <a:off x="3011182" y="1998130"/>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3" name="椭圆 42"/>
          <p:cNvSpPr/>
          <p:nvPr/>
        </p:nvSpPr>
        <p:spPr bwMode="auto">
          <a:xfrm>
            <a:off x="2939174" y="4356521"/>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44" name="文本框 43"/>
          <p:cNvSpPr txBox="1"/>
          <p:nvPr/>
        </p:nvSpPr>
        <p:spPr>
          <a:xfrm>
            <a:off x="5016450" y="3978432"/>
            <a:ext cx="2557111" cy="369332"/>
          </a:xfrm>
          <a:prstGeom prst="rect">
            <a:avLst/>
          </a:prstGeom>
          <a:noFill/>
        </p:spPr>
        <p:txBody>
          <a:bodyPr wrap="none" rtlCol="0">
            <a:spAutoFit/>
          </a:bodyPr>
          <a:lstStyle/>
          <a:p>
            <a:r>
              <a:rPr lang="en-US" altLang="zh-CN" dirty="0"/>
              <a:t>Configuration Message</a:t>
            </a:r>
            <a:endParaRPr lang="zh-CN" altLang="en-US" dirty="0"/>
          </a:p>
        </p:txBody>
      </p:sp>
      <p:cxnSp>
        <p:nvCxnSpPr>
          <p:cNvPr id="45" name="直接箭头连接符 44"/>
          <p:cNvCxnSpPr/>
          <p:nvPr/>
        </p:nvCxnSpPr>
        <p:spPr bwMode="auto">
          <a:xfrm>
            <a:off x="1092135" y="5433611"/>
            <a:ext cx="3924315" cy="0"/>
          </a:xfrm>
          <a:prstGeom prst="straightConnector1">
            <a:avLst/>
          </a:prstGeom>
          <a:solidFill>
            <a:schemeClr val="accent1"/>
          </a:solidFill>
          <a:ln w="19050" cap="flat" cmpd="sng" algn="ctr">
            <a:solidFill>
              <a:schemeClr val="tx1"/>
            </a:solidFill>
            <a:prstDash val="dash"/>
            <a:round/>
            <a:headEnd type="triangle" w="med" len="med"/>
            <a:tailEnd type="triangle" w="med" len="med"/>
          </a:ln>
          <a:effectLst/>
        </p:spPr>
      </p:cxnSp>
      <p:sp>
        <p:nvSpPr>
          <p:cNvPr id="46" name="文本框 45"/>
          <p:cNvSpPr txBox="1"/>
          <p:nvPr/>
        </p:nvSpPr>
        <p:spPr>
          <a:xfrm>
            <a:off x="3240626" y="5055297"/>
            <a:ext cx="1556836" cy="369332"/>
          </a:xfrm>
          <a:prstGeom prst="rect">
            <a:avLst/>
          </a:prstGeom>
          <a:noFill/>
        </p:spPr>
        <p:txBody>
          <a:bodyPr wrap="none" rtlCol="0">
            <a:spAutoFit/>
          </a:bodyPr>
          <a:lstStyle/>
          <a:p>
            <a:r>
              <a:rPr lang="en-US" altLang="zh-CN" dirty="0"/>
              <a:t>Configuration</a:t>
            </a:r>
            <a:endParaRPr lang="zh-CN" altLang="en-US" dirty="0"/>
          </a:p>
        </p:txBody>
      </p:sp>
      <p:cxnSp>
        <p:nvCxnSpPr>
          <p:cNvPr id="51" name="直接箭头连接符 50"/>
          <p:cNvCxnSpPr/>
          <p:nvPr/>
        </p:nvCxnSpPr>
        <p:spPr bwMode="auto">
          <a:xfrm>
            <a:off x="1064696" y="2610327"/>
            <a:ext cx="1946486"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52" name="文本框 51"/>
          <p:cNvSpPr txBox="1"/>
          <p:nvPr/>
        </p:nvSpPr>
        <p:spPr>
          <a:xfrm>
            <a:off x="1362189" y="2204864"/>
            <a:ext cx="1343060" cy="369332"/>
          </a:xfrm>
          <a:prstGeom prst="rect">
            <a:avLst/>
          </a:prstGeom>
          <a:noFill/>
        </p:spPr>
        <p:txBody>
          <a:bodyPr wrap="none" rtlCol="0">
            <a:spAutoFit/>
          </a:bodyPr>
          <a:lstStyle/>
          <a:p>
            <a:r>
              <a:rPr lang="en-US" altLang="zh-CN" dirty="0"/>
              <a:t>DL/UL data</a:t>
            </a:r>
            <a:endParaRPr lang="zh-CN" altLang="en-US" dirty="0"/>
          </a:p>
        </p:txBody>
      </p:sp>
      <p:sp>
        <p:nvSpPr>
          <p:cNvPr id="27" name="文本框 26">
            <a:extLst>
              <a:ext uri="{FF2B5EF4-FFF2-40B4-BE49-F238E27FC236}">
                <a16:creationId xmlns:a16="http://schemas.microsoft.com/office/drawing/2014/main" id="{3401D361-7A87-4165-AFBB-D250C54D81D2}"/>
              </a:ext>
            </a:extLst>
          </p:cNvPr>
          <p:cNvSpPr txBox="1"/>
          <p:nvPr/>
        </p:nvSpPr>
        <p:spPr>
          <a:xfrm>
            <a:off x="7579631" y="2260007"/>
            <a:ext cx="1701690" cy="338554"/>
          </a:xfrm>
          <a:prstGeom prst="rect">
            <a:avLst/>
          </a:prstGeom>
          <a:noFill/>
        </p:spPr>
        <p:txBody>
          <a:bodyPr wrap="square" rtlCol="0">
            <a:spAutoFit/>
          </a:bodyPr>
          <a:lstStyle/>
          <a:p>
            <a:r>
              <a:rPr lang="en-US" sz="1600" dirty="0">
                <a:solidFill>
                  <a:srgbClr val="FF0000"/>
                </a:solidFill>
              </a:rPr>
              <a:t>New </a:t>
            </a:r>
            <a:r>
              <a:rPr lang="en-US" sz="1600" dirty="0" err="1">
                <a:solidFill>
                  <a:srgbClr val="FF0000"/>
                </a:solidFill>
              </a:rPr>
              <a:t>signalings</a:t>
            </a:r>
            <a:endParaRPr lang="en-US" sz="1600" dirty="0">
              <a:solidFill>
                <a:srgbClr val="FF0000"/>
              </a:solidFill>
            </a:endParaRPr>
          </a:p>
        </p:txBody>
      </p:sp>
      <p:sp>
        <p:nvSpPr>
          <p:cNvPr id="28" name="椭圆 27">
            <a:extLst>
              <a:ext uri="{FF2B5EF4-FFF2-40B4-BE49-F238E27FC236}">
                <a16:creationId xmlns:a16="http://schemas.microsoft.com/office/drawing/2014/main" id="{450B1572-476B-44EC-BF11-E20EFC544FDD}"/>
              </a:ext>
            </a:extLst>
          </p:cNvPr>
          <p:cNvSpPr/>
          <p:nvPr/>
        </p:nvSpPr>
        <p:spPr bwMode="auto">
          <a:xfrm>
            <a:off x="4537570" y="2574196"/>
            <a:ext cx="3540609" cy="866702"/>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charset="-122"/>
            </a:endParaRPr>
          </a:p>
        </p:txBody>
      </p:sp>
      <p:sp>
        <p:nvSpPr>
          <p:cNvPr id="29" name="椭圆 28">
            <a:extLst>
              <a:ext uri="{FF2B5EF4-FFF2-40B4-BE49-F238E27FC236}">
                <a16:creationId xmlns:a16="http://schemas.microsoft.com/office/drawing/2014/main" id="{D6573DC2-203A-4D65-82E8-A5287BFF5030}"/>
              </a:ext>
            </a:extLst>
          </p:cNvPr>
          <p:cNvSpPr/>
          <p:nvPr/>
        </p:nvSpPr>
        <p:spPr bwMode="auto">
          <a:xfrm>
            <a:off x="405305" y="3645331"/>
            <a:ext cx="7551071" cy="2086849"/>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charset="-122"/>
            </a:endParaRPr>
          </a:p>
        </p:txBody>
      </p:sp>
      <p:sp>
        <p:nvSpPr>
          <p:cNvPr id="30" name="文本框 29">
            <a:extLst>
              <a:ext uri="{FF2B5EF4-FFF2-40B4-BE49-F238E27FC236}">
                <a16:creationId xmlns:a16="http://schemas.microsoft.com/office/drawing/2014/main" id="{CA455DF8-97DD-4BDF-A38D-1F66537EED99}"/>
              </a:ext>
            </a:extLst>
          </p:cNvPr>
          <p:cNvSpPr txBox="1"/>
          <p:nvPr/>
        </p:nvSpPr>
        <p:spPr>
          <a:xfrm>
            <a:off x="7493032" y="5156473"/>
            <a:ext cx="1701690" cy="338554"/>
          </a:xfrm>
          <a:prstGeom prst="rect">
            <a:avLst/>
          </a:prstGeom>
          <a:noFill/>
        </p:spPr>
        <p:txBody>
          <a:bodyPr wrap="square" rtlCol="0">
            <a:spAutoFit/>
          </a:bodyPr>
          <a:lstStyle/>
          <a:p>
            <a:r>
              <a:rPr lang="en-US" sz="1600" dirty="0">
                <a:solidFill>
                  <a:srgbClr val="FF0000"/>
                </a:solidFill>
              </a:rPr>
              <a:t>New actions</a:t>
            </a:r>
          </a:p>
        </p:txBody>
      </p:sp>
    </p:spTree>
    <p:extLst>
      <p:ext uri="{BB962C8B-B14F-4D97-AF65-F5344CB8AC3E}">
        <p14:creationId xmlns:p14="http://schemas.microsoft.com/office/powerpoint/2010/main" val="3682027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6"/>
          <p:cNvSpPr txBox="1"/>
          <p:nvPr/>
        </p:nvSpPr>
        <p:spPr>
          <a:xfrm>
            <a:off x="107503" y="1382372"/>
            <a:ext cx="8928993" cy="2046627"/>
          </a:xfrm>
          <a:prstGeom prst="rect">
            <a:avLst/>
          </a:prstGeom>
          <a:noFill/>
          <a:ln>
            <a:solidFill>
              <a:srgbClr val="0000FF"/>
            </a:solidFill>
          </a:ln>
          <a:effectLst>
            <a:glow rad="63500">
              <a:srgbClr val="0D0DBF">
                <a:alpha val="40000"/>
              </a:srgbClr>
            </a:glow>
          </a:effectLst>
        </p:spPr>
        <p:txBody>
          <a:bodyPr wrap="square" rtlCol="0">
            <a:noAutofit/>
          </a:bodyPr>
          <a:lstStyle/>
          <a:p>
            <a:pPr marL="0" marR="0" lvl="1" indent="0" algn="just" defTabSz="914400" rtl="0" eaLnBrk="1" fontAlgn="base" latinLnBrk="0" hangingPunct="1">
              <a:lnSpc>
                <a:spcPct val="100000"/>
              </a:lnSpc>
              <a:spcBef>
                <a:spcPct val="0"/>
              </a:spcBef>
              <a:spcAft>
                <a:spcPct val="0"/>
              </a:spcAft>
              <a:buClrTx/>
              <a:buSzTx/>
              <a:buFontTx/>
              <a:buNone/>
              <a:tabLst/>
              <a:defRPr/>
            </a:pPr>
            <a:endParaRPr kumimoji="0" lang="en-US" altLang="zh-CN" sz="1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charset="0"/>
              <a:ea typeface="黑体" pitchFamily="49" charset="-122"/>
              <a:cs typeface="+mn-cs"/>
            </a:endParaRPr>
          </a:p>
          <a:p>
            <a:pPr marL="0" marR="0" lvl="1" indent="0" algn="just" defTabSz="914400" rtl="0" eaLnBrk="1" fontAlgn="base"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49" charset="-122"/>
              <a:ea typeface="黑体" pitchFamily="49" charset="-122"/>
              <a:cs typeface="+mn-cs"/>
            </a:endParaRPr>
          </a:p>
          <a:p>
            <a:pPr marL="0" marR="0" lvl="1" indent="0" algn="just" defTabSz="914400" rtl="0" eaLnBrk="1" fontAlgn="base"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49" charset="-122"/>
              <a:ea typeface="黑体" pitchFamily="49" charset="-122"/>
              <a:cs typeface="+mn-cs"/>
            </a:endParaRPr>
          </a:p>
          <a:p>
            <a:pPr marL="0" marR="0" lvl="1" indent="0" algn="just" defTabSz="914400" rtl="0" eaLnBrk="1" fontAlgn="base"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49" charset="-122"/>
              <a:ea typeface="黑体" pitchFamily="49" charset="-122"/>
              <a:cs typeface="+mn-cs"/>
            </a:endParaRPr>
          </a:p>
          <a:p>
            <a:pPr marL="0" marR="0" lvl="1" indent="0" algn="just" defTabSz="914400" rtl="0" eaLnBrk="1" fontAlgn="base" latinLnBrk="0" hangingPunct="1">
              <a:lnSpc>
                <a:spcPct val="100000"/>
              </a:lnSpc>
              <a:spcBef>
                <a:spcPct val="0"/>
              </a:spcBef>
              <a:spcAft>
                <a:spcPts val="1800"/>
              </a:spcAft>
              <a:buClrTx/>
              <a:buSzTx/>
              <a:buFontTx/>
              <a:buNone/>
              <a:tabLst/>
              <a:defRPr/>
            </a:pPr>
            <a:endParaRPr kumimoji="0" lang="en-US" altLang="zh-CN"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黑体" panose="02010609060101010101" pitchFamily="49" charset="-122"/>
              <a:ea typeface="黑体" pitchFamily="49"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E7B3185-6279-447F-A8E5-0E010E319FB9}" type="slidenum">
              <a:rPr kumimoji="0" lang="en-US" altLang="zh-CN" sz="1400" b="0" i="0" u="none" strike="noStrike" kern="1200" cap="none" spc="0" normalizeH="0" baseline="0" noProof="0" smtClean="0">
                <a:ln>
                  <a:noFill/>
                </a:ln>
                <a:solidFill>
                  <a:srgbClr val="CC00CC"/>
                </a:solidFill>
                <a:effectLst/>
                <a:uLnTx/>
                <a:uFillTx/>
                <a:latin typeface="黑体" pitchFamily="49" charset="-122"/>
                <a:ea typeface="黑体"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400" b="0" i="0" u="none" strike="noStrike" kern="1200" cap="none" spc="0" normalizeH="0" baseline="0" noProof="0" dirty="0">
              <a:ln>
                <a:noFill/>
              </a:ln>
              <a:solidFill>
                <a:srgbClr val="CC00CC"/>
              </a:solidFill>
              <a:effectLst/>
              <a:uLnTx/>
              <a:uFillTx/>
              <a:latin typeface="黑体" pitchFamily="49" charset="-122"/>
              <a:ea typeface="黑体" pitchFamily="49" charset="-122"/>
              <a:cs typeface="+mn-cs"/>
            </a:endParaRPr>
          </a:p>
        </p:txBody>
      </p:sp>
      <p:sp>
        <p:nvSpPr>
          <p:cNvPr id="10" name="矩形 3"/>
          <p:cNvSpPr/>
          <p:nvPr/>
        </p:nvSpPr>
        <p:spPr>
          <a:xfrm>
            <a:off x="1973704" y="1740965"/>
            <a:ext cx="6963921" cy="1600438"/>
          </a:xfrm>
          <a:prstGeom prst="rect">
            <a:avLst/>
          </a:prstGeom>
        </p:spPr>
        <p:txBody>
          <a:bodyPr wrap="square">
            <a:spAutoFit/>
          </a:bodyPr>
          <a:lstStyle/>
          <a:p>
            <a:pPr lvl="0" algn="just">
              <a:defRPr/>
            </a:pPr>
            <a:r>
              <a:rPr lang="en-US" altLang="ja-JP" sz="1400" b="1" dirty="0">
                <a:ea typeface="宋体" charset="-122"/>
              </a:rPr>
              <a:t>We consider the scenario of V2X communications </a:t>
            </a:r>
            <a:r>
              <a:rPr lang="en-US" altLang="zh-CN" sz="1400" b="1" dirty="0">
                <a:ea typeface="宋体" charset="-122"/>
              </a:rPr>
              <a:t>where the vehicles are equipped with the mobile base station relay</a:t>
            </a:r>
            <a:r>
              <a:rPr lang="en-US" altLang="ja-JP" sz="1400" b="1" dirty="0">
                <a:ea typeface="宋体" charset="-122"/>
              </a:rPr>
              <a:t>. In this scenario, handover is happened frequently due to the mobility of the vehicle, which causes interruption for the ongoing services at the UE. To solve this problem, vehicles with known or predictable itinerary(e.g., buses, trams in public transportation) is considered to minimize handover times to the most extent. What is more,  caching could also be exploited to enhance  service continuity.</a:t>
            </a:r>
          </a:p>
        </p:txBody>
      </p:sp>
      <p:sp>
        <p:nvSpPr>
          <p:cNvPr id="15" name="Title 1"/>
          <p:cNvSpPr txBox="1">
            <a:spLocks/>
          </p:cNvSpPr>
          <p:nvPr/>
        </p:nvSpPr>
        <p:spPr bwMode="auto">
          <a:xfrm>
            <a:off x="1036848" y="183198"/>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lnSpcReduction="100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rPr>
              <a:t>Service Continuity</a:t>
            </a:r>
            <a:r>
              <a:rPr kumimoji="0" lang="en-US" altLang="zh-CN" sz="2400" b="1" i="0" u="none" strike="noStrike" kern="0" cap="none" spc="0" normalizeH="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rPr>
              <a:t> During Handover between Mobile Relays—User Outside the </a:t>
            </a:r>
            <a:r>
              <a:rPr lang="en-US" altLang="zh-CN" sz="2400" kern="0" noProof="0" dirty="0">
                <a:solidFill>
                  <a:srgbClr val="006600"/>
                </a:solidFill>
                <a:latin typeface="Arial Black" panose="020B0A04020102020204" pitchFamily="34" charset="0"/>
              </a:rPr>
              <a:t>Vehicle</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sp>
        <p:nvSpPr>
          <p:cNvPr id="31" name="圆角矩形 30"/>
          <p:cNvSpPr/>
          <p:nvPr/>
        </p:nvSpPr>
        <p:spPr bwMode="auto">
          <a:xfrm>
            <a:off x="611560" y="1095778"/>
            <a:ext cx="4543802" cy="540423"/>
          </a:xfrm>
          <a:prstGeom prst="roundRect">
            <a:avLst>
              <a:gd name="adj" fmla="val 50000"/>
            </a:avLst>
          </a:prstGeom>
          <a:gradFill>
            <a:gsLst>
              <a:gs pos="0">
                <a:srgbClr val="18187C"/>
              </a:gs>
              <a:gs pos="80000">
                <a:srgbClr val="2222A3"/>
              </a:gs>
              <a:gs pos="100000">
                <a:srgbClr val="2020A6"/>
              </a:gs>
            </a:gsLst>
            <a:lin ang="16200000" scaled="0"/>
          </a:gradFill>
          <a:ln>
            <a:headEnd type="none" w="med" len="med"/>
            <a:tailEnd type="none" w="med" len="med"/>
          </a:ln>
          <a:effectLst>
            <a:outerShdw blurRad="40005" dist="22860" dir="5400000" algn="ctr" rotWithShape="0">
              <a:srgbClr val="000000">
                <a:alpha val="35000"/>
              </a:srgbClr>
            </a:outerShdw>
          </a:effectLst>
          <a:scene3d>
            <a:camera prst="orthographicFront"/>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Scenario</a:t>
            </a:r>
            <a:r>
              <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a:t>
            </a:r>
            <a:r>
              <a:rPr kumimoji="0" lang="en-US" altLang="zh-CN"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Problem &amp; Proposal</a:t>
            </a:r>
            <a:endPar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endParaRPr>
          </a:p>
        </p:txBody>
      </p:sp>
      <p:sp>
        <p:nvSpPr>
          <p:cNvPr id="32" name="矩形 31"/>
          <p:cNvSpPr/>
          <p:nvPr/>
        </p:nvSpPr>
        <p:spPr>
          <a:xfrm>
            <a:off x="323527" y="1690373"/>
            <a:ext cx="1723549" cy="369332"/>
          </a:xfrm>
          <a:prstGeom prst="rect">
            <a:avLst/>
          </a:prstGeom>
        </p:spPr>
        <p:txBody>
          <a:bodyPr wrap="none">
            <a:spAutoFit/>
          </a:bodyPr>
          <a:lstStyle/>
          <a:p>
            <a:pPr marL="342900" marR="0" lvl="1" indent="-342900" algn="just" defTabSz="914400" rtl="0" eaLnBrk="1" fontAlgn="base"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1800" b="0" i="0" u="none" strike="noStrike" kern="700" cap="none" spc="0" normalizeH="0" baseline="0" noProof="0" dirty="0">
                <a:ln>
                  <a:noFill/>
                </a:ln>
                <a:solidFill>
                  <a:srgbClr val="0000FF"/>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Scenario:</a:t>
            </a:r>
            <a:endParaRPr kumimoji="0" lang="zh-CN" altLang="en-US" sz="18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pic>
        <p:nvPicPr>
          <p:cNvPr id="56" name="图片 55"/>
          <p:cNvPicPr>
            <a:picLocks noChangeAspect="1"/>
          </p:cNvPicPr>
          <p:nvPr/>
        </p:nvPicPr>
        <p:blipFill>
          <a:blip r:embed="rId2"/>
          <a:stretch>
            <a:fillRect/>
          </a:stretch>
        </p:blipFill>
        <p:spPr>
          <a:xfrm>
            <a:off x="1154821" y="3802391"/>
            <a:ext cx="2985131" cy="2258562"/>
          </a:xfrm>
          <a:prstGeom prst="rect">
            <a:avLst/>
          </a:prstGeom>
        </p:spPr>
      </p:pic>
      <p:pic>
        <p:nvPicPr>
          <p:cNvPr id="57" name="图片 56"/>
          <p:cNvPicPr>
            <a:picLocks noChangeAspect="1"/>
          </p:cNvPicPr>
          <p:nvPr/>
        </p:nvPicPr>
        <p:blipFill>
          <a:blip r:embed="rId3"/>
          <a:stretch>
            <a:fillRect/>
          </a:stretch>
        </p:blipFill>
        <p:spPr>
          <a:xfrm>
            <a:off x="5127348" y="3789125"/>
            <a:ext cx="2937210" cy="2285095"/>
          </a:xfrm>
          <a:prstGeom prst="rect">
            <a:avLst/>
          </a:prstGeom>
        </p:spPr>
      </p:pic>
      <p:sp>
        <p:nvSpPr>
          <p:cNvPr id="58" name="文本框 57"/>
          <p:cNvSpPr txBox="1"/>
          <p:nvPr/>
        </p:nvSpPr>
        <p:spPr>
          <a:xfrm>
            <a:off x="-3452" y="6521941"/>
            <a:ext cx="8686667" cy="276999"/>
          </a:xfrm>
          <a:prstGeom prst="rect">
            <a:avLst/>
          </a:prstGeom>
          <a:noFill/>
        </p:spPr>
        <p:txBody>
          <a:bodyPr wrap="square" rtlCol="0">
            <a:spAutoFit/>
          </a:bodyPr>
          <a:lstStyle/>
          <a:p>
            <a:pPr algn="just"/>
            <a:r>
              <a:rPr lang="en-US" altLang="zh-CN" sz="1200" dirty="0"/>
              <a:t>[1] S1-204238, Use case on service continuity during mobility between mobile relays – user outside the vehicle </a:t>
            </a:r>
            <a:endParaRPr lang="zh-CN" altLang="en-US" sz="1200" dirty="0"/>
          </a:p>
        </p:txBody>
      </p:sp>
    </p:spTree>
    <p:extLst>
      <p:ext uri="{BB962C8B-B14F-4D97-AF65-F5344CB8AC3E}">
        <p14:creationId xmlns:p14="http://schemas.microsoft.com/office/powerpoint/2010/main" val="267475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20</a:t>
            </a:fld>
            <a:endParaRPr lang="en-US" dirty="0"/>
          </a:p>
        </p:txBody>
      </p:sp>
      <p:sp>
        <p:nvSpPr>
          <p:cNvPr id="11" name="Title 1"/>
          <p:cNvSpPr txBox="1">
            <a:spLocks/>
          </p:cNvSpPr>
          <p:nvPr/>
        </p:nvSpPr>
        <p:spPr bwMode="auto">
          <a:xfrm>
            <a:off x="1174105" y="183198"/>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lgn="l">
              <a:defRPr/>
            </a:pPr>
            <a:r>
              <a:rPr lang="en-US" altLang="zh-CN" sz="2400" kern="0" dirty="0">
                <a:solidFill>
                  <a:srgbClr val="006600"/>
                </a:solidFill>
                <a:latin typeface="Arial Black" panose="020B0A04020102020204" pitchFamily="34" charset="0"/>
              </a:rPr>
              <a:t>Procedure: switch from Cache to </a:t>
            </a:r>
            <a:r>
              <a:rPr lang="en-US" altLang="zh-CN" sz="2400" kern="0" dirty="0" err="1">
                <a:solidFill>
                  <a:srgbClr val="006600"/>
                </a:solidFill>
                <a:latin typeface="Arial Black" panose="020B0A04020102020204" pitchFamily="34" charset="0"/>
              </a:rPr>
              <a:t>gNB</a:t>
            </a:r>
            <a:endParaRPr lang="en-US" altLang="zh-CN" sz="2400" kern="0" dirty="0">
              <a:solidFill>
                <a:srgbClr val="006600"/>
              </a:solidFill>
              <a:latin typeface="Arial Black" panose="020B0A04020102020204" pitchFamily="34" charset="0"/>
            </a:endParaRPr>
          </a:p>
        </p:txBody>
      </p:sp>
      <p:sp>
        <p:nvSpPr>
          <p:cNvPr id="4" name="Rectangle 2"/>
          <p:cNvSpPr>
            <a:spLocks noChangeArrowheads="1"/>
          </p:cNvSpPr>
          <p:nvPr/>
        </p:nvSpPr>
        <p:spPr bwMode="auto">
          <a:xfrm>
            <a:off x="2123728" y="1196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395536" y="1628800"/>
            <a:ext cx="1377300" cy="369332"/>
          </a:xfrm>
          <a:prstGeom prst="rect">
            <a:avLst/>
          </a:prstGeom>
          <a:noFill/>
          <a:ln w="19050">
            <a:solidFill>
              <a:schemeClr val="tx1"/>
            </a:solidFill>
          </a:ln>
        </p:spPr>
        <p:txBody>
          <a:bodyPr wrap="none" rtlCol="0">
            <a:spAutoFit/>
          </a:bodyPr>
          <a:lstStyle/>
          <a:p>
            <a:r>
              <a:rPr lang="en-US" altLang="zh-CN" dirty="0"/>
              <a:t>Remote UE</a:t>
            </a:r>
            <a:endParaRPr lang="zh-CN" altLang="en-US" dirty="0"/>
          </a:p>
        </p:txBody>
      </p:sp>
      <p:sp>
        <p:nvSpPr>
          <p:cNvPr id="7" name="文本框 6"/>
          <p:cNvSpPr txBox="1"/>
          <p:nvPr/>
        </p:nvSpPr>
        <p:spPr>
          <a:xfrm>
            <a:off x="4582412" y="1628800"/>
            <a:ext cx="889987" cy="369332"/>
          </a:xfrm>
          <a:prstGeom prst="rect">
            <a:avLst/>
          </a:prstGeom>
          <a:noFill/>
          <a:ln w="19050">
            <a:solidFill>
              <a:schemeClr val="tx1"/>
            </a:solidFill>
          </a:ln>
        </p:spPr>
        <p:txBody>
          <a:bodyPr wrap="none" rtlCol="0">
            <a:spAutoFit/>
          </a:bodyPr>
          <a:lstStyle/>
          <a:p>
            <a:r>
              <a:rPr lang="en-US" altLang="zh-CN" dirty="0"/>
              <a:t>VMR 1</a:t>
            </a:r>
            <a:endParaRPr lang="zh-CN" altLang="en-US" dirty="0"/>
          </a:p>
        </p:txBody>
      </p:sp>
      <p:sp>
        <p:nvSpPr>
          <p:cNvPr id="10" name="文本框 9"/>
          <p:cNvSpPr txBox="1"/>
          <p:nvPr/>
        </p:nvSpPr>
        <p:spPr>
          <a:xfrm>
            <a:off x="7237317" y="1628800"/>
            <a:ext cx="633508" cy="369332"/>
          </a:xfrm>
          <a:prstGeom prst="rect">
            <a:avLst/>
          </a:prstGeom>
          <a:noFill/>
          <a:ln w="19050">
            <a:solidFill>
              <a:schemeClr val="tx1"/>
            </a:solidFill>
          </a:ln>
        </p:spPr>
        <p:txBody>
          <a:bodyPr wrap="none" rtlCol="0">
            <a:spAutoFit/>
          </a:bodyPr>
          <a:lstStyle/>
          <a:p>
            <a:r>
              <a:rPr lang="en-US" altLang="zh-CN" dirty="0" err="1"/>
              <a:t>gNB</a:t>
            </a:r>
            <a:endParaRPr lang="zh-CN" altLang="en-US" dirty="0"/>
          </a:p>
        </p:txBody>
      </p:sp>
      <p:cxnSp>
        <p:nvCxnSpPr>
          <p:cNvPr id="5" name="直接连接符 4"/>
          <p:cNvCxnSpPr/>
          <p:nvPr/>
        </p:nvCxnSpPr>
        <p:spPr bwMode="auto">
          <a:xfrm>
            <a:off x="1084186" y="1998132"/>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5027406" y="1998130"/>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7554071" y="1998131"/>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箭头连接符 17"/>
          <p:cNvCxnSpPr/>
          <p:nvPr/>
        </p:nvCxnSpPr>
        <p:spPr bwMode="auto">
          <a:xfrm>
            <a:off x="1084186" y="6101517"/>
            <a:ext cx="6469885"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0" name="直接箭头连接符 19"/>
          <p:cNvCxnSpPr/>
          <p:nvPr/>
        </p:nvCxnSpPr>
        <p:spPr bwMode="auto">
          <a:xfrm>
            <a:off x="5027406" y="2996951"/>
            <a:ext cx="2526665"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4" name="文本框 23"/>
          <p:cNvSpPr txBox="1"/>
          <p:nvPr/>
        </p:nvSpPr>
        <p:spPr>
          <a:xfrm>
            <a:off x="7008352" y="3428104"/>
            <a:ext cx="1069525" cy="369332"/>
          </a:xfrm>
          <a:prstGeom prst="rect">
            <a:avLst/>
          </a:prstGeom>
          <a:solidFill>
            <a:schemeClr val="bg1"/>
          </a:solidFill>
          <a:ln w="19050">
            <a:solidFill>
              <a:schemeClr val="tx1"/>
            </a:solidFill>
          </a:ln>
        </p:spPr>
        <p:txBody>
          <a:bodyPr wrap="none" rtlCol="0">
            <a:spAutoFit/>
          </a:bodyPr>
          <a:lstStyle/>
          <a:p>
            <a:r>
              <a:rPr lang="en-US" altLang="zh-CN" dirty="0"/>
              <a:t>Decision</a:t>
            </a:r>
            <a:endParaRPr lang="zh-CN" altLang="en-US" dirty="0"/>
          </a:p>
        </p:txBody>
      </p:sp>
      <p:sp>
        <p:nvSpPr>
          <p:cNvPr id="33" name="文本框 32"/>
          <p:cNvSpPr txBox="1"/>
          <p:nvPr/>
        </p:nvSpPr>
        <p:spPr>
          <a:xfrm>
            <a:off x="3347514" y="5651956"/>
            <a:ext cx="1343060" cy="369332"/>
          </a:xfrm>
          <a:prstGeom prst="rect">
            <a:avLst/>
          </a:prstGeom>
          <a:noFill/>
        </p:spPr>
        <p:txBody>
          <a:bodyPr wrap="none" rtlCol="0">
            <a:spAutoFit/>
          </a:bodyPr>
          <a:lstStyle/>
          <a:p>
            <a:r>
              <a:rPr lang="en-US" altLang="zh-CN" dirty="0"/>
              <a:t>UL/DL data</a:t>
            </a:r>
            <a:endParaRPr lang="zh-CN" altLang="en-US" dirty="0"/>
          </a:p>
        </p:txBody>
      </p:sp>
      <p:sp>
        <p:nvSpPr>
          <p:cNvPr id="34" name="文本框 33"/>
          <p:cNvSpPr txBox="1"/>
          <p:nvPr/>
        </p:nvSpPr>
        <p:spPr>
          <a:xfrm>
            <a:off x="5696586" y="2997183"/>
            <a:ext cx="1184941" cy="369332"/>
          </a:xfrm>
          <a:prstGeom prst="rect">
            <a:avLst/>
          </a:prstGeom>
          <a:noFill/>
        </p:spPr>
        <p:txBody>
          <a:bodyPr wrap="none" rtlCol="0">
            <a:spAutoFit/>
          </a:bodyPr>
          <a:lstStyle/>
          <a:p>
            <a:r>
              <a:rPr lang="en-US" altLang="zh-CN" dirty="0"/>
              <a:t>Reporting</a:t>
            </a:r>
            <a:endParaRPr lang="zh-CN" altLang="en-US" dirty="0"/>
          </a:p>
        </p:txBody>
      </p:sp>
      <p:cxnSp>
        <p:nvCxnSpPr>
          <p:cNvPr id="31" name="直接箭头连接符 30"/>
          <p:cNvCxnSpPr/>
          <p:nvPr/>
        </p:nvCxnSpPr>
        <p:spPr bwMode="auto">
          <a:xfrm>
            <a:off x="1073230" y="4436750"/>
            <a:ext cx="6469885" cy="0"/>
          </a:xfrm>
          <a:prstGeom prst="straightConnector1">
            <a:avLst/>
          </a:prstGeom>
          <a:solidFill>
            <a:schemeClr val="accent1"/>
          </a:solidFill>
          <a:ln w="19050" cap="flat" cmpd="sng" algn="ctr">
            <a:solidFill>
              <a:schemeClr val="tx1"/>
            </a:solidFill>
            <a:prstDash val="dash"/>
            <a:round/>
            <a:headEnd type="triangle" w="med" len="med"/>
            <a:tailEnd type="triangle" w="med" len="med"/>
          </a:ln>
          <a:effectLst/>
        </p:spPr>
      </p:cxnSp>
      <p:sp>
        <p:nvSpPr>
          <p:cNvPr id="41" name="文本框 40"/>
          <p:cNvSpPr txBox="1"/>
          <p:nvPr/>
        </p:nvSpPr>
        <p:spPr>
          <a:xfrm>
            <a:off x="2585426" y="1628800"/>
            <a:ext cx="851515" cy="369332"/>
          </a:xfrm>
          <a:prstGeom prst="rect">
            <a:avLst/>
          </a:prstGeom>
          <a:noFill/>
          <a:ln w="19050">
            <a:solidFill>
              <a:schemeClr val="tx1"/>
            </a:solidFill>
          </a:ln>
        </p:spPr>
        <p:txBody>
          <a:bodyPr wrap="none" rtlCol="0">
            <a:spAutoFit/>
          </a:bodyPr>
          <a:lstStyle/>
          <a:p>
            <a:r>
              <a:rPr lang="en-US" altLang="zh-CN" dirty="0"/>
              <a:t>Cache</a:t>
            </a:r>
            <a:endParaRPr lang="zh-CN" altLang="en-US" dirty="0"/>
          </a:p>
        </p:txBody>
      </p:sp>
      <p:cxnSp>
        <p:nvCxnSpPr>
          <p:cNvPr id="42" name="直接连接符 41"/>
          <p:cNvCxnSpPr/>
          <p:nvPr/>
        </p:nvCxnSpPr>
        <p:spPr bwMode="auto">
          <a:xfrm>
            <a:off x="3011182" y="1998130"/>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3" name="椭圆 42"/>
          <p:cNvSpPr/>
          <p:nvPr/>
        </p:nvSpPr>
        <p:spPr bwMode="auto">
          <a:xfrm>
            <a:off x="2939174" y="4356521"/>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44" name="文本框 43"/>
          <p:cNvSpPr txBox="1"/>
          <p:nvPr/>
        </p:nvSpPr>
        <p:spPr>
          <a:xfrm>
            <a:off x="5016450" y="3978432"/>
            <a:ext cx="2557111" cy="369332"/>
          </a:xfrm>
          <a:prstGeom prst="rect">
            <a:avLst/>
          </a:prstGeom>
          <a:noFill/>
        </p:spPr>
        <p:txBody>
          <a:bodyPr wrap="none" rtlCol="0">
            <a:spAutoFit/>
          </a:bodyPr>
          <a:lstStyle/>
          <a:p>
            <a:r>
              <a:rPr lang="en-US" altLang="zh-CN" dirty="0"/>
              <a:t>Configuration Message</a:t>
            </a:r>
            <a:endParaRPr lang="zh-CN" altLang="en-US" dirty="0"/>
          </a:p>
        </p:txBody>
      </p:sp>
      <p:cxnSp>
        <p:nvCxnSpPr>
          <p:cNvPr id="45" name="直接箭头连接符 44"/>
          <p:cNvCxnSpPr/>
          <p:nvPr/>
        </p:nvCxnSpPr>
        <p:spPr bwMode="auto">
          <a:xfrm>
            <a:off x="1092135" y="5433611"/>
            <a:ext cx="6461936" cy="0"/>
          </a:xfrm>
          <a:prstGeom prst="straightConnector1">
            <a:avLst/>
          </a:prstGeom>
          <a:solidFill>
            <a:schemeClr val="accent1"/>
          </a:solidFill>
          <a:ln w="19050" cap="flat" cmpd="sng" algn="ctr">
            <a:solidFill>
              <a:schemeClr val="tx1"/>
            </a:solidFill>
            <a:prstDash val="dash"/>
            <a:round/>
            <a:headEnd type="triangle" w="med" len="med"/>
            <a:tailEnd type="triangle" w="med" len="med"/>
          </a:ln>
          <a:effectLst/>
        </p:spPr>
      </p:cxnSp>
      <p:sp>
        <p:nvSpPr>
          <p:cNvPr id="46" name="文本框 45"/>
          <p:cNvSpPr txBox="1"/>
          <p:nvPr/>
        </p:nvSpPr>
        <p:spPr>
          <a:xfrm>
            <a:off x="3240626" y="5055297"/>
            <a:ext cx="1556836" cy="369332"/>
          </a:xfrm>
          <a:prstGeom prst="rect">
            <a:avLst/>
          </a:prstGeom>
          <a:noFill/>
        </p:spPr>
        <p:txBody>
          <a:bodyPr wrap="none" rtlCol="0">
            <a:spAutoFit/>
          </a:bodyPr>
          <a:lstStyle/>
          <a:p>
            <a:r>
              <a:rPr lang="en-US" altLang="zh-CN" dirty="0"/>
              <a:t>Configuration</a:t>
            </a:r>
            <a:endParaRPr lang="zh-CN" altLang="en-US" dirty="0"/>
          </a:p>
        </p:txBody>
      </p:sp>
      <p:cxnSp>
        <p:nvCxnSpPr>
          <p:cNvPr id="51" name="直接箭头连接符 50"/>
          <p:cNvCxnSpPr/>
          <p:nvPr/>
        </p:nvCxnSpPr>
        <p:spPr bwMode="auto">
          <a:xfrm>
            <a:off x="1064696" y="2610327"/>
            <a:ext cx="1946486"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52" name="文本框 51"/>
          <p:cNvSpPr txBox="1"/>
          <p:nvPr/>
        </p:nvSpPr>
        <p:spPr>
          <a:xfrm>
            <a:off x="1362189" y="2204864"/>
            <a:ext cx="1343060" cy="369332"/>
          </a:xfrm>
          <a:prstGeom prst="rect">
            <a:avLst/>
          </a:prstGeom>
          <a:noFill/>
        </p:spPr>
        <p:txBody>
          <a:bodyPr wrap="none" rtlCol="0">
            <a:spAutoFit/>
          </a:bodyPr>
          <a:lstStyle/>
          <a:p>
            <a:r>
              <a:rPr lang="en-US" altLang="zh-CN" dirty="0"/>
              <a:t>DL/UL data</a:t>
            </a:r>
            <a:endParaRPr lang="zh-CN" altLang="en-US" dirty="0"/>
          </a:p>
        </p:txBody>
      </p:sp>
      <p:sp>
        <p:nvSpPr>
          <p:cNvPr id="25" name="椭圆 24">
            <a:extLst>
              <a:ext uri="{FF2B5EF4-FFF2-40B4-BE49-F238E27FC236}">
                <a16:creationId xmlns:a16="http://schemas.microsoft.com/office/drawing/2014/main" id="{9CCF3A6C-7567-45F4-BFDD-CD9409DBFD4C}"/>
              </a:ext>
            </a:extLst>
          </p:cNvPr>
          <p:cNvSpPr/>
          <p:nvPr/>
        </p:nvSpPr>
        <p:spPr bwMode="auto">
          <a:xfrm>
            <a:off x="4537570" y="2574196"/>
            <a:ext cx="3540609" cy="866702"/>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charset="-122"/>
            </a:endParaRPr>
          </a:p>
        </p:txBody>
      </p:sp>
      <p:sp>
        <p:nvSpPr>
          <p:cNvPr id="26" name="文本框 25">
            <a:extLst>
              <a:ext uri="{FF2B5EF4-FFF2-40B4-BE49-F238E27FC236}">
                <a16:creationId xmlns:a16="http://schemas.microsoft.com/office/drawing/2014/main" id="{86A71A40-427C-418E-80CB-B533EA868FA0}"/>
              </a:ext>
            </a:extLst>
          </p:cNvPr>
          <p:cNvSpPr txBox="1"/>
          <p:nvPr/>
        </p:nvSpPr>
        <p:spPr>
          <a:xfrm>
            <a:off x="7579631" y="2260007"/>
            <a:ext cx="1701690" cy="338554"/>
          </a:xfrm>
          <a:prstGeom prst="rect">
            <a:avLst/>
          </a:prstGeom>
          <a:noFill/>
        </p:spPr>
        <p:txBody>
          <a:bodyPr wrap="square" rtlCol="0">
            <a:spAutoFit/>
          </a:bodyPr>
          <a:lstStyle/>
          <a:p>
            <a:r>
              <a:rPr lang="en-US" sz="1600" dirty="0">
                <a:solidFill>
                  <a:srgbClr val="FF0000"/>
                </a:solidFill>
              </a:rPr>
              <a:t>New </a:t>
            </a:r>
            <a:r>
              <a:rPr lang="en-US" sz="1600" dirty="0" err="1">
                <a:solidFill>
                  <a:srgbClr val="FF0000"/>
                </a:solidFill>
              </a:rPr>
              <a:t>signalings</a:t>
            </a:r>
            <a:endParaRPr lang="en-US" sz="1600" dirty="0">
              <a:solidFill>
                <a:srgbClr val="FF0000"/>
              </a:solidFill>
            </a:endParaRPr>
          </a:p>
        </p:txBody>
      </p:sp>
      <p:sp>
        <p:nvSpPr>
          <p:cNvPr id="27" name="椭圆 26">
            <a:extLst>
              <a:ext uri="{FF2B5EF4-FFF2-40B4-BE49-F238E27FC236}">
                <a16:creationId xmlns:a16="http://schemas.microsoft.com/office/drawing/2014/main" id="{45E99F56-1580-4552-ACF4-3762CF8F7FBD}"/>
              </a:ext>
            </a:extLst>
          </p:cNvPr>
          <p:cNvSpPr/>
          <p:nvPr/>
        </p:nvSpPr>
        <p:spPr bwMode="auto">
          <a:xfrm>
            <a:off x="179518" y="3976004"/>
            <a:ext cx="8064890" cy="1748132"/>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charset="-122"/>
            </a:endParaRPr>
          </a:p>
        </p:txBody>
      </p:sp>
      <p:sp>
        <p:nvSpPr>
          <p:cNvPr id="28" name="文本框 27">
            <a:extLst>
              <a:ext uri="{FF2B5EF4-FFF2-40B4-BE49-F238E27FC236}">
                <a16:creationId xmlns:a16="http://schemas.microsoft.com/office/drawing/2014/main" id="{570CAB96-3FF3-448E-AB5A-CCB582736126}"/>
              </a:ext>
            </a:extLst>
          </p:cNvPr>
          <p:cNvSpPr txBox="1"/>
          <p:nvPr/>
        </p:nvSpPr>
        <p:spPr>
          <a:xfrm>
            <a:off x="7562064" y="5325023"/>
            <a:ext cx="1701690" cy="338554"/>
          </a:xfrm>
          <a:prstGeom prst="rect">
            <a:avLst/>
          </a:prstGeom>
          <a:noFill/>
        </p:spPr>
        <p:txBody>
          <a:bodyPr wrap="square" rtlCol="0">
            <a:spAutoFit/>
          </a:bodyPr>
          <a:lstStyle/>
          <a:p>
            <a:r>
              <a:rPr lang="en-US" sz="1600" dirty="0">
                <a:solidFill>
                  <a:srgbClr val="FF0000"/>
                </a:solidFill>
              </a:rPr>
              <a:t>New actions</a:t>
            </a:r>
          </a:p>
        </p:txBody>
      </p:sp>
    </p:spTree>
    <p:extLst>
      <p:ext uri="{BB962C8B-B14F-4D97-AF65-F5344CB8AC3E}">
        <p14:creationId xmlns:p14="http://schemas.microsoft.com/office/powerpoint/2010/main" val="3339215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21</a:t>
            </a:fld>
            <a:endParaRPr lang="en-US" dirty="0"/>
          </a:p>
        </p:txBody>
      </p:sp>
      <p:sp>
        <p:nvSpPr>
          <p:cNvPr id="4" name="Rectangle 2"/>
          <p:cNvSpPr>
            <a:spLocks noChangeArrowheads="1"/>
          </p:cNvSpPr>
          <p:nvPr/>
        </p:nvSpPr>
        <p:spPr bwMode="auto">
          <a:xfrm>
            <a:off x="2123728" y="1196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251520" y="1925831"/>
                <a:ext cx="7025300" cy="1431161"/>
              </a:xfrm>
              <a:prstGeom prst="rect">
                <a:avLst/>
              </a:prstGeom>
              <a:noFill/>
            </p:spPr>
            <p:txBody>
              <a:bodyPr wrap="square" rtlCol="0">
                <a:spAutoFit/>
              </a:bodyPr>
              <a:lstStyle/>
              <a:p>
                <a:pPr algn="just">
                  <a:spcBef>
                    <a:spcPts val="600"/>
                  </a:spcBef>
                </a:pPr>
                <a:r>
                  <a:rPr lang="en-US" altLang="zh-CN" dirty="0"/>
                  <a:t>When UE is served by the </a:t>
                </a:r>
                <a:r>
                  <a:rPr lang="en-US" altLang="zh-CN" dirty="0" err="1"/>
                  <a:t>gNB</a:t>
                </a:r>
                <a:r>
                  <a:rPr lang="en-US" altLang="zh-CN" dirty="0"/>
                  <a:t>, and there comes a Relay </a:t>
                </a:r>
                <a14:m>
                  <m:oMath xmlns:m="http://schemas.openxmlformats.org/officeDocument/2006/math">
                    <m:r>
                      <a:rPr lang="en-US" altLang="zh-CN" b="0" i="1" smtClean="0">
                        <a:latin typeface="Cambria Math" panose="02040503050406030204" pitchFamily="18" charset="0"/>
                      </a:rPr>
                      <m:t>𝑖</m:t>
                    </m:r>
                  </m:oMath>
                </a14:m>
                <a:endParaRPr lang="en-US" altLang="zh-CN" b="0" dirty="0"/>
              </a:p>
              <a:p>
                <a:pPr algn="l">
                  <a:spcBef>
                    <a:spcPts val="600"/>
                  </a:spcBef>
                </a:pPr>
                <a:r>
                  <a:rPr lang="en-US" altLang="zh-CN" dirty="0"/>
                  <a:t>       Step1: estimate </a:t>
                </a:r>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𝑡</m:t>
                        </m:r>
                      </m:e>
                      <m:sub>
                        <m:r>
                          <a:rPr lang="en-US" altLang="zh-CN" b="0" i="1" smtClean="0">
                            <a:latin typeface="Cambria Math" panose="02040503050406030204" pitchFamily="18" charset="0"/>
                          </a:rPr>
                          <m:t>𝑖</m:t>
                        </m:r>
                      </m:sub>
                    </m:sSub>
                  </m:oMath>
                </a14:m>
                <a:endParaRPr lang="en-US" altLang="zh-CN" i="1" dirty="0"/>
              </a:p>
              <a:p>
                <a:pPr lvl="1" algn="l">
                  <a:spcBef>
                    <a:spcPts val="600"/>
                  </a:spcBef>
                </a:pPr>
                <a:r>
                  <a:rPr lang="en-US" altLang="zh-CN" dirty="0"/>
                  <a:t>Step2: Relay </a:t>
                </a:r>
                <a14:m>
                  <m:oMath xmlns:m="http://schemas.openxmlformats.org/officeDocument/2006/math">
                    <m:r>
                      <a:rPr lang="en-US" altLang="zh-CN" i="1">
                        <a:latin typeface="Cambria Math" panose="02040503050406030204" pitchFamily="18" charset="0"/>
                      </a:rPr>
                      <m:t>𝑖</m:t>
                    </m:r>
                  </m:oMath>
                </a14:m>
                <a:r>
                  <a:rPr lang="en-US" altLang="zh-CN" i="1" dirty="0"/>
                  <a:t> </a:t>
                </a:r>
                <a:r>
                  <a:rPr lang="en-US" altLang="zh-CN" dirty="0"/>
                  <a:t>reports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oMath>
                </a14:m>
                <a:r>
                  <a:rPr lang="en-US" altLang="zh-CN" dirty="0"/>
                  <a:t> to </a:t>
                </a:r>
                <a:r>
                  <a:rPr lang="en-US" altLang="zh-CN" dirty="0" err="1"/>
                  <a:t>gNB</a:t>
                </a:r>
                <a:endParaRPr lang="en-US" altLang="zh-CN" dirty="0"/>
              </a:p>
              <a:p>
                <a:pPr lvl="1" algn="l">
                  <a:spcBef>
                    <a:spcPts val="600"/>
                  </a:spcBef>
                </a:pPr>
                <a:r>
                  <a:rPr lang="en-US" altLang="zh-CN" dirty="0"/>
                  <a:t>Step3: </a:t>
                </a:r>
                <a:r>
                  <a:rPr lang="en-US" altLang="zh-CN" dirty="0" err="1"/>
                  <a:t>gNB</a:t>
                </a:r>
                <a:r>
                  <a:rPr lang="en-US" altLang="zh-CN" dirty="0"/>
                  <a:t> makes switch decisions</a:t>
                </a:r>
              </a:p>
            </p:txBody>
          </p:sp>
        </mc:Choice>
        <mc:Fallback xmlns="">
          <p:sp>
            <p:nvSpPr>
              <p:cNvPr id="7" name="文本框 6"/>
              <p:cNvSpPr txBox="1">
                <a:spLocks noRot="1" noChangeAspect="1" noMove="1" noResize="1" noEditPoints="1" noAdjustHandles="1" noChangeArrowheads="1" noChangeShapeType="1" noTextEdit="1"/>
              </p:cNvSpPr>
              <p:nvPr/>
            </p:nvSpPr>
            <p:spPr>
              <a:xfrm>
                <a:off x="251520" y="1925831"/>
                <a:ext cx="7025300" cy="1431161"/>
              </a:xfrm>
              <a:prstGeom prst="rect">
                <a:avLst/>
              </a:prstGeom>
              <a:blipFill>
                <a:blip r:embed="rId2"/>
                <a:stretch>
                  <a:fillRect l="-694" t="-2553" b="-5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395536" y="4721949"/>
                <a:ext cx="7200800" cy="723275"/>
              </a:xfrm>
              <a:prstGeom prst="rect">
                <a:avLst/>
              </a:prstGeom>
              <a:noFill/>
              <a:ln>
                <a:solidFill>
                  <a:schemeClr val="tx1"/>
                </a:solidFill>
                <a:prstDash val="dash"/>
              </a:ln>
            </p:spPr>
            <p:txBody>
              <a:bodyPr wrap="square" rtlCol="0">
                <a:spAutoFit/>
              </a:bodyPr>
              <a:lstStyle/>
              <a:p>
                <a:pPr algn="l">
                  <a:spcBef>
                    <a:spcPts val="600"/>
                  </a:spcBef>
                </a:pPr>
                <a:r>
                  <a:rPr lang="en-US" altLang="zh-CN" dirty="0"/>
                  <a:t>if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oMath>
                </a14:m>
                <a:r>
                  <a:rPr lang="zh-CN" altLang="en-US" dirty="0"/>
                  <a:t>，</a:t>
                </a:r>
                <a:r>
                  <a:rPr lang="en-US" altLang="zh-CN" dirty="0"/>
                  <a:t>then switch to Relay </a:t>
                </a:r>
                <a14:m>
                  <m:oMath xmlns:m="http://schemas.openxmlformats.org/officeDocument/2006/math">
                    <m:r>
                      <a:rPr lang="en-US" altLang="zh-CN" b="0" i="1" smtClean="0">
                        <a:latin typeface="Cambria Math" panose="02040503050406030204" pitchFamily="18" charset="0"/>
                      </a:rPr>
                      <m:t>𝑖</m:t>
                    </m:r>
                  </m:oMath>
                </a14:m>
                <a:endParaRPr lang="en-US" altLang="zh-CN" b="0" dirty="0"/>
              </a:p>
              <a:p>
                <a:pPr algn="l">
                  <a:spcBef>
                    <a:spcPts val="600"/>
                  </a:spcBef>
                </a:pPr>
                <a:r>
                  <a:rPr lang="en-US" altLang="zh-CN" b="0" dirty="0"/>
                  <a:t>else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oMath>
                </a14:m>
                <a:r>
                  <a:rPr lang="en-US" altLang="zh-CN" dirty="0"/>
                  <a:t>)</a:t>
                </a:r>
                <a:r>
                  <a:rPr lang="zh-CN" altLang="en-US" dirty="0"/>
                  <a:t>，</a:t>
                </a:r>
                <a:r>
                  <a:rPr lang="en-US" altLang="zh-CN" dirty="0"/>
                  <a:t>the UE keeps being served by the </a:t>
                </a:r>
                <a:r>
                  <a:rPr lang="en-US" altLang="zh-CN" dirty="0" err="1"/>
                  <a:t>gNB</a:t>
                </a:r>
                <a:endParaRPr lang="en-US" altLang="zh-CN" dirty="0"/>
              </a:p>
            </p:txBody>
          </p:sp>
        </mc:Choice>
        <mc:Fallback xmlns="">
          <p:sp>
            <p:nvSpPr>
              <p:cNvPr id="8" name="文本框 7"/>
              <p:cNvSpPr txBox="1">
                <a:spLocks noRot="1" noChangeAspect="1" noMove="1" noResize="1" noEditPoints="1" noAdjustHandles="1" noChangeArrowheads="1" noChangeShapeType="1" noTextEdit="1"/>
              </p:cNvSpPr>
              <p:nvPr/>
            </p:nvSpPr>
            <p:spPr>
              <a:xfrm>
                <a:off x="395536" y="4721949"/>
                <a:ext cx="7200800" cy="723275"/>
              </a:xfrm>
              <a:prstGeom prst="rect">
                <a:avLst/>
              </a:prstGeom>
              <a:blipFill>
                <a:blip r:embed="rId3"/>
                <a:stretch>
                  <a:fillRect l="-676" t="-5833" b="-12500"/>
                </a:stretch>
              </a:blipFill>
              <a:ln>
                <a:solidFill>
                  <a:schemeClr val="tx1"/>
                </a:solidFill>
                <a:prstDash val="dash"/>
              </a:ln>
            </p:spPr>
            <p:txBody>
              <a:bodyPr/>
              <a:lstStyle/>
              <a:p>
                <a:r>
                  <a:rPr lang="en-US">
                    <a:noFill/>
                  </a:rPr>
                  <a:t> </a:t>
                </a:r>
              </a:p>
            </p:txBody>
          </p:sp>
        </mc:Fallback>
      </mc:AlternateContent>
      <p:sp>
        <p:nvSpPr>
          <p:cNvPr id="9" name="Title 1"/>
          <p:cNvSpPr txBox="1">
            <a:spLocks/>
          </p:cNvSpPr>
          <p:nvPr/>
        </p:nvSpPr>
        <p:spPr bwMode="auto">
          <a:xfrm>
            <a:off x="1036848" y="183198"/>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defRPr/>
            </a:pPr>
            <a:r>
              <a:rPr lang="en-US" altLang="zh-CN" sz="2400" kern="0" dirty="0">
                <a:solidFill>
                  <a:srgbClr val="006600"/>
                </a:solidFill>
                <a:latin typeface="Arial Black" panose="020B0A04020102020204" pitchFamily="34" charset="0"/>
              </a:rPr>
              <a:t>Switch Decision—Switch from </a:t>
            </a:r>
            <a:r>
              <a:rPr lang="en-US" altLang="zh-CN" sz="2400" kern="0" dirty="0" err="1">
                <a:solidFill>
                  <a:srgbClr val="006600"/>
                </a:solidFill>
                <a:latin typeface="Arial Black" panose="020B0A04020102020204" pitchFamily="34" charset="0"/>
              </a:rPr>
              <a:t>gNB</a:t>
            </a:r>
            <a:endParaRPr lang="zh-CN" altLang="en-US" sz="2400" kern="0" dirty="0">
              <a:solidFill>
                <a:srgbClr val="006600"/>
              </a:solidFill>
              <a:latin typeface="Arial Black" panose="020B0A04020102020204" pitchFamily="34" charset="0"/>
            </a:endParaRPr>
          </a:p>
        </p:txBody>
      </p:sp>
      <p:sp>
        <p:nvSpPr>
          <p:cNvPr id="10" name="文本框 9">
            <a:extLst>
              <a:ext uri="{FF2B5EF4-FFF2-40B4-BE49-F238E27FC236}">
                <a16:creationId xmlns:a16="http://schemas.microsoft.com/office/drawing/2014/main" id="{C8AAC0A6-BD8C-46B9-B328-F66EAF7A6D05}"/>
              </a:ext>
            </a:extLst>
          </p:cNvPr>
          <p:cNvSpPr txBox="1"/>
          <p:nvPr/>
        </p:nvSpPr>
        <p:spPr>
          <a:xfrm>
            <a:off x="107504" y="1381705"/>
            <a:ext cx="8503704" cy="400110"/>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b="1" dirty="0"/>
              <a:t>Triggering Process </a:t>
            </a:r>
            <a:r>
              <a:rPr lang="en-US" altLang="zh-CN" sz="2000" dirty="0"/>
              <a:t>(for both real-time &amp; non real-time)</a:t>
            </a:r>
          </a:p>
        </p:txBody>
      </p:sp>
      <p:sp>
        <p:nvSpPr>
          <p:cNvPr id="11" name="文本框 10">
            <a:extLst>
              <a:ext uri="{FF2B5EF4-FFF2-40B4-BE49-F238E27FC236}">
                <a16:creationId xmlns:a16="http://schemas.microsoft.com/office/drawing/2014/main" id="{B9C2EE83-CDA9-4A00-8467-DD060DC1D618}"/>
              </a:ext>
            </a:extLst>
          </p:cNvPr>
          <p:cNvSpPr txBox="1"/>
          <p:nvPr/>
        </p:nvSpPr>
        <p:spPr>
          <a:xfrm>
            <a:off x="107504" y="4083682"/>
            <a:ext cx="8503704" cy="400110"/>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b="1" dirty="0"/>
              <a:t>Decision Process </a:t>
            </a:r>
            <a:r>
              <a:rPr lang="en-US" altLang="zh-CN" sz="2000" dirty="0"/>
              <a:t>(for both real-time or non real-time)</a:t>
            </a:r>
          </a:p>
        </p:txBody>
      </p:sp>
    </p:spTree>
    <p:extLst>
      <p:ext uri="{BB962C8B-B14F-4D97-AF65-F5344CB8AC3E}">
        <p14:creationId xmlns:p14="http://schemas.microsoft.com/office/powerpoint/2010/main" val="4159363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22</a:t>
            </a:fld>
            <a:endParaRPr lang="en-US" dirty="0"/>
          </a:p>
        </p:txBody>
      </p:sp>
      <p:sp>
        <p:nvSpPr>
          <p:cNvPr id="11" name="Title 1"/>
          <p:cNvSpPr txBox="1">
            <a:spLocks/>
          </p:cNvSpPr>
          <p:nvPr/>
        </p:nvSpPr>
        <p:spPr bwMode="auto">
          <a:xfrm>
            <a:off x="1174105" y="183198"/>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lgn="l">
              <a:defRPr/>
            </a:pPr>
            <a:r>
              <a:rPr lang="en-US" altLang="zh-CN" sz="2400" kern="0" dirty="0">
                <a:solidFill>
                  <a:srgbClr val="006600"/>
                </a:solidFill>
                <a:latin typeface="Arial Black" panose="020B0A04020102020204" pitchFamily="34" charset="0"/>
              </a:rPr>
              <a:t>Procedure: switch from </a:t>
            </a:r>
            <a:r>
              <a:rPr lang="en-US" altLang="zh-CN" sz="2400" kern="0" dirty="0" err="1">
                <a:solidFill>
                  <a:srgbClr val="006600"/>
                </a:solidFill>
                <a:latin typeface="Arial Black" panose="020B0A04020102020204" pitchFamily="34" charset="0"/>
              </a:rPr>
              <a:t>gNB</a:t>
            </a:r>
            <a:r>
              <a:rPr lang="en-US" altLang="zh-CN" sz="2400" kern="0" dirty="0">
                <a:solidFill>
                  <a:srgbClr val="006600"/>
                </a:solidFill>
                <a:latin typeface="Arial Black" panose="020B0A04020102020204" pitchFamily="34" charset="0"/>
              </a:rPr>
              <a:t> to Cache</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sp>
        <p:nvSpPr>
          <p:cNvPr id="4" name="Rectangle 2"/>
          <p:cNvSpPr>
            <a:spLocks noChangeArrowheads="1"/>
          </p:cNvSpPr>
          <p:nvPr/>
        </p:nvSpPr>
        <p:spPr bwMode="auto">
          <a:xfrm>
            <a:off x="2123728" y="1196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395536" y="1628800"/>
            <a:ext cx="1377300" cy="369332"/>
          </a:xfrm>
          <a:prstGeom prst="rect">
            <a:avLst/>
          </a:prstGeom>
          <a:noFill/>
          <a:ln w="19050">
            <a:solidFill>
              <a:schemeClr val="tx1"/>
            </a:solidFill>
          </a:ln>
        </p:spPr>
        <p:txBody>
          <a:bodyPr wrap="none" rtlCol="0">
            <a:spAutoFit/>
          </a:bodyPr>
          <a:lstStyle/>
          <a:p>
            <a:r>
              <a:rPr lang="en-US" altLang="zh-CN" dirty="0"/>
              <a:t>Remote UE</a:t>
            </a:r>
            <a:endParaRPr lang="zh-CN" altLang="en-US" dirty="0"/>
          </a:p>
        </p:txBody>
      </p:sp>
      <p:sp>
        <p:nvSpPr>
          <p:cNvPr id="7" name="文本框 6"/>
          <p:cNvSpPr txBox="1"/>
          <p:nvPr/>
        </p:nvSpPr>
        <p:spPr>
          <a:xfrm>
            <a:off x="4582412" y="1628800"/>
            <a:ext cx="889987" cy="369332"/>
          </a:xfrm>
          <a:prstGeom prst="rect">
            <a:avLst/>
          </a:prstGeom>
          <a:noFill/>
          <a:ln w="19050">
            <a:solidFill>
              <a:schemeClr val="tx1"/>
            </a:solidFill>
          </a:ln>
        </p:spPr>
        <p:txBody>
          <a:bodyPr wrap="none" rtlCol="0">
            <a:spAutoFit/>
          </a:bodyPr>
          <a:lstStyle/>
          <a:p>
            <a:r>
              <a:rPr lang="en-US" altLang="zh-CN" dirty="0"/>
              <a:t>VMR 1</a:t>
            </a:r>
            <a:endParaRPr lang="zh-CN" altLang="en-US" dirty="0"/>
          </a:p>
        </p:txBody>
      </p:sp>
      <p:sp>
        <p:nvSpPr>
          <p:cNvPr id="10" name="文本框 9"/>
          <p:cNvSpPr txBox="1"/>
          <p:nvPr/>
        </p:nvSpPr>
        <p:spPr>
          <a:xfrm>
            <a:off x="7237317" y="1628800"/>
            <a:ext cx="633508" cy="369332"/>
          </a:xfrm>
          <a:prstGeom prst="rect">
            <a:avLst/>
          </a:prstGeom>
          <a:noFill/>
          <a:ln w="19050">
            <a:solidFill>
              <a:schemeClr val="tx1"/>
            </a:solidFill>
          </a:ln>
        </p:spPr>
        <p:txBody>
          <a:bodyPr wrap="none" rtlCol="0">
            <a:spAutoFit/>
          </a:bodyPr>
          <a:lstStyle/>
          <a:p>
            <a:r>
              <a:rPr lang="en-US" altLang="zh-CN" dirty="0" err="1"/>
              <a:t>gNB</a:t>
            </a:r>
            <a:endParaRPr lang="zh-CN" altLang="en-US" dirty="0"/>
          </a:p>
        </p:txBody>
      </p:sp>
      <p:cxnSp>
        <p:nvCxnSpPr>
          <p:cNvPr id="5" name="直接连接符 4"/>
          <p:cNvCxnSpPr/>
          <p:nvPr/>
        </p:nvCxnSpPr>
        <p:spPr bwMode="auto">
          <a:xfrm>
            <a:off x="1084186" y="1998132"/>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5027406" y="1998130"/>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7554071" y="1998131"/>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箭头连接符 17"/>
          <p:cNvCxnSpPr/>
          <p:nvPr/>
        </p:nvCxnSpPr>
        <p:spPr bwMode="auto">
          <a:xfrm>
            <a:off x="1084186" y="2708919"/>
            <a:ext cx="6469885"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0" name="直接箭头连接符 19"/>
          <p:cNvCxnSpPr/>
          <p:nvPr/>
        </p:nvCxnSpPr>
        <p:spPr bwMode="auto">
          <a:xfrm>
            <a:off x="5027406" y="2996951"/>
            <a:ext cx="2526665"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4" name="文本框 23"/>
          <p:cNvSpPr txBox="1"/>
          <p:nvPr/>
        </p:nvSpPr>
        <p:spPr>
          <a:xfrm>
            <a:off x="7008352" y="3428104"/>
            <a:ext cx="1069525" cy="369332"/>
          </a:xfrm>
          <a:prstGeom prst="rect">
            <a:avLst/>
          </a:prstGeom>
          <a:solidFill>
            <a:schemeClr val="bg1"/>
          </a:solidFill>
          <a:ln w="19050">
            <a:solidFill>
              <a:schemeClr val="tx1"/>
            </a:solidFill>
          </a:ln>
        </p:spPr>
        <p:txBody>
          <a:bodyPr wrap="none" rtlCol="0">
            <a:spAutoFit/>
          </a:bodyPr>
          <a:lstStyle/>
          <a:p>
            <a:r>
              <a:rPr lang="en-US" altLang="zh-CN" dirty="0"/>
              <a:t>Decision</a:t>
            </a:r>
            <a:endParaRPr lang="zh-CN" altLang="en-US" dirty="0"/>
          </a:p>
        </p:txBody>
      </p:sp>
      <p:sp>
        <p:nvSpPr>
          <p:cNvPr id="33" name="文本框 32"/>
          <p:cNvSpPr txBox="1"/>
          <p:nvPr/>
        </p:nvSpPr>
        <p:spPr>
          <a:xfrm>
            <a:off x="1518558" y="2348878"/>
            <a:ext cx="1343060" cy="369332"/>
          </a:xfrm>
          <a:prstGeom prst="rect">
            <a:avLst/>
          </a:prstGeom>
          <a:noFill/>
        </p:spPr>
        <p:txBody>
          <a:bodyPr wrap="none" rtlCol="0">
            <a:spAutoFit/>
          </a:bodyPr>
          <a:lstStyle/>
          <a:p>
            <a:r>
              <a:rPr lang="en-US" altLang="zh-CN" dirty="0"/>
              <a:t>UL/DL data</a:t>
            </a:r>
            <a:endParaRPr lang="zh-CN" altLang="en-US" dirty="0"/>
          </a:p>
        </p:txBody>
      </p:sp>
      <p:sp>
        <p:nvSpPr>
          <p:cNvPr id="34" name="文本框 33"/>
          <p:cNvSpPr txBox="1"/>
          <p:nvPr/>
        </p:nvSpPr>
        <p:spPr>
          <a:xfrm>
            <a:off x="5696586" y="2997183"/>
            <a:ext cx="1184941" cy="369332"/>
          </a:xfrm>
          <a:prstGeom prst="rect">
            <a:avLst/>
          </a:prstGeom>
          <a:noFill/>
        </p:spPr>
        <p:txBody>
          <a:bodyPr wrap="none" rtlCol="0">
            <a:spAutoFit/>
          </a:bodyPr>
          <a:lstStyle/>
          <a:p>
            <a:r>
              <a:rPr lang="en-US" altLang="zh-CN" dirty="0"/>
              <a:t>Reporting</a:t>
            </a:r>
            <a:endParaRPr lang="zh-CN" altLang="en-US" dirty="0"/>
          </a:p>
        </p:txBody>
      </p:sp>
      <p:cxnSp>
        <p:nvCxnSpPr>
          <p:cNvPr id="31" name="直接箭头连接符 30"/>
          <p:cNvCxnSpPr/>
          <p:nvPr/>
        </p:nvCxnSpPr>
        <p:spPr bwMode="auto">
          <a:xfrm>
            <a:off x="1073230" y="4436750"/>
            <a:ext cx="6469885" cy="0"/>
          </a:xfrm>
          <a:prstGeom prst="straightConnector1">
            <a:avLst/>
          </a:prstGeom>
          <a:solidFill>
            <a:schemeClr val="accent1"/>
          </a:solidFill>
          <a:ln w="19050" cap="flat" cmpd="sng" algn="ctr">
            <a:solidFill>
              <a:schemeClr val="tx1"/>
            </a:solidFill>
            <a:prstDash val="dash"/>
            <a:round/>
            <a:headEnd type="triangle" w="med" len="med"/>
            <a:tailEnd type="triangle" w="med" len="med"/>
          </a:ln>
          <a:effectLst/>
        </p:spPr>
      </p:cxnSp>
      <p:sp>
        <p:nvSpPr>
          <p:cNvPr id="41" name="文本框 40"/>
          <p:cNvSpPr txBox="1"/>
          <p:nvPr/>
        </p:nvSpPr>
        <p:spPr>
          <a:xfrm>
            <a:off x="2585426" y="1628800"/>
            <a:ext cx="851515" cy="369332"/>
          </a:xfrm>
          <a:prstGeom prst="rect">
            <a:avLst/>
          </a:prstGeom>
          <a:noFill/>
          <a:ln w="19050">
            <a:solidFill>
              <a:schemeClr val="tx1"/>
            </a:solidFill>
          </a:ln>
        </p:spPr>
        <p:txBody>
          <a:bodyPr wrap="none" rtlCol="0">
            <a:spAutoFit/>
          </a:bodyPr>
          <a:lstStyle/>
          <a:p>
            <a:r>
              <a:rPr lang="en-US" altLang="zh-CN" dirty="0"/>
              <a:t>Cache</a:t>
            </a:r>
            <a:endParaRPr lang="zh-CN" altLang="en-US" dirty="0"/>
          </a:p>
        </p:txBody>
      </p:sp>
      <p:cxnSp>
        <p:nvCxnSpPr>
          <p:cNvPr id="42" name="直接连接符 41"/>
          <p:cNvCxnSpPr/>
          <p:nvPr/>
        </p:nvCxnSpPr>
        <p:spPr bwMode="auto">
          <a:xfrm>
            <a:off x="3011182" y="1998130"/>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43" name="椭圆 42"/>
          <p:cNvSpPr/>
          <p:nvPr/>
        </p:nvSpPr>
        <p:spPr bwMode="auto">
          <a:xfrm>
            <a:off x="2939174" y="4356521"/>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44" name="文本框 43"/>
          <p:cNvSpPr txBox="1"/>
          <p:nvPr/>
        </p:nvSpPr>
        <p:spPr>
          <a:xfrm>
            <a:off x="5016450" y="3978432"/>
            <a:ext cx="2557111" cy="369332"/>
          </a:xfrm>
          <a:prstGeom prst="rect">
            <a:avLst/>
          </a:prstGeom>
          <a:noFill/>
        </p:spPr>
        <p:txBody>
          <a:bodyPr wrap="none" rtlCol="0">
            <a:spAutoFit/>
          </a:bodyPr>
          <a:lstStyle/>
          <a:p>
            <a:r>
              <a:rPr lang="en-US" altLang="zh-CN" dirty="0"/>
              <a:t>Configuration Message</a:t>
            </a:r>
            <a:endParaRPr lang="zh-CN" altLang="en-US" dirty="0"/>
          </a:p>
        </p:txBody>
      </p:sp>
      <p:cxnSp>
        <p:nvCxnSpPr>
          <p:cNvPr id="47" name="直接箭头连接符 46"/>
          <p:cNvCxnSpPr/>
          <p:nvPr/>
        </p:nvCxnSpPr>
        <p:spPr bwMode="auto">
          <a:xfrm>
            <a:off x="1084186" y="5885493"/>
            <a:ext cx="6489375"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49" name="椭圆 48"/>
          <p:cNvSpPr/>
          <p:nvPr/>
        </p:nvSpPr>
        <p:spPr bwMode="auto">
          <a:xfrm>
            <a:off x="2939174" y="5805264"/>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50" name="文本框 49"/>
          <p:cNvSpPr txBox="1"/>
          <p:nvPr/>
        </p:nvSpPr>
        <p:spPr>
          <a:xfrm>
            <a:off x="5653926" y="5427175"/>
            <a:ext cx="1343060" cy="369332"/>
          </a:xfrm>
          <a:prstGeom prst="rect">
            <a:avLst/>
          </a:prstGeom>
          <a:noFill/>
        </p:spPr>
        <p:txBody>
          <a:bodyPr wrap="none" rtlCol="0">
            <a:spAutoFit/>
          </a:bodyPr>
          <a:lstStyle/>
          <a:p>
            <a:r>
              <a:rPr lang="en-US" altLang="zh-CN" dirty="0"/>
              <a:t>DL/UL data</a:t>
            </a:r>
            <a:endParaRPr lang="zh-CN" altLang="en-US" dirty="0"/>
          </a:p>
        </p:txBody>
      </p:sp>
      <p:cxnSp>
        <p:nvCxnSpPr>
          <p:cNvPr id="25" name="直接箭头连接符 24"/>
          <p:cNvCxnSpPr/>
          <p:nvPr/>
        </p:nvCxnSpPr>
        <p:spPr bwMode="auto">
          <a:xfrm>
            <a:off x="1092135" y="5229200"/>
            <a:ext cx="6461936" cy="0"/>
          </a:xfrm>
          <a:prstGeom prst="straightConnector1">
            <a:avLst/>
          </a:prstGeom>
          <a:solidFill>
            <a:schemeClr val="accent1"/>
          </a:solidFill>
          <a:ln w="19050" cap="flat" cmpd="sng" algn="ctr">
            <a:solidFill>
              <a:schemeClr val="tx1"/>
            </a:solidFill>
            <a:prstDash val="dash"/>
            <a:round/>
            <a:headEnd type="triangle" w="med" len="med"/>
            <a:tailEnd type="triangle" w="med" len="med"/>
          </a:ln>
          <a:effectLst/>
        </p:spPr>
      </p:cxnSp>
      <p:sp>
        <p:nvSpPr>
          <p:cNvPr id="26" name="文本框 25"/>
          <p:cNvSpPr txBox="1"/>
          <p:nvPr/>
        </p:nvSpPr>
        <p:spPr>
          <a:xfrm>
            <a:off x="3240626" y="4850886"/>
            <a:ext cx="1556836" cy="369332"/>
          </a:xfrm>
          <a:prstGeom prst="rect">
            <a:avLst/>
          </a:prstGeom>
          <a:noFill/>
        </p:spPr>
        <p:txBody>
          <a:bodyPr wrap="none" rtlCol="0">
            <a:spAutoFit/>
          </a:bodyPr>
          <a:lstStyle/>
          <a:p>
            <a:r>
              <a:rPr lang="en-US" altLang="zh-CN" dirty="0"/>
              <a:t>Configuration</a:t>
            </a:r>
            <a:endParaRPr lang="zh-CN" altLang="en-US" dirty="0"/>
          </a:p>
        </p:txBody>
      </p:sp>
      <p:sp>
        <p:nvSpPr>
          <p:cNvPr id="27" name="椭圆 26">
            <a:extLst>
              <a:ext uri="{FF2B5EF4-FFF2-40B4-BE49-F238E27FC236}">
                <a16:creationId xmlns:a16="http://schemas.microsoft.com/office/drawing/2014/main" id="{F64F430B-58D4-434B-A262-94B25099814E}"/>
              </a:ext>
            </a:extLst>
          </p:cNvPr>
          <p:cNvSpPr/>
          <p:nvPr/>
        </p:nvSpPr>
        <p:spPr bwMode="auto">
          <a:xfrm>
            <a:off x="575834" y="2123875"/>
            <a:ext cx="7502345" cy="1317023"/>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charset="-122"/>
            </a:endParaRPr>
          </a:p>
        </p:txBody>
      </p:sp>
      <p:sp>
        <p:nvSpPr>
          <p:cNvPr id="28" name="文本框 27">
            <a:extLst>
              <a:ext uri="{FF2B5EF4-FFF2-40B4-BE49-F238E27FC236}">
                <a16:creationId xmlns:a16="http://schemas.microsoft.com/office/drawing/2014/main" id="{9C1ABF63-8120-4E0D-8E94-531008B3389C}"/>
              </a:ext>
            </a:extLst>
          </p:cNvPr>
          <p:cNvSpPr txBox="1"/>
          <p:nvPr/>
        </p:nvSpPr>
        <p:spPr>
          <a:xfrm>
            <a:off x="7579631" y="2260007"/>
            <a:ext cx="1701690" cy="338554"/>
          </a:xfrm>
          <a:prstGeom prst="rect">
            <a:avLst/>
          </a:prstGeom>
          <a:noFill/>
        </p:spPr>
        <p:txBody>
          <a:bodyPr wrap="square" rtlCol="0">
            <a:spAutoFit/>
          </a:bodyPr>
          <a:lstStyle/>
          <a:p>
            <a:r>
              <a:rPr lang="en-US" sz="1600" dirty="0">
                <a:solidFill>
                  <a:srgbClr val="FF0000"/>
                </a:solidFill>
              </a:rPr>
              <a:t>New </a:t>
            </a:r>
            <a:r>
              <a:rPr lang="en-US" sz="1600" dirty="0" err="1">
                <a:solidFill>
                  <a:srgbClr val="FF0000"/>
                </a:solidFill>
              </a:rPr>
              <a:t>signalings</a:t>
            </a:r>
            <a:endParaRPr lang="en-US" sz="1600" dirty="0">
              <a:solidFill>
                <a:srgbClr val="FF0000"/>
              </a:solidFill>
            </a:endParaRPr>
          </a:p>
        </p:txBody>
      </p:sp>
      <p:sp>
        <p:nvSpPr>
          <p:cNvPr id="29" name="椭圆 28">
            <a:extLst>
              <a:ext uri="{FF2B5EF4-FFF2-40B4-BE49-F238E27FC236}">
                <a16:creationId xmlns:a16="http://schemas.microsoft.com/office/drawing/2014/main" id="{F903F60D-A0F6-433A-8BAC-3567B6D15E88}"/>
              </a:ext>
            </a:extLst>
          </p:cNvPr>
          <p:cNvSpPr/>
          <p:nvPr/>
        </p:nvSpPr>
        <p:spPr bwMode="auto">
          <a:xfrm>
            <a:off x="179518" y="3976004"/>
            <a:ext cx="8064890" cy="1748132"/>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charset="-122"/>
            </a:endParaRPr>
          </a:p>
        </p:txBody>
      </p:sp>
      <p:sp>
        <p:nvSpPr>
          <p:cNvPr id="30" name="文本框 29">
            <a:extLst>
              <a:ext uri="{FF2B5EF4-FFF2-40B4-BE49-F238E27FC236}">
                <a16:creationId xmlns:a16="http://schemas.microsoft.com/office/drawing/2014/main" id="{3808075F-C31F-453F-B986-D22A839172FA}"/>
              </a:ext>
            </a:extLst>
          </p:cNvPr>
          <p:cNvSpPr txBox="1"/>
          <p:nvPr/>
        </p:nvSpPr>
        <p:spPr>
          <a:xfrm>
            <a:off x="7562064" y="5325023"/>
            <a:ext cx="1701690" cy="338554"/>
          </a:xfrm>
          <a:prstGeom prst="rect">
            <a:avLst/>
          </a:prstGeom>
          <a:noFill/>
        </p:spPr>
        <p:txBody>
          <a:bodyPr wrap="square" rtlCol="0">
            <a:spAutoFit/>
          </a:bodyPr>
          <a:lstStyle/>
          <a:p>
            <a:r>
              <a:rPr lang="en-US" sz="1600" dirty="0">
                <a:solidFill>
                  <a:srgbClr val="FF0000"/>
                </a:solidFill>
              </a:rPr>
              <a:t>New actions</a:t>
            </a:r>
          </a:p>
        </p:txBody>
      </p:sp>
    </p:spTree>
    <p:extLst>
      <p:ext uri="{BB962C8B-B14F-4D97-AF65-F5344CB8AC3E}">
        <p14:creationId xmlns:p14="http://schemas.microsoft.com/office/powerpoint/2010/main" val="1770932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23</a:t>
            </a:fld>
            <a:endParaRPr lang="en-US" dirty="0"/>
          </a:p>
        </p:txBody>
      </p:sp>
      <p:sp>
        <p:nvSpPr>
          <p:cNvPr id="11" name="Title 1"/>
          <p:cNvSpPr txBox="1">
            <a:spLocks/>
          </p:cNvSpPr>
          <p:nvPr/>
        </p:nvSpPr>
        <p:spPr bwMode="auto">
          <a:xfrm>
            <a:off x="1174105" y="183198"/>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lgn="l">
              <a:defRPr/>
            </a:pPr>
            <a:r>
              <a:rPr lang="en-US" altLang="zh-CN" sz="2400" kern="0" dirty="0">
                <a:solidFill>
                  <a:srgbClr val="006600"/>
                </a:solidFill>
                <a:latin typeface="Arial Black" panose="020B0A04020102020204" pitchFamily="34" charset="0"/>
              </a:rPr>
              <a:t>Procedure: switch from </a:t>
            </a:r>
            <a:r>
              <a:rPr lang="en-US" altLang="zh-CN" sz="2400" kern="0" dirty="0" err="1">
                <a:solidFill>
                  <a:srgbClr val="006600"/>
                </a:solidFill>
                <a:latin typeface="Arial Black" panose="020B0A04020102020204" pitchFamily="34" charset="0"/>
              </a:rPr>
              <a:t>gNB</a:t>
            </a:r>
            <a:r>
              <a:rPr lang="en-US" altLang="zh-CN" sz="2400" kern="0" dirty="0">
                <a:solidFill>
                  <a:srgbClr val="006600"/>
                </a:solidFill>
                <a:latin typeface="Arial Black" panose="020B0A04020102020204" pitchFamily="34" charset="0"/>
              </a:rPr>
              <a:t> to VMR</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sp>
        <p:nvSpPr>
          <p:cNvPr id="4" name="Rectangle 2"/>
          <p:cNvSpPr>
            <a:spLocks noChangeArrowheads="1"/>
          </p:cNvSpPr>
          <p:nvPr/>
        </p:nvSpPr>
        <p:spPr bwMode="auto">
          <a:xfrm>
            <a:off x="2123728" y="1196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395536" y="1628800"/>
            <a:ext cx="1377300" cy="369332"/>
          </a:xfrm>
          <a:prstGeom prst="rect">
            <a:avLst/>
          </a:prstGeom>
          <a:noFill/>
          <a:ln w="19050">
            <a:solidFill>
              <a:schemeClr val="tx1"/>
            </a:solidFill>
          </a:ln>
        </p:spPr>
        <p:txBody>
          <a:bodyPr wrap="none" rtlCol="0">
            <a:spAutoFit/>
          </a:bodyPr>
          <a:lstStyle/>
          <a:p>
            <a:r>
              <a:rPr lang="en-US" altLang="zh-CN" dirty="0"/>
              <a:t>Remote UE</a:t>
            </a:r>
            <a:endParaRPr lang="zh-CN" altLang="en-US" dirty="0"/>
          </a:p>
        </p:txBody>
      </p:sp>
      <p:sp>
        <p:nvSpPr>
          <p:cNvPr id="7" name="文本框 6"/>
          <p:cNvSpPr txBox="1"/>
          <p:nvPr/>
        </p:nvSpPr>
        <p:spPr>
          <a:xfrm>
            <a:off x="2853516" y="1628800"/>
            <a:ext cx="889987" cy="369332"/>
          </a:xfrm>
          <a:prstGeom prst="rect">
            <a:avLst/>
          </a:prstGeom>
          <a:noFill/>
          <a:ln w="19050">
            <a:solidFill>
              <a:schemeClr val="tx1"/>
            </a:solidFill>
          </a:ln>
        </p:spPr>
        <p:txBody>
          <a:bodyPr wrap="none" rtlCol="0">
            <a:spAutoFit/>
          </a:bodyPr>
          <a:lstStyle/>
          <a:p>
            <a:r>
              <a:rPr lang="en-US" altLang="zh-CN" dirty="0"/>
              <a:t>VMR 1</a:t>
            </a:r>
            <a:endParaRPr lang="zh-CN" altLang="en-US" dirty="0"/>
          </a:p>
        </p:txBody>
      </p:sp>
      <p:sp>
        <p:nvSpPr>
          <p:cNvPr id="9" name="文本框 8"/>
          <p:cNvSpPr txBox="1"/>
          <p:nvPr/>
        </p:nvSpPr>
        <p:spPr>
          <a:xfrm>
            <a:off x="5266646" y="1628800"/>
            <a:ext cx="889987" cy="369332"/>
          </a:xfrm>
          <a:prstGeom prst="rect">
            <a:avLst/>
          </a:prstGeom>
          <a:noFill/>
          <a:ln w="19050">
            <a:solidFill>
              <a:schemeClr val="tx1"/>
            </a:solidFill>
          </a:ln>
        </p:spPr>
        <p:txBody>
          <a:bodyPr wrap="none" rtlCol="0">
            <a:spAutoFit/>
          </a:bodyPr>
          <a:lstStyle/>
          <a:p>
            <a:r>
              <a:rPr lang="en-US" altLang="zh-CN" dirty="0"/>
              <a:t>VMR 2</a:t>
            </a:r>
            <a:endParaRPr lang="zh-CN" altLang="en-US" dirty="0"/>
          </a:p>
        </p:txBody>
      </p:sp>
      <p:sp>
        <p:nvSpPr>
          <p:cNvPr id="10" name="文本框 9"/>
          <p:cNvSpPr txBox="1"/>
          <p:nvPr/>
        </p:nvSpPr>
        <p:spPr>
          <a:xfrm>
            <a:off x="7237317" y="1628800"/>
            <a:ext cx="633508" cy="369332"/>
          </a:xfrm>
          <a:prstGeom prst="rect">
            <a:avLst/>
          </a:prstGeom>
          <a:noFill/>
          <a:ln w="19050">
            <a:solidFill>
              <a:schemeClr val="tx1"/>
            </a:solidFill>
          </a:ln>
        </p:spPr>
        <p:txBody>
          <a:bodyPr wrap="none" rtlCol="0">
            <a:spAutoFit/>
          </a:bodyPr>
          <a:lstStyle/>
          <a:p>
            <a:r>
              <a:rPr lang="en-US" altLang="zh-CN" dirty="0" err="1"/>
              <a:t>gNB</a:t>
            </a:r>
            <a:endParaRPr lang="zh-CN" altLang="en-US" dirty="0"/>
          </a:p>
        </p:txBody>
      </p:sp>
      <p:cxnSp>
        <p:nvCxnSpPr>
          <p:cNvPr id="5" name="直接连接符 4"/>
          <p:cNvCxnSpPr/>
          <p:nvPr/>
        </p:nvCxnSpPr>
        <p:spPr bwMode="auto">
          <a:xfrm>
            <a:off x="1084186" y="1998132"/>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3298511" y="1998130"/>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直接连接符 14"/>
          <p:cNvCxnSpPr/>
          <p:nvPr/>
        </p:nvCxnSpPr>
        <p:spPr bwMode="auto">
          <a:xfrm>
            <a:off x="5711641" y="1998130"/>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直接连接符 15"/>
          <p:cNvCxnSpPr/>
          <p:nvPr/>
        </p:nvCxnSpPr>
        <p:spPr bwMode="auto">
          <a:xfrm>
            <a:off x="7554071" y="1998131"/>
            <a:ext cx="0" cy="4526493"/>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箭头连接符 17"/>
          <p:cNvCxnSpPr/>
          <p:nvPr/>
        </p:nvCxnSpPr>
        <p:spPr bwMode="auto">
          <a:xfrm>
            <a:off x="1084186" y="2708919"/>
            <a:ext cx="6469885"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cxnSp>
        <p:nvCxnSpPr>
          <p:cNvPr id="20" name="直接箭头连接符 19"/>
          <p:cNvCxnSpPr/>
          <p:nvPr/>
        </p:nvCxnSpPr>
        <p:spPr bwMode="auto">
          <a:xfrm>
            <a:off x="3298511" y="2996951"/>
            <a:ext cx="425556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22" name="直接箭头连接符 21"/>
          <p:cNvCxnSpPr/>
          <p:nvPr/>
        </p:nvCxnSpPr>
        <p:spPr bwMode="auto">
          <a:xfrm>
            <a:off x="5711641" y="3284983"/>
            <a:ext cx="184243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4" name="文本框 23"/>
          <p:cNvSpPr txBox="1"/>
          <p:nvPr/>
        </p:nvSpPr>
        <p:spPr>
          <a:xfrm>
            <a:off x="7019308" y="3612186"/>
            <a:ext cx="1069525" cy="369332"/>
          </a:xfrm>
          <a:prstGeom prst="rect">
            <a:avLst/>
          </a:prstGeom>
          <a:solidFill>
            <a:schemeClr val="bg1"/>
          </a:solidFill>
          <a:ln w="19050">
            <a:solidFill>
              <a:schemeClr val="tx1"/>
            </a:solidFill>
          </a:ln>
        </p:spPr>
        <p:txBody>
          <a:bodyPr wrap="none" rtlCol="0">
            <a:spAutoFit/>
          </a:bodyPr>
          <a:lstStyle/>
          <a:p>
            <a:r>
              <a:rPr lang="en-US" altLang="zh-CN" dirty="0"/>
              <a:t>Decision</a:t>
            </a:r>
            <a:endParaRPr lang="zh-CN" altLang="en-US" dirty="0"/>
          </a:p>
        </p:txBody>
      </p:sp>
      <p:cxnSp>
        <p:nvCxnSpPr>
          <p:cNvPr id="25" name="直接箭头连接符 24"/>
          <p:cNvCxnSpPr/>
          <p:nvPr/>
        </p:nvCxnSpPr>
        <p:spPr bwMode="auto">
          <a:xfrm>
            <a:off x="1084185" y="4365103"/>
            <a:ext cx="6469885" cy="0"/>
          </a:xfrm>
          <a:prstGeom prst="straightConnector1">
            <a:avLst/>
          </a:prstGeom>
          <a:solidFill>
            <a:schemeClr val="accent1"/>
          </a:solidFill>
          <a:ln w="19050" cap="flat" cmpd="sng" algn="ctr">
            <a:solidFill>
              <a:schemeClr val="tx1"/>
            </a:solidFill>
            <a:prstDash val="solid"/>
            <a:round/>
            <a:headEnd type="triangle" w="med" len="med"/>
            <a:tailEnd type="none" w="med" len="med"/>
          </a:ln>
          <a:effectLst/>
        </p:spPr>
      </p:cxnSp>
      <p:sp>
        <p:nvSpPr>
          <p:cNvPr id="26" name="椭圆 25"/>
          <p:cNvSpPr/>
          <p:nvPr/>
        </p:nvSpPr>
        <p:spPr bwMode="auto">
          <a:xfrm>
            <a:off x="3229364" y="4293095"/>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cxnSp>
        <p:nvCxnSpPr>
          <p:cNvPr id="28" name="直接箭头连接符 27"/>
          <p:cNvCxnSpPr/>
          <p:nvPr/>
        </p:nvCxnSpPr>
        <p:spPr bwMode="auto">
          <a:xfrm>
            <a:off x="1084185" y="4725143"/>
            <a:ext cx="2214326" cy="0"/>
          </a:xfrm>
          <a:prstGeom prst="straightConnector1">
            <a:avLst/>
          </a:prstGeom>
          <a:solidFill>
            <a:schemeClr val="accent1"/>
          </a:solidFill>
          <a:ln w="19050" cap="flat" cmpd="sng" algn="ctr">
            <a:solidFill>
              <a:schemeClr val="tx1"/>
            </a:solidFill>
            <a:prstDash val="dash"/>
            <a:round/>
            <a:headEnd type="triangle" w="med" len="med"/>
            <a:tailEnd type="triangle" w="med" len="med"/>
          </a:ln>
          <a:effectLst/>
        </p:spPr>
      </p:cxnSp>
      <p:sp>
        <p:nvSpPr>
          <p:cNvPr id="33" name="文本框 32"/>
          <p:cNvSpPr txBox="1"/>
          <p:nvPr/>
        </p:nvSpPr>
        <p:spPr>
          <a:xfrm>
            <a:off x="1518558" y="2348878"/>
            <a:ext cx="1343060" cy="369332"/>
          </a:xfrm>
          <a:prstGeom prst="rect">
            <a:avLst/>
          </a:prstGeom>
          <a:noFill/>
        </p:spPr>
        <p:txBody>
          <a:bodyPr wrap="none" rtlCol="0">
            <a:spAutoFit/>
          </a:bodyPr>
          <a:lstStyle/>
          <a:p>
            <a:r>
              <a:rPr lang="en-US" altLang="zh-CN" dirty="0"/>
              <a:t>UL/DL data</a:t>
            </a:r>
            <a:endParaRPr lang="zh-CN" altLang="en-US" dirty="0"/>
          </a:p>
        </p:txBody>
      </p:sp>
      <p:sp>
        <p:nvSpPr>
          <p:cNvPr id="34" name="文本框 33"/>
          <p:cNvSpPr txBox="1"/>
          <p:nvPr/>
        </p:nvSpPr>
        <p:spPr>
          <a:xfrm>
            <a:off x="3884445" y="2996951"/>
            <a:ext cx="1184941" cy="369332"/>
          </a:xfrm>
          <a:prstGeom prst="rect">
            <a:avLst/>
          </a:prstGeom>
          <a:noFill/>
        </p:spPr>
        <p:txBody>
          <a:bodyPr wrap="none" rtlCol="0">
            <a:spAutoFit/>
          </a:bodyPr>
          <a:lstStyle/>
          <a:p>
            <a:r>
              <a:rPr lang="en-US" altLang="zh-CN" dirty="0"/>
              <a:t>Reporting</a:t>
            </a:r>
            <a:endParaRPr lang="zh-CN" altLang="en-US" dirty="0"/>
          </a:p>
        </p:txBody>
      </p:sp>
      <p:sp>
        <p:nvSpPr>
          <p:cNvPr id="35" name="文本框 34"/>
          <p:cNvSpPr txBox="1"/>
          <p:nvPr/>
        </p:nvSpPr>
        <p:spPr>
          <a:xfrm>
            <a:off x="6067790" y="3263919"/>
            <a:ext cx="1184941" cy="369332"/>
          </a:xfrm>
          <a:prstGeom prst="rect">
            <a:avLst/>
          </a:prstGeom>
          <a:noFill/>
        </p:spPr>
        <p:txBody>
          <a:bodyPr wrap="none" rtlCol="0">
            <a:spAutoFit/>
          </a:bodyPr>
          <a:lstStyle/>
          <a:p>
            <a:r>
              <a:rPr lang="en-US" altLang="zh-CN" dirty="0"/>
              <a:t>Reporting</a:t>
            </a:r>
            <a:endParaRPr lang="zh-CN" altLang="en-US" dirty="0"/>
          </a:p>
        </p:txBody>
      </p:sp>
      <p:sp>
        <p:nvSpPr>
          <p:cNvPr id="36" name="文本框 35"/>
          <p:cNvSpPr txBox="1"/>
          <p:nvPr/>
        </p:nvSpPr>
        <p:spPr>
          <a:xfrm>
            <a:off x="3226538" y="3986480"/>
            <a:ext cx="2557111" cy="369332"/>
          </a:xfrm>
          <a:prstGeom prst="rect">
            <a:avLst/>
          </a:prstGeom>
          <a:noFill/>
        </p:spPr>
        <p:txBody>
          <a:bodyPr wrap="none" rtlCol="0">
            <a:spAutoFit/>
          </a:bodyPr>
          <a:lstStyle/>
          <a:p>
            <a:r>
              <a:rPr lang="en-US" altLang="zh-CN" dirty="0"/>
              <a:t>Configuration Message</a:t>
            </a:r>
            <a:endParaRPr lang="zh-CN" altLang="en-US" dirty="0"/>
          </a:p>
        </p:txBody>
      </p:sp>
      <p:sp>
        <p:nvSpPr>
          <p:cNvPr id="37" name="文本框 36"/>
          <p:cNvSpPr txBox="1"/>
          <p:nvPr/>
        </p:nvSpPr>
        <p:spPr>
          <a:xfrm>
            <a:off x="1411674" y="4374393"/>
            <a:ext cx="1556836" cy="369332"/>
          </a:xfrm>
          <a:prstGeom prst="rect">
            <a:avLst/>
          </a:prstGeom>
          <a:noFill/>
        </p:spPr>
        <p:txBody>
          <a:bodyPr wrap="none" rtlCol="0">
            <a:spAutoFit/>
          </a:bodyPr>
          <a:lstStyle/>
          <a:p>
            <a:r>
              <a:rPr lang="en-US" altLang="zh-CN" dirty="0"/>
              <a:t>Configuration</a:t>
            </a:r>
            <a:endParaRPr lang="zh-CN" altLang="en-US" dirty="0"/>
          </a:p>
        </p:txBody>
      </p:sp>
      <p:cxnSp>
        <p:nvCxnSpPr>
          <p:cNvPr id="31" name="直接箭头连接符 30"/>
          <p:cNvCxnSpPr/>
          <p:nvPr/>
        </p:nvCxnSpPr>
        <p:spPr bwMode="auto">
          <a:xfrm>
            <a:off x="1076092" y="5569586"/>
            <a:ext cx="6469885"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39" name="文本框 38"/>
          <p:cNvSpPr txBox="1"/>
          <p:nvPr/>
        </p:nvSpPr>
        <p:spPr>
          <a:xfrm>
            <a:off x="3788835" y="5581359"/>
            <a:ext cx="1343060" cy="369332"/>
          </a:xfrm>
          <a:prstGeom prst="rect">
            <a:avLst/>
          </a:prstGeom>
          <a:noFill/>
        </p:spPr>
        <p:txBody>
          <a:bodyPr wrap="none" rtlCol="0">
            <a:spAutoFit/>
          </a:bodyPr>
          <a:lstStyle/>
          <a:p>
            <a:r>
              <a:rPr lang="en-US" altLang="zh-CN" dirty="0"/>
              <a:t>UL/DL data</a:t>
            </a:r>
            <a:endParaRPr lang="zh-CN" altLang="en-US" dirty="0"/>
          </a:p>
        </p:txBody>
      </p:sp>
      <p:sp>
        <p:nvSpPr>
          <p:cNvPr id="32" name="椭圆 31"/>
          <p:cNvSpPr/>
          <p:nvPr/>
        </p:nvSpPr>
        <p:spPr bwMode="auto">
          <a:xfrm>
            <a:off x="3226503" y="5489356"/>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29" name="椭圆 28">
            <a:extLst>
              <a:ext uri="{FF2B5EF4-FFF2-40B4-BE49-F238E27FC236}">
                <a16:creationId xmlns:a16="http://schemas.microsoft.com/office/drawing/2014/main" id="{45F16AE2-4C9A-48A1-AFEA-0676ED529DA7}"/>
              </a:ext>
            </a:extLst>
          </p:cNvPr>
          <p:cNvSpPr/>
          <p:nvPr/>
        </p:nvSpPr>
        <p:spPr bwMode="auto">
          <a:xfrm>
            <a:off x="575834" y="2123875"/>
            <a:ext cx="7502345" cy="1790598"/>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charset="-122"/>
            </a:endParaRPr>
          </a:p>
        </p:txBody>
      </p:sp>
      <p:sp>
        <p:nvSpPr>
          <p:cNvPr id="30" name="文本框 29">
            <a:extLst>
              <a:ext uri="{FF2B5EF4-FFF2-40B4-BE49-F238E27FC236}">
                <a16:creationId xmlns:a16="http://schemas.microsoft.com/office/drawing/2014/main" id="{683D7499-CBF1-4687-9EF6-061989D521C9}"/>
              </a:ext>
            </a:extLst>
          </p:cNvPr>
          <p:cNvSpPr txBox="1"/>
          <p:nvPr/>
        </p:nvSpPr>
        <p:spPr>
          <a:xfrm>
            <a:off x="7579631" y="2260007"/>
            <a:ext cx="1701690" cy="338554"/>
          </a:xfrm>
          <a:prstGeom prst="rect">
            <a:avLst/>
          </a:prstGeom>
          <a:noFill/>
        </p:spPr>
        <p:txBody>
          <a:bodyPr wrap="square" rtlCol="0">
            <a:spAutoFit/>
          </a:bodyPr>
          <a:lstStyle/>
          <a:p>
            <a:r>
              <a:rPr lang="en-US" sz="1600" dirty="0">
                <a:solidFill>
                  <a:srgbClr val="FF0000"/>
                </a:solidFill>
              </a:rPr>
              <a:t>New </a:t>
            </a:r>
            <a:r>
              <a:rPr lang="en-US" sz="1600" dirty="0" err="1">
                <a:solidFill>
                  <a:srgbClr val="FF0000"/>
                </a:solidFill>
              </a:rPr>
              <a:t>signalings</a:t>
            </a:r>
            <a:endParaRPr lang="en-US" sz="1600" dirty="0">
              <a:solidFill>
                <a:srgbClr val="FF0000"/>
              </a:solidFill>
            </a:endParaRPr>
          </a:p>
        </p:txBody>
      </p:sp>
      <p:sp>
        <p:nvSpPr>
          <p:cNvPr id="38" name="椭圆 37">
            <a:extLst>
              <a:ext uri="{FF2B5EF4-FFF2-40B4-BE49-F238E27FC236}">
                <a16:creationId xmlns:a16="http://schemas.microsoft.com/office/drawing/2014/main" id="{81943538-17A7-4FF2-A7C8-BD5BC41D26FE}"/>
              </a:ext>
            </a:extLst>
          </p:cNvPr>
          <p:cNvSpPr/>
          <p:nvPr/>
        </p:nvSpPr>
        <p:spPr bwMode="auto">
          <a:xfrm>
            <a:off x="179518" y="3976004"/>
            <a:ext cx="8064890" cy="1209996"/>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charset="-122"/>
            </a:endParaRPr>
          </a:p>
        </p:txBody>
      </p:sp>
      <p:sp>
        <p:nvSpPr>
          <p:cNvPr id="40" name="文本框 39">
            <a:extLst>
              <a:ext uri="{FF2B5EF4-FFF2-40B4-BE49-F238E27FC236}">
                <a16:creationId xmlns:a16="http://schemas.microsoft.com/office/drawing/2014/main" id="{B69568E3-A5F4-4792-93D0-6DF894A1C0B8}"/>
              </a:ext>
            </a:extLst>
          </p:cNvPr>
          <p:cNvSpPr txBox="1"/>
          <p:nvPr/>
        </p:nvSpPr>
        <p:spPr>
          <a:xfrm>
            <a:off x="7562166" y="5049159"/>
            <a:ext cx="1701690" cy="338554"/>
          </a:xfrm>
          <a:prstGeom prst="rect">
            <a:avLst/>
          </a:prstGeom>
          <a:noFill/>
        </p:spPr>
        <p:txBody>
          <a:bodyPr wrap="square" rtlCol="0">
            <a:spAutoFit/>
          </a:bodyPr>
          <a:lstStyle/>
          <a:p>
            <a:r>
              <a:rPr lang="en-US" sz="1600" dirty="0">
                <a:solidFill>
                  <a:srgbClr val="FF0000"/>
                </a:solidFill>
              </a:rPr>
              <a:t>New actions</a:t>
            </a:r>
          </a:p>
        </p:txBody>
      </p:sp>
    </p:spTree>
    <p:extLst>
      <p:ext uri="{BB962C8B-B14F-4D97-AF65-F5344CB8AC3E}">
        <p14:creationId xmlns:p14="http://schemas.microsoft.com/office/powerpoint/2010/main" val="396680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24</a:t>
            </a:fld>
            <a:endParaRPr lang="en-US" dirty="0"/>
          </a:p>
        </p:txBody>
      </p:sp>
      <p:sp>
        <p:nvSpPr>
          <p:cNvPr id="11" name="Title 1"/>
          <p:cNvSpPr txBox="1">
            <a:spLocks/>
          </p:cNvSpPr>
          <p:nvPr/>
        </p:nvSpPr>
        <p:spPr bwMode="auto">
          <a:xfrm>
            <a:off x="1036848" y="183198"/>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defRPr/>
            </a:pPr>
            <a:r>
              <a:rPr lang="en-US" altLang="zh-CN" sz="2400" kern="0" dirty="0">
                <a:solidFill>
                  <a:srgbClr val="006600"/>
                </a:solidFill>
                <a:latin typeface="Arial Black" panose="020B0A04020102020204" pitchFamily="34" charset="0"/>
              </a:rPr>
              <a:t>Relay Initial Strategy</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sp>
        <p:nvSpPr>
          <p:cNvPr id="4" name="Rectangle 2"/>
          <p:cNvSpPr>
            <a:spLocks noChangeArrowheads="1"/>
          </p:cNvSpPr>
          <p:nvPr/>
        </p:nvSpPr>
        <p:spPr bwMode="auto">
          <a:xfrm>
            <a:off x="2123728" y="1196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7" name="文本框 6"/>
              <p:cNvSpPr txBox="1"/>
              <p:nvPr/>
            </p:nvSpPr>
            <p:spPr>
              <a:xfrm>
                <a:off x="216023" y="1874931"/>
                <a:ext cx="8467191" cy="1848198"/>
              </a:xfrm>
              <a:prstGeom prst="rect">
                <a:avLst/>
              </a:prstGeom>
              <a:noFill/>
            </p:spPr>
            <p:txBody>
              <a:bodyPr wrap="square" rtlCol="0">
                <a:spAutoFit/>
              </a:bodyPr>
              <a:lstStyle/>
              <a:p>
                <a:pPr algn="l">
                  <a:spcBef>
                    <a:spcPts val="600"/>
                  </a:spcBef>
                </a:pPr>
                <a:r>
                  <a:rPr lang="en-US" altLang="zh-CN" dirty="0"/>
                  <a:t>Trigger: The </a:t>
                </a:r>
                <a:r>
                  <a:rPr lang="en-US" altLang="zh-CN" dirty="0" err="1"/>
                  <a:t>gNB</a:t>
                </a:r>
                <a:r>
                  <a:rPr lang="en-US" altLang="zh-CN" dirty="0"/>
                  <a:t> makes the decision when UE arrives</a:t>
                </a:r>
                <a:endParaRPr lang="en-US" altLang="zh-CN" b="0" dirty="0"/>
              </a:p>
              <a:p>
                <a:pPr lvl="1" algn="l">
                  <a:spcBef>
                    <a:spcPts val="600"/>
                  </a:spcBef>
                </a:pPr>
                <a:r>
                  <a:rPr lang="en-US" altLang="zh-CN" dirty="0"/>
                  <a:t>Step 1: estimate </a:t>
                </a:r>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𝑡</m:t>
                        </m:r>
                      </m:e>
                      <m:sub>
                        <m:r>
                          <a:rPr lang="en-US" altLang="zh-CN" i="1">
                            <a:solidFill>
                              <a:schemeClr val="tx1"/>
                            </a:solidFill>
                            <a:latin typeface="Cambria Math" panose="02040503050406030204" pitchFamily="18" charset="0"/>
                          </a:rPr>
                          <m:t>𝑖</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𝑗</m:t>
                        </m:r>
                      </m:sub>
                    </m:sSub>
                  </m:oMath>
                </a14:m>
                <a:r>
                  <a:rPr lang="en-US" altLang="zh-CN" dirty="0"/>
                  <a:t> and </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𝑡</m:t>
                        </m:r>
                      </m:e>
                      <m:sub>
                        <m:r>
                          <a:rPr lang="en-US" altLang="zh-CN" i="1" dirty="0">
                            <a:latin typeface="Cambria Math" panose="02040503050406030204" pitchFamily="18" charset="0"/>
                          </a:rPr>
                          <m:t>𝑗</m:t>
                        </m:r>
                      </m:sub>
                      <m:sup>
                        <m:r>
                          <a:rPr lang="en-US" altLang="zh-CN" i="1" dirty="0">
                            <a:latin typeface="Cambria Math" panose="02040503050406030204" pitchFamily="18" charset="0"/>
                          </a:rPr>
                          <m:t>′</m:t>
                        </m:r>
                      </m:sup>
                    </m:sSubSup>
                  </m:oMath>
                </a14:m>
                <a:r>
                  <a:rPr lang="en-US" altLang="zh-CN" dirty="0"/>
                  <a:t> (only for non real-time)</a:t>
                </a:r>
              </a:p>
              <a:p>
                <a:pPr lvl="1" algn="l">
                  <a:spcBef>
                    <a:spcPts val="600"/>
                  </a:spcBef>
                </a:pPr>
                <a:r>
                  <a:rPr lang="en-US" altLang="zh-CN" dirty="0"/>
                  <a:t>Step 2: each relay reports </a:t>
                </a:r>
                <a14:m>
                  <m:oMath xmlns:m="http://schemas.openxmlformats.org/officeDocument/2006/math">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𝑡</m:t>
                        </m:r>
                      </m:e>
                      <m:sub>
                        <m:r>
                          <a:rPr lang="zh-CN" altLang="en-US" i="1" dirty="0">
                            <a:latin typeface="Cambria Math" panose="02040503050406030204" pitchFamily="18" charset="0"/>
                          </a:rPr>
                          <m:t>𝑖</m:t>
                        </m:r>
                      </m:sub>
                    </m:sSub>
                  </m:oMath>
                </a14:m>
                <a:r>
                  <a:rPr lang="en-US" altLang="zh-CN" dirty="0"/>
                  <a:t>, </a:t>
                </a:r>
                <a14:m>
                  <m:oMath xmlns:m="http://schemas.openxmlformats.org/officeDocument/2006/math">
                    <m:sSub>
                      <m:sSubPr>
                        <m:ctrlPr>
                          <a:rPr lang="en-US" altLang="zh-CN" i="1" dirty="0" smtClean="0">
                            <a:latin typeface="Cambria Math" panose="02040503050406030204" pitchFamily="18" charset="0"/>
                          </a:rPr>
                        </m:ctrlPr>
                      </m:sSubPr>
                      <m:e>
                        <m:r>
                          <a:rPr lang="zh-CN" altLang="en-US" i="1" dirty="0" smtClean="0">
                            <a:latin typeface="Cambria Math" panose="02040503050406030204" pitchFamily="18" charset="0"/>
                          </a:rPr>
                          <m:t>𝑤</m:t>
                        </m:r>
                      </m:e>
                      <m:sub>
                        <m:r>
                          <a:rPr lang="zh-CN" altLang="en-US" i="1" dirty="0">
                            <a:latin typeface="Cambria Math" panose="02040503050406030204" pitchFamily="18" charset="0"/>
                          </a:rPr>
                          <m:t>𝑗</m:t>
                        </m:r>
                      </m:sub>
                    </m:sSub>
                  </m:oMath>
                </a14:m>
                <a:r>
                  <a:rPr lang="en-US" altLang="zh-CN" dirty="0"/>
                  <a:t>, </a:t>
                </a:r>
                <a14:m>
                  <m:oMath xmlns:m="http://schemas.openxmlformats.org/officeDocument/2006/math">
                    <m:sSubSup>
                      <m:sSubSupPr>
                        <m:ctrlPr>
                          <a:rPr lang="en-US" altLang="zh-CN" i="1" dirty="0" smtClean="0">
                            <a:latin typeface="Cambria Math" panose="02040503050406030204" pitchFamily="18" charset="0"/>
                          </a:rPr>
                        </m:ctrlPr>
                      </m:sSubSupPr>
                      <m:e>
                        <m:r>
                          <a:rPr lang="zh-CN" altLang="en-US" i="1" dirty="0" smtClean="0">
                            <a:latin typeface="Cambria Math" panose="02040503050406030204" pitchFamily="18" charset="0"/>
                          </a:rPr>
                          <m:t>𝑡</m:t>
                        </m:r>
                      </m:e>
                      <m:sub>
                        <m:r>
                          <a:rPr lang="zh-CN" altLang="en-US" i="1" dirty="0">
                            <a:latin typeface="Cambria Math" panose="02040503050406030204" pitchFamily="18" charset="0"/>
                          </a:rPr>
                          <m:t>𝑗</m:t>
                        </m:r>
                      </m:sub>
                      <m:sup>
                        <m:r>
                          <a:rPr lang="en-US" altLang="zh-CN" i="1" dirty="0">
                            <a:latin typeface="Cambria Math" panose="02040503050406030204" pitchFamily="18" charset="0"/>
                          </a:rPr>
                          <m:t>′</m:t>
                        </m:r>
                      </m:sup>
                    </m:sSubSup>
                  </m:oMath>
                </a14:m>
                <a:r>
                  <a:rPr lang="en-US" altLang="zh-CN" dirty="0"/>
                  <a:t> to </a:t>
                </a:r>
                <a:r>
                  <a:rPr lang="en-US" altLang="zh-CN" dirty="0" err="1"/>
                  <a:t>gNB</a:t>
                </a:r>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zh-CN" altLang="en-US" i="1" dirty="0">
                            <a:latin typeface="Cambria Math" panose="02040503050406030204" pitchFamily="18" charset="0"/>
                          </a:rPr>
                          <m:t>𝑤</m:t>
                        </m:r>
                      </m:e>
                      <m:sub>
                        <m:r>
                          <a:rPr lang="zh-CN" altLang="en-US" i="1" dirty="0">
                            <a:latin typeface="Cambria Math" panose="02040503050406030204" pitchFamily="18" charset="0"/>
                          </a:rPr>
                          <m:t>𝑗</m:t>
                        </m:r>
                      </m:sub>
                    </m:sSub>
                  </m:oMath>
                </a14:m>
                <a:r>
                  <a:rPr lang="en-US" altLang="zh-CN" dirty="0"/>
                  <a:t>, </a:t>
                </a:r>
                <a14:m>
                  <m:oMath xmlns:m="http://schemas.openxmlformats.org/officeDocument/2006/math">
                    <m:sSubSup>
                      <m:sSubSupPr>
                        <m:ctrlPr>
                          <a:rPr lang="en-US" altLang="zh-CN" i="1" dirty="0">
                            <a:latin typeface="Cambria Math" panose="02040503050406030204" pitchFamily="18" charset="0"/>
                          </a:rPr>
                        </m:ctrlPr>
                      </m:sSubSupPr>
                      <m:e>
                        <m:r>
                          <a:rPr lang="zh-CN" altLang="en-US" i="1" dirty="0">
                            <a:latin typeface="Cambria Math" panose="02040503050406030204" pitchFamily="18" charset="0"/>
                          </a:rPr>
                          <m:t>𝑡</m:t>
                        </m:r>
                      </m:e>
                      <m:sub>
                        <m:r>
                          <a:rPr lang="zh-CN" altLang="en-US" i="1" dirty="0">
                            <a:latin typeface="Cambria Math" panose="02040503050406030204" pitchFamily="18" charset="0"/>
                          </a:rPr>
                          <m:t>𝑗</m:t>
                        </m:r>
                      </m:sub>
                      <m:sup>
                        <m:r>
                          <a:rPr lang="en-US" altLang="zh-CN" i="1" dirty="0">
                            <a:latin typeface="Cambria Math" panose="02040503050406030204" pitchFamily="18" charset="0"/>
                          </a:rPr>
                          <m:t>′</m:t>
                        </m:r>
                      </m:sup>
                    </m:sSubSup>
                    <m:r>
                      <a:rPr lang="en-US" altLang="zh-CN" i="1" dirty="0">
                        <a:latin typeface="Cambria Math" panose="02040503050406030204" pitchFamily="18" charset="0"/>
                      </a:rPr>
                      <m:t> </m:t>
                    </m:r>
                  </m:oMath>
                </a14:m>
                <a:r>
                  <a:rPr lang="en-US" altLang="zh-CN" dirty="0"/>
                  <a:t> only for non real-time)</a:t>
                </a:r>
              </a:p>
              <a:p>
                <a:pPr lvl="1" algn="l">
                  <a:spcBef>
                    <a:spcPts val="600"/>
                  </a:spcBef>
                </a:pPr>
                <a:r>
                  <a:rPr lang="en-US" altLang="zh-CN" dirty="0"/>
                  <a:t>Step 3: user reports </a:t>
                </a:r>
                <a:r>
                  <a:rPr lang="zh-CN" altLang="en-US" dirty="0"/>
                  <a:t>𝐾</a:t>
                </a:r>
                <a:r>
                  <a:rPr lang="en-US" altLang="zh-CN" dirty="0"/>
                  <a:t>, </a:t>
                </a:r>
                <a:r>
                  <a:rPr lang="zh-CN" altLang="en-US" dirty="0"/>
                  <a:t>𝐵</a:t>
                </a:r>
                <a:r>
                  <a:rPr lang="en-US" altLang="zh-CN" dirty="0"/>
                  <a:t>, </a:t>
                </a:r>
                <a:r>
                  <a:rPr lang="zh-CN" altLang="en-US" dirty="0"/>
                  <a:t>𝑟 </a:t>
                </a:r>
                <a:r>
                  <a:rPr lang="en-US" altLang="zh-CN" dirty="0"/>
                  <a:t>to </a:t>
                </a:r>
                <a:r>
                  <a:rPr lang="en-US" altLang="zh-CN" dirty="0" err="1"/>
                  <a:t>gNB</a:t>
                </a:r>
                <a:r>
                  <a:rPr lang="en-US" altLang="zh-CN" dirty="0"/>
                  <a:t> (only for non real-time)</a:t>
                </a:r>
              </a:p>
              <a:p>
                <a:pPr lvl="1" algn="l">
                  <a:spcBef>
                    <a:spcPts val="600"/>
                  </a:spcBef>
                </a:pPr>
                <a:r>
                  <a:rPr lang="en-US" altLang="zh-CN" dirty="0"/>
                  <a:t>Step 4: </a:t>
                </a:r>
                <a:r>
                  <a:rPr lang="en-US" altLang="zh-CN" dirty="0" err="1"/>
                  <a:t>gNB</a:t>
                </a:r>
                <a:r>
                  <a:rPr lang="en-US" altLang="zh-CN" dirty="0"/>
                  <a:t> makes decisions</a:t>
                </a:r>
              </a:p>
            </p:txBody>
          </p:sp>
        </mc:Choice>
        <mc:Fallback xmlns="">
          <p:sp>
            <p:nvSpPr>
              <p:cNvPr id="7" name="文本框 6"/>
              <p:cNvSpPr txBox="1">
                <a:spLocks noRot="1" noChangeAspect="1" noMove="1" noResize="1" noEditPoints="1" noAdjustHandles="1" noChangeArrowheads="1" noChangeShapeType="1" noTextEdit="1"/>
              </p:cNvSpPr>
              <p:nvPr/>
            </p:nvSpPr>
            <p:spPr>
              <a:xfrm>
                <a:off x="216023" y="1874931"/>
                <a:ext cx="8467191" cy="1848198"/>
              </a:xfrm>
              <a:prstGeom prst="rect">
                <a:avLst/>
              </a:prstGeom>
              <a:blipFill>
                <a:blip r:embed="rId2"/>
                <a:stretch>
                  <a:fillRect l="-576" t="-1980" b="-46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224387" y="4797152"/>
                <a:ext cx="7187289" cy="1077218"/>
              </a:xfrm>
              <a:prstGeom prst="rect">
                <a:avLst/>
              </a:prstGeom>
              <a:noFill/>
              <a:ln>
                <a:solidFill>
                  <a:schemeClr val="tx1"/>
                </a:solidFill>
                <a:prstDash val="dash"/>
              </a:ln>
            </p:spPr>
            <p:txBody>
              <a:bodyPr wrap="none" rtlCol="0">
                <a:spAutoFit/>
              </a:bodyPr>
              <a:lstStyle/>
              <a:p>
                <a:pPr algn="just">
                  <a:spcBef>
                    <a:spcPts val="600"/>
                  </a:spcBef>
                </a:pPr>
                <a:r>
                  <a:rPr lang="en-US" altLang="zh-CN" b="0" dirty="0"/>
                  <a:t>Set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e>
                            </m:d>
                          </m:e>
                        </m:func>
                      </m:e>
                    </m:func>
                  </m:oMath>
                </a14:m>
                <a:r>
                  <a:rPr lang="en-US" altLang="zh-CN" dirty="0"/>
                  <a:t>,</a:t>
                </a:r>
              </a:p>
              <a:p>
                <a:pPr algn="just">
                  <a:spcBef>
                    <a:spcPts val="600"/>
                  </a:spcBef>
                </a:pPr>
                <a:r>
                  <a:rPr lang="en-US" altLang="zh-CN" b="0" dirty="0"/>
                  <a:t>if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𝑖</m:t>
                            </m:r>
                          </m:e>
                          <m:sup>
                            <m:r>
                              <a:rPr lang="en-US" altLang="zh-CN" b="0" i="1" smtClean="0">
                                <a:latin typeface="Cambria Math" panose="02040503050406030204" pitchFamily="18" charset="0"/>
                              </a:rPr>
                              <m:t>∗</m:t>
                            </m:r>
                          </m:sup>
                        </m:sSup>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oMath>
                </a14:m>
                <a:r>
                  <a:rPr lang="zh-CN" altLang="en-US" dirty="0"/>
                  <a:t>，</a:t>
                </a:r>
                <a:r>
                  <a:rPr lang="en-US" altLang="zh-CN" dirty="0"/>
                  <a:t>then UE establishes the communication link with Relay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𝑖</m:t>
                        </m:r>
                      </m:e>
                      <m:sup>
                        <m:r>
                          <a:rPr lang="en-US" altLang="zh-CN" i="1">
                            <a:latin typeface="Cambria Math" panose="02040503050406030204" pitchFamily="18" charset="0"/>
                          </a:rPr>
                          <m:t>∗</m:t>
                        </m:r>
                      </m:sup>
                    </m:sSup>
                  </m:oMath>
                </a14:m>
                <a:endParaRPr lang="en-US" altLang="zh-CN" dirty="0"/>
              </a:p>
              <a:p>
                <a:pPr algn="just">
                  <a:spcBef>
                    <a:spcPts val="600"/>
                  </a:spcBef>
                </a:pPr>
                <a:r>
                  <a:rPr lang="en-US" altLang="zh-CN" dirty="0"/>
                  <a:t>else, UE establishes the communication link with </a:t>
                </a:r>
                <a:r>
                  <a:rPr lang="en-US" altLang="zh-CN" dirty="0" err="1"/>
                  <a:t>gNB</a:t>
                </a:r>
                <a:endParaRPr lang="en-US" altLang="zh-CN" dirty="0"/>
              </a:p>
            </p:txBody>
          </p:sp>
        </mc:Choice>
        <mc:Fallback xmlns="">
          <p:sp>
            <p:nvSpPr>
              <p:cNvPr id="8" name="文本框 7"/>
              <p:cNvSpPr txBox="1">
                <a:spLocks noRot="1" noChangeAspect="1" noMove="1" noResize="1" noEditPoints="1" noAdjustHandles="1" noChangeArrowheads="1" noChangeShapeType="1" noTextEdit="1"/>
              </p:cNvSpPr>
              <p:nvPr/>
            </p:nvSpPr>
            <p:spPr>
              <a:xfrm>
                <a:off x="224387" y="4797152"/>
                <a:ext cx="7187289" cy="1077218"/>
              </a:xfrm>
              <a:prstGeom prst="rect">
                <a:avLst/>
              </a:prstGeom>
              <a:blipFill>
                <a:blip r:embed="rId3"/>
                <a:stretch>
                  <a:fillRect l="-677" t="-2793" b="-7263"/>
                </a:stretch>
              </a:blipFill>
              <a:ln>
                <a:solidFill>
                  <a:schemeClr val="tx1"/>
                </a:solidFill>
                <a:prstDash val="dash"/>
              </a:ln>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8420E613-E716-48D5-AE0B-847ABA0011F9}"/>
              </a:ext>
            </a:extLst>
          </p:cNvPr>
          <p:cNvSpPr txBox="1"/>
          <p:nvPr/>
        </p:nvSpPr>
        <p:spPr>
          <a:xfrm>
            <a:off x="107504" y="1372706"/>
            <a:ext cx="8503704" cy="400110"/>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b="1" dirty="0"/>
              <a:t>Triggering Process </a:t>
            </a:r>
            <a:r>
              <a:rPr lang="en-US" altLang="zh-CN" sz="2000" dirty="0"/>
              <a:t>(for both real-time or non real-time)</a:t>
            </a:r>
          </a:p>
        </p:txBody>
      </p:sp>
      <p:sp>
        <p:nvSpPr>
          <p:cNvPr id="10" name="文本框 9">
            <a:extLst>
              <a:ext uri="{FF2B5EF4-FFF2-40B4-BE49-F238E27FC236}">
                <a16:creationId xmlns:a16="http://schemas.microsoft.com/office/drawing/2014/main" id="{D41D1C74-9D7F-47E7-8FC7-2E97B2440275}"/>
              </a:ext>
            </a:extLst>
          </p:cNvPr>
          <p:cNvSpPr txBox="1"/>
          <p:nvPr/>
        </p:nvSpPr>
        <p:spPr>
          <a:xfrm>
            <a:off x="107504" y="4253026"/>
            <a:ext cx="8503704" cy="400110"/>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sz="2000" b="1" dirty="0"/>
              <a:t>Decision Process </a:t>
            </a:r>
            <a:r>
              <a:rPr lang="en-US" altLang="zh-CN" sz="2000" dirty="0"/>
              <a:t>(for both real-time or non real-time)</a:t>
            </a:r>
          </a:p>
        </p:txBody>
      </p:sp>
    </p:spTree>
    <p:extLst>
      <p:ext uri="{BB962C8B-B14F-4D97-AF65-F5344CB8AC3E}">
        <p14:creationId xmlns:p14="http://schemas.microsoft.com/office/powerpoint/2010/main" val="318017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6"/>
          <p:cNvSpPr txBox="1"/>
          <p:nvPr/>
        </p:nvSpPr>
        <p:spPr>
          <a:xfrm>
            <a:off x="73608" y="1406549"/>
            <a:ext cx="9025362" cy="2358740"/>
          </a:xfrm>
          <a:prstGeom prst="rect">
            <a:avLst/>
          </a:prstGeom>
          <a:noFill/>
          <a:ln>
            <a:solidFill>
              <a:srgbClr val="0000FF"/>
            </a:solidFill>
          </a:ln>
          <a:effectLst>
            <a:glow rad="63500">
              <a:srgbClr val="0D0DBF">
                <a:alpha val="40000"/>
              </a:srgbClr>
            </a:glow>
          </a:effectLst>
        </p:spPr>
        <p:txBody>
          <a:bodyPr wrap="square" rtlCol="0">
            <a:noAutofit/>
          </a:bodyPr>
          <a:lstStyle/>
          <a:p>
            <a:pPr marL="0" marR="0" lvl="1" indent="0" algn="just" defTabSz="914400" rtl="0" eaLnBrk="1" fontAlgn="base" latinLnBrk="0" hangingPunct="1">
              <a:lnSpc>
                <a:spcPct val="100000"/>
              </a:lnSpc>
              <a:spcBef>
                <a:spcPct val="0"/>
              </a:spcBef>
              <a:spcAft>
                <a:spcPct val="0"/>
              </a:spcAft>
              <a:buClrTx/>
              <a:buSzTx/>
              <a:buFontTx/>
              <a:buNone/>
              <a:tabLst/>
              <a:defRPr/>
            </a:pPr>
            <a:endParaRPr kumimoji="0" lang="en-US" altLang="zh-CN" sz="1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charset="0"/>
              <a:ea typeface="黑体" pitchFamily="49" charset="-122"/>
              <a:cs typeface="+mn-cs"/>
            </a:endParaRPr>
          </a:p>
          <a:p>
            <a:pPr marL="0" marR="0" lvl="1" indent="0" algn="just" defTabSz="914400" rtl="0" eaLnBrk="1" fontAlgn="base"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49" charset="-122"/>
              <a:ea typeface="黑体" pitchFamily="49" charset="-122"/>
              <a:cs typeface="+mn-cs"/>
            </a:endParaRPr>
          </a:p>
          <a:p>
            <a:pPr marL="0" marR="0" lvl="1" indent="0" algn="just" defTabSz="914400" rtl="0" eaLnBrk="1" fontAlgn="base"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49" charset="-122"/>
              <a:ea typeface="黑体" pitchFamily="49" charset="-122"/>
              <a:cs typeface="+mn-cs"/>
            </a:endParaRPr>
          </a:p>
          <a:p>
            <a:pPr marL="0" marR="0" lvl="1" indent="0" algn="just" defTabSz="914400" rtl="0" eaLnBrk="1" fontAlgn="base"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49" charset="-122"/>
              <a:ea typeface="黑体" pitchFamily="49" charset="-122"/>
              <a:cs typeface="+mn-cs"/>
            </a:endParaRPr>
          </a:p>
          <a:p>
            <a:pPr marL="0" marR="0" lvl="1" indent="0" algn="just" defTabSz="914400" rtl="0" eaLnBrk="1" fontAlgn="base" latinLnBrk="0" hangingPunct="1">
              <a:lnSpc>
                <a:spcPct val="100000"/>
              </a:lnSpc>
              <a:spcBef>
                <a:spcPct val="0"/>
              </a:spcBef>
              <a:spcAft>
                <a:spcPts val="1800"/>
              </a:spcAft>
              <a:buClrTx/>
              <a:buSzTx/>
              <a:buFontTx/>
              <a:buNone/>
              <a:tabLst/>
              <a:defRPr/>
            </a:pPr>
            <a:endParaRPr kumimoji="0" lang="en-US" altLang="zh-CN"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黑体" panose="02010609060101010101" pitchFamily="49" charset="-122"/>
              <a:ea typeface="黑体" pitchFamily="49" charset="-122"/>
              <a:cs typeface="+mn-cs"/>
            </a:endParaRPr>
          </a:p>
        </p:txBody>
      </p:sp>
      <p:sp>
        <p:nvSpPr>
          <p:cNvPr id="201" name="矩形 3"/>
          <p:cNvSpPr/>
          <p:nvPr/>
        </p:nvSpPr>
        <p:spPr>
          <a:xfrm>
            <a:off x="1547664" y="2690336"/>
            <a:ext cx="7507000" cy="954107"/>
          </a:xfrm>
          <a:prstGeom prst="rect">
            <a:avLst/>
          </a:prstGeom>
        </p:spPr>
        <p:txBody>
          <a:bodyPr wrap="square">
            <a:spAutoFit/>
          </a:bodyPr>
          <a:lstStyle/>
          <a:p>
            <a:pPr lvl="0" algn="just">
              <a:spcBef>
                <a:spcPts val="0"/>
              </a:spcBef>
              <a:spcAft>
                <a:spcPts val="600"/>
              </a:spcAft>
              <a:defRPr/>
            </a:pPr>
            <a:r>
              <a:rPr lang="en-US" altLang="zh-CN" sz="1400" b="1" dirty="0"/>
              <a:t>We aim at proposing a new mechanism based on relay and caching technology to reduce handovers and improve user experience. With the predictable itinerary, decision can be made to minimize handovers. For non-real-time service, caching can be taken into account to support service continuity when there is no relays in the cell.</a:t>
            </a:r>
            <a:endParaRPr kumimoji="0" lang="en-US" altLang="zh-CN" sz="1400" b="1" i="0" u="none" strike="noStrike" kern="1200" cap="none" spc="0" normalizeH="0" baseline="0" noProof="0" dirty="0">
              <a:ln>
                <a:noFill/>
              </a:ln>
              <a:effectLst/>
              <a:uLnTx/>
              <a:uFillTx/>
              <a:latin typeface="Arial" charset="0"/>
              <a:ea typeface="黑体" pitchFamily="49" charset="-122"/>
              <a:cs typeface="+mn-cs"/>
            </a:endParaRPr>
          </a:p>
        </p:txBody>
      </p:sp>
      <p:sp>
        <p:nvSpPr>
          <p:cNvPr id="72" name="圆角矩形 71"/>
          <p:cNvSpPr/>
          <p:nvPr/>
        </p:nvSpPr>
        <p:spPr bwMode="auto">
          <a:xfrm>
            <a:off x="748278" y="1095778"/>
            <a:ext cx="4111754" cy="540423"/>
          </a:xfrm>
          <a:prstGeom prst="roundRect">
            <a:avLst>
              <a:gd name="adj" fmla="val 50000"/>
            </a:avLst>
          </a:prstGeom>
          <a:gradFill>
            <a:gsLst>
              <a:gs pos="0">
                <a:srgbClr val="18187C"/>
              </a:gs>
              <a:gs pos="80000">
                <a:srgbClr val="2222A3"/>
              </a:gs>
              <a:gs pos="100000">
                <a:srgbClr val="2020A6"/>
              </a:gs>
            </a:gsLst>
            <a:lin ang="16200000" scaled="0"/>
          </a:gradFill>
          <a:ln>
            <a:headEnd type="none" w="med" len="med"/>
            <a:tailEnd type="none" w="med" len="med"/>
          </a:ln>
          <a:effectLst>
            <a:outerShdw blurRad="40005" dist="22860" dir="5400000" algn="ctr" rotWithShape="0">
              <a:srgbClr val="000000">
                <a:alpha val="35000"/>
              </a:srgbClr>
            </a:outerShdw>
          </a:effectLst>
          <a:scene3d>
            <a:camera prst="orthographicFront"/>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Scenario, Problem&amp; Topics</a:t>
            </a:r>
            <a:endPar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endParaRPr>
          </a:p>
        </p:txBody>
      </p:sp>
      <p:grpSp>
        <p:nvGrpSpPr>
          <p:cNvPr id="12" name="组合 11" hidden="1"/>
          <p:cNvGrpSpPr/>
          <p:nvPr/>
        </p:nvGrpSpPr>
        <p:grpSpPr>
          <a:xfrm>
            <a:off x="251520" y="4163404"/>
            <a:ext cx="3888432" cy="2505956"/>
            <a:chOff x="1691680" y="2493295"/>
            <a:chExt cx="4536504" cy="2591889"/>
          </a:xfrm>
        </p:grpSpPr>
        <p:sp>
          <p:nvSpPr>
            <p:cNvPr id="13" name="矩形 12"/>
            <p:cNvSpPr/>
            <p:nvPr/>
          </p:nvSpPr>
          <p:spPr bwMode="auto">
            <a:xfrm>
              <a:off x="1691680" y="2636912"/>
              <a:ext cx="1224136" cy="576064"/>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Arial" charset="0"/>
                  <a:ea typeface="宋体" charset="-122"/>
                  <a:cs typeface="+mn-cs"/>
                </a:rPr>
                <a:t>Transmitter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Arial" charset="0"/>
                  <a:ea typeface="宋体" charset="-122"/>
                  <a:cs typeface="+mn-cs"/>
                </a:rPr>
                <a:t>(</a:t>
              </a:r>
              <a:r>
                <a:rPr kumimoji="0" lang="en-US" altLang="zh-CN" sz="1100" b="0" i="0" u="none" strike="noStrike" kern="1200" cap="none" spc="0" normalizeH="0" baseline="0" noProof="0" dirty="0" err="1">
                  <a:ln>
                    <a:noFill/>
                  </a:ln>
                  <a:solidFill>
                    <a:srgbClr val="000000"/>
                  </a:solidFill>
                  <a:effectLst/>
                  <a:uLnTx/>
                  <a:uFillTx/>
                  <a:latin typeface="Arial" charset="0"/>
                  <a:ea typeface="宋体" charset="-122"/>
                  <a:cs typeface="+mn-cs"/>
                </a:rPr>
                <a:t>SCMA</a:t>
              </a:r>
              <a:r>
                <a:rPr kumimoji="0" lang="en-US" altLang="zh-CN" sz="1100" b="0" i="0" u="none" strike="noStrike" kern="1200" cap="none" spc="0" normalizeH="0" baseline="0" noProof="0" dirty="0">
                  <a:ln>
                    <a:noFill/>
                  </a:ln>
                  <a:solidFill>
                    <a:srgbClr val="000000"/>
                  </a:solidFill>
                  <a:effectLst/>
                  <a:uLnTx/>
                  <a:uFillTx/>
                  <a:latin typeface="Arial" charset="0"/>
                  <a:ea typeface="宋体" charset="-122"/>
                  <a:cs typeface="+mn-cs"/>
                </a:rPr>
                <a:t>)</a:t>
              </a:r>
              <a:endParaRPr kumimoji="0" lang="zh-CN" altLang="en-US" sz="1100" b="0" i="0" u="none" strike="noStrike" kern="1200" cap="none" spc="0" normalizeH="0" baseline="0" noProof="0" dirty="0">
                <a:ln>
                  <a:noFill/>
                </a:ln>
                <a:solidFill>
                  <a:srgbClr val="000000"/>
                </a:solidFill>
                <a:effectLst/>
                <a:uLnTx/>
                <a:uFillTx/>
                <a:latin typeface="Arial" charset="0"/>
                <a:ea typeface="宋体" charset="-122"/>
                <a:cs typeface="+mn-cs"/>
              </a:endParaRPr>
            </a:p>
          </p:txBody>
        </p:sp>
        <p:sp>
          <p:nvSpPr>
            <p:cNvPr id="14" name="矩形 13"/>
            <p:cNvSpPr/>
            <p:nvPr/>
          </p:nvSpPr>
          <p:spPr bwMode="auto">
            <a:xfrm>
              <a:off x="3779912" y="2493295"/>
              <a:ext cx="865808" cy="432048"/>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Arial" charset="0"/>
                  <a:ea typeface="宋体" charset="-122"/>
                  <a:cs typeface="+mn-cs"/>
                </a:rPr>
                <a:t>Far User</a:t>
              </a:r>
              <a:endParaRPr kumimoji="0" lang="zh-CN" altLang="en-US" sz="1100" b="0" i="0" u="none" strike="noStrike" kern="1200" cap="none" spc="0" normalizeH="0" baseline="0" noProof="0" dirty="0">
                <a:ln>
                  <a:noFill/>
                </a:ln>
                <a:solidFill>
                  <a:srgbClr val="000000"/>
                </a:solidFill>
                <a:effectLst/>
                <a:uLnTx/>
                <a:uFillTx/>
                <a:latin typeface="Arial" charset="0"/>
                <a:ea typeface="宋体" charset="-122"/>
                <a:cs typeface="+mn-cs"/>
              </a:endParaRPr>
            </a:p>
          </p:txBody>
        </p:sp>
        <p:sp>
          <p:nvSpPr>
            <p:cNvPr id="15" name="矩形 14"/>
            <p:cNvSpPr/>
            <p:nvPr/>
          </p:nvSpPr>
          <p:spPr bwMode="auto">
            <a:xfrm>
              <a:off x="3779912" y="3220156"/>
              <a:ext cx="2448272" cy="1865028"/>
            </a:xfrm>
            <a:prstGeom prst="rect">
              <a:avLst/>
            </a:prstGeom>
            <a:noFill/>
            <a:ln w="12700" cap="flat" cmpd="sng" algn="ctr">
              <a:solidFill>
                <a:schemeClr val="tx1"/>
              </a:solidFill>
              <a:prstDash val="solid"/>
              <a:round/>
              <a:headEnd type="none" w="med" len="med"/>
              <a:tailEnd type="none" w="med" len="med"/>
            </a:ln>
            <a:effectLst/>
          </p:spPr>
          <p:txBody>
            <a:bodyPr rot="0" spcFirstLastPara="0" vert="horz" wrap="none" lIns="91440" tIns="45720" rIns="91440" bIns="45720" numCol="1" spcCol="0" rtlCol="0" fromWordArt="0" anchor="ctr" anchorCtr="0" forceAA="0" compatLnSpc="1">
              <a:prstTxWarp prst="textNoShape">
                <a:avLst/>
              </a:prstTxWarp>
              <a:noAutofit/>
            </a:bodyPr>
            <a:lstStyle>
              <a:defPPr>
                <a:defRPr lang="zh-CN"/>
              </a:defPPr>
              <a:lvl1pPr algn="ctr" rtl="0" fontAlgn="base">
                <a:spcBef>
                  <a:spcPct val="0"/>
                </a:spcBef>
                <a:spcAft>
                  <a:spcPct val="0"/>
                </a:spcAft>
                <a:defRPr kern="1200">
                  <a:solidFill>
                    <a:schemeClr val="tx1"/>
                  </a:solidFill>
                  <a:latin typeface="Arial" charset="0"/>
                  <a:ea typeface="黑体" pitchFamily="49" charset="-122"/>
                  <a:cs typeface="+mn-cs"/>
                </a:defRPr>
              </a:lvl1pPr>
              <a:lvl2pPr marL="457200" algn="ctr" rtl="0" fontAlgn="base">
                <a:spcBef>
                  <a:spcPct val="0"/>
                </a:spcBef>
                <a:spcAft>
                  <a:spcPct val="0"/>
                </a:spcAft>
                <a:defRPr kern="1200">
                  <a:solidFill>
                    <a:schemeClr val="tx1"/>
                  </a:solidFill>
                  <a:latin typeface="Arial" charset="0"/>
                  <a:ea typeface="黑体" pitchFamily="49" charset="-122"/>
                  <a:cs typeface="+mn-cs"/>
                </a:defRPr>
              </a:lvl2pPr>
              <a:lvl3pPr marL="914400" algn="ctr" rtl="0" fontAlgn="base">
                <a:spcBef>
                  <a:spcPct val="0"/>
                </a:spcBef>
                <a:spcAft>
                  <a:spcPct val="0"/>
                </a:spcAft>
                <a:defRPr kern="1200">
                  <a:solidFill>
                    <a:schemeClr val="tx1"/>
                  </a:solidFill>
                  <a:latin typeface="Arial" charset="0"/>
                  <a:ea typeface="黑体" pitchFamily="49" charset="-122"/>
                  <a:cs typeface="+mn-cs"/>
                </a:defRPr>
              </a:lvl3pPr>
              <a:lvl4pPr marL="1371600" algn="ctr" rtl="0" fontAlgn="base">
                <a:spcBef>
                  <a:spcPct val="0"/>
                </a:spcBef>
                <a:spcAft>
                  <a:spcPct val="0"/>
                </a:spcAft>
                <a:defRPr kern="1200">
                  <a:solidFill>
                    <a:schemeClr val="tx1"/>
                  </a:solidFill>
                  <a:latin typeface="Arial" charset="0"/>
                  <a:ea typeface="黑体" pitchFamily="49" charset="-122"/>
                  <a:cs typeface="+mn-cs"/>
                </a:defRPr>
              </a:lvl4pPr>
              <a:lvl5pPr marL="1828800" algn="ctr" rtl="0" fontAlgn="base">
                <a:spcBef>
                  <a:spcPct val="0"/>
                </a:spcBef>
                <a:spcAft>
                  <a:spcPct val="0"/>
                </a:spcAft>
                <a:defRPr kern="1200">
                  <a:solidFill>
                    <a:schemeClr val="tx1"/>
                  </a:solidFill>
                  <a:latin typeface="Arial" charset="0"/>
                  <a:ea typeface="黑体" pitchFamily="49" charset="-122"/>
                  <a:cs typeface="+mn-cs"/>
                </a:defRPr>
              </a:lvl5pPr>
              <a:lvl6pPr marL="2286000" algn="l" defTabSz="914400" rtl="0" eaLnBrk="1" latinLnBrk="0" hangingPunct="1">
                <a:defRPr kern="1200">
                  <a:solidFill>
                    <a:schemeClr val="tx1"/>
                  </a:solidFill>
                  <a:latin typeface="Arial" charset="0"/>
                  <a:ea typeface="黑体" pitchFamily="49" charset="-122"/>
                  <a:cs typeface="+mn-cs"/>
                </a:defRPr>
              </a:lvl6pPr>
              <a:lvl7pPr marL="2743200" algn="l" defTabSz="914400" rtl="0" eaLnBrk="1" latinLnBrk="0" hangingPunct="1">
                <a:defRPr kern="1200">
                  <a:solidFill>
                    <a:schemeClr val="tx1"/>
                  </a:solidFill>
                  <a:latin typeface="Arial" charset="0"/>
                  <a:ea typeface="黑体" pitchFamily="49" charset="-122"/>
                  <a:cs typeface="+mn-cs"/>
                </a:defRPr>
              </a:lvl7pPr>
              <a:lvl8pPr marL="3200400" algn="l" defTabSz="914400" rtl="0" eaLnBrk="1" latinLnBrk="0" hangingPunct="1">
                <a:defRPr kern="1200">
                  <a:solidFill>
                    <a:schemeClr val="tx1"/>
                  </a:solidFill>
                  <a:latin typeface="Arial" charset="0"/>
                  <a:ea typeface="黑体" pitchFamily="49" charset="-122"/>
                  <a:cs typeface="+mn-cs"/>
                </a:defRPr>
              </a:lvl8pPr>
              <a:lvl9pPr marL="3657600" algn="l" defTabSz="914400" rtl="0" eaLnBrk="1" latinLnBrk="0" hangingPunct="1">
                <a:defRPr kern="1200">
                  <a:solidFill>
                    <a:schemeClr val="tx1"/>
                  </a:solidFill>
                  <a:latin typeface="Arial" charset="0"/>
                  <a:ea typeface="黑体" pitchFamily="49"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kern="1200" cap="none" spc="0" normalizeH="0" baseline="0" noProof="0" dirty="0">
                <a:ln>
                  <a:noFill/>
                </a:ln>
                <a:solidFill>
                  <a:srgbClr val="000000"/>
                </a:solidFill>
                <a:effectLst/>
                <a:uLnTx/>
                <a:uFillTx/>
                <a:latin typeface="Arial" charset="0"/>
                <a:ea typeface="宋体" charset="-122"/>
                <a:cs typeface="+mn-cs"/>
              </a:endParaRPr>
            </a:p>
          </p:txBody>
        </p:sp>
        <p:sp>
          <p:nvSpPr>
            <p:cNvPr id="16" name="矩形 15"/>
            <p:cNvSpPr/>
            <p:nvPr/>
          </p:nvSpPr>
          <p:spPr bwMode="auto">
            <a:xfrm>
              <a:off x="4499136" y="3158386"/>
              <a:ext cx="1008968" cy="432048"/>
            </a:xfrm>
            <a:prstGeom prst="rect">
              <a:avLst/>
            </a:prstGeom>
            <a:no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Arial" charset="0"/>
                  <a:ea typeface="宋体" charset="-122"/>
                  <a:cs typeface="+mn-cs"/>
                </a:rPr>
                <a:t>Near User</a:t>
              </a:r>
              <a:endParaRPr kumimoji="0" lang="zh-CN" altLang="en-US" sz="1100" b="0" i="0" u="none" strike="noStrike" kern="1200" cap="none" spc="0" normalizeH="0" baseline="0" noProof="0" dirty="0">
                <a:ln>
                  <a:noFill/>
                </a:ln>
                <a:solidFill>
                  <a:srgbClr val="000000"/>
                </a:solidFill>
                <a:effectLst/>
                <a:uLnTx/>
                <a:uFillTx/>
                <a:latin typeface="Arial" charset="0"/>
                <a:ea typeface="宋体" charset="-122"/>
                <a:cs typeface="+mn-cs"/>
              </a:endParaRPr>
            </a:p>
          </p:txBody>
        </p:sp>
        <p:cxnSp>
          <p:nvCxnSpPr>
            <p:cNvPr id="17" name="直接连接符 16"/>
            <p:cNvCxnSpPr/>
            <p:nvPr/>
          </p:nvCxnSpPr>
          <p:spPr bwMode="auto">
            <a:xfrm>
              <a:off x="3779912" y="3789040"/>
              <a:ext cx="1224136" cy="0"/>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sp>
          <p:nvSpPr>
            <p:cNvPr id="18" name="矩形 17"/>
            <p:cNvSpPr/>
            <p:nvPr/>
          </p:nvSpPr>
          <p:spPr bwMode="auto">
            <a:xfrm>
              <a:off x="5003620" y="3572545"/>
              <a:ext cx="1008540" cy="432048"/>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rPr>
                <a:t>Far </a:t>
              </a:r>
              <a:r>
                <a:rPr kumimoji="0" lang="en-US" altLang="zh-CN" sz="900" b="0" i="0" u="none" strike="noStrike" kern="1200" cap="none" spc="0" normalizeH="0" baseline="0" noProof="0" dirty="0" err="1">
                  <a:ln>
                    <a:noFill/>
                  </a:ln>
                  <a:solidFill>
                    <a:srgbClr val="000000"/>
                  </a:solidFill>
                  <a:effectLst/>
                  <a:uLnTx/>
                  <a:uFillTx/>
                  <a:latin typeface="Arial" charset="0"/>
                  <a:ea typeface="宋体" charset="-122"/>
                  <a:cs typeface="+mn-cs"/>
                </a:rPr>
                <a:t>codeword</a:t>
              </a:r>
              <a:endPar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rPr>
                <a:t>decoder</a:t>
              </a:r>
              <a:endParaRPr kumimoji="0" lang="zh-CN" altLang="en-US" sz="900" b="0" i="0" u="none" strike="noStrike" kern="1200" cap="none" spc="0" normalizeH="0" baseline="0" noProof="0" dirty="0">
                <a:ln>
                  <a:noFill/>
                </a:ln>
                <a:solidFill>
                  <a:srgbClr val="000000"/>
                </a:solidFill>
                <a:effectLst/>
                <a:uLnTx/>
                <a:uFillTx/>
                <a:latin typeface="Arial" charset="0"/>
                <a:ea typeface="宋体" charset="-122"/>
                <a:cs typeface="+mn-cs"/>
              </a:endParaRPr>
            </a:p>
          </p:txBody>
        </p:sp>
        <p:sp>
          <p:nvSpPr>
            <p:cNvPr id="19" name="矩形 18"/>
            <p:cNvSpPr/>
            <p:nvPr/>
          </p:nvSpPr>
          <p:spPr bwMode="auto">
            <a:xfrm>
              <a:off x="5003620" y="4509120"/>
              <a:ext cx="1008540" cy="432048"/>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rPr>
                <a:t>Near </a:t>
              </a:r>
              <a:r>
                <a:rPr kumimoji="0" lang="en-US" altLang="zh-CN" sz="900" b="0" i="0" u="none" strike="noStrike" kern="1200" cap="none" spc="0" normalizeH="0" baseline="0" noProof="0" dirty="0" err="1">
                  <a:ln>
                    <a:noFill/>
                  </a:ln>
                  <a:solidFill>
                    <a:srgbClr val="000000"/>
                  </a:solidFill>
                  <a:effectLst/>
                  <a:uLnTx/>
                  <a:uFillTx/>
                  <a:latin typeface="Arial" charset="0"/>
                  <a:ea typeface="宋体" charset="-122"/>
                  <a:cs typeface="+mn-cs"/>
                </a:rPr>
                <a:t>codeword</a:t>
              </a:r>
              <a:endPar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rPr>
                <a:t>decoder</a:t>
              </a:r>
              <a:endParaRPr kumimoji="0" lang="zh-CN" altLang="en-US" sz="900" b="0" i="0" u="none" strike="noStrike" kern="1200" cap="none" spc="0" normalizeH="0" baseline="0" noProof="0" dirty="0">
                <a:ln>
                  <a:noFill/>
                </a:ln>
                <a:solidFill>
                  <a:srgbClr val="000000"/>
                </a:solidFill>
                <a:effectLst/>
                <a:uLnTx/>
                <a:uFillTx/>
                <a:latin typeface="Arial" charset="0"/>
                <a:ea typeface="宋体" charset="-122"/>
                <a:cs typeface="+mn-cs"/>
              </a:endParaRPr>
            </a:p>
          </p:txBody>
        </p:sp>
        <p:sp>
          <p:nvSpPr>
            <p:cNvPr id="20" name="矩形 19"/>
            <p:cNvSpPr/>
            <p:nvPr/>
          </p:nvSpPr>
          <p:spPr bwMode="auto">
            <a:xfrm>
              <a:off x="3887710" y="4005064"/>
              <a:ext cx="1008540" cy="575842"/>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rPr>
                <a:t>Far </a:t>
              </a:r>
              <a:r>
                <a:rPr kumimoji="0" lang="en-US" altLang="zh-CN" sz="900" b="0" i="0" u="none" strike="noStrike" kern="1200" cap="none" spc="0" normalizeH="0" baseline="0" noProof="0" dirty="0" err="1">
                  <a:ln>
                    <a:noFill/>
                  </a:ln>
                  <a:solidFill>
                    <a:srgbClr val="000000"/>
                  </a:solidFill>
                  <a:effectLst/>
                  <a:uLnTx/>
                  <a:uFillTx/>
                  <a:latin typeface="Arial" charset="0"/>
                  <a:ea typeface="宋体" charset="-122"/>
                  <a:cs typeface="+mn-cs"/>
                </a:rPr>
                <a:t>codeword</a:t>
              </a:r>
              <a:endPar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rPr>
                <a:t>interference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rPr>
                <a:t>cancellation</a:t>
              </a:r>
              <a:endParaRPr kumimoji="0" lang="zh-CN" altLang="en-US" sz="900" b="0" i="0" u="none" strike="noStrike" kern="1200" cap="none" spc="0" normalizeH="0" baseline="0" noProof="0" dirty="0">
                <a:ln>
                  <a:noFill/>
                </a:ln>
                <a:solidFill>
                  <a:srgbClr val="000000"/>
                </a:solidFill>
                <a:effectLst/>
                <a:uLnTx/>
                <a:uFillTx/>
                <a:latin typeface="Arial" charset="0"/>
                <a:ea typeface="宋体" charset="-122"/>
                <a:cs typeface="+mn-cs"/>
              </a:endParaRPr>
            </a:p>
          </p:txBody>
        </p:sp>
        <p:cxnSp>
          <p:nvCxnSpPr>
            <p:cNvPr id="21" name="肘形连接符 20"/>
            <p:cNvCxnSpPr>
              <a:stCxn id="18" idx="2"/>
              <a:endCxn id="20" idx="3"/>
            </p:cNvCxnSpPr>
            <p:nvPr/>
          </p:nvCxnSpPr>
          <p:spPr bwMode="auto">
            <a:xfrm rot="5400000">
              <a:off x="5057874" y="3842969"/>
              <a:ext cx="288392" cy="611640"/>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2" name="肘形连接符 21"/>
            <p:cNvCxnSpPr>
              <a:stCxn id="20" idx="2"/>
              <a:endCxn id="19" idx="1"/>
            </p:cNvCxnSpPr>
            <p:nvPr/>
          </p:nvCxnSpPr>
          <p:spPr bwMode="auto">
            <a:xfrm rot="16200000" flipH="1">
              <a:off x="4625681" y="4347205"/>
              <a:ext cx="144238" cy="611640"/>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3" name="直接箭头连接符 22"/>
            <p:cNvCxnSpPr>
              <a:endCxn id="20" idx="0"/>
            </p:cNvCxnSpPr>
            <p:nvPr/>
          </p:nvCxnSpPr>
          <p:spPr bwMode="auto">
            <a:xfrm>
              <a:off x="4391980" y="3789262"/>
              <a:ext cx="0" cy="2158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接箭头连接符 23"/>
            <p:cNvCxnSpPr/>
            <p:nvPr/>
          </p:nvCxnSpPr>
          <p:spPr bwMode="auto">
            <a:xfrm flipV="1">
              <a:off x="2987825" y="2701912"/>
              <a:ext cx="720822" cy="79017"/>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25" name="直接箭头连接符 24"/>
            <p:cNvCxnSpPr/>
            <p:nvPr/>
          </p:nvCxnSpPr>
          <p:spPr bwMode="auto">
            <a:xfrm>
              <a:off x="2987825" y="3068960"/>
              <a:ext cx="720822" cy="720080"/>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grpSp>
      <p:sp>
        <p:nvSpPr>
          <p:cNvPr id="26" name="矩形 3"/>
          <p:cNvSpPr/>
          <p:nvPr/>
        </p:nvSpPr>
        <p:spPr>
          <a:xfrm>
            <a:off x="1537456" y="1685318"/>
            <a:ext cx="7507000" cy="954107"/>
          </a:xfrm>
          <a:prstGeom prst="rect">
            <a:avLst/>
          </a:prstGeom>
        </p:spPr>
        <p:txBody>
          <a:bodyPr wrap="square">
            <a:spAutoFit/>
          </a:bodyPr>
          <a:lstStyle/>
          <a:p>
            <a:pPr lvl="0" algn="just">
              <a:defRPr/>
            </a:pPr>
            <a:r>
              <a:rPr lang="en-US" altLang="zh-CN" sz="1400" b="1" dirty="0">
                <a:ea typeface="宋体" charset="-122"/>
              </a:rPr>
              <a:t>In the V2X communication scenario, handover happens frequently due to the mobility of the vehicles, which leads service interruption and degraded user experience. Therefore,  there is a need to reduce handover times and guarantee service continuity during the handovers .</a:t>
            </a:r>
          </a:p>
        </p:txBody>
      </p:sp>
      <p:sp>
        <p:nvSpPr>
          <p:cNvPr id="51" name="圆角矩形 50"/>
          <p:cNvSpPr/>
          <p:nvPr/>
        </p:nvSpPr>
        <p:spPr bwMode="auto">
          <a:xfrm>
            <a:off x="611560" y="1095778"/>
            <a:ext cx="4543802" cy="540423"/>
          </a:xfrm>
          <a:prstGeom prst="roundRect">
            <a:avLst>
              <a:gd name="adj" fmla="val 50000"/>
            </a:avLst>
          </a:prstGeom>
          <a:gradFill>
            <a:gsLst>
              <a:gs pos="0">
                <a:srgbClr val="18187C"/>
              </a:gs>
              <a:gs pos="80000">
                <a:srgbClr val="2222A3"/>
              </a:gs>
              <a:gs pos="100000">
                <a:srgbClr val="2020A6"/>
              </a:gs>
            </a:gsLst>
            <a:lin ang="16200000" scaled="0"/>
          </a:gradFill>
          <a:ln>
            <a:headEnd type="none" w="med" len="med"/>
            <a:tailEnd type="none" w="med" len="med"/>
          </a:ln>
          <a:effectLst>
            <a:outerShdw blurRad="40005" dist="22860" dir="5400000" algn="ctr" rotWithShape="0">
              <a:srgbClr val="000000">
                <a:alpha val="35000"/>
              </a:srgbClr>
            </a:outerShdw>
          </a:effectLst>
          <a:scene3d>
            <a:camera prst="orthographicFront"/>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Scenario</a:t>
            </a:r>
            <a:r>
              <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a:t>
            </a:r>
            <a:r>
              <a:rPr kumimoji="0" lang="en-US" altLang="zh-CN"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Problem &amp; Proposal</a:t>
            </a:r>
            <a:endPar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endParaRPr>
          </a:p>
        </p:txBody>
      </p:sp>
      <p:sp>
        <p:nvSpPr>
          <p:cNvPr id="106" name="矩形 105"/>
          <p:cNvSpPr/>
          <p:nvPr/>
        </p:nvSpPr>
        <p:spPr>
          <a:xfrm>
            <a:off x="-22340" y="1648553"/>
            <a:ext cx="1650324" cy="369332"/>
          </a:xfrm>
          <a:prstGeom prst="rect">
            <a:avLst/>
          </a:prstGeom>
        </p:spPr>
        <p:txBody>
          <a:bodyPr wrap="none">
            <a:spAutoFit/>
          </a:bodyPr>
          <a:lstStyle/>
          <a:p>
            <a:pPr marL="342900" marR="0" lvl="1" indent="-342900" algn="just" defTabSz="914400" rtl="0" eaLnBrk="1" fontAlgn="base"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1800" b="0" i="0" u="none" strike="noStrike" kern="700" cap="none" spc="0" normalizeH="0" baseline="0" noProof="0" dirty="0">
                <a:ln>
                  <a:noFill/>
                </a:ln>
                <a:solidFill>
                  <a:srgbClr val="0000FF"/>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Problem:</a:t>
            </a:r>
            <a:endParaRPr kumimoji="0" lang="zh-CN" altLang="en-US" sz="18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07" name="矩形 106"/>
          <p:cNvSpPr/>
          <p:nvPr/>
        </p:nvSpPr>
        <p:spPr>
          <a:xfrm>
            <a:off x="-81073" y="2639111"/>
            <a:ext cx="1714444" cy="369332"/>
          </a:xfrm>
          <a:prstGeom prst="rect">
            <a:avLst/>
          </a:prstGeom>
        </p:spPr>
        <p:txBody>
          <a:bodyPr wrap="none">
            <a:spAutoFit/>
          </a:bodyPr>
          <a:lstStyle/>
          <a:p>
            <a:pPr marL="342900" marR="0" lvl="1" indent="-342900" algn="just" defTabSz="914400" rtl="0" eaLnBrk="1" fontAlgn="base"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1800" b="0" i="0" u="none" strike="noStrike" kern="700" cap="none" spc="0" normalizeH="0" baseline="0" noProof="0" dirty="0">
                <a:ln>
                  <a:noFill/>
                </a:ln>
                <a:solidFill>
                  <a:srgbClr val="0000FF"/>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Proposal:</a:t>
            </a:r>
            <a:endParaRPr kumimoji="0" lang="zh-CN" altLang="en-US" sz="18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E7B3185-6279-447F-A8E5-0E010E319FB9}" type="slidenum">
              <a:rPr kumimoji="0" lang="en-US" altLang="zh-CN" sz="1400" b="0" i="0" u="none" strike="noStrike" kern="1200" cap="none" spc="0" normalizeH="0" baseline="0" noProof="0" smtClean="0">
                <a:ln>
                  <a:noFill/>
                </a:ln>
                <a:solidFill>
                  <a:srgbClr val="CC00CC"/>
                </a:solidFill>
                <a:effectLst/>
                <a:uLnTx/>
                <a:uFillTx/>
                <a:latin typeface="黑体" pitchFamily="49" charset="-122"/>
                <a:ea typeface="黑体"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400" b="0" i="0" u="none" strike="noStrike" kern="1200" cap="none" spc="0" normalizeH="0" baseline="0" noProof="0" dirty="0">
              <a:ln>
                <a:noFill/>
              </a:ln>
              <a:solidFill>
                <a:srgbClr val="CC00CC"/>
              </a:solidFill>
              <a:effectLst/>
              <a:uLnTx/>
              <a:uFillTx/>
              <a:latin typeface="黑体" pitchFamily="49" charset="-122"/>
              <a:ea typeface="黑体" pitchFamily="49" charset="-122"/>
              <a:cs typeface="+mn-cs"/>
            </a:endParaRPr>
          </a:p>
        </p:txBody>
      </p:sp>
      <p:sp>
        <p:nvSpPr>
          <p:cNvPr id="56" name="椭圆 55"/>
          <p:cNvSpPr/>
          <p:nvPr/>
        </p:nvSpPr>
        <p:spPr bwMode="auto">
          <a:xfrm>
            <a:off x="892469" y="4123280"/>
            <a:ext cx="2016224" cy="1227604"/>
          </a:xfrm>
          <a:prstGeom prst="ellipse">
            <a:avLst/>
          </a:prstGeom>
          <a:noFill/>
          <a:ln w="28575"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cxnSp>
        <p:nvCxnSpPr>
          <p:cNvPr id="61" name="直接连接符 60"/>
          <p:cNvCxnSpPr/>
          <p:nvPr/>
        </p:nvCxnSpPr>
        <p:spPr bwMode="auto">
          <a:xfrm flipV="1">
            <a:off x="748453" y="4522364"/>
            <a:ext cx="3672408" cy="21249"/>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62" name="圆柱形 61"/>
          <p:cNvSpPr/>
          <p:nvPr/>
        </p:nvSpPr>
        <p:spPr>
          <a:xfrm>
            <a:off x="1693144" y="5133052"/>
            <a:ext cx="167795" cy="130963"/>
          </a:xfrm>
          <a:prstGeom prst="can">
            <a:avLst/>
          </a:prstGeom>
          <a:pattFill prst="wdUpDiag">
            <a:fgClr>
              <a:srgbClr val="FF0000"/>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p:cNvGrpSpPr/>
          <p:nvPr/>
        </p:nvGrpSpPr>
        <p:grpSpPr>
          <a:xfrm>
            <a:off x="1633026" y="4421693"/>
            <a:ext cx="625227" cy="456216"/>
            <a:chOff x="3382451" y="4747101"/>
            <a:chExt cx="625227" cy="456216"/>
          </a:xfrm>
        </p:grpSpPr>
        <p:pic>
          <p:nvPicPr>
            <p:cNvPr id="66" name="图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2451" y="4845642"/>
              <a:ext cx="625227" cy="357675"/>
            </a:xfrm>
            <a:prstGeom prst="rect">
              <a:avLst/>
            </a:prstGeom>
          </p:spPr>
        </p:pic>
        <p:pic>
          <p:nvPicPr>
            <p:cNvPr id="67" name="图片 66"/>
            <p:cNvPicPr>
              <a:picLocks noChangeAspect="1"/>
            </p:cNvPicPr>
            <p:nvPr/>
          </p:nvPicPr>
          <p:blipFill rotWithShape="1">
            <a:blip r:embed="rId4"/>
            <a:srcRect t="-1" b="75354"/>
            <a:stretch/>
          </p:blipFill>
          <p:spPr>
            <a:xfrm>
              <a:off x="3574162" y="4747101"/>
              <a:ext cx="151689" cy="112997"/>
            </a:xfrm>
            <a:prstGeom prst="rect">
              <a:avLst/>
            </a:prstGeom>
          </p:spPr>
        </p:pic>
      </p:grpSp>
      <p:pic>
        <p:nvPicPr>
          <p:cNvPr id="68" name="图片 67"/>
          <p:cNvPicPr>
            <a:picLocks noChangeAspect="1"/>
          </p:cNvPicPr>
          <p:nvPr/>
        </p:nvPicPr>
        <p:blipFill>
          <a:blip r:embed="rId5"/>
          <a:stretch>
            <a:fillRect/>
          </a:stretch>
        </p:blipFill>
        <p:spPr>
          <a:xfrm>
            <a:off x="1327555" y="4953040"/>
            <a:ext cx="305471" cy="294870"/>
          </a:xfrm>
          <a:prstGeom prst="rect">
            <a:avLst/>
          </a:prstGeom>
          <a:noFill/>
          <a:ln w="9525">
            <a:noFill/>
          </a:ln>
        </p:spPr>
      </p:pic>
      <p:cxnSp>
        <p:nvCxnSpPr>
          <p:cNvPr id="73" name="直接连接符 72"/>
          <p:cNvCxnSpPr/>
          <p:nvPr/>
        </p:nvCxnSpPr>
        <p:spPr bwMode="auto">
          <a:xfrm flipV="1">
            <a:off x="748453" y="4913614"/>
            <a:ext cx="3672408" cy="21249"/>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74" name="椭圆 73"/>
          <p:cNvSpPr/>
          <p:nvPr/>
        </p:nvSpPr>
        <p:spPr bwMode="auto">
          <a:xfrm rot="7628670">
            <a:off x="1406654" y="4693009"/>
            <a:ext cx="498940" cy="125983"/>
          </a:xfrm>
          <a:prstGeom prst="ellipse">
            <a:avLst/>
          </a:prstGeom>
          <a:solidFill>
            <a:srgbClr val="FF000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75" name="椭圆 74"/>
          <p:cNvSpPr/>
          <p:nvPr/>
        </p:nvSpPr>
        <p:spPr bwMode="auto">
          <a:xfrm>
            <a:off x="6445516" y="4127186"/>
            <a:ext cx="2016224" cy="1227604"/>
          </a:xfrm>
          <a:prstGeom prst="ellipse">
            <a:avLst/>
          </a:prstGeom>
          <a:noFill/>
          <a:ln w="28575"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cxnSp>
        <p:nvCxnSpPr>
          <p:cNvPr id="76" name="直接连接符 75"/>
          <p:cNvCxnSpPr/>
          <p:nvPr/>
        </p:nvCxnSpPr>
        <p:spPr bwMode="auto">
          <a:xfrm flipV="1">
            <a:off x="4860032" y="4520089"/>
            <a:ext cx="3672408" cy="21249"/>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77" name="圆柱形 76"/>
          <p:cNvSpPr/>
          <p:nvPr/>
        </p:nvSpPr>
        <p:spPr>
          <a:xfrm>
            <a:off x="5804723" y="5130777"/>
            <a:ext cx="167795" cy="130963"/>
          </a:xfrm>
          <a:prstGeom prst="can">
            <a:avLst/>
          </a:prstGeom>
          <a:pattFill prst="wdUpDiag">
            <a:fgClr>
              <a:srgbClr val="FF0000"/>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8" name="组合 77"/>
          <p:cNvGrpSpPr/>
          <p:nvPr/>
        </p:nvGrpSpPr>
        <p:grpSpPr>
          <a:xfrm>
            <a:off x="7186073" y="4425599"/>
            <a:ext cx="625227" cy="456216"/>
            <a:chOff x="3382451" y="4747101"/>
            <a:chExt cx="625227" cy="456216"/>
          </a:xfrm>
        </p:grpSpPr>
        <p:pic>
          <p:nvPicPr>
            <p:cNvPr id="79" name="图片 7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2451" y="4845642"/>
              <a:ext cx="625227" cy="357675"/>
            </a:xfrm>
            <a:prstGeom prst="rect">
              <a:avLst/>
            </a:prstGeom>
          </p:spPr>
        </p:pic>
        <p:pic>
          <p:nvPicPr>
            <p:cNvPr id="80" name="图片 79"/>
            <p:cNvPicPr>
              <a:picLocks noChangeAspect="1"/>
            </p:cNvPicPr>
            <p:nvPr/>
          </p:nvPicPr>
          <p:blipFill rotWithShape="1">
            <a:blip r:embed="rId4"/>
            <a:srcRect t="-1" b="75354"/>
            <a:stretch/>
          </p:blipFill>
          <p:spPr>
            <a:xfrm>
              <a:off x="3574162" y="4747101"/>
              <a:ext cx="151689" cy="112997"/>
            </a:xfrm>
            <a:prstGeom prst="rect">
              <a:avLst/>
            </a:prstGeom>
          </p:spPr>
        </p:pic>
      </p:grpSp>
      <p:pic>
        <p:nvPicPr>
          <p:cNvPr id="82" name="图片 81"/>
          <p:cNvPicPr>
            <a:picLocks noChangeAspect="1"/>
          </p:cNvPicPr>
          <p:nvPr/>
        </p:nvPicPr>
        <p:blipFill>
          <a:blip r:embed="rId5"/>
          <a:stretch>
            <a:fillRect/>
          </a:stretch>
        </p:blipFill>
        <p:spPr>
          <a:xfrm>
            <a:off x="5439134" y="4950765"/>
            <a:ext cx="305471" cy="294870"/>
          </a:xfrm>
          <a:prstGeom prst="rect">
            <a:avLst/>
          </a:prstGeom>
          <a:noFill/>
          <a:ln w="9525">
            <a:noFill/>
          </a:ln>
        </p:spPr>
      </p:pic>
      <p:cxnSp>
        <p:nvCxnSpPr>
          <p:cNvPr id="83" name="直接连接符 82"/>
          <p:cNvCxnSpPr/>
          <p:nvPr/>
        </p:nvCxnSpPr>
        <p:spPr bwMode="auto">
          <a:xfrm flipV="1">
            <a:off x="4860032" y="4911339"/>
            <a:ext cx="3672408" cy="2124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84" name="肘形连接符 83"/>
          <p:cNvCxnSpPr>
            <a:stCxn id="77" idx="3"/>
            <a:endCxn id="82" idx="2"/>
          </p:cNvCxnSpPr>
          <p:nvPr/>
        </p:nvCxnSpPr>
        <p:spPr bwMode="auto">
          <a:xfrm rot="5400000" flipH="1">
            <a:off x="5732193" y="5105313"/>
            <a:ext cx="16105" cy="296751"/>
          </a:xfrm>
          <a:prstGeom prst="bentConnector3">
            <a:avLst>
              <a:gd name="adj1" fmla="val -1419435"/>
            </a:avLst>
          </a:prstGeom>
          <a:solidFill>
            <a:schemeClr val="accent1"/>
          </a:solidFill>
          <a:ln w="28575" cap="flat" cmpd="sng" algn="ctr">
            <a:solidFill>
              <a:schemeClr val="tx1"/>
            </a:solidFill>
            <a:prstDash val="solid"/>
            <a:round/>
            <a:headEnd type="none" w="med" len="med"/>
            <a:tailEnd type="triangle"/>
          </a:ln>
          <a:effectLst/>
        </p:spPr>
      </p:cxnSp>
      <p:sp>
        <p:nvSpPr>
          <p:cNvPr id="85" name="圆柱形 84"/>
          <p:cNvSpPr/>
          <p:nvPr/>
        </p:nvSpPr>
        <p:spPr>
          <a:xfrm>
            <a:off x="2471106" y="4359758"/>
            <a:ext cx="167795" cy="130963"/>
          </a:xfrm>
          <a:prstGeom prst="can">
            <a:avLst/>
          </a:prstGeom>
          <a:pattFill prst="wdUpDiag">
            <a:fgClr>
              <a:srgbClr val="00B050"/>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6" name="图片 85"/>
          <p:cNvPicPr>
            <a:picLocks noChangeAspect="1"/>
          </p:cNvPicPr>
          <p:nvPr/>
        </p:nvPicPr>
        <p:blipFill>
          <a:blip r:embed="rId5"/>
          <a:stretch>
            <a:fillRect/>
          </a:stretch>
        </p:blipFill>
        <p:spPr>
          <a:xfrm>
            <a:off x="2105517" y="4179746"/>
            <a:ext cx="305471" cy="294870"/>
          </a:xfrm>
          <a:prstGeom prst="rect">
            <a:avLst/>
          </a:prstGeom>
          <a:noFill/>
          <a:ln w="9525">
            <a:noFill/>
          </a:ln>
        </p:spPr>
      </p:pic>
      <p:sp>
        <p:nvSpPr>
          <p:cNvPr id="96" name="椭圆 95"/>
          <p:cNvSpPr/>
          <p:nvPr/>
        </p:nvSpPr>
        <p:spPr bwMode="auto">
          <a:xfrm rot="8633655">
            <a:off x="1921879" y="4269053"/>
            <a:ext cx="361053" cy="108023"/>
          </a:xfrm>
          <a:prstGeom prst="ellipse">
            <a:avLst/>
          </a:prstGeom>
          <a:solidFill>
            <a:srgbClr val="00B05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97" name="圆柱形 96"/>
          <p:cNvSpPr/>
          <p:nvPr/>
        </p:nvSpPr>
        <p:spPr>
          <a:xfrm>
            <a:off x="7102175" y="4190937"/>
            <a:ext cx="167795" cy="130963"/>
          </a:xfrm>
          <a:prstGeom prst="can">
            <a:avLst/>
          </a:prstGeom>
          <a:pattFill prst="wdUpDiag">
            <a:fgClr>
              <a:srgbClr val="00B050"/>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8" name="图片 97"/>
          <p:cNvPicPr>
            <a:picLocks noChangeAspect="1"/>
          </p:cNvPicPr>
          <p:nvPr/>
        </p:nvPicPr>
        <p:blipFill>
          <a:blip r:embed="rId5"/>
          <a:stretch>
            <a:fillRect/>
          </a:stretch>
        </p:blipFill>
        <p:spPr>
          <a:xfrm>
            <a:off x="6757476" y="4199746"/>
            <a:ext cx="305471" cy="294870"/>
          </a:xfrm>
          <a:prstGeom prst="rect">
            <a:avLst/>
          </a:prstGeom>
          <a:noFill/>
          <a:ln w="9525">
            <a:noFill/>
          </a:ln>
        </p:spPr>
      </p:pic>
      <p:sp>
        <p:nvSpPr>
          <p:cNvPr id="99" name="椭圆 98"/>
          <p:cNvSpPr/>
          <p:nvPr/>
        </p:nvSpPr>
        <p:spPr bwMode="auto">
          <a:xfrm rot="12210591">
            <a:off x="7026384" y="4357185"/>
            <a:ext cx="361053" cy="108023"/>
          </a:xfrm>
          <a:prstGeom prst="ellipse">
            <a:avLst/>
          </a:prstGeom>
          <a:solidFill>
            <a:srgbClr val="00B05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100" name="Title 1"/>
          <p:cNvSpPr txBox="1">
            <a:spLocks/>
          </p:cNvSpPr>
          <p:nvPr/>
        </p:nvSpPr>
        <p:spPr bwMode="auto">
          <a:xfrm>
            <a:off x="1036848" y="183198"/>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lnSpcReduction="100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rPr>
              <a:t>Service Continuity</a:t>
            </a:r>
            <a:r>
              <a:rPr kumimoji="0" lang="en-US" altLang="zh-CN" sz="2400" b="1" i="0" u="none" strike="noStrike" kern="0" cap="none" spc="0" normalizeH="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rPr>
              <a:t> During Handover between Mobile Relays—User Outside the </a:t>
            </a:r>
            <a:r>
              <a:rPr lang="en-US" altLang="zh-CN" sz="2400" kern="0" noProof="0" dirty="0">
                <a:solidFill>
                  <a:srgbClr val="006600"/>
                </a:solidFill>
                <a:latin typeface="Arial Black" panose="020B0A04020102020204" pitchFamily="34" charset="0"/>
              </a:rPr>
              <a:t>Vehicle</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spTree>
    <p:extLst>
      <p:ext uri="{BB962C8B-B14F-4D97-AF65-F5344CB8AC3E}">
        <p14:creationId xmlns:p14="http://schemas.microsoft.com/office/powerpoint/2010/main" val="128880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4</a:t>
            </a:fld>
            <a:endParaRPr lang="en-US" dirty="0"/>
          </a:p>
        </p:txBody>
      </p:sp>
      <p:sp>
        <p:nvSpPr>
          <p:cNvPr id="11" name="Title 1"/>
          <p:cNvSpPr txBox="1">
            <a:spLocks/>
          </p:cNvSpPr>
          <p:nvPr/>
        </p:nvSpPr>
        <p:spPr bwMode="auto">
          <a:xfrm>
            <a:off x="1036848" y="183198"/>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82500" lnSpcReduction="100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defRPr/>
            </a:pPr>
            <a:r>
              <a:rPr lang="en-US" altLang="zh-CN" sz="2400" kern="0" dirty="0">
                <a:solidFill>
                  <a:srgbClr val="006600"/>
                </a:solidFill>
                <a:latin typeface="Arial Black" panose="020B0A04020102020204" pitchFamily="34" charset="0"/>
              </a:rPr>
              <a:t>Use Case on Service Continuity During Handover between Mobile Relays – User Outside the Vehicle</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sp>
        <p:nvSpPr>
          <p:cNvPr id="4" name="Rectangle 2"/>
          <p:cNvSpPr>
            <a:spLocks noChangeArrowheads="1"/>
          </p:cNvSpPr>
          <p:nvPr/>
        </p:nvSpPr>
        <p:spPr bwMode="auto">
          <a:xfrm>
            <a:off x="2123728" y="1196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5" name="图片 4"/>
          <p:cNvPicPr>
            <a:picLocks noChangeAspect="1"/>
          </p:cNvPicPr>
          <p:nvPr/>
        </p:nvPicPr>
        <p:blipFill>
          <a:blip r:embed="rId3"/>
          <a:stretch>
            <a:fillRect/>
          </a:stretch>
        </p:blipFill>
        <p:spPr>
          <a:xfrm>
            <a:off x="4445476" y="2887389"/>
            <a:ext cx="4591020" cy="3421931"/>
          </a:xfrm>
          <a:prstGeom prst="rect">
            <a:avLst/>
          </a:prstGeom>
        </p:spPr>
      </p:pic>
      <p:sp>
        <p:nvSpPr>
          <p:cNvPr id="8" name="文本框 7"/>
          <p:cNvSpPr txBox="1"/>
          <p:nvPr/>
        </p:nvSpPr>
        <p:spPr>
          <a:xfrm>
            <a:off x="904385" y="1700808"/>
            <a:ext cx="184731" cy="369332"/>
          </a:xfrm>
          <a:prstGeom prst="rect">
            <a:avLst/>
          </a:prstGeom>
          <a:noFill/>
        </p:spPr>
        <p:txBody>
          <a:bodyPr wrap="none" rtlCol="0">
            <a:spAutoFit/>
          </a:bodyPr>
          <a:lstStyle/>
          <a:p>
            <a:endParaRPr lang="zh-CN" altLang="en-US" dirty="0"/>
          </a:p>
        </p:txBody>
      </p:sp>
      <p:sp>
        <p:nvSpPr>
          <p:cNvPr id="13" name="文本框 12"/>
          <p:cNvSpPr txBox="1"/>
          <p:nvPr/>
        </p:nvSpPr>
        <p:spPr>
          <a:xfrm>
            <a:off x="179512" y="3028017"/>
            <a:ext cx="4220706" cy="2262158"/>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l"/>
            </a:pPr>
            <a:r>
              <a:rPr lang="en-US" altLang="zh-CN" dirty="0"/>
              <a:t>Service Process</a:t>
            </a:r>
          </a:p>
          <a:p>
            <a:pPr marL="742950" lvl="1" indent="-285750" algn="just">
              <a:spcBef>
                <a:spcPts val="600"/>
              </a:spcBef>
              <a:buFont typeface="Wingdings" panose="05000000000000000000" pitchFamily="2" charset="2"/>
              <a:buChar char="ü"/>
            </a:pPr>
            <a:r>
              <a:rPr lang="en-US" altLang="zh-CN" dirty="0"/>
              <a:t>The served relay starts to move.</a:t>
            </a:r>
          </a:p>
          <a:p>
            <a:pPr marL="742950" lvl="1" indent="-285750" algn="just">
              <a:spcBef>
                <a:spcPts val="600"/>
              </a:spcBef>
              <a:buFont typeface="Wingdings" panose="05000000000000000000" pitchFamily="2" charset="2"/>
              <a:buChar char="ü"/>
            </a:pPr>
            <a:r>
              <a:rPr lang="en-US" altLang="zh-CN" dirty="0"/>
              <a:t>The </a:t>
            </a:r>
            <a:r>
              <a:rPr lang="en-US" altLang="zh-CN" dirty="0" err="1"/>
              <a:t>gNB</a:t>
            </a:r>
            <a:r>
              <a:rPr lang="en-US" altLang="zh-CN" dirty="0"/>
              <a:t> finds the movement of the served relay.</a:t>
            </a:r>
          </a:p>
          <a:p>
            <a:pPr marL="742950" lvl="1" indent="-285750" algn="just">
              <a:spcBef>
                <a:spcPts val="600"/>
              </a:spcBef>
              <a:buFont typeface="Wingdings" panose="05000000000000000000" pitchFamily="2" charset="2"/>
              <a:buChar char="ü"/>
            </a:pPr>
            <a:r>
              <a:rPr lang="en-US" altLang="zh-CN" dirty="0"/>
              <a:t>The </a:t>
            </a:r>
            <a:r>
              <a:rPr lang="en-US" altLang="zh-CN" dirty="0" err="1"/>
              <a:t>gNB</a:t>
            </a:r>
            <a:r>
              <a:rPr lang="en-US" altLang="zh-CN" dirty="0"/>
              <a:t> makes decisions to handover to guarantee the service continuity.</a:t>
            </a:r>
          </a:p>
        </p:txBody>
      </p:sp>
      <p:sp>
        <p:nvSpPr>
          <p:cNvPr id="9" name="文本框 8"/>
          <p:cNvSpPr txBox="1"/>
          <p:nvPr/>
        </p:nvSpPr>
        <p:spPr>
          <a:xfrm>
            <a:off x="179512" y="1331476"/>
            <a:ext cx="8640960" cy="1631216"/>
          </a:xfrm>
          <a:prstGeom prst="rect">
            <a:avLst/>
          </a:prstGeom>
          <a:noFill/>
        </p:spPr>
        <p:txBody>
          <a:bodyPr wrap="square" rtlCol="0">
            <a:spAutoFit/>
          </a:bodyPr>
          <a:lstStyle/>
          <a:p>
            <a:pPr marL="285750" indent="-285750" algn="just">
              <a:spcBef>
                <a:spcPts val="600"/>
              </a:spcBef>
              <a:buFont typeface="Wingdings" panose="05000000000000000000" pitchFamily="2" charset="2"/>
              <a:buChar char="l"/>
            </a:pPr>
            <a:r>
              <a:rPr lang="en-US" altLang="zh-CN" dirty="0"/>
              <a:t>Scenario</a:t>
            </a:r>
          </a:p>
          <a:p>
            <a:pPr marL="742950" lvl="1" indent="-285750" algn="just">
              <a:spcBef>
                <a:spcPts val="600"/>
              </a:spcBef>
              <a:buFont typeface="Wingdings" panose="05000000000000000000" pitchFamily="2" charset="2"/>
              <a:buChar char="ü"/>
            </a:pPr>
            <a:r>
              <a:rPr lang="en-US" altLang="zh-CN" dirty="0"/>
              <a:t>When users are served by vehicle-mounted relays, handover happens frequently due to the mobility of relays.</a:t>
            </a:r>
          </a:p>
          <a:p>
            <a:pPr marL="742950" lvl="1" indent="-285750" algn="just">
              <a:spcBef>
                <a:spcPts val="600"/>
              </a:spcBef>
              <a:buFont typeface="Wingdings" panose="05000000000000000000" pitchFamily="2" charset="2"/>
              <a:buChar char="ü"/>
            </a:pPr>
            <a:r>
              <a:rPr lang="en-US" altLang="zh-CN" dirty="0"/>
              <a:t>Service continuity needs to be promised during handover between mobile relays.</a:t>
            </a:r>
          </a:p>
        </p:txBody>
      </p:sp>
    </p:spTree>
    <p:extLst>
      <p:ext uri="{BB962C8B-B14F-4D97-AF65-F5344CB8AC3E}">
        <p14:creationId xmlns:p14="http://schemas.microsoft.com/office/powerpoint/2010/main" val="68145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5</a:t>
            </a:fld>
            <a:endParaRPr lang="en-US" dirty="0"/>
          </a:p>
        </p:txBody>
      </p:sp>
      <p:sp>
        <p:nvSpPr>
          <p:cNvPr id="11" name="Title 1"/>
          <p:cNvSpPr txBox="1">
            <a:spLocks/>
          </p:cNvSpPr>
          <p:nvPr/>
        </p:nvSpPr>
        <p:spPr bwMode="auto">
          <a:xfrm>
            <a:off x="1036848" y="183198"/>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defRPr/>
            </a:pPr>
            <a:r>
              <a:rPr lang="en-US" altLang="zh-CN" sz="2400" kern="0" dirty="0">
                <a:solidFill>
                  <a:srgbClr val="006600"/>
                </a:solidFill>
                <a:latin typeface="Arial Black" panose="020B0A04020102020204" pitchFamily="34" charset="0"/>
              </a:rPr>
              <a:t>Survey on Vehicle-Mounted Relays</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sp>
        <p:nvSpPr>
          <p:cNvPr id="4" name="Rectangle 2"/>
          <p:cNvSpPr>
            <a:spLocks noChangeArrowheads="1"/>
          </p:cNvSpPr>
          <p:nvPr/>
        </p:nvSpPr>
        <p:spPr bwMode="auto">
          <a:xfrm>
            <a:off x="2123728" y="1196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文本框 1"/>
          <p:cNvSpPr txBox="1"/>
          <p:nvPr/>
        </p:nvSpPr>
        <p:spPr>
          <a:xfrm>
            <a:off x="134602" y="1297658"/>
            <a:ext cx="8757877" cy="5170646"/>
          </a:xfrm>
          <a:prstGeom prst="rect">
            <a:avLst/>
          </a:prstGeom>
          <a:noFill/>
        </p:spPr>
        <p:txBody>
          <a:bodyPr wrap="square" rtlCol="0">
            <a:spAutoFit/>
          </a:bodyPr>
          <a:lstStyle/>
          <a:p>
            <a:pPr marL="342900" indent="-342900" algn="just">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There has been a TR22.839 “Study on vehicle-mounted relays Vehicle-Mounted Relays” </a:t>
            </a:r>
          </a:p>
          <a:p>
            <a:pPr algn="just"/>
            <a:r>
              <a:rPr lang="en-US" altLang="zh-CN"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One use case is “</a:t>
            </a:r>
            <a:r>
              <a:rPr lang="en-US" altLang="zh-CN" sz="1600" i="1" dirty="0">
                <a:latin typeface="Times New Roman" panose="02020603050405020304" pitchFamily="18" charset="0"/>
                <a:cs typeface="Times New Roman" panose="02020603050405020304" pitchFamily="18" charset="0"/>
              </a:rPr>
              <a:t>Service Continuity During Handover between Mobile Relays – User Outside the Vehicle</a:t>
            </a:r>
            <a:r>
              <a:rPr lang="en-US" altLang="zh-CN" dirty="0">
                <a:latin typeface="Times New Roman" panose="02020603050405020304" pitchFamily="18" charset="0"/>
                <a:cs typeface="Times New Roman" panose="02020603050405020304" pitchFamily="18" charset="0"/>
              </a:rPr>
              <a:t>” (also S1-204238)</a:t>
            </a:r>
          </a:p>
          <a:p>
            <a:pPr algn="just"/>
            <a:endParaRPr lang="en-US" altLang="zh-CN"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SA: The term was discussed in </a:t>
            </a:r>
            <a:r>
              <a:rPr lang="nb-NO" altLang="zh-CN" dirty="0">
                <a:latin typeface="Times New Roman" panose="02020603050405020304" pitchFamily="18" charset="0"/>
                <a:cs typeface="Times New Roman" panose="02020603050405020304" pitchFamily="18" charset="0"/>
              </a:rPr>
              <a:t>3GPP SA1#96-e and SA2#148E</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now is being discussed as a SID: “</a:t>
            </a:r>
            <a:r>
              <a:rPr lang="en-US" altLang="zh-CN" sz="1600" i="1" dirty="0">
                <a:latin typeface="Times New Roman" panose="02020603050405020304" pitchFamily="18" charset="0"/>
                <a:cs typeface="Times New Roman" panose="02020603050405020304" pitchFamily="18" charset="0"/>
              </a:rPr>
              <a:t>SP-211314 Study on Architecture Enhancements for Vehicle Mounted Relays</a:t>
            </a:r>
            <a:r>
              <a:rPr lang="en-US" altLang="zh-CN" dirty="0">
                <a:latin typeface="Times New Roman" panose="02020603050405020304" pitchFamily="18" charset="0"/>
                <a:cs typeface="Times New Roman" panose="02020603050405020304" pitchFamily="18" charset="0"/>
              </a:rPr>
              <a:t>” for approval in SA#94-e (already approved in SA2).</a:t>
            </a:r>
          </a:p>
          <a:p>
            <a:pPr algn="just"/>
            <a:r>
              <a:rPr lang="en-US" altLang="zh-CN" dirty="0">
                <a:latin typeface="Times New Roman" panose="02020603050405020304" pitchFamily="18" charset="0"/>
                <a:cs typeface="Times New Roman" panose="02020603050405020304" pitchFamily="18" charset="0"/>
              </a:rPr>
              <a:t> ---- “</a:t>
            </a:r>
            <a:r>
              <a:rPr lang="en-GB" sz="1600" i="1" dirty="0">
                <a:latin typeface="Times New Roman" panose="02020603050405020304" pitchFamily="18" charset="0"/>
                <a:ea typeface="DengXian" panose="02010600030101010101" pitchFamily="2" charset="-122"/>
                <a:cs typeface="Times New Roman" panose="02020603050405020304" pitchFamily="18" charset="0"/>
              </a:rPr>
              <a:t>Some of the vehicles can follow a certain known</a:t>
            </a:r>
            <a:r>
              <a:rPr lang="en-GB" sz="1600" b="1" i="1" dirty="0">
                <a:latin typeface="Times New Roman" panose="02020603050405020304" pitchFamily="18" charset="0"/>
                <a:ea typeface="DengXian" panose="02010600030101010101" pitchFamily="2" charset="-122"/>
                <a:cs typeface="Times New Roman" panose="02020603050405020304" pitchFamily="18" charset="0"/>
              </a:rPr>
              <a:t>/predictable itinerary </a:t>
            </a:r>
            <a:r>
              <a:rPr lang="en-GB" sz="1600" i="1" dirty="0">
                <a:latin typeface="Times New Roman" panose="02020603050405020304" pitchFamily="18" charset="0"/>
                <a:ea typeface="DengXian" panose="02010600030101010101" pitchFamily="2" charset="-122"/>
                <a:cs typeface="Times New Roman" panose="02020603050405020304" pitchFamily="18" charset="0"/>
              </a:rPr>
              <a:t>(e.g. buses or trams, etc), or be situated in specific locations (e.g. outside stadiums ), </a:t>
            </a:r>
            <a:r>
              <a:rPr lang="en-GB" sz="1600" i="1" dirty="0">
                <a:solidFill>
                  <a:srgbClr val="000000"/>
                </a:solidFill>
                <a:latin typeface="Times New Roman" panose="02020603050405020304" pitchFamily="18" charset="0"/>
                <a:ea typeface="DengXian" panose="02010600030101010101" pitchFamily="2" charset="-122"/>
                <a:cs typeface="Times New Roman" panose="02020603050405020304" pitchFamily="18" charset="0"/>
              </a:rPr>
              <a:t>through or around areas where extra cellular coverage and capacity would be needed</a:t>
            </a:r>
            <a:r>
              <a:rPr lang="en-US" altLang="zh-CN" sz="1600" i="1"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t>
            </a:r>
          </a:p>
          <a:p>
            <a:pPr algn="just"/>
            <a:r>
              <a:rPr lang="en-US" altLang="zh-CN"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WT#1 focuses on service continuity</a:t>
            </a:r>
          </a:p>
          <a:p>
            <a:pPr algn="just"/>
            <a:endParaRPr lang="nb-NO" altLang="zh-CN" sz="1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An alternative term “Mobile IAB” is now being discussed as a WID “RP-213601 Mobile IAB” in </a:t>
            </a:r>
            <a:r>
              <a:rPr lang="nb-NO" altLang="zh-CN" dirty="0">
                <a:latin typeface="Times New Roman" panose="02020603050405020304" pitchFamily="18" charset="0"/>
                <a:cs typeface="Times New Roman" panose="02020603050405020304" pitchFamily="18" charset="0"/>
              </a:rPr>
              <a:t>3GPP </a:t>
            </a:r>
            <a:r>
              <a:rPr lang="en-US" altLang="zh-CN" dirty="0">
                <a:latin typeface="Times New Roman" panose="02020603050405020304" pitchFamily="18" charset="0"/>
                <a:cs typeface="Times New Roman" panose="02020603050405020304" pitchFamily="18" charset="0"/>
              </a:rPr>
              <a:t>RAN#94-e, </a:t>
            </a:r>
          </a:p>
          <a:p>
            <a:pPr algn="just"/>
            <a:r>
              <a:rPr lang="en-US" altLang="zh-CN"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t>
            </a:r>
            <a:r>
              <a:rPr lang="en-US" altLang="zh-CN" sz="1600" i="1" dirty="0">
                <a:latin typeface="Times New Roman" panose="02020603050405020304" pitchFamily="18" charset="0"/>
                <a:cs typeface="Times New Roman" panose="02020603050405020304" pitchFamily="18" charset="0"/>
              </a:rPr>
              <a:t>focus on the scenario of mobile-IAB-nodes mounted on vehicles providing 5G coverage/capacity enhancement to onboard and/or surrounding </a:t>
            </a:r>
            <a:r>
              <a:rPr lang="en-US" altLang="zh-CN" sz="1600" i="1" dirty="0" err="1">
                <a:latin typeface="Times New Roman" panose="02020603050405020304" pitchFamily="18" charset="0"/>
                <a:cs typeface="Times New Roman" panose="02020603050405020304" pitchFamily="18" charset="0"/>
              </a:rPr>
              <a:t>Ues</a:t>
            </a:r>
            <a:r>
              <a:rPr lang="en-US" altLang="zh-CN" sz="1600" i="1"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a:t>
            </a:r>
          </a:p>
          <a:p>
            <a:pPr algn="just"/>
            <a:r>
              <a:rPr lang="en-US" altLang="zh-CN" sz="1600" dirty="0">
                <a:latin typeface="Times New Roman" panose="02020603050405020304" pitchFamily="18" charset="0"/>
                <a:cs typeface="Times New Roman" panose="02020603050405020304" pitchFamily="18" charset="0"/>
              </a:rPr>
              <a:t>----  RRM requirements</a:t>
            </a:r>
          </a:p>
          <a:p>
            <a:pPr algn="just"/>
            <a:endParaRPr lang="nb-NO" altLang="zh-CN" dirty="0"/>
          </a:p>
          <a:p>
            <a:pPr marL="342900" indent="-342900" algn="just">
              <a:buFont typeface="Wingdings" panose="05000000000000000000" pitchFamily="2" charset="2"/>
              <a:buChar char="l"/>
            </a:pPr>
            <a:endParaRPr lang="en-US" altLang="zh-CN" dirty="0"/>
          </a:p>
        </p:txBody>
      </p:sp>
    </p:spTree>
    <p:extLst>
      <p:ext uri="{BB962C8B-B14F-4D97-AF65-F5344CB8AC3E}">
        <p14:creationId xmlns:p14="http://schemas.microsoft.com/office/powerpoint/2010/main" val="1601082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44767360-7801-4F35-A5E4-D1B98DAC4846}"/>
              </a:ext>
            </a:extLst>
          </p:cNvPr>
          <p:cNvSpPr>
            <a:spLocks noGrp="1"/>
          </p:cNvSpPr>
          <p:nvPr>
            <p:ph type="sldNum" sz="quarter" idx="12"/>
          </p:nvPr>
        </p:nvSpPr>
        <p:spPr/>
        <p:txBody>
          <a:bodyPr/>
          <a:lstStyle/>
          <a:p>
            <a:pPr>
              <a:defRPr/>
            </a:pPr>
            <a:fld id="{368EE9B4-4CDF-48D2-98E6-7DA84B99AD22}" type="slidenum">
              <a:rPr lang="en-US" altLang="zh-CN" smtClean="0"/>
              <a:pPr>
                <a:defRPr/>
              </a:pPr>
              <a:t>6</a:t>
            </a:fld>
            <a:endParaRPr lang="en-US" altLang="zh-CN"/>
          </a:p>
        </p:txBody>
      </p:sp>
      <p:sp>
        <p:nvSpPr>
          <p:cNvPr id="4" name="Title 1">
            <a:extLst>
              <a:ext uri="{FF2B5EF4-FFF2-40B4-BE49-F238E27FC236}">
                <a16:creationId xmlns:a16="http://schemas.microsoft.com/office/drawing/2014/main" id="{95ABB3C5-0707-4775-9DAE-4A399C7D4E6B}"/>
              </a:ext>
            </a:extLst>
          </p:cNvPr>
          <p:cNvSpPr txBox="1">
            <a:spLocks/>
          </p:cNvSpPr>
          <p:nvPr/>
        </p:nvSpPr>
        <p:spPr bwMode="auto">
          <a:xfrm>
            <a:off x="1329114" y="132271"/>
            <a:ext cx="4477451"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lgn="l">
              <a:defRPr/>
            </a:pPr>
            <a:r>
              <a:rPr lang="en-US" altLang="zh-CN" sz="2400" kern="0" dirty="0">
                <a:solidFill>
                  <a:srgbClr val="006600"/>
                </a:solidFill>
                <a:latin typeface="Arial Black" panose="020B0A04020102020204" pitchFamily="34" charset="0"/>
              </a:rPr>
              <a:t>Proposal: Scenario 1</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sp>
        <p:nvSpPr>
          <p:cNvPr id="5" name="椭圆 4">
            <a:extLst>
              <a:ext uri="{FF2B5EF4-FFF2-40B4-BE49-F238E27FC236}">
                <a16:creationId xmlns:a16="http://schemas.microsoft.com/office/drawing/2014/main" id="{2462E8EE-8748-4F18-9487-5FC27318E3F2}"/>
              </a:ext>
            </a:extLst>
          </p:cNvPr>
          <p:cNvSpPr/>
          <p:nvPr/>
        </p:nvSpPr>
        <p:spPr bwMode="auto">
          <a:xfrm>
            <a:off x="2743814" y="4069498"/>
            <a:ext cx="3744416" cy="1998564"/>
          </a:xfrm>
          <a:prstGeom prst="ellipse">
            <a:avLst/>
          </a:prstGeom>
          <a:noFill/>
          <a:ln w="28575"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cxnSp>
        <p:nvCxnSpPr>
          <p:cNvPr id="6" name="直接连接符 5">
            <a:extLst>
              <a:ext uri="{FF2B5EF4-FFF2-40B4-BE49-F238E27FC236}">
                <a16:creationId xmlns:a16="http://schemas.microsoft.com/office/drawing/2014/main" id="{6F622DA5-7FB7-4854-8E0D-A7B04E03CEAC}"/>
              </a:ext>
            </a:extLst>
          </p:cNvPr>
          <p:cNvCxnSpPr>
            <a:cxnSpLocks/>
          </p:cNvCxnSpPr>
          <p:nvPr/>
        </p:nvCxnSpPr>
        <p:spPr bwMode="auto">
          <a:xfrm flipV="1">
            <a:off x="1375662" y="4873347"/>
            <a:ext cx="6345291" cy="36713"/>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nvGrpSpPr>
          <p:cNvPr id="7" name="组合 6">
            <a:extLst>
              <a:ext uri="{FF2B5EF4-FFF2-40B4-BE49-F238E27FC236}">
                <a16:creationId xmlns:a16="http://schemas.microsoft.com/office/drawing/2014/main" id="{DAE11210-5BE9-4DA3-AFFB-545158F0B5DD}"/>
              </a:ext>
            </a:extLst>
          </p:cNvPr>
          <p:cNvGrpSpPr/>
          <p:nvPr/>
        </p:nvGrpSpPr>
        <p:grpSpPr>
          <a:xfrm>
            <a:off x="3823934" y="4808631"/>
            <a:ext cx="625227" cy="456216"/>
            <a:chOff x="3382451" y="4747101"/>
            <a:chExt cx="625227" cy="456216"/>
          </a:xfrm>
        </p:grpSpPr>
        <p:pic>
          <p:nvPicPr>
            <p:cNvPr id="8" name="图片 7">
              <a:extLst>
                <a:ext uri="{FF2B5EF4-FFF2-40B4-BE49-F238E27FC236}">
                  <a16:creationId xmlns:a16="http://schemas.microsoft.com/office/drawing/2014/main" id="{D8A9FE2A-B85F-4065-8DCC-6535FB4F1D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2451" y="4845642"/>
              <a:ext cx="625227" cy="357675"/>
            </a:xfrm>
            <a:prstGeom prst="rect">
              <a:avLst/>
            </a:prstGeom>
          </p:spPr>
        </p:pic>
        <p:pic>
          <p:nvPicPr>
            <p:cNvPr id="9" name="图片 8">
              <a:extLst>
                <a:ext uri="{FF2B5EF4-FFF2-40B4-BE49-F238E27FC236}">
                  <a16:creationId xmlns:a16="http://schemas.microsoft.com/office/drawing/2014/main" id="{85DD633E-578A-438C-B2CA-1A724AF96DEE}"/>
                </a:ext>
              </a:extLst>
            </p:cNvPr>
            <p:cNvPicPr>
              <a:picLocks noChangeAspect="1"/>
            </p:cNvPicPr>
            <p:nvPr/>
          </p:nvPicPr>
          <p:blipFill rotWithShape="1">
            <a:blip r:embed="rId3"/>
            <a:srcRect t="-1" b="75354"/>
            <a:stretch/>
          </p:blipFill>
          <p:spPr>
            <a:xfrm>
              <a:off x="3574162" y="4747101"/>
              <a:ext cx="151689" cy="112997"/>
            </a:xfrm>
            <a:prstGeom prst="rect">
              <a:avLst/>
            </a:prstGeom>
          </p:spPr>
        </p:pic>
      </p:grpSp>
      <p:pic>
        <p:nvPicPr>
          <p:cNvPr id="10" name="图片 9">
            <a:extLst>
              <a:ext uri="{FF2B5EF4-FFF2-40B4-BE49-F238E27FC236}">
                <a16:creationId xmlns:a16="http://schemas.microsoft.com/office/drawing/2014/main" id="{0878B951-6EAD-498B-B16E-48C9000B3EFA}"/>
              </a:ext>
            </a:extLst>
          </p:cNvPr>
          <p:cNvPicPr>
            <a:picLocks noChangeAspect="1"/>
          </p:cNvPicPr>
          <p:nvPr/>
        </p:nvPicPr>
        <p:blipFill>
          <a:blip r:embed="rId4"/>
          <a:stretch>
            <a:fillRect/>
          </a:stretch>
        </p:blipFill>
        <p:spPr>
          <a:xfrm>
            <a:off x="4501350" y="5458994"/>
            <a:ext cx="305471" cy="294870"/>
          </a:xfrm>
          <a:prstGeom prst="rect">
            <a:avLst/>
          </a:prstGeom>
          <a:noFill/>
          <a:ln w="9525">
            <a:noFill/>
          </a:ln>
        </p:spPr>
      </p:pic>
      <p:cxnSp>
        <p:nvCxnSpPr>
          <p:cNvPr id="11" name="直接连接符 10">
            <a:extLst>
              <a:ext uri="{FF2B5EF4-FFF2-40B4-BE49-F238E27FC236}">
                <a16:creationId xmlns:a16="http://schemas.microsoft.com/office/drawing/2014/main" id="{9872625B-ABED-459A-B2B1-58447E455D3B}"/>
              </a:ext>
            </a:extLst>
          </p:cNvPr>
          <p:cNvCxnSpPr>
            <a:cxnSpLocks/>
          </p:cNvCxnSpPr>
          <p:nvPr/>
        </p:nvCxnSpPr>
        <p:spPr bwMode="auto">
          <a:xfrm flipV="1">
            <a:off x="1375662" y="5264597"/>
            <a:ext cx="6345291" cy="36713"/>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12" name="椭圆 11">
            <a:extLst>
              <a:ext uri="{FF2B5EF4-FFF2-40B4-BE49-F238E27FC236}">
                <a16:creationId xmlns:a16="http://schemas.microsoft.com/office/drawing/2014/main" id="{FA22E148-FA17-4797-8172-B0A3DD0ED8F6}"/>
              </a:ext>
            </a:extLst>
          </p:cNvPr>
          <p:cNvSpPr/>
          <p:nvPr/>
        </p:nvSpPr>
        <p:spPr bwMode="auto">
          <a:xfrm rot="8797557">
            <a:off x="4778302" y="5409572"/>
            <a:ext cx="498940" cy="125983"/>
          </a:xfrm>
          <a:prstGeom prst="ellipse">
            <a:avLst/>
          </a:prstGeom>
          <a:solidFill>
            <a:srgbClr val="FF000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pic>
        <p:nvPicPr>
          <p:cNvPr id="13" name="图片 12">
            <a:extLst>
              <a:ext uri="{FF2B5EF4-FFF2-40B4-BE49-F238E27FC236}">
                <a16:creationId xmlns:a16="http://schemas.microsoft.com/office/drawing/2014/main" id="{45AD5F97-B075-48E8-A461-CB3CA38EC58C}"/>
              </a:ext>
            </a:extLst>
          </p:cNvPr>
          <p:cNvPicPr>
            <a:picLocks noChangeAspect="1"/>
          </p:cNvPicPr>
          <p:nvPr/>
        </p:nvPicPr>
        <p:blipFill>
          <a:blip r:embed="rId4"/>
          <a:stretch>
            <a:fillRect/>
          </a:stretch>
        </p:blipFill>
        <p:spPr>
          <a:xfrm>
            <a:off x="4577828" y="4530727"/>
            <a:ext cx="305471" cy="294870"/>
          </a:xfrm>
          <a:prstGeom prst="rect">
            <a:avLst/>
          </a:prstGeom>
          <a:noFill/>
          <a:ln w="9525">
            <a:noFill/>
          </a:ln>
        </p:spPr>
      </p:pic>
      <p:sp>
        <p:nvSpPr>
          <p:cNvPr id="14" name="椭圆 13">
            <a:extLst>
              <a:ext uri="{FF2B5EF4-FFF2-40B4-BE49-F238E27FC236}">
                <a16:creationId xmlns:a16="http://schemas.microsoft.com/office/drawing/2014/main" id="{0F76D397-F83F-4A0B-8339-C78DC2DB957F}"/>
              </a:ext>
            </a:extLst>
          </p:cNvPr>
          <p:cNvSpPr/>
          <p:nvPr/>
        </p:nvSpPr>
        <p:spPr bwMode="auto">
          <a:xfrm rot="8633655">
            <a:off x="4257814" y="4748617"/>
            <a:ext cx="361053" cy="108023"/>
          </a:xfrm>
          <a:prstGeom prst="ellipse">
            <a:avLst/>
          </a:prstGeom>
          <a:solidFill>
            <a:schemeClr val="bg2">
              <a:lumMod val="20000"/>
              <a:lumOff val="80000"/>
            </a:schemeClr>
          </a:solidFill>
          <a:ln w="3175" cap="flat" cmpd="sng" algn="ctr">
            <a:solidFill>
              <a:schemeClr val="tx1"/>
            </a:solidFill>
            <a:prstDash val="lgDashDot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grpSp>
        <p:nvGrpSpPr>
          <p:cNvPr id="15" name="组合 14">
            <a:extLst>
              <a:ext uri="{FF2B5EF4-FFF2-40B4-BE49-F238E27FC236}">
                <a16:creationId xmlns:a16="http://schemas.microsoft.com/office/drawing/2014/main" id="{683C2E85-AAE0-4C8B-8BC8-BF7591D18682}"/>
              </a:ext>
            </a:extLst>
          </p:cNvPr>
          <p:cNvGrpSpPr/>
          <p:nvPr/>
        </p:nvGrpSpPr>
        <p:grpSpPr>
          <a:xfrm>
            <a:off x="5070905" y="4806640"/>
            <a:ext cx="625227" cy="456216"/>
            <a:chOff x="3382451" y="4747101"/>
            <a:chExt cx="625227" cy="456216"/>
          </a:xfrm>
        </p:grpSpPr>
        <p:pic>
          <p:nvPicPr>
            <p:cNvPr id="16" name="图片 15">
              <a:extLst>
                <a:ext uri="{FF2B5EF4-FFF2-40B4-BE49-F238E27FC236}">
                  <a16:creationId xmlns:a16="http://schemas.microsoft.com/office/drawing/2014/main" id="{0E8AB8B9-9F82-4B8B-A2F6-5D48C9623A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82451" y="4845642"/>
              <a:ext cx="625227" cy="357675"/>
            </a:xfrm>
            <a:prstGeom prst="rect">
              <a:avLst/>
            </a:prstGeom>
          </p:spPr>
        </p:pic>
        <p:pic>
          <p:nvPicPr>
            <p:cNvPr id="17" name="图片 16">
              <a:extLst>
                <a:ext uri="{FF2B5EF4-FFF2-40B4-BE49-F238E27FC236}">
                  <a16:creationId xmlns:a16="http://schemas.microsoft.com/office/drawing/2014/main" id="{B6C49FE7-DC09-42BC-84B7-082EEA463A38}"/>
                </a:ext>
              </a:extLst>
            </p:cNvPr>
            <p:cNvPicPr>
              <a:picLocks noChangeAspect="1"/>
            </p:cNvPicPr>
            <p:nvPr/>
          </p:nvPicPr>
          <p:blipFill rotWithShape="1">
            <a:blip r:embed="rId3"/>
            <a:srcRect t="-1" b="75354"/>
            <a:stretch/>
          </p:blipFill>
          <p:spPr>
            <a:xfrm>
              <a:off x="3574162" y="4747101"/>
              <a:ext cx="151689" cy="112997"/>
            </a:xfrm>
            <a:prstGeom prst="rect">
              <a:avLst/>
            </a:prstGeom>
          </p:spPr>
        </p:pic>
      </p:grpSp>
      <p:pic>
        <p:nvPicPr>
          <p:cNvPr id="18" name="图片 17">
            <a:extLst>
              <a:ext uri="{FF2B5EF4-FFF2-40B4-BE49-F238E27FC236}">
                <a16:creationId xmlns:a16="http://schemas.microsoft.com/office/drawing/2014/main" id="{C5035B62-6C19-45E4-8239-736098323B56}"/>
              </a:ext>
            </a:extLst>
          </p:cNvPr>
          <p:cNvPicPr>
            <a:picLocks noChangeAspect="1"/>
          </p:cNvPicPr>
          <p:nvPr/>
        </p:nvPicPr>
        <p:blipFill>
          <a:blip r:embed="rId3"/>
          <a:stretch>
            <a:fillRect/>
          </a:stretch>
        </p:blipFill>
        <p:spPr>
          <a:xfrm>
            <a:off x="2487596" y="3645024"/>
            <a:ext cx="442511" cy="817796"/>
          </a:xfrm>
          <a:prstGeom prst="rect">
            <a:avLst/>
          </a:prstGeom>
        </p:spPr>
      </p:pic>
      <p:cxnSp>
        <p:nvCxnSpPr>
          <p:cNvPr id="19" name="直接连接符 18">
            <a:extLst>
              <a:ext uri="{FF2B5EF4-FFF2-40B4-BE49-F238E27FC236}">
                <a16:creationId xmlns:a16="http://schemas.microsoft.com/office/drawing/2014/main" id="{D19AB6DF-0707-45F8-8A60-8E4155A7C13B}"/>
              </a:ext>
            </a:extLst>
          </p:cNvPr>
          <p:cNvCxnSpPr>
            <a:cxnSpLocks/>
          </p:cNvCxnSpPr>
          <p:nvPr/>
        </p:nvCxnSpPr>
        <p:spPr bwMode="auto">
          <a:xfrm flipV="1">
            <a:off x="4943417" y="5050052"/>
            <a:ext cx="0" cy="230584"/>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20" name="矩形 19">
            <a:extLst>
              <a:ext uri="{FF2B5EF4-FFF2-40B4-BE49-F238E27FC236}">
                <a16:creationId xmlns:a16="http://schemas.microsoft.com/office/drawing/2014/main" id="{1361E768-0EEA-45A1-BC6C-BA79DD396879}"/>
              </a:ext>
            </a:extLst>
          </p:cNvPr>
          <p:cNvSpPr/>
          <p:nvPr/>
        </p:nvSpPr>
        <p:spPr bwMode="auto">
          <a:xfrm>
            <a:off x="4863391" y="4970222"/>
            <a:ext cx="164381" cy="115536"/>
          </a:xfrm>
          <a:prstGeom prst="rect">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21" name="文本框 20">
            <a:extLst>
              <a:ext uri="{FF2B5EF4-FFF2-40B4-BE49-F238E27FC236}">
                <a16:creationId xmlns:a16="http://schemas.microsoft.com/office/drawing/2014/main" id="{B8037DEE-D532-49DC-AA9C-494AA986CAC6}"/>
              </a:ext>
            </a:extLst>
          </p:cNvPr>
          <p:cNvSpPr txBox="1"/>
          <p:nvPr/>
        </p:nvSpPr>
        <p:spPr>
          <a:xfrm>
            <a:off x="365589" y="1196752"/>
            <a:ext cx="2664512" cy="400110"/>
          </a:xfrm>
          <a:prstGeom prst="rect">
            <a:avLst/>
          </a:prstGeom>
          <a:noFill/>
        </p:spPr>
        <p:txBody>
          <a:bodyPr wrap="none" rtlCol="0">
            <a:spAutoFit/>
          </a:bodyPr>
          <a:lstStyle/>
          <a:p>
            <a:r>
              <a:rPr lang="en-US" altLang="zh-CN" sz="2000" kern="0" dirty="0">
                <a:solidFill>
                  <a:srgbClr val="006600"/>
                </a:solidFill>
                <a:latin typeface="Arial Black" panose="020B0A04020102020204" pitchFamily="34" charset="0"/>
              </a:rPr>
              <a:t>Real-time Service</a:t>
            </a:r>
            <a:endParaRPr lang="zh-CN" altLang="en-US" sz="2000" dirty="0"/>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FCD4571-BCD6-45F7-826F-71852879A7D1}"/>
                  </a:ext>
                </a:extLst>
              </p:cNvPr>
              <p:cNvSpPr txBox="1"/>
              <p:nvPr/>
            </p:nvSpPr>
            <p:spPr>
              <a:xfrm>
                <a:off x="340455" y="1628800"/>
                <a:ext cx="8416552" cy="1785104"/>
              </a:xfrm>
              <a:prstGeom prst="rect">
                <a:avLst/>
              </a:prstGeom>
              <a:noFill/>
            </p:spPr>
            <p:txBody>
              <a:bodyPr wrap="square" rtlCol="0">
                <a:spAutoFit/>
              </a:bodyPr>
              <a:lstStyle/>
              <a:p>
                <a:pPr indent="-342900" algn="l">
                  <a:spcBef>
                    <a:spcPts val="600"/>
                  </a:spcBef>
                  <a:spcAft>
                    <a:spcPts val="600"/>
                  </a:spcAft>
                  <a:buAutoNum type="arabicPeriod"/>
                </a:pPr>
                <a:r>
                  <a:rPr lang="en-US" altLang="zh-CN" dirty="0"/>
                  <a:t>The </a:t>
                </a:r>
                <a:r>
                  <a:rPr lang="en-US" altLang="zh-CN" dirty="0" err="1"/>
                  <a:t>gNB</a:t>
                </a:r>
                <a:r>
                  <a:rPr lang="en-US" altLang="zh-CN" dirty="0"/>
                  <a:t> makes decision on whether to switch or not based on the information from the VMRs, i.e. </a:t>
                </a:r>
                <a14:m>
                  <m:oMath xmlns:m="http://schemas.openxmlformats.org/officeDocument/2006/math">
                    <m:r>
                      <a:rPr lang="en-US" altLang="zh-CN" i="1" dirty="0" smtClean="0">
                        <a:latin typeface="Cambria Math" panose="02040503050406030204" pitchFamily="18" charset="0"/>
                      </a:rPr>
                      <m:t>𝑇</m:t>
                    </m:r>
                    <m:r>
                      <a:rPr lang="en-US" altLang="zh-CN" i="1" dirty="0" smtClean="0">
                        <a:latin typeface="Cambria Math" panose="02040503050406030204" pitchFamily="18" charset="0"/>
                      </a:rPr>
                      <m:t> </m:t>
                    </m:r>
                  </m:oMath>
                </a14:m>
                <a:r>
                  <a:rPr lang="en-US" altLang="zh-CN" dirty="0"/>
                  <a:t>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oMath>
                </a14:m>
                <a:endParaRPr lang="en-US" altLang="zh-CN" dirty="0"/>
              </a:p>
              <a:p>
                <a:pPr indent="-342900" algn="l">
                  <a:spcBef>
                    <a:spcPts val="600"/>
                  </a:spcBef>
                  <a:buAutoNum type="arabicPeriod"/>
                </a:pPr>
                <a:r>
                  <a:rPr lang="en-US" altLang="zh-CN" dirty="0"/>
                  <a:t>Estimation of </a:t>
                </a:r>
                <a14:m>
                  <m:oMath xmlns:m="http://schemas.openxmlformats.org/officeDocument/2006/math">
                    <m:r>
                      <a:rPr lang="en-US" altLang="zh-CN" i="1" dirty="0" smtClean="0">
                        <a:latin typeface="Cambria Math" panose="02040503050406030204" pitchFamily="18" charset="0"/>
                      </a:rPr>
                      <m:t>𝑇</m:t>
                    </m:r>
                    <m:r>
                      <a:rPr lang="en-US" altLang="zh-CN" i="1" dirty="0" smtClean="0">
                        <a:latin typeface="Cambria Math" panose="02040503050406030204" pitchFamily="18" charset="0"/>
                      </a:rPr>
                      <m:t> </m:t>
                    </m:r>
                  </m:oMath>
                </a14:m>
                <a:r>
                  <a:rPr lang="en-US" altLang="zh-CN" dirty="0"/>
                  <a:t>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oMath>
                </a14:m>
                <a:r>
                  <a:rPr lang="en-US" altLang="zh-CN" dirty="0"/>
                  <a:t>, (based on itinerary or previous data)</a:t>
                </a:r>
              </a:p>
              <a:p>
                <a:pPr indent="-342900" algn="l">
                  <a:spcBef>
                    <a:spcPts val="600"/>
                  </a:spcBef>
                  <a:buAutoNum type="arabicPeriod"/>
                </a:pPr>
                <a:r>
                  <a:rPr lang="en-US" altLang="zh-CN" b="1" dirty="0"/>
                  <a:t>New signaling </a:t>
                </a:r>
                <a:r>
                  <a:rPr lang="en-US" altLang="zh-CN" dirty="0"/>
                  <a:t>in uplink to transmit </a:t>
                </a:r>
                <a14:m>
                  <m:oMath xmlns:m="http://schemas.openxmlformats.org/officeDocument/2006/math">
                    <m:r>
                      <a:rPr lang="en-US" altLang="zh-CN" i="1" dirty="0" smtClean="0">
                        <a:latin typeface="Cambria Math" panose="02040503050406030204" pitchFamily="18" charset="0"/>
                      </a:rPr>
                      <m:t>𝑇</m:t>
                    </m:r>
                    <m:r>
                      <a:rPr lang="en-US" altLang="zh-CN" i="1" dirty="0" smtClean="0">
                        <a:latin typeface="Cambria Math" panose="02040503050406030204" pitchFamily="18" charset="0"/>
                      </a:rPr>
                      <m:t> </m:t>
                    </m:r>
                  </m:oMath>
                </a14:m>
                <a:r>
                  <a:rPr lang="en-US" altLang="zh-CN" dirty="0"/>
                  <a:t>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oMath>
                </a14:m>
                <a:r>
                  <a:rPr lang="en-US" altLang="zh-CN" dirty="0"/>
                  <a:t> (periodically or triggered) </a:t>
                </a:r>
              </a:p>
              <a:p>
                <a:pPr indent="-342900" algn="l">
                  <a:spcBef>
                    <a:spcPts val="600"/>
                  </a:spcBef>
                  <a:buAutoNum type="arabicPeriod"/>
                </a:pPr>
                <a:r>
                  <a:rPr lang="en-US" altLang="zh-CN" dirty="0"/>
                  <a:t>Details of triggering and decision processes are given in Appendix. P13, 14</a:t>
                </a:r>
                <a:endParaRPr lang="zh-CN" altLang="en-US" dirty="0"/>
              </a:p>
            </p:txBody>
          </p:sp>
        </mc:Choice>
        <mc:Fallback xmlns="">
          <p:sp>
            <p:nvSpPr>
              <p:cNvPr id="22" name="文本框 21">
                <a:extLst>
                  <a:ext uri="{FF2B5EF4-FFF2-40B4-BE49-F238E27FC236}">
                    <a16:creationId xmlns:a16="http://schemas.microsoft.com/office/drawing/2014/main" id="{4FCD4571-BCD6-45F7-826F-71852879A7D1}"/>
                  </a:ext>
                </a:extLst>
              </p:cNvPr>
              <p:cNvSpPr txBox="1">
                <a:spLocks noRot="1" noChangeAspect="1" noMove="1" noResize="1" noEditPoints="1" noAdjustHandles="1" noChangeArrowheads="1" noChangeShapeType="1" noTextEdit="1"/>
              </p:cNvSpPr>
              <p:nvPr/>
            </p:nvSpPr>
            <p:spPr>
              <a:xfrm>
                <a:off x="340455" y="1628800"/>
                <a:ext cx="8416552" cy="1785104"/>
              </a:xfrm>
              <a:prstGeom prst="rect">
                <a:avLst/>
              </a:prstGeom>
              <a:blipFill>
                <a:blip r:embed="rId5"/>
                <a:stretch>
                  <a:fillRect l="-652" t="-1706" b="-4437"/>
                </a:stretch>
              </a:blipFill>
            </p:spPr>
            <p:txBody>
              <a:bodyPr/>
              <a:lstStyle/>
              <a:p>
                <a:r>
                  <a:rPr lang="en-US">
                    <a:noFill/>
                  </a:rPr>
                  <a:t> </a:t>
                </a:r>
              </a:p>
            </p:txBody>
          </p:sp>
        </mc:Fallback>
      </mc:AlternateContent>
      <p:sp>
        <p:nvSpPr>
          <p:cNvPr id="23" name="椭圆 22">
            <a:extLst>
              <a:ext uri="{FF2B5EF4-FFF2-40B4-BE49-F238E27FC236}">
                <a16:creationId xmlns:a16="http://schemas.microsoft.com/office/drawing/2014/main" id="{F94BAFA1-A62B-426A-BDA4-5F31D7D5EFC8}"/>
              </a:ext>
            </a:extLst>
          </p:cNvPr>
          <p:cNvSpPr/>
          <p:nvPr/>
        </p:nvSpPr>
        <p:spPr bwMode="auto">
          <a:xfrm rot="12321756">
            <a:off x="4894281" y="4666252"/>
            <a:ext cx="361053" cy="108023"/>
          </a:xfrm>
          <a:prstGeom prst="ellipse">
            <a:avLst/>
          </a:prstGeom>
          <a:solidFill>
            <a:srgbClr val="00B05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24" name="椭圆 23">
            <a:extLst>
              <a:ext uri="{FF2B5EF4-FFF2-40B4-BE49-F238E27FC236}">
                <a16:creationId xmlns:a16="http://schemas.microsoft.com/office/drawing/2014/main" id="{A377DCBC-0A25-4BE2-805F-681813577E6B}"/>
              </a:ext>
            </a:extLst>
          </p:cNvPr>
          <p:cNvSpPr/>
          <p:nvPr/>
        </p:nvSpPr>
        <p:spPr bwMode="auto">
          <a:xfrm rot="12812499">
            <a:off x="4076386" y="5409065"/>
            <a:ext cx="498940" cy="125983"/>
          </a:xfrm>
          <a:prstGeom prst="ellipse">
            <a:avLst/>
          </a:prstGeom>
          <a:solidFill>
            <a:schemeClr val="bg2">
              <a:lumMod val="20000"/>
              <a:lumOff val="80000"/>
            </a:schemeClr>
          </a:solidFill>
          <a:ln w="3175" cap="flat" cmpd="sng" algn="ctr">
            <a:solidFill>
              <a:schemeClr val="tx1"/>
            </a:solidFill>
            <a:prstDash val="lgDashDot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25" name="文本框 24">
            <a:extLst>
              <a:ext uri="{FF2B5EF4-FFF2-40B4-BE49-F238E27FC236}">
                <a16:creationId xmlns:a16="http://schemas.microsoft.com/office/drawing/2014/main" id="{481669C5-3DF6-4B6C-B474-60FB3A3EC772}"/>
              </a:ext>
            </a:extLst>
          </p:cNvPr>
          <p:cNvSpPr txBox="1"/>
          <p:nvPr/>
        </p:nvSpPr>
        <p:spPr>
          <a:xfrm>
            <a:off x="5213304" y="5274706"/>
            <a:ext cx="965655" cy="338554"/>
          </a:xfrm>
          <a:prstGeom prst="rect">
            <a:avLst/>
          </a:prstGeom>
          <a:noFill/>
        </p:spPr>
        <p:txBody>
          <a:bodyPr wrap="square" rtlCol="0">
            <a:spAutoFit/>
          </a:bodyPr>
          <a:lstStyle/>
          <a:p>
            <a:r>
              <a:rPr lang="en-US" altLang="zh-CN" sz="1600" dirty="0"/>
              <a:t>VMR 1</a:t>
            </a:r>
            <a:endParaRPr lang="zh-CN" altLang="en-US" sz="1600" dirty="0"/>
          </a:p>
        </p:txBody>
      </p:sp>
      <p:sp>
        <p:nvSpPr>
          <p:cNvPr id="26" name="文本框 25">
            <a:extLst>
              <a:ext uri="{FF2B5EF4-FFF2-40B4-BE49-F238E27FC236}">
                <a16:creationId xmlns:a16="http://schemas.microsoft.com/office/drawing/2014/main" id="{DE1B66BD-4BE4-4EA5-9352-0F2DEB8E011B}"/>
              </a:ext>
            </a:extLst>
          </p:cNvPr>
          <p:cNvSpPr txBox="1"/>
          <p:nvPr/>
        </p:nvSpPr>
        <p:spPr>
          <a:xfrm>
            <a:off x="3213338" y="5281711"/>
            <a:ext cx="965655" cy="338554"/>
          </a:xfrm>
          <a:prstGeom prst="rect">
            <a:avLst/>
          </a:prstGeom>
          <a:noFill/>
        </p:spPr>
        <p:txBody>
          <a:bodyPr wrap="square" rtlCol="0">
            <a:spAutoFit/>
          </a:bodyPr>
          <a:lstStyle/>
          <a:p>
            <a:r>
              <a:rPr lang="en-US" altLang="zh-CN" sz="1600" dirty="0"/>
              <a:t>VMR 2</a:t>
            </a:r>
            <a:endParaRPr lang="zh-CN" altLang="en-US" sz="1600" dirty="0"/>
          </a:p>
        </p:txBody>
      </p:sp>
      <p:cxnSp>
        <p:nvCxnSpPr>
          <p:cNvPr id="27" name="直接连接符 26">
            <a:extLst>
              <a:ext uri="{FF2B5EF4-FFF2-40B4-BE49-F238E27FC236}">
                <a16:creationId xmlns:a16="http://schemas.microsoft.com/office/drawing/2014/main" id="{0720150F-B73E-4505-AE14-60250A1B11FA}"/>
              </a:ext>
            </a:extLst>
          </p:cNvPr>
          <p:cNvCxnSpPr>
            <a:cxnSpLocks/>
            <a:stCxn id="17" idx="3"/>
            <a:endCxn id="28" idx="1"/>
          </p:cNvCxnSpPr>
          <p:nvPr/>
        </p:nvCxnSpPr>
        <p:spPr bwMode="auto">
          <a:xfrm flipV="1">
            <a:off x="5414305" y="4057995"/>
            <a:ext cx="814156" cy="805144"/>
          </a:xfrm>
          <a:prstGeom prst="line">
            <a:avLst/>
          </a:prstGeom>
          <a:solidFill>
            <a:schemeClr val="accent1"/>
          </a:solidFill>
          <a:ln w="28575" cap="flat" cmpd="sng" algn="ctr">
            <a:solidFill>
              <a:schemeClr val="tx1"/>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CFBE4398-2A7C-433C-BF57-9A45F8ED8557}"/>
                  </a:ext>
                </a:extLst>
              </p:cNvPr>
              <p:cNvSpPr txBox="1"/>
              <p:nvPr/>
            </p:nvSpPr>
            <p:spPr>
              <a:xfrm>
                <a:off x="6228461" y="3904106"/>
                <a:ext cx="2808035" cy="307777"/>
              </a:xfrm>
              <a:prstGeom prst="rect">
                <a:avLst/>
              </a:prstGeom>
              <a:noFill/>
            </p:spPr>
            <p:txBody>
              <a:bodyPr wrap="square" rtlCol="0">
                <a:spAutoFit/>
              </a:bodyPr>
              <a:lstStyle/>
              <a:p>
                <a:pPr algn="l"/>
                <a:r>
                  <a:rPr lang="en-US" altLang="zh-CN" sz="1400" dirty="0"/>
                  <a:t>The serving VMR will leave in </a:t>
                </a:r>
                <a14:m>
                  <m:oMath xmlns:m="http://schemas.openxmlformats.org/officeDocument/2006/math">
                    <m:r>
                      <a:rPr lang="en-US" altLang="zh-CN" sz="1400" i="1" dirty="0">
                        <a:latin typeface="Cambria Math" panose="02040503050406030204" pitchFamily="18" charset="0"/>
                      </a:rPr>
                      <m:t>𝑇</m:t>
                    </m:r>
                  </m:oMath>
                </a14:m>
                <a:endParaRPr lang="zh-CN" altLang="en-US" sz="1400" dirty="0"/>
              </a:p>
            </p:txBody>
          </p:sp>
        </mc:Choice>
        <mc:Fallback xmlns="">
          <p:sp>
            <p:nvSpPr>
              <p:cNvPr id="28" name="文本框 27">
                <a:extLst>
                  <a:ext uri="{FF2B5EF4-FFF2-40B4-BE49-F238E27FC236}">
                    <a16:creationId xmlns:a16="http://schemas.microsoft.com/office/drawing/2014/main" id="{CFBE4398-2A7C-433C-BF57-9A45F8ED8557}"/>
                  </a:ext>
                </a:extLst>
              </p:cNvPr>
              <p:cNvSpPr txBox="1">
                <a:spLocks noRot="1" noChangeAspect="1" noMove="1" noResize="1" noEditPoints="1" noAdjustHandles="1" noChangeArrowheads="1" noChangeShapeType="1" noTextEdit="1"/>
              </p:cNvSpPr>
              <p:nvPr/>
            </p:nvSpPr>
            <p:spPr>
              <a:xfrm>
                <a:off x="6228461" y="3904106"/>
                <a:ext cx="2808035" cy="307777"/>
              </a:xfrm>
              <a:prstGeom prst="rect">
                <a:avLst/>
              </a:prstGeom>
              <a:blipFill>
                <a:blip r:embed="rId6"/>
                <a:stretch>
                  <a:fillRect l="-652"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15D5B1B9-63B4-4CCF-835B-15295CA7D3CC}"/>
                  </a:ext>
                </a:extLst>
              </p:cNvPr>
              <p:cNvSpPr txBox="1"/>
              <p:nvPr/>
            </p:nvSpPr>
            <p:spPr>
              <a:xfrm>
                <a:off x="666343" y="5766320"/>
                <a:ext cx="2808035" cy="307777"/>
              </a:xfrm>
              <a:prstGeom prst="rect">
                <a:avLst/>
              </a:prstGeom>
              <a:noFill/>
            </p:spPr>
            <p:txBody>
              <a:bodyPr wrap="square" rtlCol="0">
                <a:spAutoFit/>
              </a:bodyPr>
              <a:lstStyle/>
              <a:p>
                <a:pPr algn="l"/>
                <a:r>
                  <a:rPr lang="en-US" altLang="zh-CN" sz="1400" dirty="0"/>
                  <a:t>The </a:t>
                </a:r>
                <a:r>
                  <a:rPr lang="en-US" altLang="zh-CN" sz="1400" i="1" dirty="0" err="1"/>
                  <a:t>i</a:t>
                </a:r>
                <a:r>
                  <a:rPr lang="en-US" altLang="zh-CN" sz="1400" dirty="0" err="1"/>
                  <a:t>-th</a:t>
                </a:r>
                <a:r>
                  <a:rPr lang="en-US" altLang="zh-CN" sz="1400" dirty="0"/>
                  <a:t> VMR will leave in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𝑡</m:t>
                        </m:r>
                      </m:e>
                      <m:sub>
                        <m:r>
                          <a:rPr lang="en-US" altLang="zh-CN" sz="1400" b="0" i="1" smtClean="0">
                            <a:latin typeface="Cambria Math" panose="02040503050406030204" pitchFamily="18" charset="0"/>
                          </a:rPr>
                          <m:t>𝑖</m:t>
                        </m:r>
                      </m:sub>
                    </m:sSub>
                  </m:oMath>
                </a14:m>
                <a:endParaRPr lang="zh-CN" altLang="en-US" sz="1400" dirty="0"/>
              </a:p>
            </p:txBody>
          </p:sp>
        </mc:Choice>
        <mc:Fallback xmlns="">
          <p:sp>
            <p:nvSpPr>
              <p:cNvPr id="29" name="文本框 28">
                <a:extLst>
                  <a:ext uri="{FF2B5EF4-FFF2-40B4-BE49-F238E27FC236}">
                    <a16:creationId xmlns:a16="http://schemas.microsoft.com/office/drawing/2014/main" id="{15D5B1B9-63B4-4CCF-835B-15295CA7D3CC}"/>
                  </a:ext>
                </a:extLst>
              </p:cNvPr>
              <p:cNvSpPr txBox="1">
                <a:spLocks noRot="1" noChangeAspect="1" noMove="1" noResize="1" noEditPoints="1" noAdjustHandles="1" noChangeArrowheads="1" noChangeShapeType="1" noTextEdit="1"/>
              </p:cNvSpPr>
              <p:nvPr/>
            </p:nvSpPr>
            <p:spPr>
              <a:xfrm>
                <a:off x="666343" y="5766320"/>
                <a:ext cx="2808035" cy="307777"/>
              </a:xfrm>
              <a:prstGeom prst="rect">
                <a:avLst/>
              </a:prstGeom>
              <a:blipFill>
                <a:blip r:embed="rId7"/>
                <a:stretch>
                  <a:fillRect l="-651" t="-4000" b="-20000"/>
                </a:stretch>
              </a:blipFill>
            </p:spPr>
            <p:txBody>
              <a:bodyPr/>
              <a:lstStyle/>
              <a:p>
                <a:r>
                  <a:rPr lang="en-US">
                    <a:noFill/>
                  </a:rPr>
                  <a:t> </a:t>
                </a:r>
              </a:p>
            </p:txBody>
          </p:sp>
        </mc:Fallback>
      </mc:AlternateContent>
      <p:cxnSp>
        <p:nvCxnSpPr>
          <p:cNvPr id="30" name="直接连接符 29">
            <a:extLst>
              <a:ext uri="{FF2B5EF4-FFF2-40B4-BE49-F238E27FC236}">
                <a16:creationId xmlns:a16="http://schemas.microsoft.com/office/drawing/2014/main" id="{9D4E47D1-6200-49D3-84B4-D05639A3B2D5}"/>
              </a:ext>
            </a:extLst>
          </p:cNvPr>
          <p:cNvCxnSpPr>
            <a:cxnSpLocks/>
            <a:stCxn id="29" idx="0"/>
            <a:endCxn id="8" idx="1"/>
          </p:cNvCxnSpPr>
          <p:nvPr/>
        </p:nvCxnSpPr>
        <p:spPr bwMode="auto">
          <a:xfrm flipV="1">
            <a:off x="2070361" y="5086010"/>
            <a:ext cx="1753573" cy="680310"/>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31" name="文本框 30">
            <a:extLst>
              <a:ext uri="{FF2B5EF4-FFF2-40B4-BE49-F238E27FC236}">
                <a16:creationId xmlns:a16="http://schemas.microsoft.com/office/drawing/2014/main" id="{3CE1AA35-2C62-42AF-9223-4ED72F6D23B6}"/>
              </a:ext>
            </a:extLst>
          </p:cNvPr>
          <p:cNvSpPr txBox="1"/>
          <p:nvPr/>
        </p:nvSpPr>
        <p:spPr>
          <a:xfrm>
            <a:off x="1874326" y="6255509"/>
            <a:ext cx="5407003" cy="307777"/>
          </a:xfrm>
          <a:prstGeom prst="rect">
            <a:avLst/>
          </a:prstGeom>
          <a:noFill/>
        </p:spPr>
        <p:txBody>
          <a:bodyPr wrap="square" rtlCol="0">
            <a:spAutoFit/>
          </a:bodyPr>
          <a:lstStyle/>
          <a:p>
            <a:r>
              <a:rPr lang="en-US" altLang="zh-CN" sz="1400" dirty="0"/>
              <a:t>Switch from VMR 1 to VMR 2</a:t>
            </a:r>
            <a:endParaRPr lang="zh-CN" altLang="en-US" sz="1400" dirty="0"/>
          </a:p>
        </p:txBody>
      </p:sp>
    </p:spTree>
    <p:extLst>
      <p:ext uri="{BB962C8B-B14F-4D97-AF65-F5344CB8AC3E}">
        <p14:creationId xmlns:p14="http://schemas.microsoft.com/office/powerpoint/2010/main" val="201096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7046912" y="6524625"/>
            <a:ext cx="2133600" cy="260350"/>
          </a:xfrm>
        </p:spPr>
        <p:txBody>
          <a:bodyPr/>
          <a:lstStyle/>
          <a:p>
            <a:fld id="{D57F1E4F-1CFF-5643-939E-217C01CDF565}" type="slidenum">
              <a:rPr lang="en-US" smtClean="0"/>
              <a:pPr/>
              <a:t>7</a:t>
            </a:fld>
            <a:endParaRPr lang="en-US" dirty="0"/>
          </a:p>
        </p:txBody>
      </p:sp>
      <p:sp>
        <p:nvSpPr>
          <p:cNvPr id="4" name="Rectangle 2"/>
          <p:cNvSpPr>
            <a:spLocks noChangeArrowheads="1"/>
          </p:cNvSpPr>
          <p:nvPr/>
        </p:nvSpPr>
        <p:spPr bwMode="auto">
          <a:xfrm>
            <a:off x="2123728" y="11967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2" name="文本框 41">
            <a:extLst>
              <a:ext uri="{FF2B5EF4-FFF2-40B4-BE49-F238E27FC236}">
                <a16:creationId xmlns:a16="http://schemas.microsoft.com/office/drawing/2014/main" id="{7F6FEF25-AF86-414D-BE26-93DE98A375DC}"/>
              </a:ext>
            </a:extLst>
          </p:cNvPr>
          <p:cNvSpPr txBox="1"/>
          <p:nvPr/>
        </p:nvSpPr>
        <p:spPr>
          <a:xfrm>
            <a:off x="395536" y="1196752"/>
            <a:ext cx="3220753" cy="400110"/>
          </a:xfrm>
          <a:prstGeom prst="rect">
            <a:avLst/>
          </a:prstGeom>
          <a:noFill/>
        </p:spPr>
        <p:txBody>
          <a:bodyPr wrap="none" rtlCol="0">
            <a:spAutoFit/>
          </a:bodyPr>
          <a:lstStyle/>
          <a:p>
            <a:r>
              <a:rPr lang="en-US" altLang="zh-CN" sz="2000" kern="0" dirty="0">
                <a:solidFill>
                  <a:srgbClr val="006600"/>
                </a:solidFill>
                <a:latin typeface="Arial Black" panose="020B0A04020102020204" pitchFamily="34" charset="0"/>
              </a:rPr>
              <a:t>Non-real-time Service</a:t>
            </a:r>
            <a:endParaRPr lang="zh-CN" altLang="en-US" sz="2000" dirty="0"/>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3C211B3D-0F5D-4C9D-B1BF-2F2D796FAC89}"/>
                  </a:ext>
                </a:extLst>
              </p:cNvPr>
              <p:cNvSpPr txBox="1"/>
              <p:nvPr/>
            </p:nvSpPr>
            <p:spPr>
              <a:xfrm>
                <a:off x="340455" y="1628800"/>
                <a:ext cx="8416552" cy="1462708"/>
              </a:xfrm>
              <a:prstGeom prst="rect">
                <a:avLst/>
              </a:prstGeom>
              <a:noFill/>
            </p:spPr>
            <p:txBody>
              <a:bodyPr wrap="square" rtlCol="0">
                <a:spAutoFit/>
              </a:bodyPr>
              <a:lstStyle/>
              <a:p>
                <a:pPr indent="-342900" algn="l">
                  <a:spcBef>
                    <a:spcPts val="600"/>
                  </a:spcBef>
                  <a:spcAft>
                    <a:spcPts val="600"/>
                  </a:spcAft>
                  <a:buAutoNum type="arabicPeriod"/>
                </a:pPr>
                <a:r>
                  <a:rPr lang="en-US" altLang="zh-CN" dirty="0"/>
                  <a:t>Caching is considered: extra information (</a:t>
                </a:r>
                <a14:m>
                  <m:oMath xmlns:m="http://schemas.openxmlformats.org/officeDocument/2006/math">
                    <m:r>
                      <a:rPr lang="en-US" altLang="zh-CN" i="1" smtClean="0">
                        <a:latin typeface="Cambria Math" panose="02040503050406030204" pitchFamily="18" charset="0"/>
                      </a:rPr>
                      <m:t>𝐵</m:t>
                    </m:r>
                  </m:oMath>
                </a14:m>
                <a:r>
                  <a:rPr lang="en-US" altLang="zh-CN" dirty="0"/>
                  <a:t>, </a:t>
                </a:r>
                <a14:m>
                  <m:oMath xmlns:m="http://schemas.openxmlformats.org/officeDocument/2006/math">
                    <m:r>
                      <a:rPr lang="en-US" altLang="zh-CN" i="1">
                        <a:latin typeface="Cambria Math" panose="02040503050406030204" pitchFamily="18" charset="0"/>
                      </a:rPr>
                      <m:t>𝑟</m:t>
                    </m:r>
                  </m:oMath>
                </a14:m>
                <a:r>
                  <a:rPr lang="en-US" altLang="zh-CN" dirty="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𝑤</m:t>
                        </m:r>
                      </m:e>
                      <m:sub>
                        <m:r>
                          <a:rPr lang="en-US" altLang="zh-CN" i="1" dirty="0">
                            <a:latin typeface="Cambria Math" panose="02040503050406030204" pitchFamily="18" charset="0"/>
                          </a:rPr>
                          <m:t>𝑗</m:t>
                        </m:r>
                      </m:sub>
                    </m:sSub>
                  </m:oMath>
                </a14:m>
                <a:r>
                  <a:rPr lang="en-US" altLang="zh-CN" dirty="0"/>
                  <a:t>, </a:t>
                </a:r>
                <a14:m>
                  <m:oMath xmlns:m="http://schemas.openxmlformats.org/officeDocument/2006/math">
                    <m:sSubSup>
                      <m:sSubSupPr>
                        <m:ctrlPr>
                          <a:rPr lang="en-US" altLang="zh-CN" i="1" dirty="0">
                            <a:latin typeface="Cambria Math" panose="02040503050406030204" pitchFamily="18" charset="0"/>
                          </a:rPr>
                        </m:ctrlPr>
                      </m:sSubSupPr>
                      <m:e>
                        <m:r>
                          <a:rPr lang="en-US" altLang="zh-CN" i="1" dirty="0">
                            <a:latin typeface="Cambria Math" panose="02040503050406030204" pitchFamily="18" charset="0"/>
                          </a:rPr>
                          <m:t> </m:t>
                        </m:r>
                        <m:r>
                          <a:rPr lang="en-US" altLang="zh-CN" i="1" dirty="0">
                            <a:latin typeface="Cambria Math" panose="02040503050406030204" pitchFamily="18" charset="0"/>
                          </a:rPr>
                          <m:t>𝑡</m:t>
                        </m:r>
                      </m:e>
                      <m:sub>
                        <m:r>
                          <a:rPr lang="en-US" altLang="zh-CN" i="1" dirty="0">
                            <a:latin typeface="Cambria Math" panose="02040503050406030204" pitchFamily="18" charset="0"/>
                          </a:rPr>
                          <m:t>𝑗</m:t>
                        </m:r>
                      </m:sub>
                      <m:sup>
                        <m:r>
                          <a:rPr lang="en-US" altLang="zh-CN" i="1" dirty="0">
                            <a:latin typeface="Cambria Math" panose="02040503050406030204" pitchFamily="18" charset="0"/>
                          </a:rPr>
                          <m:t>′</m:t>
                        </m:r>
                      </m:sup>
                    </m:sSubSup>
                  </m:oMath>
                </a14:m>
                <a:r>
                  <a:rPr lang="en-US" altLang="zh-CN" dirty="0"/>
                  <a:t>) needs to be added in </a:t>
                </a:r>
              </a:p>
              <a:p>
                <a:pPr indent="-342900" algn="l">
                  <a:spcBef>
                    <a:spcPts val="600"/>
                  </a:spcBef>
                  <a:buAutoNum type="arabicPeriod"/>
                </a:pPr>
                <a:r>
                  <a:rPr lang="en-US" altLang="zh-CN" b="1" dirty="0"/>
                  <a:t>New signaling </a:t>
                </a:r>
                <a:r>
                  <a:rPr lang="en-US" altLang="zh-CN" dirty="0"/>
                  <a:t>in uplink to transmit </a:t>
                </a:r>
                <a14:m>
                  <m:oMath xmlns:m="http://schemas.openxmlformats.org/officeDocument/2006/math">
                    <m:r>
                      <a:rPr lang="en-US" altLang="zh-CN" i="1" dirty="0" smtClean="0">
                        <a:latin typeface="Cambria Math" panose="02040503050406030204" pitchFamily="18" charset="0"/>
                      </a:rPr>
                      <m:t>𝑇</m:t>
                    </m:r>
                    <m:r>
                      <a:rPr lang="en-US" altLang="zh-CN" i="1" dirty="0" smtClean="0">
                        <a:latin typeface="Cambria Math" panose="02040503050406030204" pitchFamily="18" charset="0"/>
                      </a:rPr>
                      <m:t> </m:t>
                    </m:r>
                  </m:oMath>
                </a14:m>
                <a:r>
                  <a:rPr lang="en-US" altLang="zh-CN" dirty="0"/>
                  <a:t>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a:latin typeface="Cambria Math" panose="02040503050406030204" pitchFamily="18" charset="0"/>
                          </a:rPr>
                          <m:t>𝑖</m:t>
                        </m:r>
                      </m:sub>
                    </m:sSub>
                  </m:oMath>
                </a14:m>
                <a:r>
                  <a:rPr lang="en-US" altLang="zh-CN" dirty="0"/>
                  <a:t> (periodically or triggered) </a:t>
                </a:r>
              </a:p>
              <a:p>
                <a:pPr indent="-342900" algn="l">
                  <a:spcBef>
                    <a:spcPts val="600"/>
                  </a:spcBef>
                  <a:buAutoNum type="arabicPeriod"/>
                </a:pPr>
                <a:r>
                  <a:rPr lang="en-US" altLang="zh-CN" dirty="0" err="1"/>
                  <a:t>Dedtails</a:t>
                </a:r>
                <a:r>
                  <a:rPr lang="en-US" altLang="zh-CN" dirty="0"/>
                  <a:t> of triggering and decision processes are given in Appendix. P15,16,19,20</a:t>
                </a:r>
                <a:endParaRPr lang="zh-CN" altLang="en-US" dirty="0"/>
              </a:p>
            </p:txBody>
          </p:sp>
        </mc:Choice>
        <mc:Fallback xmlns="">
          <p:sp>
            <p:nvSpPr>
              <p:cNvPr id="37" name="文本框 36">
                <a:extLst>
                  <a:ext uri="{FF2B5EF4-FFF2-40B4-BE49-F238E27FC236}">
                    <a16:creationId xmlns:a16="http://schemas.microsoft.com/office/drawing/2014/main" id="{3C211B3D-0F5D-4C9D-B1BF-2F2D796FAC89}"/>
                  </a:ext>
                </a:extLst>
              </p:cNvPr>
              <p:cNvSpPr txBox="1">
                <a:spLocks noRot="1" noChangeAspect="1" noMove="1" noResize="1" noEditPoints="1" noAdjustHandles="1" noChangeArrowheads="1" noChangeShapeType="1" noTextEdit="1"/>
              </p:cNvSpPr>
              <p:nvPr/>
            </p:nvSpPr>
            <p:spPr>
              <a:xfrm>
                <a:off x="340455" y="1628800"/>
                <a:ext cx="8416552" cy="1462708"/>
              </a:xfrm>
              <a:prstGeom prst="rect">
                <a:avLst/>
              </a:prstGeom>
              <a:blipFill>
                <a:blip r:embed="rId3"/>
                <a:stretch>
                  <a:fillRect l="-652" t="-2083" b="-5833"/>
                </a:stretch>
              </a:blipFill>
            </p:spPr>
            <p:txBody>
              <a:bodyPr/>
              <a:lstStyle/>
              <a:p>
                <a:r>
                  <a:rPr lang="en-US">
                    <a:noFill/>
                  </a:rPr>
                  <a:t> </a:t>
                </a:r>
              </a:p>
            </p:txBody>
          </p:sp>
        </mc:Fallback>
      </mc:AlternateContent>
      <p:sp>
        <p:nvSpPr>
          <p:cNvPr id="39" name="椭圆 38">
            <a:extLst>
              <a:ext uri="{FF2B5EF4-FFF2-40B4-BE49-F238E27FC236}">
                <a16:creationId xmlns:a16="http://schemas.microsoft.com/office/drawing/2014/main" id="{81CE52AA-BC71-421F-A761-A3B37E65DF64}"/>
              </a:ext>
            </a:extLst>
          </p:cNvPr>
          <p:cNvSpPr/>
          <p:nvPr/>
        </p:nvSpPr>
        <p:spPr bwMode="auto">
          <a:xfrm>
            <a:off x="3202725" y="4069498"/>
            <a:ext cx="3744416" cy="1998564"/>
          </a:xfrm>
          <a:prstGeom prst="ellipse">
            <a:avLst/>
          </a:prstGeom>
          <a:noFill/>
          <a:ln w="28575" cap="flat" cmpd="sng" algn="ctr">
            <a:solidFill>
              <a:schemeClr val="tx1"/>
            </a:solidFill>
            <a:prstDash val="dash"/>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cxnSp>
        <p:nvCxnSpPr>
          <p:cNvPr id="49" name="直接连接符 48">
            <a:extLst>
              <a:ext uri="{FF2B5EF4-FFF2-40B4-BE49-F238E27FC236}">
                <a16:creationId xmlns:a16="http://schemas.microsoft.com/office/drawing/2014/main" id="{CB9546EF-B5F4-4251-A148-419A039A403A}"/>
              </a:ext>
            </a:extLst>
          </p:cNvPr>
          <p:cNvCxnSpPr>
            <a:cxnSpLocks/>
          </p:cNvCxnSpPr>
          <p:nvPr/>
        </p:nvCxnSpPr>
        <p:spPr bwMode="auto">
          <a:xfrm flipV="1">
            <a:off x="539552" y="4863139"/>
            <a:ext cx="8280920" cy="42042"/>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nvGrpSpPr>
          <p:cNvPr id="51" name="组合 50">
            <a:extLst>
              <a:ext uri="{FF2B5EF4-FFF2-40B4-BE49-F238E27FC236}">
                <a16:creationId xmlns:a16="http://schemas.microsoft.com/office/drawing/2014/main" id="{F702CFF6-8DF9-4EEA-A7FB-CBF22D4A7924}"/>
              </a:ext>
            </a:extLst>
          </p:cNvPr>
          <p:cNvGrpSpPr/>
          <p:nvPr/>
        </p:nvGrpSpPr>
        <p:grpSpPr>
          <a:xfrm>
            <a:off x="4282845" y="4808631"/>
            <a:ext cx="625227" cy="456216"/>
            <a:chOff x="3382451" y="4747101"/>
            <a:chExt cx="625227" cy="456216"/>
          </a:xfrm>
        </p:grpSpPr>
        <p:pic>
          <p:nvPicPr>
            <p:cNvPr id="52" name="图片 51">
              <a:extLst>
                <a:ext uri="{FF2B5EF4-FFF2-40B4-BE49-F238E27FC236}">
                  <a16:creationId xmlns:a16="http://schemas.microsoft.com/office/drawing/2014/main" id="{3D02D3E0-5A8B-4C7C-8ABF-F08292CED1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2451" y="4845642"/>
              <a:ext cx="625227" cy="357675"/>
            </a:xfrm>
            <a:prstGeom prst="rect">
              <a:avLst/>
            </a:prstGeom>
          </p:spPr>
        </p:pic>
        <p:pic>
          <p:nvPicPr>
            <p:cNvPr id="54" name="图片 53">
              <a:extLst>
                <a:ext uri="{FF2B5EF4-FFF2-40B4-BE49-F238E27FC236}">
                  <a16:creationId xmlns:a16="http://schemas.microsoft.com/office/drawing/2014/main" id="{476CAA24-E0F3-44A0-A680-F21424D89BCF}"/>
                </a:ext>
              </a:extLst>
            </p:cNvPr>
            <p:cNvPicPr>
              <a:picLocks noChangeAspect="1"/>
            </p:cNvPicPr>
            <p:nvPr/>
          </p:nvPicPr>
          <p:blipFill rotWithShape="1">
            <a:blip r:embed="rId5"/>
            <a:srcRect t="-1" b="75354"/>
            <a:stretch/>
          </p:blipFill>
          <p:spPr>
            <a:xfrm>
              <a:off x="3574162" y="4747101"/>
              <a:ext cx="151689" cy="112997"/>
            </a:xfrm>
            <a:prstGeom prst="rect">
              <a:avLst/>
            </a:prstGeom>
          </p:spPr>
        </p:pic>
      </p:grpSp>
      <p:pic>
        <p:nvPicPr>
          <p:cNvPr id="55" name="图片 54">
            <a:extLst>
              <a:ext uri="{FF2B5EF4-FFF2-40B4-BE49-F238E27FC236}">
                <a16:creationId xmlns:a16="http://schemas.microsoft.com/office/drawing/2014/main" id="{DE951EF6-1082-4B34-BAB8-C684B7ACCC12}"/>
              </a:ext>
            </a:extLst>
          </p:cNvPr>
          <p:cNvPicPr>
            <a:picLocks noChangeAspect="1"/>
          </p:cNvPicPr>
          <p:nvPr/>
        </p:nvPicPr>
        <p:blipFill>
          <a:blip r:embed="rId6"/>
          <a:stretch>
            <a:fillRect/>
          </a:stretch>
        </p:blipFill>
        <p:spPr>
          <a:xfrm>
            <a:off x="4960261" y="5458994"/>
            <a:ext cx="305471" cy="294870"/>
          </a:xfrm>
          <a:prstGeom prst="rect">
            <a:avLst/>
          </a:prstGeom>
          <a:noFill/>
          <a:ln w="9525">
            <a:noFill/>
          </a:ln>
        </p:spPr>
      </p:pic>
      <p:cxnSp>
        <p:nvCxnSpPr>
          <p:cNvPr id="56" name="直接连接符 55">
            <a:extLst>
              <a:ext uri="{FF2B5EF4-FFF2-40B4-BE49-F238E27FC236}">
                <a16:creationId xmlns:a16="http://schemas.microsoft.com/office/drawing/2014/main" id="{D1FFE8E2-A58F-4C42-9429-B6D841320966}"/>
              </a:ext>
            </a:extLst>
          </p:cNvPr>
          <p:cNvCxnSpPr>
            <a:cxnSpLocks/>
          </p:cNvCxnSpPr>
          <p:nvPr/>
        </p:nvCxnSpPr>
        <p:spPr bwMode="auto">
          <a:xfrm flipV="1">
            <a:off x="539552" y="5274706"/>
            <a:ext cx="8280920" cy="26502"/>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57" name="椭圆 56">
            <a:extLst>
              <a:ext uri="{FF2B5EF4-FFF2-40B4-BE49-F238E27FC236}">
                <a16:creationId xmlns:a16="http://schemas.microsoft.com/office/drawing/2014/main" id="{0AAEEB56-537E-40E3-ACE9-F79B82ECC0CE}"/>
              </a:ext>
            </a:extLst>
          </p:cNvPr>
          <p:cNvSpPr/>
          <p:nvPr/>
        </p:nvSpPr>
        <p:spPr bwMode="auto">
          <a:xfrm rot="8797557">
            <a:off x="5237213" y="5409572"/>
            <a:ext cx="498940" cy="125983"/>
          </a:xfrm>
          <a:prstGeom prst="ellipse">
            <a:avLst/>
          </a:prstGeom>
          <a:solidFill>
            <a:srgbClr val="FF000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pic>
        <p:nvPicPr>
          <p:cNvPr id="73" name="图片 72">
            <a:extLst>
              <a:ext uri="{FF2B5EF4-FFF2-40B4-BE49-F238E27FC236}">
                <a16:creationId xmlns:a16="http://schemas.microsoft.com/office/drawing/2014/main" id="{475E751F-FC3C-458A-8149-0AC7AF0AF88E}"/>
              </a:ext>
            </a:extLst>
          </p:cNvPr>
          <p:cNvPicPr>
            <a:picLocks noChangeAspect="1"/>
          </p:cNvPicPr>
          <p:nvPr/>
        </p:nvPicPr>
        <p:blipFill>
          <a:blip r:embed="rId6"/>
          <a:stretch>
            <a:fillRect/>
          </a:stretch>
        </p:blipFill>
        <p:spPr>
          <a:xfrm>
            <a:off x="5036739" y="4530727"/>
            <a:ext cx="305471" cy="294870"/>
          </a:xfrm>
          <a:prstGeom prst="rect">
            <a:avLst/>
          </a:prstGeom>
          <a:noFill/>
          <a:ln w="9525">
            <a:noFill/>
          </a:ln>
        </p:spPr>
      </p:pic>
      <p:sp>
        <p:nvSpPr>
          <p:cNvPr id="74" name="椭圆 73">
            <a:extLst>
              <a:ext uri="{FF2B5EF4-FFF2-40B4-BE49-F238E27FC236}">
                <a16:creationId xmlns:a16="http://schemas.microsoft.com/office/drawing/2014/main" id="{872589E6-6939-4BD2-A5E6-AF66F29662B7}"/>
              </a:ext>
            </a:extLst>
          </p:cNvPr>
          <p:cNvSpPr/>
          <p:nvPr/>
        </p:nvSpPr>
        <p:spPr bwMode="auto">
          <a:xfrm rot="8633655">
            <a:off x="4716725" y="4748617"/>
            <a:ext cx="361053" cy="108023"/>
          </a:xfrm>
          <a:prstGeom prst="ellipse">
            <a:avLst/>
          </a:prstGeom>
          <a:solidFill>
            <a:schemeClr val="bg2">
              <a:lumMod val="20000"/>
              <a:lumOff val="80000"/>
            </a:schemeClr>
          </a:solidFill>
          <a:ln w="3175" cap="flat" cmpd="sng" algn="ctr">
            <a:solidFill>
              <a:schemeClr val="tx1"/>
            </a:solidFill>
            <a:prstDash val="lgDashDot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grpSp>
        <p:nvGrpSpPr>
          <p:cNvPr id="75" name="组合 74">
            <a:extLst>
              <a:ext uri="{FF2B5EF4-FFF2-40B4-BE49-F238E27FC236}">
                <a16:creationId xmlns:a16="http://schemas.microsoft.com/office/drawing/2014/main" id="{1A323EF1-7799-481B-BF1C-E6EEB345B004}"/>
              </a:ext>
            </a:extLst>
          </p:cNvPr>
          <p:cNvGrpSpPr/>
          <p:nvPr/>
        </p:nvGrpSpPr>
        <p:grpSpPr>
          <a:xfrm>
            <a:off x="5529816" y="4806640"/>
            <a:ext cx="625227" cy="456216"/>
            <a:chOff x="3382451" y="4747101"/>
            <a:chExt cx="625227" cy="456216"/>
          </a:xfrm>
        </p:grpSpPr>
        <p:pic>
          <p:nvPicPr>
            <p:cNvPr id="76" name="图片 75">
              <a:extLst>
                <a:ext uri="{FF2B5EF4-FFF2-40B4-BE49-F238E27FC236}">
                  <a16:creationId xmlns:a16="http://schemas.microsoft.com/office/drawing/2014/main" id="{4238E8D3-96CB-42D9-9EC2-33398598D64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2451" y="4845642"/>
              <a:ext cx="625227" cy="357675"/>
            </a:xfrm>
            <a:prstGeom prst="rect">
              <a:avLst/>
            </a:prstGeom>
          </p:spPr>
        </p:pic>
        <p:pic>
          <p:nvPicPr>
            <p:cNvPr id="80" name="图片 79">
              <a:extLst>
                <a:ext uri="{FF2B5EF4-FFF2-40B4-BE49-F238E27FC236}">
                  <a16:creationId xmlns:a16="http://schemas.microsoft.com/office/drawing/2014/main" id="{B0928FCB-0C2F-4ACA-AF16-486DD437B655}"/>
                </a:ext>
              </a:extLst>
            </p:cNvPr>
            <p:cNvPicPr>
              <a:picLocks noChangeAspect="1"/>
            </p:cNvPicPr>
            <p:nvPr/>
          </p:nvPicPr>
          <p:blipFill rotWithShape="1">
            <a:blip r:embed="rId5"/>
            <a:srcRect t="-1" b="75354"/>
            <a:stretch/>
          </p:blipFill>
          <p:spPr>
            <a:xfrm>
              <a:off x="3574162" y="4747101"/>
              <a:ext cx="151689" cy="112997"/>
            </a:xfrm>
            <a:prstGeom prst="rect">
              <a:avLst/>
            </a:prstGeom>
          </p:spPr>
        </p:pic>
      </p:grpSp>
      <p:pic>
        <p:nvPicPr>
          <p:cNvPr id="83" name="图片 82">
            <a:extLst>
              <a:ext uri="{FF2B5EF4-FFF2-40B4-BE49-F238E27FC236}">
                <a16:creationId xmlns:a16="http://schemas.microsoft.com/office/drawing/2014/main" id="{A4F58D2B-F5A8-4EE5-8D6A-A9CFB643D48E}"/>
              </a:ext>
            </a:extLst>
          </p:cNvPr>
          <p:cNvPicPr>
            <a:picLocks noChangeAspect="1"/>
          </p:cNvPicPr>
          <p:nvPr/>
        </p:nvPicPr>
        <p:blipFill>
          <a:blip r:embed="rId5"/>
          <a:stretch>
            <a:fillRect/>
          </a:stretch>
        </p:blipFill>
        <p:spPr>
          <a:xfrm>
            <a:off x="2915816" y="3645024"/>
            <a:ext cx="442511" cy="817796"/>
          </a:xfrm>
          <a:prstGeom prst="rect">
            <a:avLst/>
          </a:prstGeom>
        </p:spPr>
      </p:pic>
      <p:cxnSp>
        <p:nvCxnSpPr>
          <p:cNvPr id="84" name="直接连接符 83">
            <a:extLst>
              <a:ext uri="{FF2B5EF4-FFF2-40B4-BE49-F238E27FC236}">
                <a16:creationId xmlns:a16="http://schemas.microsoft.com/office/drawing/2014/main" id="{E295ACE0-82F6-4445-BDBC-8B8D55DC8BF6}"/>
              </a:ext>
            </a:extLst>
          </p:cNvPr>
          <p:cNvCxnSpPr>
            <a:cxnSpLocks/>
          </p:cNvCxnSpPr>
          <p:nvPr/>
        </p:nvCxnSpPr>
        <p:spPr bwMode="auto">
          <a:xfrm flipV="1">
            <a:off x="5402328" y="5050052"/>
            <a:ext cx="0" cy="230584"/>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85" name="矩形 84">
            <a:extLst>
              <a:ext uri="{FF2B5EF4-FFF2-40B4-BE49-F238E27FC236}">
                <a16:creationId xmlns:a16="http://schemas.microsoft.com/office/drawing/2014/main" id="{9142644C-D075-4BB7-87D0-B69F3B60DEE7}"/>
              </a:ext>
            </a:extLst>
          </p:cNvPr>
          <p:cNvSpPr/>
          <p:nvPr/>
        </p:nvSpPr>
        <p:spPr bwMode="auto">
          <a:xfrm>
            <a:off x="5322302" y="4970222"/>
            <a:ext cx="164381" cy="115536"/>
          </a:xfrm>
          <a:prstGeom prst="rect">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86" name="椭圆 85">
            <a:extLst>
              <a:ext uri="{FF2B5EF4-FFF2-40B4-BE49-F238E27FC236}">
                <a16:creationId xmlns:a16="http://schemas.microsoft.com/office/drawing/2014/main" id="{03DDB24E-6043-4D85-BDAB-A5047A8EA03B}"/>
              </a:ext>
            </a:extLst>
          </p:cNvPr>
          <p:cNvSpPr/>
          <p:nvPr/>
        </p:nvSpPr>
        <p:spPr bwMode="auto">
          <a:xfrm rot="12321756">
            <a:off x="5353192" y="4666252"/>
            <a:ext cx="361053" cy="108023"/>
          </a:xfrm>
          <a:prstGeom prst="ellipse">
            <a:avLst/>
          </a:prstGeom>
          <a:solidFill>
            <a:srgbClr val="00B050"/>
          </a:solidFill>
          <a:ln w="2857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87" name="椭圆 86">
            <a:extLst>
              <a:ext uri="{FF2B5EF4-FFF2-40B4-BE49-F238E27FC236}">
                <a16:creationId xmlns:a16="http://schemas.microsoft.com/office/drawing/2014/main" id="{147E56B3-4566-4805-9834-29301B1A94B8}"/>
              </a:ext>
            </a:extLst>
          </p:cNvPr>
          <p:cNvSpPr/>
          <p:nvPr/>
        </p:nvSpPr>
        <p:spPr bwMode="auto">
          <a:xfrm rot="12812499">
            <a:off x="4535297" y="5409065"/>
            <a:ext cx="498940" cy="125983"/>
          </a:xfrm>
          <a:prstGeom prst="ellipse">
            <a:avLst/>
          </a:prstGeom>
          <a:solidFill>
            <a:schemeClr val="bg2">
              <a:lumMod val="20000"/>
              <a:lumOff val="80000"/>
            </a:schemeClr>
          </a:solidFill>
          <a:ln w="3175" cap="flat" cmpd="sng" algn="ctr">
            <a:solidFill>
              <a:schemeClr val="tx1"/>
            </a:solidFill>
            <a:prstDash val="lgDashDot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88" name="文本框 87">
            <a:extLst>
              <a:ext uri="{FF2B5EF4-FFF2-40B4-BE49-F238E27FC236}">
                <a16:creationId xmlns:a16="http://schemas.microsoft.com/office/drawing/2014/main" id="{FB3DF9B7-4572-45FF-9BBF-8BF6526A0D74}"/>
              </a:ext>
            </a:extLst>
          </p:cNvPr>
          <p:cNvSpPr txBox="1"/>
          <p:nvPr/>
        </p:nvSpPr>
        <p:spPr>
          <a:xfrm>
            <a:off x="5672215" y="5274706"/>
            <a:ext cx="965655" cy="338554"/>
          </a:xfrm>
          <a:prstGeom prst="rect">
            <a:avLst/>
          </a:prstGeom>
          <a:noFill/>
        </p:spPr>
        <p:txBody>
          <a:bodyPr wrap="square" rtlCol="0">
            <a:spAutoFit/>
          </a:bodyPr>
          <a:lstStyle/>
          <a:p>
            <a:r>
              <a:rPr lang="en-US" altLang="zh-CN" sz="1600" dirty="0"/>
              <a:t>VMR 1</a:t>
            </a:r>
            <a:endParaRPr lang="zh-CN" altLang="en-US" sz="1600" dirty="0"/>
          </a:p>
        </p:txBody>
      </p:sp>
      <p:sp>
        <p:nvSpPr>
          <p:cNvPr id="89" name="文本框 88">
            <a:extLst>
              <a:ext uri="{FF2B5EF4-FFF2-40B4-BE49-F238E27FC236}">
                <a16:creationId xmlns:a16="http://schemas.microsoft.com/office/drawing/2014/main" id="{5A4EB433-3318-4F0E-B4E7-C811EF04CD65}"/>
              </a:ext>
            </a:extLst>
          </p:cNvPr>
          <p:cNvSpPr txBox="1"/>
          <p:nvPr/>
        </p:nvSpPr>
        <p:spPr>
          <a:xfrm>
            <a:off x="3672249" y="5281711"/>
            <a:ext cx="965655" cy="338554"/>
          </a:xfrm>
          <a:prstGeom prst="rect">
            <a:avLst/>
          </a:prstGeom>
          <a:noFill/>
        </p:spPr>
        <p:txBody>
          <a:bodyPr wrap="square" rtlCol="0">
            <a:spAutoFit/>
          </a:bodyPr>
          <a:lstStyle/>
          <a:p>
            <a:r>
              <a:rPr lang="en-US" altLang="zh-CN" sz="1600" dirty="0"/>
              <a:t>VMR 2</a:t>
            </a:r>
            <a:endParaRPr lang="zh-CN" altLang="en-US" sz="1600" dirty="0"/>
          </a:p>
        </p:txBody>
      </p:sp>
      <p:cxnSp>
        <p:nvCxnSpPr>
          <p:cNvPr id="90" name="直接连接符 89">
            <a:extLst>
              <a:ext uri="{FF2B5EF4-FFF2-40B4-BE49-F238E27FC236}">
                <a16:creationId xmlns:a16="http://schemas.microsoft.com/office/drawing/2014/main" id="{877E54CD-3F60-45BA-98A0-DE7DD3F0E7EC}"/>
              </a:ext>
            </a:extLst>
          </p:cNvPr>
          <p:cNvCxnSpPr>
            <a:cxnSpLocks/>
            <a:stCxn id="80" idx="3"/>
            <a:endCxn id="91" idx="1"/>
          </p:cNvCxnSpPr>
          <p:nvPr/>
        </p:nvCxnSpPr>
        <p:spPr bwMode="auto">
          <a:xfrm flipV="1">
            <a:off x="5873216" y="4165717"/>
            <a:ext cx="814156" cy="697422"/>
          </a:xfrm>
          <a:prstGeom prst="line">
            <a:avLst/>
          </a:prstGeom>
          <a:solidFill>
            <a:schemeClr val="accent1"/>
          </a:solidFill>
          <a:ln w="28575" cap="flat" cmpd="sng" algn="ctr">
            <a:solidFill>
              <a:schemeClr val="tx1"/>
            </a:solidFill>
            <a:prstDash val="dash"/>
            <a:round/>
            <a:headEnd type="none" w="med" len="med"/>
            <a:tailEnd type="none" w="med" len="med"/>
          </a:ln>
          <a:effectLst/>
        </p:spPr>
      </p:cxnSp>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D987647A-E3B0-4155-9167-CEC5D3362E50}"/>
                  </a:ext>
                </a:extLst>
              </p:cNvPr>
              <p:cNvSpPr txBox="1"/>
              <p:nvPr/>
            </p:nvSpPr>
            <p:spPr>
              <a:xfrm>
                <a:off x="6687372" y="3904107"/>
                <a:ext cx="1871931" cy="523220"/>
              </a:xfrm>
              <a:prstGeom prst="rect">
                <a:avLst/>
              </a:prstGeom>
              <a:noFill/>
            </p:spPr>
            <p:txBody>
              <a:bodyPr wrap="square" rtlCol="0">
                <a:spAutoFit/>
              </a:bodyPr>
              <a:lstStyle/>
              <a:p>
                <a:pPr algn="l"/>
                <a:r>
                  <a:rPr lang="en-US" altLang="zh-CN" sz="1400" dirty="0"/>
                  <a:t>The serving VMR will leave in </a:t>
                </a:r>
                <a14:m>
                  <m:oMath xmlns:m="http://schemas.openxmlformats.org/officeDocument/2006/math">
                    <m:r>
                      <a:rPr lang="en-US" altLang="zh-CN" sz="1400" i="1" dirty="0">
                        <a:latin typeface="Cambria Math" panose="02040503050406030204" pitchFamily="18" charset="0"/>
                      </a:rPr>
                      <m:t>𝑇</m:t>
                    </m:r>
                  </m:oMath>
                </a14:m>
                <a:endParaRPr lang="zh-CN" altLang="en-US" sz="1400" dirty="0"/>
              </a:p>
            </p:txBody>
          </p:sp>
        </mc:Choice>
        <mc:Fallback xmlns="">
          <p:sp>
            <p:nvSpPr>
              <p:cNvPr id="91" name="文本框 90">
                <a:extLst>
                  <a:ext uri="{FF2B5EF4-FFF2-40B4-BE49-F238E27FC236}">
                    <a16:creationId xmlns:a16="http://schemas.microsoft.com/office/drawing/2014/main" id="{D987647A-E3B0-4155-9167-CEC5D3362E50}"/>
                  </a:ext>
                </a:extLst>
              </p:cNvPr>
              <p:cNvSpPr txBox="1">
                <a:spLocks noRot="1" noChangeAspect="1" noMove="1" noResize="1" noEditPoints="1" noAdjustHandles="1" noChangeArrowheads="1" noChangeShapeType="1" noTextEdit="1"/>
              </p:cNvSpPr>
              <p:nvPr/>
            </p:nvSpPr>
            <p:spPr>
              <a:xfrm>
                <a:off x="6687372" y="3904107"/>
                <a:ext cx="1871931" cy="523220"/>
              </a:xfrm>
              <a:prstGeom prst="rect">
                <a:avLst/>
              </a:prstGeom>
              <a:blipFill>
                <a:blip r:embed="rId7"/>
                <a:stretch>
                  <a:fillRect l="-977" t="-1163" r="-2606" b="-116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9FBFF55B-1A25-40EA-A273-5DCC54BE6B97}"/>
                  </a:ext>
                </a:extLst>
              </p:cNvPr>
              <p:cNvSpPr txBox="1"/>
              <p:nvPr/>
            </p:nvSpPr>
            <p:spPr>
              <a:xfrm>
                <a:off x="1125254" y="5766320"/>
                <a:ext cx="2808035" cy="307777"/>
              </a:xfrm>
              <a:prstGeom prst="rect">
                <a:avLst/>
              </a:prstGeom>
              <a:noFill/>
            </p:spPr>
            <p:txBody>
              <a:bodyPr wrap="square" rtlCol="0">
                <a:spAutoFit/>
              </a:bodyPr>
              <a:lstStyle/>
              <a:p>
                <a:pPr algn="l"/>
                <a:r>
                  <a:rPr lang="en-US" altLang="zh-CN" sz="1400" dirty="0"/>
                  <a:t>The </a:t>
                </a:r>
                <a:r>
                  <a:rPr lang="en-US" altLang="zh-CN" sz="1400" i="1" dirty="0" err="1"/>
                  <a:t>i</a:t>
                </a:r>
                <a:r>
                  <a:rPr lang="en-US" altLang="zh-CN" sz="1400" dirty="0" err="1"/>
                  <a:t>-th</a:t>
                </a:r>
                <a:r>
                  <a:rPr lang="en-US" altLang="zh-CN" sz="1400" dirty="0"/>
                  <a:t> VMR will leave in </a:t>
                </a:r>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𝑡</m:t>
                        </m:r>
                      </m:e>
                      <m:sub>
                        <m:r>
                          <a:rPr lang="en-US" altLang="zh-CN" sz="1400" b="0" i="1" smtClean="0">
                            <a:latin typeface="Cambria Math" panose="02040503050406030204" pitchFamily="18" charset="0"/>
                          </a:rPr>
                          <m:t>𝑖</m:t>
                        </m:r>
                      </m:sub>
                    </m:sSub>
                  </m:oMath>
                </a14:m>
                <a:endParaRPr lang="zh-CN" altLang="en-US" sz="1400" dirty="0"/>
              </a:p>
            </p:txBody>
          </p:sp>
        </mc:Choice>
        <mc:Fallback xmlns="">
          <p:sp>
            <p:nvSpPr>
              <p:cNvPr id="92" name="文本框 91">
                <a:extLst>
                  <a:ext uri="{FF2B5EF4-FFF2-40B4-BE49-F238E27FC236}">
                    <a16:creationId xmlns:a16="http://schemas.microsoft.com/office/drawing/2014/main" id="{9FBFF55B-1A25-40EA-A273-5DCC54BE6B97}"/>
                  </a:ext>
                </a:extLst>
              </p:cNvPr>
              <p:cNvSpPr txBox="1">
                <a:spLocks noRot="1" noChangeAspect="1" noMove="1" noResize="1" noEditPoints="1" noAdjustHandles="1" noChangeArrowheads="1" noChangeShapeType="1" noTextEdit="1"/>
              </p:cNvSpPr>
              <p:nvPr/>
            </p:nvSpPr>
            <p:spPr>
              <a:xfrm>
                <a:off x="1125254" y="5766320"/>
                <a:ext cx="2808035" cy="307777"/>
              </a:xfrm>
              <a:prstGeom prst="rect">
                <a:avLst/>
              </a:prstGeom>
              <a:blipFill>
                <a:blip r:embed="rId8"/>
                <a:stretch>
                  <a:fillRect l="-652" t="-4000" b="-20000"/>
                </a:stretch>
              </a:blipFill>
            </p:spPr>
            <p:txBody>
              <a:bodyPr/>
              <a:lstStyle/>
              <a:p>
                <a:r>
                  <a:rPr lang="en-US">
                    <a:noFill/>
                  </a:rPr>
                  <a:t> </a:t>
                </a:r>
              </a:p>
            </p:txBody>
          </p:sp>
        </mc:Fallback>
      </mc:AlternateContent>
      <p:cxnSp>
        <p:nvCxnSpPr>
          <p:cNvPr id="93" name="直接连接符 92">
            <a:extLst>
              <a:ext uri="{FF2B5EF4-FFF2-40B4-BE49-F238E27FC236}">
                <a16:creationId xmlns:a16="http://schemas.microsoft.com/office/drawing/2014/main" id="{64A48E57-2845-4E7E-85C5-C5D106F9D03B}"/>
              </a:ext>
            </a:extLst>
          </p:cNvPr>
          <p:cNvCxnSpPr>
            <a:cxnSpLocks/>
            <a:stCxn id="92" idx="0"/>
            <a:endCxn id="52" idx="1"/>
          </p:cNvCxnSpPr>
          <p:nvPr/>
        </p:nvCxnSpPr>
        <p:spPr bwMode="auto">
          <a:xfrm flipV="1">
            <a:off x="2529272" y="5086010"/>
            <a:ext cx="1753573" cy="680310"/>
          </a:xfrm>
          <a:prstGeom prst="line">
            <a:avLst/>
          </a:prstGeom>
          <a:solidFill>
            <a:schemeClr val="accent1"/>
          </a:solidFill>
          <a:ln w="28575" cap="flat" cmpd="sng" algn="ctr">
            <a:solidFill>
              <a:schemeClr val="tx1"/>
            </a:solidFill>
            <a:prstDash val="dash"/>
            <a:round/>
            <a:headEnd type="none" w="med" len="med"/>
            <a:tailEnd type="none" w="med" len="med"/>
          </a:ln>
          <a:effectLst/>
        </p:spPr>
      </p:cxnSp>
      <p:sp>
        <p:nvSpPr>
          <p:cNvPr id="94" name="文本框 93">
            <a:extLst>
              <a:ext uri="{FF2B5EF4-FFF2-40B4-BE49-F238E27FC236}">
                <a16:creationId xmlns:a16="http://schemas.microsoft.com/office/drawing/2014/main" id="{A58ACE8A-F5D5-41D0-B070-D6A8F75BBA8F}"/>
              </a:ext>
            </a:extLst>
          </p:cNvPr>
          <p:cNvSpPr txBox="1"/>
          <p:nvPr/>
        </p:nvSpPr>
        <p:spPr>
          <a:xfrm>
            <a:off x="2333237" y="6255509"/>
            <a:ext cx="5407003" cy="307777"/>
          </a:xfrm>
          <a:prstGeom prst="rect">
            <a:avLst/>
          </a:prstGeom>
          <a:noFill/>
        </p:spPr>
        <p:txBody>
          <a:bodyPr wrap="square" rtlCol="0">
            <a:spAutoFit/>
          </a:bodyPr>
          <a:lstStyle/>
          <a:p>
            <a:r>
              <a:rPr lang="en-US" altLang="zh-CN" sz="1400" dirty="0"/>
              <a:t>Switch from VMR 1 to VMR 2</a:t>
            </a:r>
            <a:endParaRPr lang="zh-CN" altLang="en-US" sz="1400" dirty="0"/>
          </a:p>
        </p:txBody>
      </p:sp>
      <p:grpSp>
        <p:nvGrpSpPr>
          <p:cNvPr id="95" name="组合 94">
            <a:extLst>
              <a:ext uri="{FF2B5EF4-FFF2-40B4-BE49-F238E27FC236}">
                <a16:creationId xmlns:a16="http://schemas.microsoft.com/office/drawing/2014/main" id="{3F88C050-3D9E-4975-A9A4-6018D50E9901}"/>
              </a:ext>
            </a:extLst>
          </p:cNvPr>
          <p:cNvGrpSpPr/>
          <p:nvPr/>
        </p:nvGrpSpPr>
        <p:grpSpPr>
          <a:xfrm>
            <a:off x="1421383" y="4821944"/>
            <a:ext cx="625227" cy="456216"/>
            <a:chOff x="3382451" y="4747101"/>
            <a:chExt cx="625227" cy="456216"/>
          </a:xfrm>
        </p:grpSpPr>
        <p:pic>
          <p:nvPicPr>
            <p:cNvPr id="96" name="图片 95">
              <a:extLst>
                <a:ext uri="{FF2B5EF4-FFF2-40B4-BE49-F238E27FC236}">
                  <a16:creationId xmlns:a16="http://schemas.microsoft.com/office/drawing/2014/main" id="{7E1B0D4A-8E31-4662-8661-7E2119271A4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82451" y="4845642"/>
              <a:ext cx="625227" cy="357675"/>
            </a:xfrm>
            <a:prstGeom prst="rect">
              <a:avLst/>
            </a:prstGeom>
          </p:spPr>
        </p:pic>
        <p:pic>
          <p:nvPicPr>
            <p:cNvPr id="97" name="图片 96">
              <a:extLst>
                <a:ext uri="{FF2B5EF4-FFF2-40B4-BE49-F238E27FC236}">
                  <a16:creationId xmlns:a16="http://schemas.microsoft.com/office/drawing/2014/main" id="{AE0704CF-0C23-4225-8BFE-EE12D57B6E87}"/>
                </a:ext>
              </a:extLst>
            </p:cNvPr>
            <p:cNvPicPr>
              <a:picLocks noChangeAspect="1"/>
            </p:cNvPicPr>
            <p:nvPr/>
          </p:nvPicPr>
          <p:blipFill rotWithShape="1">
            <a:blip r:embed="rId5"/>
            <a:srcRect t="-1" b="75354"/>
            <a:stretch/>
          </p:blipFill>
          <p:spPr>
            <a:xfrm>
              <a:off x="3574162" y="4747101"/>
              <a:ext cx="151689" cy="112997"/>
            </a:xfrm>
            <a:prstGeom prst="rect">
              <a:avLst/>
            </a:prstGeom>
          </p:spPr>
        </p:pic>
      </p:grpSp>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1CA52B4D-8978-4024-8B53-6B507549C2C1}"/>
                  </a:ext>
                </a:extLst>
              </p:cNvPr>
              <p:cNvSpPr txBox="1"/>
              <p:nvPr/>
            </p:nvSpPr>
            <p:spPr>
              <a:xfrm>
                <a:off x="512295" y="3927072"/>
                <a:ext cx="2430662" cy="565091"/>
              </a:xfrm>
              <a:prstGeom prst="rect">
                <a:avLst/>
              </a:prstGeom>
              <a:noFill/>
            </p:spPr>
            <p:txBody>
              <a:bodyPr wrap="square" rtlCol="0">
                <a:spAutoFit/>
              </a:bodyPr>
              <a:lstStyle/>
              <a:p>
                <a:pPr algn="l"/>
                <a:r>
                  <a:rPr lang="en-US" altLang="zh-CN" sz="1400" dirty="0"/>
                  <a:t>The </a:t>
                </a:r>
                <a:r>
                  <a:rPr lang="en-US" altLang="zh-CN" sz="1400" i="1" dirty="0"/>
                  <a:t>j</a:t>
                </a:r>
                <a:r>
                  <a:rPr lang="en-US" altLang="zh-CN" sz="1400" dirty="0"/>
                  <a:t>-</a:t>
                </a:r>
                <a:r>
                  <a:rPr lang="en-US" altLang="zh-CN" sz="1400" dirty="0" err="1"/>
                  <a:t>th</a:t>
                </a:r>
                <a:r>
                  <a:rPr lang="en-US" altLang="zh-CN" sz="1400" dirty="0"/>
                  <a:t> VMR will arrive in </a:t>
                </a:r>
                <a14:m>
                  <m:oMath xmlns:m="http://schemas.openxmlformats.org/officeDocument/2006/math">
                    <m:sSub>
                      <m:sSubPr>
                        <m:ctrlPr>
                          <a:rPr lang="en-US" altLang="zh-CN" sz="1400" i="1" dirty="0">
                            <a:latin typeface="Cambria Math" panose="02040503050406030204" pitchFamily="18" charset="0"/>
                          </a:rPr>
                        </m:ctrlPr>
                      </m:sSubPr>
                      <m:e>
                        <m:r>
                          <a:rPr lang="en-US" altLang="zh-CN" sz="1400" i="1" dirty="0">
                            <a:latin typeface="Cambria Math" panose="02040503050406030204" pitchFamily="18" charset="0"/>
                          </a:rPr>
                          <m:t>𝑤</m:t>
                        </m:r>
                      </m:e>
                      <m:sub>
                        <m:r>
                          <a:rPr lang="en-US" altLang="zh-CN" sz="1400" i="1" dirty="0">
                            <a:latin typeface="Cambria Math" panose="02040503050406030204" pitchFamily="18" charset="0"/>
                          </a:rPr>
                          <m:t>𝑗</m:t>
                        </m:r>
                      </m:sub>
                    </m:sSub>
                  </m:oMath>
                </a14:m>
                <a:r>
                  <a:rPr lang="zh-CN" altLang="en-US" sz="1400" dirty="0"/>
                  <a:t> </a:t>
                </a:r>
                <a:r>
                  <a:rPr lang="en-US" altLang="zh-CN" sz="1400" dirty="0"/>
                  <a:t>and stays for </a:t>
                </a:r>
                <a14:m>
                  <m:oMath xmlns:m="http://schemas.openxmlformats.org/officeDocument/2006/math">
                    <m:sSubSup>
                      <m:sSubSupPr>
                        <m:ctrlPr>
                          <a:rPr lang="en-US" altLang="zh-CN" sz="1400" i="1" dirty="0">
                            <a:latin typeface="Cambria Math" panose="02040503050406030204" pitchFamily="18" charset="0"/>
                          </a:rPr>
                        </m:ctrlPr>
                      </m:sSubSupPr>
                      <m:e>
                        <m:r>
                          <a:rPr lang="en-US" altLang="zh-CN" sz="1400" i="1" dirty="0">
                            <a:latin typeface="Cambria Math" panose="02040503050406030204" pitchFamily="18" charset="0"/>
                          </a:rPr>
                          <m:t>𝑡</m:t>
                        </m:r>
                      </m:e>
                      <m:sub>
                        <m:r>
                          <a:rPr lang="en-US" altLang="zh-CN" sz="1400" i="1" dirty="0">
                            <a:latin typeface="Cambria Math" panose="02040503050406030204" pitchFamily="18" charset="0"/>
                          </a:rPr>
                          <m:t>𝑗</m:t>
                        </m:r>
                      </m:sub>
                      <m:sup>
                        <m:r>
                          <a:rPr lang="en-US" altLang="zh-CN" sz="1400" i="1" dirty="0">
                            <a:latin typeface="Cambria Math" panose="02040503050406030204" pitchFamily="18" charset="0"/>
                          </a:rPr>
                          <m:t>′</m:t>
                        </m:r>
                      </m:sup>
                    </m:sSubSup>
                  </m:oMath>
                </a14:m>
                <a:endParaRPr lang="zh-CN" altLang="en-US" sz="1400" dirty="0"/>
              </a:p>
            </p:txBody>
          </p:sp>
        </mc:Choice>
        <mc:Fallback xmlns="">
          <p:sp>
            <p:nvSpPr>
              <p:cNvPr id="99" name="文本框 98">
                <a:extLst>
                  <a:ext uri="{FF2B5EF4-FFF2-40B4-BE49-F238E27FC236}">
                    <a16:creationId xmlns:a16="http://schemas.microsoft.com/office/drawing/2014/main" id="{1CA52B4D-8978-4024-8B53-6B507549C2C1}"/>
                  </a:ext>
                </a:extLst>
              </p:cNvPr>
              <p:cNvSpPr txBox="1">
                <a:spLocks noRot="1" noChangeAspect="1" noMove="1" noResize="1" noEditPoints="1" noAdjustHandles="1" noChangeArrowheads="1" noChangeShapeType="1" noTextEdit="1"/>
              </p:cNvSpPr>
              <p:nvPr/>
            </p:nvSpPr>
            <p:spPr>
              <a:xfrm>
                <a:off x="512295" y="3927072"/>
                <a:ext cx="2430662" cy="565091"/>
              </a:xfrm>
              <a:prstGeom prst="rect">
                <a:avLst/>
              </a:prstGeom>
              <a:blipFill>
                <a:blip r:embed="rId9"/>
                <a:stretch>
                  <a:fillRect l="-752" t="-2151" b="-3226"/>
                </a:stretch>
              </a:blipFill>
            </p:spPr>
            <p:txBody>
              <a:bodyPr/>
              <a:lstStyle/>
              <a:p>
                <a:r>
                  <a:rPr lang="en-US">
                    <a:noFill/>
                  </a:rPr>
                  <a:t> </a:t>
                </a:r>
              </a:p>
            </p:txBody>
          </p:sp>
        </mc:Fallback>
      </mc:AlternateContent>
      <p:sp>
        <p:nvSpPr>
          <p:cNvPr id="36" name="Title 1">
            <a:extLst>
              <a:ext uri="{FF2B5EF4-FFF2-40B4-BE49-F238E27FC236}">
                <a16:creationId xmlns:a16="http://schemas.microsoft.com/office/drawing/2014/main" id="{C385A146-CEB2-4AA9-B00E-2D00963FCFFE}"/>
              </a:ext>
            </a:extLst>
          </p:cNvPr>
          <p:cNvSpPr txBox="1">
            <a:spLocks/>
          </p:cNvSpPr>
          <p:nvPr/>
        </p:nvSpPr>
        <p:spPr bwMode="auto">
          <a:xfrm>
            <a:off x="1329114" y="132271"/>
            <a:ext cx="4477451"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lgn="l">
              <a:defRPr/>
            </a:pPr>
            <a:r>
              <a:rPr lang="en-US" altLang="zh-CN" sz="2400" kern="0" dirty="0">
                <a:solidFill>
                  <a:srgbClr val="006600"/>
                </a:solidFill>
                <a:latin typeface="Arial Black" panose="020B0A04020102020204" pitchFamily="34" charset="0"/>
              </a:rPr>
              <a:t>Proposal: Scenario 2</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spTree>
    <p:extLst>
      <p:ext uri="{BB962C8B-B14F-4D97-AF65-F5344CB8AC3E}">
        <p14:creationId xmlns:p14="http://schemas.microsoft.com/office/powerpoint/2010/main" val="2556946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7046912" y="6520679"/>
            <a:ext cx="2133600" cy="260350"/>
          </a:xfrm>
        </p:spPr>
        <p:txBody>
          <a:bodyPr/>
          <a:lstStyle/>
          <a:p>
            <a:fld id="{D57F1E4F-1CFF-5643-939E-217C01CDF565}" type="slidenum">
              <a:rPr lang="en-US" smtClean="0"/>
              <a:pPr/>
              <a:t>8</a:t>
            </a:fld>
            <a:endParaRPr lang="en-US" dirty="0"/>
          </a:p>
        </p:txBody>
      </p:sp>
      <p:sp>
        <p:nvSpPr>
          <p:cNvPr id="11" name="Title 1"/>
          <p:cNvSpPr txBox="1">
            <a:spLocks/>
          </p:cNvSpPr>
          <p:nvPr/>
        </p:nvSpPr>
        <p:spPr bwMode="auto">
          <a:xfrm>
            <a:off x="1324880" y="183198"/>
            <a:ext cx="7135552"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lgn="l">
              <a:defRPr/>
            </a:pPr>
            <a:r>
              <a:rPr lang="en-US" altLang="zh-CN" sz="2400" kern="0" dirty="0">
                <a:solidFill>
                  <a:srgbClr val="006600"/>
                </a:solidFill>
                <a:latin typeface="Arial Black" panose="020B0A04020102020204" pitchFamily="34" charset="0"/>
              </a:rPr>
              <a:t>Procedure: switch from VMR to VMR</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sp>
        <p:nvSpPr>
          <p:cNvPr id="4" name="Rectangle 2"/>
          <p:cNvSpPr>
            <a:spLocks noChangeArrowheads="1"/>
          </p:cNvSpPr>
          <p:nvPr/>
        </p:nvSpPr>
        <p:spPr bwMode="auto">
          <a:xfrm>
            <a:off x="2123728" y="17728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文本框 7"/>
          <p:cNvSpPr txBox="1"/>
          <p:nvPr/>
        </p:nvSpPr>
        <p:spPr>
          <a:xfrm>
            <a:off x="265063" y="1988840"/>
            <a:ext cx="1377300" cy="369332"/>
          </a:xfrm>
          <a:prstGeom prst="rect">
            <a:avLst/>
          </a:prstGeom>
          <a:noFill/>
          <a:ln w="19050">
            <a:solidFill>
              <a:schemeClr val="tx1"/>
            </a:solidFill>
          </a:ln>
        </p:spPr>
        <p:txBody>
          <a:bodyPr wrap="none" rtlCol="0">
            <a:spAutoFit/>
          </a:bodyPr>
          <a:lstStyle/>
          <a:p>
            <a:r>
              <a:rPr lang="en-US" altLang="zh-CN" dirty="0"/>
              <a:t>Remote UE</a:t>
            </a:r>
            <a:endParaRPr lang="zh-CN" altLang="en-US" dirty="0"/>
          </a:p>
        </p:txBody>
      </p:sp>
      <p:sp>
        <p:nvSpPr>
          <p:cNvPr id="7" name="文本框 6"/>
          <p:cNvSpPr txBox="1"/>
          <p:nvPr/>
        </p:nvSpPr>
        <p:spPr>
          <a:xfrm>
            <a:off x="2723045" y="1988840"/>
            <a:ext cx="889988" cy="369332"/>
          </a:xfrm>
          <a:prstGeom prst="rect">
            <a:avLst/>
          </a:prstGeom>
          <a:noFill/>
          <a:ln w="19050">
            <a:solidFill>
              <a:schemeClr val="tx1"/>
            </a:solidFill>
          </a:ln>
        </p:spPr>
        <p:txBody>
          <a:bodyPr wrap="none" rtlCol="0">
            <a:spAutoFit/>
          </a:bodyPr>
          <a:lstStyle/>
          <a:p>
            <a:r>
              <a:rPr lang="en-US" altLang="zh-CN" dirty="0"/>
              <a:t>VMR 1</a:t>
            </a:r>
            <a:endParaRPr lang="zh-CN" altLang="en-US" dirty="0"/>
          </a:p>
        </p:txBody>
      </p:sp>
      <p:sp>
        <p:nvSpPr>
          <p:cNvPr id="9" name="文本框 8"/>
          <p:cNvSpPr txBox="1"/>
          <p:nvPr/>
        </p:nvSpPr>
        <p:spPr>
          <a:xfrm>
            <a:off x="5136175" y="1988840"/>
            <a:ext cx="889988" cy="369332"/>
          </a:xfrm>
          <a:prstGeom prst="rect">
            <a:avLst/>
          </a:prstGeom>
          <a:noFill/>
          <a:ln w="19050">
            <a:solidFill>
              <a:schemeClr val="tx1"/>
            </a:solidFill>
          </a:ln>
        </p:spPr>
        <p:txBody>
          <a:bodyPr wrap="none" rtlCol="0">
            <a:spAutoFit/>
          </a:bodyPr>
          <a:lstStyle/>
          <a:p>
            <a:r>
              <a:rPr lang="en-US" altLang="zh-CN" dirty="0"/>
              <a:t>VMR 2</a:t>
            </a:r>
            <a:endParaRPr lang="zh-CN" altLang="en-US" dirty="0"/>
          </a:p>
        </p:txBody>
      </p:sp>
      <p:sp>
        <p:nvSpPr>
          <p:cNvPr id="10" name="文本框 9"/>
          <p:cNvSpPr txBox="1"/>
          <p:nvPr/>
        </p:nvSpPr>
        <p:spPr>
          <a:xfrm>
            <a:off x="7106844" y="1988840"/>
            <a:ext cx="633508" cy="369332"/>
          </a:xfrm>
          <a:prstGeom prst="rect">
            <a:avLst/>
          </a:prstGeom>
          <a:noFill/>
          <a:ln w="19050">
            <a:solidFill>
              <a:schemeClr val="tx1"/>
            </a:solidFill>
          </a:ln>
        </p:spPr>
        <p:txBody>
          <a:bodyPr wrap="none" rtlCol="0">
            <a:spAutoFit/>
          </a:bodyPr>
          <a:lstStyle/>
          <a:p>
            <a:r>
              <a:rPr lang="en-US" altLang="zh-CN" dirty="0" err="1"/>
              <a:t>gNB</a:t>
            </a:r>
            <a:endParaRPr lang="zh-CN" altLang="en-US" dirty="0"/>
          </a:p>
        </p:txBody>
      </p:sp>
      <p:cxnSp>
        <p:nvCxnSpPr>
          <p:cNvPr id="5" name="直接连接符 4"/>
          <p:cNvCxnSpPr>
            <a:cxnSpLocks/>
          </p:cNvCxnSpPr>
          <p:nvPr/>
        </p:nvCxnSpPr>
        <p:spPr bwMode="auto">
          <a:xfrm>
            <a:off x="953713" y="2358172"/>
            <a:ext cx="13111" cy="430975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4" name="直接连接符 13"/>
          <p:cNvCxnSpPr>
            <a:cxnSpLocks/>
          </p:cNvCxnSpPr>
          <p:nvPr/>
        </p:nvCxnSpPr>
        <p:spPr bwMode="auto">
          <a:xfrm>
            <a:off x="3168038" y="2358170"/>
            <a:ext cx="0" cy="430975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5" name="直接连接符 14"/>
          <p:cNvCxnSpPr>
            <a:cxnSpLocks/>
          </p:cNvCxnSpPr>
          <p:nvPr/>
        </p:nvCxnSpPr>
        <p:spPr bwMode="auto">
          <a:xfrm>
            <a:off x="5581168" y="2358170"/>
            <a:ext cx="0" cy="430975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直接连接符 15"/>
          <p:cNvCxnSpPr>
            <a:cxnSpLocks/>
          </p:cNvCxnSpPr>
          <p:nvPr/>
        </p:nvCxnSpPr>
        <p:spPr bwMode="auto">
          <a:xfrm flipH="1">
            <a:off x="7382296" y="2358171"/>
            <a:ext cx="41302" cy="4309751"/>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直接箭头连接符 17"/>
          <p:cNvCxnSpPr/>
          <p:nvPr/>
        </p:nvCxnSpPr>
        <p:spPr bwMode="auto">
          <a:xfrm>
            <a:off x="953713" y="3068959"/>
            <a:ext cx="6469885"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19" name="椭圆 18"/>
          <p:cNvSpPr/>
          <p:nvPr/>
        </p:nvSpPr>
        <p:spPr bwMode="auto">
          <a:xfrm>
            <a:off x="3096030" y="2988730"/>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cxnSp>
        <p:nvCxnSpPr>
          <p:cNvPr id="20" name="直接箭头连接符 19"/>
          <p:cNvCxnSpPr/>
          <p:nvPr/>
        </p:nvCxnSpPr>
        <p:spPr bwMode="auto">
          <a:xfrm>
            <a:off x="3168038" y="3356991"/>
            <a:ext cx="425556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cxnSp>
        <p:nvCxnSpPr>
          <p:cNvPr id="22" name="直接箭头连接符 21"/>
          <p:cNvCxnSpPr/>
          <p:nvPr/>
        </p:nvCxnSpPr>
        <p:spPr bwMode="auto">
          <a:xfrm>
            <a:off x="5581168" y="3645023"/>
            <a:ext cx="1842430"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p:spPr>
      </p:cxnSp>
      <p:sp>
        <p:nvSpPr>
          <p:cNvPr id="24" name="文本框 23"/>
          <p:cNvSpPr txBox="1"/>
          <p:nvPr/>
        </p:nvSpPr>
        <p:spPr>
          <a:xfrm>
            <a:off x="6744827" y="3972226"/>
            <a:ext cx="1069525" cy="369332"/>
          </a:xfrm>
          <a:prstGeom prst="rect">
            <a:avLst/>
          </a:prstGeom>
          <a:solidFill>
            <a:schemeClr val="bg1"/>
          </a:solidFill>
          <a:ln w="19050">
            <a:solidFill>
              <a:schemeClr val="tx1"/>
            </a:solidFill>
          </a:ln>
        </p:spPr>
        <p:txBody>
          <a:bodyPr wrap="none" rtlCol="0">
            <a:spAutoFit/>
          </a:bodyPr>
          <a:lstStyle/>
          <a:p>
            <a:r>
              <a:rPr lang="en-US" altLang="zh-CN" dirty="0"/>
              <a:t>Decision</a:t>
            </a:r>
            <a:endParaRPr lang="zh-CN" altLang="en-US" dirty="0"/>
          </a:p>
        </p:txBody>
      </p:sp>
      <p:cxnSp>
        <p:nvCxnSpPr>
          <p:cNvPr id="25" name="直接箭头连接符 24"/>
          <p:cNvCxnSpPr/>
          <p:nvPr/>
        </p:nvCxnSpPr>
        <p:spPr bwMode="auto">
          <a:xfrm>
            <a:off x="953712" y="4725143"/>
            <a:ext cx="6469885" cy="0"/>
          </a:xfrm>
          <a:prstGeom prst="straightConnector1">
            <a:avLst/>
          </a:prstGeom>
          <a:solidFill>
            <a:schemeClr val="accent1"/>
          </a:solidFill>
          <a:ln w="19050" cap="flat" cmpd="sng" algn="ctr">
            <a:solidFill>
              <a:schemeClr val="tx1"/>
            </a:solidFill>
            <a:prstDash val="solid"/>
            <a:round/>
            <a:headEnd type="triangle" w="med" len="med"/>
            <a:tailEnd type="none" w="med" len="med"/>
          </a:ln>
          <a:effectLst/>
        </p:spPr>
      </p:cxnSp>
      <p:sp>
        <p:nvSpPr>
          <p:cNvPr id="26" name="椭圆 25"/>
          <p:cNvSpPr/>
          <p:nvPr/>
        </p:nvSpPr>
        <p:spPr bwMode="auto">
          <a:xfrm>
            <a:off x="3098891" y="4653135"/>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27" name="椭圆 26"/>
          <p:cNvSpPr/>
          <p:nvPr/>
        </p:nvSpPr>
        <p:spPr bwMode="auto">
          <a:xfrm>
            <a:off x="5509160" y="4653135"/>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cxnSp>
        <p:nvCxnSpPr>
          <p:cNvPr id="28" name="直接箭头连接符 27"/>
          <p:cNvCxnSpPr/>
          <p:nvPr/>
        </p:nvCxnSpPr>
        <p:spPr bwMode="auto">
          <a:xfrm>
            <a:off x="953712" y="5085183"/>
            <a:ext cx="4627456" cy="0"/>
          </a:xfrm>
          <a:prstGeom prst="straightConnector1">
            <a:avLst/>
          </a:prstGeom>
          <a:solidFill>
            <a:schemeClr val="accent1"/>
          </a:solidFill>
          <a:ln w="19050" cap="flat" cmpd="sng" algn="ctr">
            <a:solidFill>
              <a:schemeClr val="tx1"/>
            </a:solidFill>
            <a:prstDash val="dash"/>
            <a:round/>
            <a:headEnd type="triangle" w="med" len="med"/>
            <a:tailEnd type="triangle" w="med" len="med"/>
          </a:ln>
          <a:effectLst/>
        </p:spPr>
      </p:cxnSp>
      <p:cxnSp>
        <p:nvCxnSpPr>
          <p:cNvPr id="30" name="直接箭头连接符 29"/>
          <p:cNvCxnSpPr/>
          <p:nvPr/>
        </p:nvCxnSpPr>
        <p:spPr bwMode="auto">
          <a:xfrm>
            <a:off x="953712" y="5445223"/>
            <a:ext cx="6469885" cy="0"/>
          </a:xfrm>
          <a:prstGeom prst="straightConnector1">
            <a:avLst/>
          </a:prstGeom>
          <a:solidFill>
            <a:schemeClr val="accent1"/>
          </a:solidFill>
          <a:ln w="19050" cap="flat" cmpd="sng" algn="ctr">
            <a:solidFill>
              <a:schemeClr val="tx1"/>
            </a:solidFill>
            <a:prstDash val="solid"/>
            <a:round/>
            <a:headEnd type="triangle" w="med" len="med"/>
            <a:tailEnd type="triangle" w="med" len="med"/>
          </a:ln>
          <a:effectLst/>
        </p:spPr>
      </p:cxnSp>
      <p:sp>
        <p:nvSpPr>
          <p:cNvPr id="32" name="椭圆 31"/>
          <p:cNvSpPr/>
          <p:nvPr/>
        </p:nvSpPr>
        <p:spPr bwMode="auto">
          <a:xfrm>
            <a:off x="5509160" y="5373216"/>
            <a:ext cx="144016" cy="144016"/>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33" name="文本框 32"/>
          <p:cNvSpPr txBox="1"/>
          <p:nvPr/>
        </p:nvSpPr>
        <p:spPr>
          <a:xfrm>
            <a:off x="1388085" y="2708918"/>
            <a:ext cx="1343060" cy="369332"/>
          </a:xfrm>
          <a:prstGeom prst="rect">
            <a:avLst/>
          </a:prstGeom>
          <a:noFill/>
        </p:spPr>
        <p:txBody>
          <a:bodyPr wrap="none" rtlCol="0">
            <a:spAutoFit/>
          </a:bodyPr>
          <a:lstStyle/>
          <a:p>
            <a:r>
              <a:rPr lang="en-US" altLang="zh-CN" dirty="0"/>
              <a:t>UL/DL data</a:t>
            </a:r>
            <a:endParaRPr lang="zh-CN" altLang="en-US" dirty="0"/>
          </a:p>
        </p:txBody>
      </p:sp>
      <p:sp>
        <p:nvSpPr>
          <p:cNvPr id="34" name="文本框 33"/>
          <p:cNvSpPr txBox="1"/>
          <p:nvPr/>
        </p:nvSpPr>
        <p:spPr>
          <a:xfrm>
            <a:off x="3753972" y="3356991"/>
            <a:ext cx="1184941" cy="369332"/>
          </a:xfrm>
          <a:prstGeom prst="rect">
            <a:avLst/>
          </a:prstGeom>
          <a:noFill/>
        </p:spPr>
        <p:txBody>
          <a:bodyPr wrap="none" rtlCol="0">
            <a:spAutoFit/>
          </a:bodyPr>
          <a:lstStyle/>
          <a:p>
            <a:r>
              <a:rPr lang="en-US" altLang="zh-CN" dirty="0"/>
              <a:t>Reporting</a:t>
            </a:r>
            <a:endParaRPr lang="zh-CN" altLang="en-US" dirty="0"/>
          </a:p>
        </p:txBody>
      </p:sp>
      <p:sp>
        <p:nvSpPr>
          <p:cNvPr id="35" name="文本框 34"/>
          <p:cNvSpPr txBox="1"/>
          <p:nvPr/>
        </p:nvSpPr>
        <p:spPr>
          <a:xfrm>
            <a:off x="5937317" y="3623959"/>
            <a:ext cx="1184941" cy="369332"/>
          </a:xfrm>
          <a:prstGeom prst="rect">
            <a:avLst/>
          </a:prstGeom>
          <a:noFill/>
        </p:spPr>
        <p:txBody>
          <a:bodyPr wrap="none" rtlCol="0">
            <a:spAutoFit/>
          </a:bodyPr>
          <a:lstStyle/>
          <a:p>
            <a:r>
              <a:rPr lang="en-US" altLang="zh-CN" dirty="0"/>
              <a:t>Reporting</a:t>
            </a:r>
            <a:endParaRPr lang="zh-CN" altLang="en-US" dirty="0"/>
          </a:p>
        </p:txBody>
      </p:sp>
      <p:sp>
        <p:nvSpPr>
          <p:cNvPr id="36" name="文本框 35"/>
          <p:cNvSpPr txBox="1"/>
          <p:nvPr/>
        </p:nvSpPr>
        <p:spPr>
          <a:xfrm>
            <a:off x="3096065" y="4346520"/>
            <a:ext cx="2557111" cy="369332"/>
          </a:xfrm>
          <a:prstGeom prst="rect">
            <a:avLst/>
          </a:prstGeom>
          <a:noFill/>
        </p:spPr>
        <p:txBody>
          <a:bodyPr wrap="none" rtlCol="0">
            <a:spAutoFit/>
          </a:bodyPr>
          <a:lstStyle/>
          <a:p>
            <a:r>
              <a:rPr lang="en-US" altLang="zh-CN" dirty="0"/>
              <a:t>Configuration Message</a:t>
            </a:r>
            <a:endParaRPr lang="zh-CN" altLang="en-US" dirty="0"/>
          </a:p>
        </p:txBody>
      </p:sp>
      <p:sp>
        <p:nvSpPr>
          <p:cNvPr id="37" name="文本框 36"/>
          <p:cNvSpPr txBox="1"/>
          <p:nvPr/>
        </p:nvSpPr>
        <p:spPr>
          <a:xfrm>
            <a:off x="1281197" y="4734433"/>
            <a:ext cx="1556836" cy="369332"/>
          </a:xfrm>
          <a:prstGeom prst="rect">
            <a:avLst/>
          </a:prstGeom>
          <a:noFill/>
        </p:spPr>
        <p:txBody>
          <a:bodyPr wrap="none" rtlCol="0">
            <a:spAutoFit/>
          </a:bodyPr>
          <a:lstStyle/>
          <a:p>
            <a:r>
              <a:rPr lang="en-US" altLang="zh-CN" dirty="0"/>
              <a:t>Configuration</a:t>
            </a:r>
            <a:endParaRPr lang="zh-CN" altLang="en-US" dirty="0"/>
          </a:p>
        </p:txBody>
      </p:sp>
      <p:sp>
        <p:nvSpPr>
          <p:cNvPr id="38" name="文本框 37"/>
          <p:cNvSpPr txBox="1"/>
          <p:nvPr/>
        </p:nvSpPr>
        <p:spPr>
          <a:xfrm>
            <a:off x="3666455" y="5456996"/>
            <a:ext cx="1343060" cy="369332"/>
          </a:xfrm>
          <a:prstGeom prst="rect">
            <a:avLst/>
          </a:prstGeom>
          <a:noFill/>
        </p:spPr>
        <p:txBody>
          <a:bodyPr wrap="none" rtlCol="0">
            <a:spAutoFit/>
          </a:bodyPr>
          <a:lstStyle/>
          <a:p>
            <a:r>
              <a:rPr lang="en-US" altLang="zh-CN" dirty="0"/>
              <a:t>UL/DL data</a:t>
            </a:r>
            <a:endParaRPr lang="zh-CN" altLang="en-US" dirty="0"/>
          </a:p>
        </p:txBody>
      </p:sp>
      <p:sp>
        <p:nvSpPr>
          <p:cNvPr id="2" name="文本框 1"/>
          <p:cNvSpPr txBox="1"/>
          <p:nvPr/>
        </p:nvSpPr>
        <p:spPr>
          <a:xfrm>
            <a:off x="35496" y="1124744"/>
            <a:ext cx="8856984" cy="646331"/>
          </a:xfrm>
          <a:prstGeom prst="rect">
            <a:avLst/>
          </a:prstGeom>
          <a:noFill/>
        </p:spPr>
        <p:txBody>
          <a:bodyPr wrap="square" rtlCol="0">
            <a:spAutoFit/>
          </a:bodyPr>
          <a:lstStyle/>
          <a:p>
            <a:pPr algn="l"/>
            <a:r>
              <a:rPr lang="en-US" altLang="zh-CN" dirty="0"/>
              <a:t>Compared with 3GPP TR 38.836, 4.5 Layer-2 relay, we have the following switch procedures (others in Appendix P15,16,19,20,22,23)</a:t>
            </a:r>
            <a:endParaRPr lang="zh-CN" altLang="en-US" dirty="0"/>
          </a:p>
        </p:txBody>
      </p:sp>
      <p:cxnSp>
        <p:nvCxnSpPr>
          <p:cNvPr id="31" name="直接箭头连接符 30"/>
          <p:cNvCxnSpPr/>
          <p:nvPr/>
        </p:nvCxnSpPr>
        <p:spPr bwMode="auto">
          <a:xfrm>
            <a:off x="936603" y="5955350"/>
            <a:ext cx="2214326" cy="0"/>
          </a:xfrm>
          <a:prstGeom prst="straightConnector1">
            <a:avLst/>
          </a:prstGeom>
          <a:solidFill>
            <a:schemeClr val="accent1"/>
          </a:solidFill>
          <a:ln w="19050" cap="flat" cmpd="sng" algn="ctr">
            <a:solidFill>
              <a:schemeClr val="tx1"/>
            </a:solidFill>
            <a:prstDash val="dash"/>
            <a:round/>
            <a:headEnd type="triangle" w="med" len="med"/>
            <a:tailEnd type="triangle" w="med" len="med"/>
          </a:ln>
          <a:effectLst/>
        </p:spPr>
      </p:cxnSp>
      <p:sp>
        <p:nvSpPr>
          <p:cNvPr id="39" name="文本框 38"/>
          <p:cNvSpPr txBox="1"/>
          <p:nvPr/>
        </p:nvSpPr>
        <p:spPr>
          <a:xfrm>
            <a:off x="1526981" y="5604600"/>
            <a:ext cx="1031052" cy="369332"/>
          </a:xfrm>
          <a:prstGeom prst="rect">
            <a:avLst/>
          </a:prstGeom>
          <a:noFill/>
        </p:spPr>
        <p:txBody>
          <a:bodyPr wrap="none" rtlCol="0">
            <a:spAutoFit/>
          </a:bodyPr>
          <a:lstStyle/>
          <a:p>
            <a:r>
              <a:rPr lang="en-US" altLang="zh-CN" dirty="0"/>
              <a:t>Release</a:t>
            </a:r>
            <a:endParaRPr lang="zh-CN" altLang="en-US" dirty="0"/>
          </a:p>
        </p:txBody>
      </p:sp>
      <p:sp>
        <p:nvSpPr>
          <p:cNvPr id="6" name="椭圆 5">
            <a:extLst>
              <a:ext uri="{FF2B5EF4-FFF2-40B4-BE49-F238E27FC236}">
                <a16:creationId xmlns:a16="http://schemas.microsoft.com/office/drawing/2014/main" id="{FA86381B-79F8-47B5-B917-1974D52322A1}"/>
              </a:ext>
            </a:extLst>
          </p:cNvPr>
          <p:cNvSpPr/>
          <p:nvPr/>
        </p:nvSpPr>
        <p:spPr bwMode="auto">
          <a:xfrm>
            <a:off x="536414" y="2430179"/>
            <a:ext cx="7112153" cy="1701409"/>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charset="-122"/>
            </a:endParaRPr>
          </a:p>
        </p:txBody>
      </p:sp>
      <p:sp>
        <p:nvSpPr>
          <p:cNvPr id="40" name="椭圆 39">
            <a:extLst>
              <a:ext uri="{FF2B5EF4-FFF2-40B4-BE49-F238E27FC236}">
                <a16:creationId xmlns:a16="http://schemas.microsoft.com/office/drawing/2014/main" id="{4E1F8186-1A53-4C06-A465-F3F863B05249}"/>
              </a:ext>
            </a:extLst>
          </p:cNvPr>
          <p:cNvSpPr/>
          <p:nvPr/>
        </p:nvSpPr>
        <p:spPr bwMode="auto">
          <a:xfrm>
            <a:off x="405305" y="4292377"/>
            <a:ext cx="7551071" cy="973130"/>
          </a:xfrm>
          <a:prstGeom prst="ellipse">
            <a:avLst/>
          </a:prstGeom>
          <a:noFill/>
          <a:ln w="19050"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a typeface="宋体" charset="-122"/>
            </a:endParaRPr>
          </a:p>
        </p:txBody>
      </p:sp>
      <p:sp>
        <p:nvSpPr>
          <p:cNvPr id="23" name="文本框 22">
            <a:extLst>
              <a:ext uri="{FF2B5EF4-FFF2-40B4-BE49-F238E27FC236}">
                <a16:creationId xmlns:a16="http://schemas.microsoft.com/office/drawing/2014/main" id="{9B21392B-1C87-47B7-B3FE-06C086092BF5}"/>
              </a:ext>
            </a:extLst>
          </p:cNvPr>
          <p:cNvSpPr txBox="1"/>
          <p:nvPr/>
        </p:nvSpPr>
        <p:spPr>
          <a:xfrm>
            <a:off x="7524328" y="3097046"/>
            <a:ext cx="1701690" cy="338554"/>
          </a:xfrm>
          <a:prstGeom prst="rect">
            <a:avLst/>
          </a:prstGeom>
          <a:noFill/>
        </p:spPr>
        <p:txBody>
          <a:bodyPr wrap="square" rtlCol="0">
            <a:spAutoFit/>
          </a:bodyPr>
          <a:lstStyle/>
          <a:p>
            <a:r>
              <a:rPr lang="en-US" sz="1600" dirty="0">
                <a:solidFill>
                  <a:srgbClr val="FF0000"/>
                </a:solidFill>
              </a:rPr>
              <a:t>New </a:t>
            </a:r>
            <a:r>
              <a:rPr lang="en-US" sz="1600" dirty="0" err="1">
                <a:solidFill>
                  <a:srgbClr val="FF0000"/>
                </a:solidFill>
              </a:rPr>
              <a:t>signalings</a:t>
            </a:r>
            <a:endParaRPr lang="en-US" sz="1600" dirty="0">
              <a:solidFill>
                <a:srgbClr val="FF0000"/>
              </a:solidFill>
            </a:endParaRPr>
          </a:p>
        </p:txBody>
      </p:sp>
      <p:sp>
        <p:nvSpPr>
          <p:cNvPr id="41" name="文本框 40">
            <a:extLst>
              <a:ext uri="{FF2B5EF4-FFF2-40B4-BE49-F238E27FC236}">
                <a16:creationId xmlns:a16="http://schemas.microsoft.com/office/drawing/2014/main" id="{0D316D3F-CD1E-4201-BDFD-3AB7581D8D5F}"/>
              </a:ext>
            </a:extLst>
          </p:cNvPr>
          <p:cNvSpPr txBox="1"/>
          <p:nvPr/>
        </p:nvSpPr>
        <p:spPr>
          <a:xfrm>
            <a:off x="7461250" y="5037766"/>
            <a:ext cx="1701690" cy="338554"/>
          </a:xfrm>
          <a:prstGeom prst="rect">
            <a:avLst/>
          </a:prstGeom>
          <a:noFill/>
        </p:spPr>
        <p:txBody>
          <a:bodyPr wrap="square" rtlCol="0">
            <a:spAutoFit/>
          </a:bodyPr>
          <a:lstStyle/>
          <a:p>
            <a:r>
              <a:rPr lang="en-US" sz="1600" dirty="0">
                <a:solidFill>
                  <a:srgbClr val="FF0000"/>
                </a:solidFill>
              </a:rPr>
              <a:t>New actions</a:t>
            </a:r>
          </a:p>
        </p:txBody>
      </p:sp>
    </p:spTree>
    <p:extLst>
      <p:ext uri="{BB962C8B-B14F-4D97-AF65-F5344CB8AC3E}">
        <p14:creationId xmlns:p14="http://schemas.microsoft.com/office/powerpoint/2010/main" val="2027290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D57F1E4F-1CFF-5643-939E-217C01CDF565}" type="slidenum">
              <a:rPr lang="en-US" smtClean="0"/>
              <a:pPr/>
              <a:t>9</a:t>
            </a:fld>
            <a:endParaRPr lang="en-US" dirty="0"/>
          </a:p>
        </p:txBody>
      </p:sp>
      <p:sp>
        <p:nvSpPr>
          <p:cNvPr id="11" name="Title 1"/>
          <p:cNvSpPr txBox="1">
            <a:spLocks/>
          </p:cNvSpPr>
          <p:nvPr/>
        </p:nvSpPr>
        <p:spPr bwMode="auto">
          <a:xfrm>
            <a:off x="1036848" y="183198"/>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defRPr/>
            </a:pPr>
            <a:r>
              <a:rPr lang="en-US" altLang="zh-CN" sz="2400" kern="0" dirty="0">
                <a:solidFill>
                  <a:srgbClr val="006600"/>
                </a:solidFill>
                <a:latin typeface="Arial Black" panose="020B0A04020102020204" pitchFamily="34" charset="0"/>
              </a:rPr>
              <a:t>Summary</a:t>
            </a:r>
            <a:endParaRPr lang="zh-CN" altLang="en-US" sz="2400" kern="0" dirty="0">
              <a:solidFill>
                <a:srgbClr val="006600"/>
              </a:solidFill>
              <a:latin typeface="Arial Black" panose="020B0A04020102020204" pitchFamily="34" charset="0"/>
            </a:endParaRPr>
          </a:p>
        </p:txBody>
      </p:sp>
      <mc:AlternateContent xmlns:mc="http://schemas.openxmlformats.org/markup-compatibility/2006" xmlns:a14="http://schemas.microsoft.com/office/drawing/2010/main">
        <mc:Choice Requires="a14">
          <p:sp>
            <p:nvSpPr>
              <p:cNvPr id="4" name="文本框 3"/>
              <p:cNvSpPr txBox="1"/>
              <p:nvPr/>
            </p:nvSpPr>
            <p:spPr>
              <a:xfrm>
                <a:off x="395537" y="1556792"/>
                <a:ext cx="8424936" cy="2579232"/>
              </a:xfrm>
              <a:prstGeom prst="rect">
                <a:avLst/>
              </a:prstGeom>
              <a:noFill/>
            </p:spPr>
            <p:txBody>
              <a:bodyPr wrap="square" rtlCol="0">
                <a:spAutoFit/>
              </a:bodyPr>
              <a:lstStyle/>
              <a:p>
                <a:pPr marL="285750" indent="-285750" algn="l">
                  <a:buFont typeface="Wingdings" panose="05000000000000000000" pitchFamily="2" charset="2"/>
                  <a:buChar char="l"/>
                </a:pPr>
                <a:r>
                  <a:rPr lang="en-US" altLang="zh-CN" sz="2000" dirty="0"/>
                  <a:t>We have proposed a new mechanism based on caching and relay technology to ensure service continuity during handover between VMRs.</a:t>
                </a:r>
              </a:p>
              <a:p>
                <a:pPr marL="285750" indent="-285750" algn="l">
                  <a:buFont typeface="Wingdings" panose="05000000000000000000" pitchFamily="2" charset="2"/>
                  <a:buChar char="l"/>
                </a:pPr>
                <a:endParaRPr lang="en-US" altLang="zh-CN" sz="2000" dirty="0"/>
              </a:p>
              <a:p>
                <a:pPr marL="285750" indent="-285750" algn="l">
                  <a:buFont typeface="Wingdings" panose="05000000000000000000" pitchFamily="2" charset="2"/>
                  <a:buChar char="l"/>
                </a:pPr>
                <a:r>
                  <a:rPr lang="en-US" altLang="zh-CN" sz="2000" dirty="0"/>
                  <a:t>New signaling, e.g., the remaining duration that VMR leaves the bus station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𝑖</m:t>
                        </m:r>
                      </m:sub>
                    </m:sSub>
                  </m:oMath>
                </a14:m>
                <a:r>
                  <a:rPr lang="en-US" altLang="zh-CN" sz="2000" dirty="0"/>
                  <a:t>, the remaining duration that VMR will arrive the bus station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𝑗</m:t>
                        </m:r>
                      </m:sub>
                    </m:sSub>
                  </m:oMath>
                </a14:m>
                <a:r>
                  <a:rPr lang="en-US" altLang="zh-CN" sz="2000" dirty="0"/>
                  <a:t>, the buffer size </a:t>
                </a:r>
                <a14:m>
                  <m:oMath xmlns:m="http://schemas.openxmlformats.org/officeDocument/2006/math">
                    <m:r>
                      <a:rPr lang="en-US" altLang="zh-CN" sz="2000" b="0" i="1" smtClean="0">
                        <a:latin typeface="Cambria Math" panose="02040503050406030204" pitchFamily="18" charset="0"/>
                      </a:rPr>
                      <m:t>𝐵</m:t>
                    </m:r>
                  </m:oMath>
                </a14:m>
                <a:r>
                  <a:rPr lang="en-US" altLang="zh-CN" sz="2000" dirty="0"/>
                  <a:t>, and the rate of playback, have been introduced in our mechanism. </a:t>
                </a:r>
              </a:p>
            </p:txBody>
          </p:sp>
        </mc:Choice>
        <mc:Fallback xmlns="">
          <p:sp>
            <p:nvSpPr>
              <p:cNvPr id="4" name="文本框 3"/>
              <p:cNvSpPr txBox="1">
                <a:spLocks noRot="1" noChangeAspect="1" noMove="1" noResize="1" noEditPoints="1" noAdjustHandles="1" noChangeArrowheads="1" noChangeShapeType="1" noTextEdit="1"/>
              </p:cNvSpPr>
              <p:nvPr/>
            </p:nvSpPr>
            <p:spPr>
              <a:xfrm>
                <a:off x="395537" y="1556792"/>
                <a:ext cx="8424936" cy="2579232"/>
              </a:xfrm>
              <a:prstGeom prst="rect">
                <a:avLst/>
              </a:prstGeom>
              <a:blipFill>
                <a:blip r:embed="rId3"/>
                <a:stretch>
                  <a:fillRect l="-651" t="-946" r="-1230" b="-35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32959128"/>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黑体"/>
        <a:ea typeface="华文黑体"/>
        <a:cs typeface=""/>
      </a:majorFont>
      <a:minorFont>
        <a:latin typeface="华文黑体"/>
        <a:ea typeface="华文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60540D7D71176449BB1656A19B71396" ma:contentTypeVersion="4" ma:contentTypeDescription="Create a new document." ma:contentTypeScope="" ma:versionID="c34d38aad67bcf8fdc96d1bc19889e16">
  <xsd:schema xmlns:xsd="http://www.w3.org/2001/XMLSchema" xmlns:xs="http://www.w3.org/2001/XMLSchema" xmlns:p="http://schemas.microsoft.com/office/2006/metadata/properties" xmlns:ns2="1a112a5f-8c48-4e67-b9fc-6f6376c14ba8" targetNamespace="http://schemas.microsoft.com/office/2006/metadata/properties" ma:root="true" ma:fieldsID="3bff2172ef372f93c0f62c681e452251" ns2:_="">
    <xsd:import namespace="1a112a5f-8c48-4e67-b9fc-6f6376c14ba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112a5f-8c48-4e67-b9fc-6f6376c14b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9B42494-0480-4FE0-81B8-457DC1B47767}">
  <ds:schemaRefs>
    <ds:schemaRef ds:uri="http://purl.org/dc/elements/1.1/"/>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schemas.microsoft.com/office/2006/metadata/properties"/>
    <ds:schemaRef ds:uri="1a112a5f-8c48-4e67-b9fc-6f6376c14ba8"/>
    <ds:schemaRef ds:uri="http://www.w3.org/XML/1998/namespace"/>
    <ds:schemaRef ds:uri="http://purl.org/dc/dcmitype/"/>
  </ds:schemaRefs>
</ds:datastoreItem>
</file>

<file path=customXml/itemProps2.xml><?xml version="1.0" encoding="utf-8"?>
<ds:datastoreItem xmlns:ds="http://schemas.openxmlformats.org/officeDocument/2006/customXml" ds:itemID="{68FC3167-7C5F-4CC3-9DFC-1415869C0B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112a5f-8c48-4e67-b9fc-6f6376c14b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964D35-36F5-4E84-AC4D-B0003B646F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29166</TotalTime>
  <Words>1830</Words>
  <Application>Microsoft Office PowerPoint</Application>
  <PresentationFormat>全屏显示(4:3)</PresentationFormat>
  <Paragraphs>292</Paragraphs>
  <Slides>24</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黑体</vt:lpstr>
      <vt:lpstr>华文黑体</vt:lpstr>
      <vt:lpstr>Arial</vt:lpstr>
      <vt:lpstr>Arial Black</vt:lpstr>
      <vt:lpstr>Arial Narrow</vt:lpstr>
      <vt:lpstr>Cambria Math</vt:lpstr>
      <vt:lpstr>Times New Roman</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Satlab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Wireless</dc:creator>
  <cp:lastModifiedBy>Zheng, Ce</cp:lastModifiedBy>
  <cp:revision>2723</cp:revision>
  <dcterms:created xsi:type="dcterms:W3CDTF">2007-08-23T02:27:34Z</dcterms:created>
  <dcterms:modified xsi:type="dcterms:W3CDTF">2021-12-16T10:14:16Z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0x010100360540D7D71176449BB1656A19B71396</vt:lpwstr>
  </property>
  <property fmtid="{D5CDD505-2E9C-101B-9397-08002B2CF9AE}" pid="3" name="Order">
    <vt:r8>3201000</vt:r8>
  </property>
</Properties>
</file>