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158F2-35C8-4A63-AEC6-5CFA804AC47E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3BACF4-E1D8-40C5-88A0-5568B38BF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0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/>
              <a:t>An electronic device, comprising: processing circuitry programmed to: send a coordination request signal to at least one candidate coordination device; determine at least </a:t>
            </a:r>
            <a:r>
              <a:rPr lang="en-US" sz="1200">
                <a:highlight>
                  <a:srgbClr val="FFFF00"/>
                </a:highlight>
              </a:rPr>
              <a:t>one coordination device </a:t>
            </a:r>
            <a:r>
              <a:rPr lang="en-US" sz="1200"/>
              <a:t>in accordance with a response from the at least one candidate coordination device; establish a coordination connection with the at least one determined coordination device; </a:t>
            </a:r>
            <a:r>
              <a:rPr lang="en-US" sz="1200">
                <a:highlight>
                  <a:srgbClr val="FFFF00"/>
                </a:highlight>
              </a:rPr>
              <a:t>communicate target data through a plurality of communication links</a:t>
            </a:r>
            <a:r>
              <a:rPr lang="en-US" sz="1200"/>
              <a:t>, the plurality of communication links comprising communication links between the electronic device and the at least one determined coordination device; </a:t>
            </a:r>
            <a:r>
              <a:rPr lang="en-US" sz="1200">
                <a:highlight>
                  <a:srgbClr val="FFFF00"/>
                </a:highlight>
              </a:rPr>
              <a:t>send device parameter information to an external coordination control device</a:t>
            </a:r>
            <a:r>
              <a:rPr lang="en-US" sz="1200"/>
              <a:t>; receive a candidate coordination device instruction determined by the external coordination control device; and send information of the at least one determined coordination device to the external coordination control device, wherein the device parameter information includes a position of the electronic device and/or information of the target data.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39242-E084-456E-BFD9-41D83BCAF72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1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38A68-268B-4B14-A584-FEC440F2B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0567B-D21A-45F7-8142-C86C8029F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8BF51-7746-45E4-A058-1CB76EDF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4398E1-9EE0-4B67-97D8-EF3FB13D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D285B-0A32-4439-8BAA-7E1CF59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1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E2235-74C0-44A1-9930-0FC0D92E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66E827-A798-4F95-81BA-A73428425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84D1AA-88DE-4FD1-B4BC-63DC0C3C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FDF8F-EB6B-493C-8DB7-5C96C5FA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0754A-D354-40F4-8CFC-3B07F60C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B1A9A8-758D-469B-AD6F-086D0724E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5FB202-E695-4CD5-B041-489B6923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A8843-2B6A-4D38-A391-841FC092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190E0-6A1C-4D35-9036-344FA754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BD76F9-0ADC-4B4A-9357-1E953508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B5381-9528-4E51-AC35-9F894F83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F3B81-B099-4FA8-B7EA-12AB42AA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8E1AD-82C8-49F8-8EB4-A60E0122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C59C6-4CE1-4B4B-94F8-CDC0DCE3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4ACC9-8FF7-42A1-B030-35176D3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79EA6-896A-46EB-AF1F-7258662A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D2B6FA-7AAF-43B3-9F89-C99593EA2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AC947-7E10-4F99-9AA9-6F6EEC38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0B4EB-0312-4D33-BE8C-071C5405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FD5B13-C337-44C5-8A48-FCB6DE5E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5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97E0-79A1-4482-912D-A96E4BFE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2336B-E16F-4630-A628-257907FEC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95069-45D4-4891-BA4F-F4B4446D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58E9C-FF51-4BCD-A440-4F43AC2E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1AC5F-41E7-463D-BDCA-1010F076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79D89-D214-4A54-94A9-C339D0A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E4FD3-B6F0-49A3-9CB5-0A082E6F6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B520D2-9DB1-45C7-9EA0-225548B3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D18D74-311B-42F0-9120-2BFAD4243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91089F-E559-4595-A8F3-B069B9608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D49DEF-316A-4F1A-B458-8EDC658A8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1E97C7-2D7F-4AEE-AE4C-E9AF2CA6A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E7D3B1-FA2E-4C04-AF0A-93BEADEBA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24615C-B9C1-464D-A300-2B94E759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5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6C79C-EF7F-4595-BCA8-05364A8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32159A-860C-4353-BEA3-96AE5623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5C5FF4-01BD-4768-AAED-DCA21C91B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D6C870-72BF-4B28-A8C9-CE5F260A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3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13488-1A25-43ED-A139-FC8CF1566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32DF91-22B7-428D-AB2C-D5B9C6DD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86B8F2-5992-4ECB-957A-B33C5698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8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DEB22-6928-487E-8068-04C6633C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610A8-B555-42E5-8675-4AD09D03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03773-D4AE-4913-87EE-C22E3258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0F49C6-7C24-4BF9-8F47-FF742F00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8A899-2FA0-45A7-93B1-A1C52493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14FF51-9DB7-4325-B904-FC52572F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5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EC02D-D306-4DF5-B29D-AA9A91F2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2E6473-F906-458A-AAB7-AAC60B533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ABED83-2745-4C13-A0C1-60FB14FA5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908BC-F200-472D-818C-58778383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A92F24-0FA7-4B46-9905-EA72AD28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3845B-16BF-444A-A66E-7DCEF4C5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3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1EB50D-FD5F-4119-99D1-5456B0D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A7075-3EA7-4F06-8C34-F1CADE3D6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934CE9-6CFF-4579-8385-118F294DF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A8801-B795-465C-A8E8-E2BE1798372F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21D74-FF21-4024-BEDA-EA4AC422B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60F0BC-DC6C-400C-A9F8-E6032962C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B4EE8-1DB4-47AE-AAE8-074FCD1FC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7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FA7B9B-A936-4017-AA85-039C10045A87}"/>
              </a:ext>
            </a:extLst>
          </p:cNvPr>
          <p:cNvSpPr txBox="1"/>
          <p:nvPr/>
        </p:nvSpPr>
        <p:spPr>
          <a:xfrm>
            <a:off x="411357" y="110615"/>
            <a:ext cx="11281289" cy="634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3668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Federated Learning in V2X Communications for Side-link Enhancement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3B348-CA69-4988-9BE8-134612D2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</p:spPr>
        <p:txBody>
          <a:bodyPr lIns="76746" tIns="38373" rIns="76746" bIns="38373">
            <a:normAutofit/>
          </a:bodyPr>
          <a:lstStyle/>
          <a:p>
            <a:pPr>
              <a:spcAft>
                <a:spcPts val="600"/>
              </a:spcAft>
            </a:pPr>
            <a:fld id="{47389002-7A75-480F-A777-7815329DB730}" type="datetime1">
              <a:rPr lang="zh-CN" altLang="en-US"/>
              <a:pPr>
                <a:spcAft>
                  <a:spcPts val="600"/>
                </a:spcAft>
              </a:pPr>
              <a:t>2022/11/20</a:t>
            </a:fld>
            <a:endParaRPr lang="zh-CN" alt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681E9A70-A4E1-4B6A-AB73-1828A3859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4" y="1579010"/>
            <a:ext cx="4921623" cy="14946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1B1A-BD1E-4563-9A51-5C1F4EADAC32}"/>
              </a:ext>
            </a:extLst>
          </p:cNvPr>
          <p:cNvSpPr txBox="1"/>
          <p:nvPr/>
        </p:nvSpPr>
        <p:spPr>
          <a:xfrm>
            <a:off x="793" y="840925"/>
            <a:ext cx="4855116" cy="8002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altLang="zh-CN" sz="1600" b="1">
                <a:latin typeface="Calibri" panose="020F0502020204030204"/>
                <a:ea typeface="等线"/>
              </a:rPr>
              <a:t>Problem</a:t>
            </a:r>
            <a:r>
              <a:rPr kumimoji="0" lang="zh-CN" altLang="en-US" sz="1600" b="1">
                <a:latin typeface="Calibri" panose="020F0502020204030204"/>
                <a:ea typeface="等线"/>
              </a:rPr>
              <a:t>：</a:t>
            </a:r>
            <a:r>
              <a:rPr kumimoji="0" lang="en-US" altLang="zh-CN" sz="18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 Different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environment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results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in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heterogeneity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of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dataset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for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device,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leading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to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the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degradation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of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FL</a:t>
            </a:r>
            <a:r>
              <a:rPr kumimoji="0" lang="zh-CN" sz="14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performance</a:t>
            </a:r>
            <a:r>
              <a:rPr kumimoji="0" lang="en-US" altLang="zh-CN" sz="1400">
                <a:latin typeface="Calibri" panose="020F0502020204030204"/>
                <a:ea typeface="等线"/>
              </a:rPr>
              <a:t> </a:t>
            </a:r>
            <a:endParaRPr lang="en-US" altLang="zh-CN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</p:txBody>
      </p:sp>
      <p:pic>
        <p:nvPicPr>
          <p:cNvPr id="7" name="Picture 7" descr="Diagram, shape&#10;&#10;Description automatically generated">
            <a:extLst>
              <a:ext uri="{FF2B5EF4-FFF2-40B4-BE49-F238E27FC236}">
                <a16:creationId xmlns:a16="http://schemas.microsoft.com/office/drawing/2014/main" id="{2D071D58-2BE3-4640-8C31-67CC6780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1" y="3608007"/>
            <a:ext cx="5862917" cy="11659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3A1F4-C3F0-4504-87AF-9E9BB9CE65DA}"/>
              </a:ext>
            </a:extLst>
          </p:cNvPr>
          <p:cNvSpPr txBox="1"/>
          <p:nvPr/>
        </p:nvSpPr>
        <p:spPr>
          <a:xfrm>
            <a:off x="98612" y="4966448"/>
            <a:ext cx="53160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i="1">
                <a:latin typeface="Arial"/>
                <a:cs typeface="Arial"/>
              </a:rPr>
              <a:t>S</a:t>
            </a:r>
            <a:r>
              <a:rPr lang="en-US" sz="1200" b="1">
                <a:latin typeface="Arial"/>
                <a:cs typeface="Arial"/>
              </a:rPr>
              <a:t> </a:t>
            </a:r>
            <a:r>
              <a:rPr lang="en-US" sz="1200">
                <a:latin typeface="Arial"/>
                <a:cs typeface="Arial"/>
              </a:rPr>
              <a:t>is the </a:t>
            </a:r>
            <a:r>
              <a:rPr lang="en-US" sz="1200" err="1">
                <a:latin typeface="Arial"/>
                <a:cs typeface="Arial"/>
              </a:rPr>
              <a:t>sidelink</a:t>
            </a:r>
            <a:r>
              <a:rPr lang="en-US" sz="1200">
                <a:latin typeface="Arial"/>
                <a:cs typeface="Arial"/>
              </a:rPr>
              <a:t> information, which could be the channel busy ratio (already existed), RSRP, RSRQ, RSSI, SNR, CSI, NLOS/LOS), etc. </a:t>
            </a:r>
            <a:r>
              <a:rPr lang="en-US" sz="1200">
                <a:latin typeface="Arial"/>
                <a:ea typeface="黑体"/>
              </a:rPr>
              <a:t>We specifically add </a:t>
            </a:r>
            <a:r>
              <a:rPr lang="en-US" sz="1200">
                <a:solidFill>
                  <a:srgbClr val="FF0000"/>
                </a:solidFill>
                <a:latin typeface="Arial"/>
                <a:ea typeface="黑体"/>
              </a:rPr>
              <a:t>the probability distribution of channel state</a:t>
            </a:r>
            <a:r>
              <a:rPr lang="en-US" sz="1200">
                <a:latin typeface="Arial"/>
                <a:ea typeface="黑体"/>
              </a:rPr>
              <a:t> as the new content. 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2E5D8-8742-40E2-9545-1708803ADDE4}"/>
              </a:ext>
            </a:extLst>
          </p:cNvPr>
          <p:cNvSpPr txBox="1"/>
          <p:nvPr/>
        </p:nvSpPr>
        <p:spPr>
          <a:xfrm>
            <a:off x="5307898" y="930571"/>
            <a:ext cx="4720646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altLang="zh-CN" sz="1600" b="1">
                <a:latin typeface="Calibri" panose="020F0502020204030204"/>
                <a:ea typeface="等线"/>
              </a:rPr>
              <a:t>Standard Impact</a:t>
            </a:r>
            <a:r>
              <a:rPr kumimoji="0" lang="zh-CN" altLang="en-US" sz="1600" b="1">
                <a:latin typeface="Calibri" panose="020F0502020204030204"/>
                <a:ea typeface="等线"/>
              </a:rPr>
              <a:t>：</a:t>
            </a:r>
            <a:endParaRPr lang="en-US" altLang="zh-CN" sz="16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7CD41-6D53-4D8A-BD4D-51F807CE8EB9}"/>
              </a:ext>
            </a:extLst>
          </p:cNvPr>
          <p:cNvSpPr txBox="1"/>
          <p:nvPr/>
        </p:nvSpPr>
        <p:spPr>
          <a:xfrm>
            <a:off x="5522257" y="1272988"/>
            <a:ext cx="48588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400" b="1" i="1" err="1">
                <a:latin typeface="Arial"/>
                <a:cs typeface="Times New Roman"/>
              </a:rPr>
              <a:t>MeasResultsSL</a:t>
            </a:r>
            <a:r>
              <a:rPr lang="en-GB" sz="1400" b="1">
                <a:latin typeface="Arial"/>
                <a:cs typeface="Times New Roman"/>
              </a:rPr>
              <a:t> information element (TS 38.331)</a:t>
            </a:r>
            <a:endParaRPr lang="en-US" sz="1400"/>
          </a:p>
        </p:txBody>
      </p:sp>
      <p:pic>
        <p:nvPicPr>
          <p:cNvPr id="19" name="Picture 19" descr="Text, letter&#10;&#10;Description automatically generated">
            <a:extLst>
              <a:ext uri="{FF2B5EF4-FFF2-40B4-BE49-F238E27FC236}">
                <a16:creationId xmlns:a16="http://schemas.microsoft.com/office/drawing/2014/main" id="{4E12940C-95C0-4FBA-B681-BF5F5A7A0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448" y="1635815"/>
            <a:ext cx="6069104" cy="216994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1CC2C0-F7A1-4AEB-8822-156B937A37A6}"/>
              </a:ext>
            </a:extLst>
          </p:cNvPr>
          <p:cNvSpPr txBox="1"/>
          <p:nvPr/>
        </p:nvSpPr>
        <p:spPr>
          <a:xfrm>
            <a:off x="5522259" y="3836894"/>
            <a:ext cx="648148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/>
                <a:ea typeface="黑体"/>
              </a:rPr>
              <a:t>Add new signaling “</a:t>
            </a:r>
            <a:r>
              <a:rPr lang="en-GB" sz="1100" b="1" err="1">
                <a:solidFill>
                  <a:srgbClr val="FF0000"/>
                </a:solidFill>
                <a:latin typeface="Courier New"/>
                <a:cs typeface="Times New Roman"/>
              </a:rPr>
              <a:t>measResultListPDCS</a:t>
            </a:r>
            <a:r>
              <a:rPr lang="en-GB" sz="1100" b="1">
                <a:solidFill>
                  <a:srgbClr val="FF0000"/>
                </a:solidFill>
                <a:latin typeface="Courier New"/>
                <a:cs typeface="Times New Roman"/>
              </a:rPr>
              <a:t>-NR</a:t>
            </a:r>
            <a:r>
              <a:rPr lang="en-US" sz="1100" b="1">
                <a:latin typeface="Arial"/>
                <a:ea typeface="黑体"/>
              </a:rPr>
              <a:t>” in</a:t>
            </a:r>
            <a:r>
              <a:rPr lang="en-US" sz="1100">
                <a:latin typeface="Arial"/>
                <a:ea typeface="黑体"/>
              </a:rPr>
              <a:t> </a:t>
            </a:r>
            <a:r>
              <a:rPr lang="en-US" sz="1100" err="1">
                <a:latin typeface="Arial"/>
                <a:ea typeface="黑体"/>
              </a:rPr>
              <a:t>MeasResultsSL</a:t>
            </a:r>
            <a:r>
              <a:rPr lang="en-US" sz="1100">
                <a:latin typeface="Arial"/>
                <a:ea typeface="黑体"/>
              </a:rPr>
              <a:t> to transmit </a:t>
            </a:r>
            <a:r>
              <a:rPr lang="en-US" sz="1100">
                <a:solidFill>
                  <a:srgbClr val="FF0000"/>
                </a:solidFill>
                <a:latin typeface="Arial"/>
                <a:ea typeface="黑体"/>
              </a:rPr>
              <a:t>the probability distribution of channel state</a:t>
            </a:r>
            <a:r>
              <a:rPr lang="en-US" sz="1100">
                <a:latin typeface="Arial"/>
                <a:ea typeface="黑体"/>
              </a:rPr>
              <a:t>  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=[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 (h_1 ),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 (h_2 ),…,</a:t>
            </a:r>
            <a:r>
              <a:rPr lang="en-US" sz="1100" err="1">
                <a:ea typeface="+mn-lt"/>
                <a:cs typeface="+mn-lt"/>
              </a:rPr>
              <a:t>p_i</a:t>
            </a:r>
            <a:r>
              <a:rPr lang="en-US" sz="1100">
                <a:ea typeface="+mn-lt"/>
                <a:cs typeface="+mn-lt"/>
              </a:rPr>
              <a:t> (</a:t>
            </a:r>
            <a:r>
              <a:rPr lang="en-US" sz="1100" err="1">
                <a:ea typeface="+mn-lt"/>
                <a:cs typeface="+mn-lt"/>
              </a:rPr>
              <a:t>h_w</a:t>
            </a:r>
            <a:r>
              <a:rPr lang="en-US" sz="1100">
                <a:ea typeface="+mn-lt"/>
                <a:cs typeface="+mn-lt"/>
              </a:rPr>
              <a:t> )]</a:t>
            </a:r>
            <a:r>
              <a:rPr lang="en-US" sz="1100">
                <a:latin typeface="Arial"/>
                <a:ea typeface="黑体"/>
              </a:rPr>
              <a:t> in </a:t>
            </a:r>
            <a:r>
              <a:rPr lang="en-US" sz="1100" err="1">
                <a:latin typeface="Arial"/>
                <a:ea typeface="黑体"/>
              </a:rPr>
              <a:t>sidelink</a:t>
            </a:r>
            <a:r>
              <a:rPr lang="en-US" sz="1100">
                <a:latin typeface="Arial"/>
                <a:ea typeface="黑体"/>
              </a:rPr>
              <a:t> </a:t>
            </a:r>
            <a:r>
              <a:rPr lang="en-US" sz="1100" err="1">
                <a:latin typeface="Arial"/>
                <a:ea typeface="黑体"/>
              </a:rPr>
              <a:t>i</a:t>
            </a:r>
            <a:r>
              <a:rPr lang="en-US" sz="1100">
                <a:latin typeface="Arial"/>
                <a:ea typeface="黑体"/>
              </a:rPr>
              <a:t>, where is the probability that </a:t>
            </a:r>
            <a:r>
              <a:rPr lang="en-US" sz="1100" err="1">
                <a:latin typeface="Arial"/>
                <a:ea typeface="黑体"/>
              </a:rPr>
              <a:t>sidelink</a:t>
            </a:r>
            <a:r>
              <a:rPr lang="en-US" sz="1100">
                <a:latin typeface="Arial"/>
                <a:ea typeface="黑体"/>
              </a:rPr>
              <a:t> is in channel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EC6BD-ACCB-4027-9D66-60347202FB0E}"/>
              </a:ext>
            </a:extLst>
          </p:cNvPr>
          <p:cNvSpPr txBox="1"/>
          <p:nvPr/>
        </p:nvSpPr>
        <p:spPr>
          <a:xfrm>
            <a:off x="5522259" y="4598894"/>
            <a:ext cx="6589057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>
                <a:latin typeface="Arial"/>
                <a:ea typeface="黑体"/>
              </a:rPr>
              <a:t>Add new signaling “</a:t>
            </a:r>
            <a:r>
              <a:rPr lang="en-GB" sz="1100" b="1" err="1">
                <a:solidFill>
                  <a:srgbClr val="FF0000"/>
                </a:solidFill>
                <a:latin typeface="Courier New"/>
                <a:cs typeface="Times New Roman"/>
              </a:rPr>
              <a:t>measResultListOther</a:t>
            </a:r>
            <a:r>
              <a:rPr lang="en-GB" sz="1100" b="1">
                <a:solidFill>
                  <a:srgbClr val="FF0000"/>
                </a:solidFill>
                <a:latin typeface="Courier New"/>
                <a:cs typeface="Times New Roman"/>
              </a:rPr>
              <a:t>-NR</a:t>
            </a:r>
            <a:r>
              <a:rPr lang="en-US" sz="1100" b="1">
                <a:latin typeface="Arial"/>
                <a:ea typeface="黑体"/>
              </a:rPr>
              <a:t>” in</a:t>
            </a:r>
            <a:r>
              <a:rPr lang="en-US" sz="1100">
                <a:latin typeface="Arial"/>
                <a:ea typeface="黑体"/>
              </a:rPr>
              <a:t> </a:t>
            </a:r>
            <a:r>
              <a:rPr lang="en-US" sz="1100" err="1">
                <a:latin typeface="Arial"/>
                <a:ea typeface="黑体"/>
              </a:rPr>
              <a:t>MeasResultsSL</a:t>
            </a:r>
            <a:r>
              <a:rPr lang="en-US" sz="1100">
                <a:latin typeface="Arial"/>
                <a:ea typeface="黑体"/>
              </a:rPr>
              <a:t> to transmit other </a:t>
            </a:r>
            <a:r>
              <a:rPr lang="en-US" sz="1100" err="1">
                <a:latin typeface="Arial"/>
                <a:ea typeface="黑体"/>
              </a:rPr>
              <a:t>sidelink</a:t>
            </a:r>
            <a:r>
              <a:rPr lang="en-US" sz="1100">
                <a:latin typeface="Arial"/>
                <a:ea typeface="黑体"/>
              </a:rPr>
              <a:t> information such as </a:t>
            </a:r>
            <a:r>
              <a:rPr lang="en-US" sz="1100">
                <a:solidFill>
                  <a:srgbClr val="FF0000"/>
                </a:solidFill>
                <a:latin typeface="Arial"/>
                <a:ea typeface="黑体"/>
              </a:rPr>
              <a:t>RSRP, RSRQ, RSSI, SNR, CSI, NLOS/LOS, channel statistics (e.g., mean, variance), </a:t>
            </a:r>
            <a:r>
              <a:rPr lang="en-US" sz="1100" err="1">
                <a:solidFill>
                  <a:srgbClr val="FF0000"/>
                </a:solidFill>
                <a:latin typeface="Arial"/>
                <a:ea typeface="黑体"/>
              </a:rPr>
              <a:t>etc</a:t>
            </a:r>
            <a:r>
              <a:rPr lang="en-US" sz="1100">
                <a:solidFill>
                  <a:srgbClr val="FF0000"/>
                </a:solidFill>
                <a:latin typeface="Arial"/>
                <a:ea typeface="黑体"/>
              </a:rPr>
              <a:t> </a:t>
            </a:r>
            <a:endParaRPr lang="en-US" sz="1400">
              <a:solidFill>
                <a:srgbClr val="FF0000"/>
              </a:solidFill>
              <a:latin typeface="Arial"/>
              <a:ea typeface="黑体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9DA32-9878-414F-B1E8-2FE2EE5E3EA1}"/>
              </a:ext>
            </a:extLst>
          </p:cNvPr>
          <p:cNvSpPr txBox="1"/>
          <p:nvPr/>
        </p:nvSpPr>
        <p:spPr>
          <a:xfrm>
            <a:off x="89646" y="5647766"/>
            <a:ext cx="531607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黑体"/>
              </a:rPr>
              <a:t>Measure of similarity: 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=[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 (h_1 ),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 (h_2 ),…,</a:t>
            </a:r>
            <a:r>
              <a:rPr lang="en-US" sz="1200" err="1">
                <a:latin typeface="Calibri"/>
                <a:ea typeface="黑体"/>
                <a:cs typeface="Calibri"/>
              </a:rPr>
              <a:t>p_i</a:t>
            </a:r>
            <a:r>
              <a:rPr lang="en-US" sz="1200">
                <a:latin typeface="Calibri"/>
                <a:ea typeface="黑体"/>
                <a:cs typeface="Calibri"/>
              </a:rPr>
              <a:t> (</a:t>
            </a:r>
            <a:r>
              <a:rPr lang="en-US" sz="1200" err="1">
                <a:latin typeface="Calibri"/>
                <a:ea typeface="黑体"/>
                <a:cs typeface="Calibri"/>
              </a:rPr>
              <a:t>h_w</a:t>
            </a:r>
            <a:r>
              <a:rPr lang="en-US" sz="1200">
                <a:latin typeface="Calibri"/>
                <a:ea typeface="黑体"/>
                <a:cs typeface="Calibri"/>
              </a:rPr>
              <a:t> )]</a:t>
            </a:r>
            <a:r>
              <a:rPr lang="en-US" sz="1200">
                <a:latin typeface="Arial"/>
                <a:ea typeface="黑体"/>
              </a:rPr>
              <a:t>  </a:t>
            </a:r>
            <a:endParaRPr lang="en-US" sz="12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4E162-0B36-4E80-8ECE-6D034AE95AE0}"/>
              </a:ext>
            </a:extLst>
          </p:cNvPr>
          <p:cNvSpPr txBox="1"/>
          <p:nvPr/>
        </p:nvSpPr>
        <p:spPr>
          <a:xfrm>
            <a:off x="36652" y="3162784"/>
            <a:ext cx="4855116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 defTabSz="914400">
              <a:defRPr/>
            </a:pPr>
            <a:r>
              <a:rPr kumimoji="0" lang="en-US" altLang="zh-CN" sz="1600" b="1">
                <a:latin typeface="Calibri" panose="020F0502020204030204"/>
                <a:ea typeface="等线"/>
              </a:rPr>
              <a:t>Solution</a:t>
            </a:r>
            <a:r>
              <a:rPr kumimoji="0" lang="zh-CN" altLang="en-US" sz="1600" b="1">
                <a:latin typeface="Calibri" panose="020F0502020204030204"/>
                <a:ea typeface="等线"/>
              </a:rPr>
              <a:t>：</a:t>
            </a:r>
            <a:r>
              <a:rPr kumimoji="0" lang="en-US" altLang="zh-CN" sz="1800">
                <a:latin typeface="Calibri" panose="020F0502020204030204"/>
                <a:ea typeface="等线"/>
              </a:rPr>
              <a:t> </a:t>
            </a:r>
            <a:r>
              <a:rPr kumimoji="0" lang="en-US" altLang="zh-CN" sz="1400">
                <a:latin typeface="Calibri" panose="020F0502020204030204"/>
                <a:ea typeface="+mn-lt"/>
              </a:rPr>
              <a:t> UE</a:t>
            </a:r>
            <a:r>
              <a:rPr kumimoji="0" lang="en-US" altLang="zh-CN" sz="1400">
                <a:latin typeface="Calibri" panose="020F0502020204030204"/>
                <a:ea typeface="等线"/>
              </a:rPr>
              <a:t> selection &amp; Grouping</a:t>
            </a:r>
            <a:endParaRPr lang="en-US" altLang="zh-CN" sz="140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等线"/>
              <a:cs typeface="Calibri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B42E315-377B-46AB-9618-29309165D387}"/>
              </a:ext>
            </a:extLst>
          </p:cNvPr>
          <p:cNvCxnSpPr/>
          <p:nvPr/>
        </p:nvCxnSpPr>
        <p:spPr>
          <a:xfrm>
            <a:off x="36652" y="744698"/>
            <a:ext cx="1207466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59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Zheng, Ce</dc:creator>
  <cp:lastModifiedBy>Zheng, Ce</cp:lastModifiedBy>
  <cp:revision>1</cp:revision>
  <dcterms:created xsi:type="dcterms:W3CDTF">2022-11-19T18:47:24Z</dcterms:created>
  <dcterms:modified xsi:type="dcterms:W3CDTF">2022-11-19T18:47:26Z</dcterms:modified>
</cp:coreProperties>
</file>