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88" r:id="rId4"/>
    <p:sldMasterId id="2147483786" r:id="rId5"/>
    <p:sldMasterId id="2147483796" r:id="rId6"/>
  </p:sldMasterIdLst>
  <p:notesMasterIdLst>
    <p:notesMasterId r:id="rId31"/>
  </p:notesMasterIdLst>
  <p:handoutMasterIdLst>
    <p:handoutMasterId r:id="rId32"/>
  </p:handoutMasterIdLst>
  <p:sldIdLst>
    <p:sldId id="324" r:id="rId7"/>
    <p:sldId id="2076137510" r:id="rId8"/>
    <p:sldId id="2076137511" r:id="rId9"/>
    <p:sldId id="2076137520" r:id="rId10"/>
    <p:sldId id="2076137521" r:id="rId11"/>
    <p:sldId id="2076137514" r:id="rId12"/>
    <p:sldId id="2076137515" r:id="rId13"/>
    <p:sldId id="2076137522" r:id="rId14"/>
    <p:sldId id="2076137516" r:id="rId15"/>
    <p:sldId id="2076137517" r:id="rId16"/>
    <p:sldId id="2076137518" r:id="rId17"/>
    <p:sldId id="2076137519" r:id="rId18"/>
    <p:sldId id="2076137523" r:id="rId19"/>
    <p:sldId id="2076137526" r:id="rId20"/>
    <p:sldId id="2076137527" r:id="rId21"/>
    <p:sldId id="2076137529" r:id="rId22"/>
    <p:sldId id="2076137528" r:id="rId23"/>
    <p:sldId id="2076137530" r:id="rId24"/>
    <p:sldId id="2076137524" r:id="rId25"/>
    <p:sldId id="2076137531" r:id="rId26"/>
    <p:sldId id="2076137532" r:id="rId27"/>
    <p:sldId id="2076137525" r:id="rId28"/>
    <p:sldId id="2076137533" r:id="rId29"/>
    <p:sldId id="2076137534" r:id="rId30"/>
  </p:sldIdLst>
  <p:sldSz cx="12204700" cy="6859588"/>
  <p:notesSz cx="6794500" cy="9931400"/>
  <p:defaultTextStyle>
    <a:defPPr>
      <a:defRPr lang="ja-JP"/>
    </a:defPPr>
    <a:lvl1pPr marL="0" algn="l" defTabSz="108932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544662" algn="l" defTabSz="108932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089325" algn="l" defTabSz="108932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1633987" algn="l" defTabSz="108932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2178649" algn="l" defTabSz="108932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2723312" algn="l" defTabSz="108932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3267974" algn="l" defTabSz="108932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3812637" algn="l" defTabSz="108932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4357299" algn="l" defTabSz="1089325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8">
          <p15:clr>
            <a:srgbClr val="A4A3A4"/>
          </p15:clr>
        </p15:guide>
        <p15:guide id="2" orient="horz" pos="227">
          <p15:clr>
            <a:srgbClr val="A4A3A4"/>
          </p15:clr>
        </p15:guide>
        <p15:guide id="3" orient="horz" pos="568">
          <p15:clr>
            <a:srgbClr val="A4A3A4"/>
          </p15:clr>
        </p15:guide>
        <p15:guide id="4" orient="horz" pos="3929">
          <p15:clr>
            <a:srgbClr val="A4A3A4"/>
          </p15:clr>
        </p15:guide>
        <p15:guide id="5" orient="horz" pos="682">
          <p15:clr>
            <a:srgbClr val="A4A3A4"/>
          </p15:clr>
        </p15:guide>
        <p15:guide id="6" orient="horz" pos="2161" userDrawn="1">
          <p15:clr>
            <a:srgbClr val="A4A3A4"/>
          </p15:clr>
        </p15:guide>
        <p15:guide id="7" pos="3844">
          <p15:clr>
            <a:srgbClr val="A4A3A4"/>
          </p15:clr>
        </p15:guide>
        <p15:guide id="8" pos="261">
          <p15:clr>
            <a:srgbClr val="A4A3A4"/>
          </p15:clr>
        </p15:guide>
        <p15:guide id="9" pos="442">
          <p15:clr>
            <a:srgbClr val="A4A3A4"/>
          </p15:clr>
        </p15:guide>
        <p15:guide id="10" pos="7269" userDrawn="1">
          <p15:clr>
            <a:srgbClr val="A4A3A4"/>
          </p15:clr>
        </p15:guide>
        <p15:guide id="11" pos="74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airi Kato" initials="D.K" lastIdx="3" clrIdx="0"/>
  <p:cmAuthor id="1" name="Sun, Chen" initials="SC" lastIdx="4" clrIdx="1"/>
  <p:cmAuthor id="2" name="璐" initials="璐" lastIdx="2" clrIdx="2"/>
  <p:cmAuthor id="3" name="Liu, Min" initials="LM" lastIdx="1" clrIdx="3">
    <p:extLst>
      <p:ext uri="{19B8F6BF-5375-455C-9EA6-DF929625EA0E}">
        <p15:presenceInfo xmlns:p15="http://schemas.microsoft.com/office/powerpoint/2012/main" userId="S::MinA.Liu@sony.com::f3a623c6-0973-40e1-91f5-1dd76d844fb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CCD0E1"/>
    <a:srgbClr val="E58CB2"/>
    <a:srgbClr val="003366"/>
    <a:srgbClr val="00FF00"/>
    <a:srgbClr val="E6E6E6"/>
    <a:srgbClr val="C8C8C8"/>
    <a:srgbClr val="ED8700"/>
    <a:srgbClr val="CCD6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2" y="96"/>
      </p:cViewPr>
      <p:guideLst>
        <p:guide orient="horz" pos="4048"/>
        <p:guide orient="horz" pos="227"/>
        <p:guide orient="horz" pos="568"/>
        <p:guide orient="horz" pos="3929"/>
        <p:guide orient="horz" pos="682"/>
        <p:guide orient="horz" pos="2161"/>
        <p:guide pos="3844"/>
        <p:guide pos="261"/>
        <p:guide pos="442"/>
        <p:guide pos="7269"/>
        <p:guide pos="742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28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64389-FDA7-DD41-A374-B1DA747FDC5A}" type="datetimeFigureOut">
              <a:rPr kumimoji="1" lang="ja-JP" altLang="en-US" smtClean="0"/>
              <a:pPr/>
              <a:t>2023/5/29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03614E-5182-F847-8C8B-1C22E58109F6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0437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D1A7-AB37-4B52-BC42-F90D4DEB2F36}" type="datetimeFigureOut">
              <a:rPr kumimoji="1" lang="ja-JP" altLang="en-US" smtClean="0"/>
              <a:pPr/>
              <a:t>2023/5/29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84138" y="744538"/>
            <a:ext cx="662622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6B5EF-E6B2-4482-B3E1-BC282756F21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08411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gi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>
            <a:off x="720725" y="5734800"/>
            <a:ext cx="10763250" cy="21544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Department Name</a:t>
            </a:r>
            <a:endParaRPr kumimoji="1" lang="ja-JP" altLang="en-US"/>
          </a:p>
        </p:txBody>
      </p:sp>
      <p:sp>
        <p:nvSpPr>
          <p:cNvPr id="26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6083400"/>
            <a:ext cx="10763250" cy="15388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l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Copyright</a:t>
            </a:r>
            <a:endParaRPr kumimoji="1" lang="ja-JP" altLang="en-US"/>
          </a:p>
        </p:txBody>
      </p:sp>
      <p:sp>
        <p:nvSpPr>
          <p:cNvPr id="27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722314" y="1989634"/>
            <a:ext cx="10761662" cy="5762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32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Presentation Title</a:t>
            </a:r>
            <a:endParaRPr kumimoji="1" lang="ja-JP" altLang="en-US"/>
          </a:p>
        </p:txBody>
      </p:sp>
      <p:sp>
        <p:nvSpPr>
          <p:cNvPr id="28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722314" y="2915965"/>
            <a:ext cx="10761662" cy="3077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544662" indent="0" algn="l">
              <a:buNone/>
              <a:defRPr/>
            </a:lvl2pPr>
          </a:lstStyle>
          <a:p>
            <a:pPr lvl="0"/>
            <a:r>
              <a:rPr kumimoji="1" lang="en-US" altLang="ja-JP"/>
              <a:t>Sub-Title</a:t>
            </a:r>
            <a:endParaRPr kumimoji="1" lang="ja-JP" altLang="en-US"/>
          </a:p>
        </p:txBody>
      </p:sp>
      <p:pic>
        <p:nvPicPr>
          <p:cNvPr id="10" name="図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47" y="6425977"/>
            <a:ext cx="1295403" cy="432817"/>
          </a:xfrm>
          <a:prstGeom prst="rect">
            <a:avLst/>
          </a:prstGeom>
        </p:spPr>
      </p:pic>
      <p:pic>
        <p:nvPicPr>
          <p:cNvPr id="11" name="Picture 10" descr="Combination_logos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30" b="-3042"/>
          <a:stretch/>
        </p:blipFill>
        <p:spPr>
          <a:xfrm>
            <a:off x="10134798" y="305593"/>
            <a:ext cx="1474617" cy="549627"/>
          </a:xfrm>
          <a:prstGeom prst="rect">
            <a:avLst/>
          </a:prstGeom>
        </p:spPr>
      </p:pic>
      <p:pic>
        <p:nvPicPr>
          <p:cNvPr id="8" name="Picture 7" descr="20th_logo_H_cn_s.gi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38" y="33864"/>
            <a:ext cx="2895600" cy="106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1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98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" y="6427588"/>
            <a:ext cx="12204000" cy="43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99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800" y="360364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798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6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 typeface="Arial" pitchFamily="34" charset="0"/>
              <a:buChar char="•"/>
              <a:defRPr sz="2398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1598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1399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1099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999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en-US" altLang="ja-JP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1" y="6519600"/>
            <a:ext cx="1048514" cy="262129"/>
          </a:xfrm>
          <a:prstGeom prst="rect">
            <a:avLst/>
          </a:prstGeom>
        </p:spPr>
      </p:pic>
      <p:pic>
        <p:nvPicPr>
          <p:cNvPr id="15" name="図 14" descr="ラベル+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601" y="6429601"/>
            <a:ext cx="1293941" cy="429789"/>
          </a:xfrm>
          <a:prstGeom prst="rect">
            <a:avLst/>
          </a:prstGeom>
        </p:spPr>
      </p:pic>
      <p:pic>
        <p:nvPicPr>
          <p:cNvPr id="4" name="Picture 3" descr="Ba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6426772"/>
            <a:ext cx="12204192" cy="432816"/>
          </a:xfrm>
          <a:prstGeom prst="rect">
            <a:avLst/>
          </a:prstGeom>
        </p:spPr>
      </p:pic>
      <p:sp>
        <p:nvSpPr>
          <p:cNvPr id="25" name="スライド番号プレースホルダー 4"/>
          <p:cNvSpPr txBox="1">
            <a:spLocks/>
          </p:cNvSpPr>
          <p:nvPr userDrawn="1"/>
        </p:nvSpPr>
        <p:spPr>
          <a:xfrm>
            <a:off x="1421830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latin typeface="SST" pitchFamily="34" charset="0"/>
              </a:rPr>
              <a:pPr/>
              <a:t>‹#›</a:t>
            </a:fld>
            <a:endParaRPr lang="ja-JP" altLang="en-US" sz="999" baseline="0">
              <a:latin typeface="SST" pitchFamily="34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5612" y="6523264"/>
            <a:ext cx="4935538" cy="215900"/>
          </a:xfrm>
          <a:prstGeom prst="rect">
            <a:avLst/>
          </a:prstGeom>
          <a:ln/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6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81212" y="6523264"/>
            <a:ext cx="822960" cy="215900"/>
          </a:xfrm>
          <a:prstGeom prst="rect">
            <a:avLst/>
          </a:prstGeom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pic>
        <p:nvPicPr>
          <p:cNvPr id="27" name="図 3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48" y="6425978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7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98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" y="6427588"/>
            <a:ext cx="12204000" cy="43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99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800" y="360364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798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1" y="6519600"/>
            <a:ext cx="1048514" cy="262129"/>
          </a:xfrm>
          <a:prstGeom prst="rect">
            <a:avLst/>
          </a:prstGeom>
        </p:spPr>
      </p:pic>
      <p:pic>
        <p:nvPicPr>
          <p:cNvPr id="15" name="図 14" descr="ラベル+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601" y="6429601"/>
            <a:ext cx="1293941" cy="429789"/>
          </a:xfrm>
          <a:prstGeom prst="rect">
            <a:avLst/>
          </a:prstGeom>
        </p:spPr>
      </p:pic>
      <p:pic>
        <p:nvPicPr>
          <p:cNvPr id="14" name="Picture 13" descr="Ba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6426772"/>
            <a:ext cx="12204192" cy="432816"/>
          </a:xfrm>
          <a:prstGeom prst="rect">
            <a:avLst/>
          </a:prstGeom>
        </p:spPr>
      </p:pic>
      <p:sp>
        <p:nvSpPr>
          <p:cNvPr id="25" name="スライド番号プレースホルダー 4"/>
          <p:cNvSpPr txBox="1">
            <a:spLocks/>
          </p:cNvSpPr>
          <p:nvPr userDrawn="1"/>
        </p:nvSpPr>
        <p:spPr>
          <a:xfrm>
            <a:off x="1421830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latin typeface="SST" pitchFamily="34" charset="0"/>
              </a:rPr>
              <a:pPr/>
              <a:t>‹#›</a:t>
            </a:fld>
            <a:endParaRPr lang="ja-JP" altLang="en-US" sz="999" baseline="0">
              <a:latin typeface="SST" pitchFamily="34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5612" y="6523264"/>
            <a:ext cx="4935538" cy="215900"/>
          </a:xfrm>
          <a:prstGeom prst="rect">
            <a:avLst/>
          </a:prstGeom>
          <a:ln/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6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81212" y="6523264"/>
            <a:ext cx="822960" cy="215900"/>
          </a:xfrm>
          <a:prstGeom prst="rect">
            <a:avLst/>
          </a:prstGeom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pic>
        <p:nvPicPr>
          <p:cNvPr id="27" name="図 3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48" y="6425978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88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Gray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98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タイトル 1"/>
          <p:cNvSpPr>
            <a:spLocks noGrp="1"/>
          </p:cNvSpPr>
          <p:nvPr>
            <p:ph type="title"/>
          </p:nvPr>
        </p:nvSpPr>
        <p:spPr bwMode="gray">
          <a:xfrm>
            <a:off x="431800" y="360364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798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4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6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 typeface="Arial" pitchFamily="34" charset="0"/>
              <a:buChar char="•"/>
              <a:defRPr sz="2398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 typeface="Arial" pitchFamily="34" charset="0"/>
              <a:buChar char="•"/>
              <a:defRPr sz="1598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 typeface="Arial" pitchFamily="34" charset="0"/>
              <a:buChar char="•"/>
              <a:defRPr sz="1399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 typeface="Arial" pitchFamily="34" charset="0"/>
              <a:buChar char="•"/>
              <a:defRPr sz="1099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999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en-US" altLang="ja-JP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1" y="6519600"/>
            <a:ext cx="1048514" cy="262129"/>
          </a:xfrm>
          <a:prstGeom prst="rect">
            <a:avLst/>
          </a:prstGeom>
        </p:spPr>
      </p:pic>
      <p:pic>
        <p:nvPicPr>
          <p:cNvPr id="14" name="Picture 13" descr="Ba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6426772"/>
            <a:ext cx="12204192" cy="432816"/>
          </a:xfrm>
          <a:prstGeom prst="rect">
            <a:avLst/>
          </a:prstGeom>
        </p:spPr>
      </p:pic>
      <p:sp>
        <p:nvSpPr>
          <p:cNvPr id="21" name="スライド番号プレースホルダー 4"/>
          <p:cNvSpPr txBox="1">
            <a:spLocks/>
          </p:cNvSpPr>
          <p:nvPr userDrawn="1"/>
        </p:nvSpPr>
        <p:spPr>
          <a:xfrm>
            <a:off x="1421830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solidFill>
                  <a:schemeClr val="tx1"/>
                </a:solidFill>
                <a:latin typeface="SST" pitchFamily="34" charset="0"/>
              </a:rPr>
              <a:pPr/>
              <a:t>‹#›</a:t>
            </a:fld>
            <a:endParaRPr lang="ja-JP" altLang="en-US" sz="999" baseline="0">
              <a:solidFill>
                <a:schemeClr val="tx1"/>
              </a:solidFill>
              <a:latin typeface="SST" pitchFamily="34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5612" y="6523264"/>
            <a:ext cx="4935538" cy="215900"/>
          </a:xfrm>
          <a:prstGeom prst="rect">
            <a:avLst/>
          </a:prstGeom>
          <a:ln/>
        </p:spPr>
        <p:txBody>
          <a:bodyPr/>
          <a:lstStyle>
            <a:lvl1pPr>
              <a:defRPr sz="999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81212" y="6523264"/>
            <a:ext cx="822960" cy="215900"/>
          </a:xfrm>
          <a:prstGeom prst="rect">
            <a:avLst/>
          </a:prstGeom>
        </p:spPr>
        <p:txBody>
          <a:bodyPr/>
          <a:lstStyle>
            <a:lvl1pPr>
              <a:defRPr sz="999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pic>
        <p:nvPicPr>
          <p:cNvPr id="25" name="図 3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48" y="6425978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65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ay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None/>
            </a:pPr>
            <a:r>
              <a:rPr kumimoji="1" lang="en-US" altLang="ja-JP" sz="1798"/>
              <a:t>c</a:t>
            </a:r>
            <a:endParaRPr kumimoji="1" lang="ja-JP" altLang="en-US" sz="1798"/>
          </a:p>
        </p:txBody>
      </p:sp>
      <p:sp>
        <p:nvSpPr>
          <p:cNvPr id="33" name="タイトル 1"/>
          <p:cNvSpPr>
            <a:spLocks noGrp="1"/>
          </p:cNvSpPr>
          <p:nvPr>
            <p:ph type="title"/>
          </p:nvPr>
        </p:nvSpPr>
        <p:spPr bwMode="gray">
          <a:xfrm>
            <a:off x="431800" y="360364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798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4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6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 typeface="Arial" pitchFamily="34" charset="0"/>
              <a:buChar char="•"/>
              <a:defRPr sz="2398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 typeface="Arial" pitchFamily="34" charset="0"/>
              <a:buChar char="•"/>
              <a:defRPr sz="1598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 typeface="Arial" pitchFamily="34" charset="0"/>
              <a:buChar char="•"/>
              <a:defRPr sz="1399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 typeface="Arial" pitchFamily="34" charset="0"/>
              <a:buChar char="•"/>
              <a:defRPr sz="1099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999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en-US" altLang="ja-JP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pic>
        <p:nvPicPr>
          <p:cNvPr id="23" name="Picture 22" descr="Ba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6426772"/>
            <a:ext cx="12204192" cy="432816"/>
          </a:xfrm>
          <a:prstGeom prst="rect">
            <a:avLst/>
          </a:prstGeom>
        </p:spPr>
      </p:pic>
      <p:pic>
        <p:nvPicPr>
          <p:cNvPr id="26" name="図 3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48" y="6425978"/>
            <a:ext cx="1295403" cy="432817"/>
          </a:xfrm>
          <a:prstGeom prst="rect">
            <a:avLst/>
          </a:prstGeom>
        </p:spPr>
      </p:pic>
      <p:cxnSp>
        <p:nvCxnSpPr>
          <p:cNvPr id="14" name="直線コネクタ 26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図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1" y="6519600"/>
            <a:ext cx="1048514" cy="262129"/>
          </a:xfrm>
          <a:prstGeom prst="rect">
            <a:avLst/>
          </a:prstGeom>
        </p:spPr>
      </p:pic>
      <p:sp>
        <p:nvSpPr>
          <p:cNvPr id="19" name="スライド番号プレースホルダー 4"/>
          <p:cNvSpPr txBox="1">
            <a:spLocks/>
          </p:cNvSpPr>
          <p:nvPr userDrawn="1"/>
        </p:nvSpPr>
        <p:spPr>
          <a:xfrm>
            <a:off x="1421830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solidFill>
                  <a:schemeClr val="tx1"/>
                </a:solidFill>
                <a:latin typeface="SST" pitchFamily="34" charset="0"/>
              </a:rPr>
              <a:pPr/>
              <a:t>‹#›</a:t>
            </a:fld>
            <a:endParaRPr lang="ja-JP" altLang="en-US" sz="999" baseline="0">
              <a:solidFill>
                <a:schemeClr val="tx1"/>
              </a:solidFill>
              <a:latin typeface="SST" pitchFamily="34" charset="0"/>
            </a:endParaRPr>
          </a:p>
        </p:txBody>
      </p:sp>
      <p:sp>
        <p:nvSpPr>
          <p:cNvPr id="20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5612" y="6523264"/>
            <a:ext cx="4935538" cy="215900"/>
          </a:xfrm>
          <a:prstGeom prst="rect">
            <a:avLst/>
          </a:prstGeom>
          <a:ln/>
        </p:spPr>
        <p:txBody>
          <a:bodyPr/>
          <a:lstStyle>
            <a:lvl1pPr>
              <a:defRPr sz="999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81212" y="6523264"/>
            <a:ext cx="822960" cy="215900"/>
          </a:xfrm>
          <a:prstGeom prst="rect">
            <a:avLst/>
          </a:prstGeom>
        </p:spPr>
        <p:txBody>
          <a:bodyPr/>
          <a:lstStyle>
            <a:lvl1pPr>
              <a:defRPr sz="999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98925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1" y="6427588"/>
            <a:ext cx="122040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99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800" y="360364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798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6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 typeface="Arial" pitchFamily="34" charset="0"/>
              <a:buChar char="•"/>
              <a:defRPr sz="2398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 typeface="Arial" pitchFamily="34" charset="0"/>
              <a:buChar char="•"/>
              <a:defRPr sz="1598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 typeface="Arial" pitchFamily="34" charset="0"/>
              <a:buChar char="•"/>
              <a:defRPr sz="1399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 typeface="Arial" pitchFamily="34" charset="0"/>
              <a:buChar char="•"/>
              <a:defRPr sz="1099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999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en-US" altLang="ja-JP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1" y="6519600"/>
            <a:ext cx="1048514" cy="262129"/>
          </a:xfrm>
          <a:prstGeom prst="rect">
            <a:avLst/>
          </a:prstGeom>
        </p:spPr>
      </p:pic>
      <p:pic>
        <p:nvPicPr>
          <p:cNvPr id="19" name="Picture 18" descr="Ba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6426772"/>
            <a:ext cx="12204192" cy="432816"/>
          </a:xfrm>
          <a:prstGeom prst="rect">
            <a:avLst/>
          </a:prstGeom>
        </p:spPr>
      </p:pic>
      <p:sp>
        <p:nvSpPr>
          <p:cNvPr id="20" name="スライド番号プレースホルダー 4"/>
          <p:cNvSpPr txBox="1">
            <a:spLocks/>
          </p:cNvSpPr>
          <p:nvPr userDrawn="1"/>
        </p:nvSpPr>
        <p:spPr>
          <a:xfrm>
            <a:off x="1421830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latin typeface="SST" pitchFamily="34" charset="0"/>
              </a:rPr>
              <a:pPr/>
              <a:t>‹#›</a:t>
            </a:fld>
            <a:endParaRPr lang="ja-JP" altLang="en-US" sz="999" baseline="0">
              <a:latin typeface="SST" pitchFamily="34" charset="0"/>
            </a:endParaRPr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5612" y="6523264"/>
            <a:ext cx="4935538" cy="215900"/>
          </a:xfrm>
          <a:prstGeom prst="rect">
            <a:avLst/>
          </a:prstGeom>
          <a:ln/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2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81212" y="6523264"/>
            <a:ext cx="822960" cy="215900"/>
          </a:xfrm>
          <a:prstGeom prst="rect">
            <a:avLst/>
          </a:prstGeom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pic>
        <p:nvPicPr>
          <p:cNvPr id="23" name="図 3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48" y="6425978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71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/Black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798"/>
          </a:p>
        </p:txBody>
      </p:sp>
      <p:sp>
        <p:nvSpPr>
          <p:cNvPr id="6" name="正方形/長方形 5"/>
          <p:cNvSpPr/>
          <p:nvPr userDrawn="1"/>
        </p:nvSpPr>
        <p:spPr>
          <a:xfrm>
            <a:off x="1" y="6427588"/>
            <a:ext cx="12204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99">
              <a:solidFill>
                <a:srgbClr val="FFFFFF"/>
              </a:solidFill>
            </a:endParaRPr>
          </a:p>
        </p:txBody>
      </p:sp>
      <p:sp>
        <p:nvSpPr>
          <p:cNvPr id="38" name="タイトル 1"/>
          <p:cNvSpPr>
            <a:spLocks noGrp="1"/>
          </p:cNvSpPr>
          <p:nvPr>
            <p:ph type="title"/>
          </p:nvPr>
        </p:nvSpPr>
        <p:spPr bwMode="gray">
          <a:xfrm>
            <a:off x="431800" y="360364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798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9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6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 typeface="Arial" pitchFamily="34" charset="0"/>
              <a:buChar char="•"/>
              <a:defRPr sz="2398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lnSpc>
                <a:spcPts val="3398"/>
              </a:lnSpc>
              <a:spcBef>
                <a:spcPts val="0"/>
              </a:spcBef>
              <a:buFont typeface="Arial" pitchFamily="34" charset="0"/>
              <a:buChar char="•"/>
              <a:defRPr sz="1598" baseline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lnSpc>
                <a:spcPts val="3398"/>
              </a:lnSpc>
              <a:spcBef>
                <a:spcPts val="0"/>
              </a:spcBef>
              <a:buFont typeface="Arial" pitchFamily="34" charset="0"/>
              <a:buChar char="•"/>
              <a:defRPr sz="1399" baseline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lnSpc>
                <a:spcPts val="3398"/>
              </a:lnSpc>
              <a:spcBef>
                <a:spcPts val="0"/>
              </a:spcBef>
              <a:buFont typeface="Arial" pitchFamily="34" charset="0"/>
              <a:buChar char="•"/>
              <a:defRPr sz="1099" baseline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999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en-US" altLang="ja-JP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1" y="6519600"/>
            <a:ext cx="1048514" cy="262129"/>
          </a:xfrm>
          <a:prstGeom prst="rect">
            <a:avLst/>
          </a:prstGeom>
        </p:spPr>
      </p:pic>
      <p:pic>
        <p:nvPicPr>
          <p:cNvPr id="14" name="Picture 13" descr="Ba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6426772"/>
            <a:ext cx="12204192" cy="432816"/>
          </a:xfrm>
          <a:prstGeom prst="rect">
            <a:avLst/>
          </a:prstGeom>
        </p:spPr>
      </p:pic>
      <p:sp>
        <p:nvSpPr>
          <p:cNvPr id="20" name="スライド番号プレースホルダー 4"/>
          <p:cNvSpPr txBox="1">
            <a:spLocks/>
          </p:cNvSpPr>
          <p:nvPr userDrawn="1"/>
        </p:nvSpPr>
        <p:spPr>
          <a:xfrm>
            <a:off x="1421830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solidFill>
                  <a:schemeClr val="tx1"/>
                </a:solidFill>
                <a:latin typeface="SST" pitchFamily="34" charset="0"/>
              </a:rPr>
              <a:pPr/>
              <a:t>‹#›</a:t>
            </a:fld>
            <a:endParaRPr lang="ja-JP" altLang="en-US" sz="999" baseline="0">
              <a:solidFill>
                <a:schemeClr val="tx1"/>
              </a:solidFill>
              <a:latin typeface="SST" pitchFamily="34" charset="0"/>
            </a:endParaRP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5612" y="6523264"/>
            <a:ext cx="4935538" cy="215900"/>
          </a:xfrm>
          <a:prstGeom prst="rect">
            <a:avLst/>
          </a:prstGeom>
          <a:ln/>
        </p:spPr>
        <p:txBody>
          <a:bodyPr/>
          <a:lstStyle>
            <a:lvl1pPr>
              <a:defRPr sz="999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81212" y="6523264"/>
            <a:ext cx="822960" cy="215900"/>
          </a:xfrm>
          <a:prstGeom prst="rect">
            <a:avLst/>
          </a:prstGeom>
        </p:spPr>
        <p:txBody>
          <a:bodyPr/>
          <a:lstStyle>
            <a:lvl1pPr>
              <a:defRPr sz="999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pic>
        <p:nvPicPr>
          <p:cNvPr id="22" name="図 3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48" y="6425978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78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 userDrawn="1"/>
        </p:nvSpPr>
        <p:spPr bwMode="gray">
          <a:xfrm>
            <a:off x="720727" y="5940001"/>
            <a:ext cx="10763249" cy="6034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899" kern="1200">
                <a:solidFill>
                  <a:srgbClr val="717171"/>
                </a:solidFill>
                <a:latin typeface="SST" pitchFamily="34" charset="0"/>
                <a:ea typeface="+mn-ea"/>
                <a:cs typeface="メイリオ"/>
              </a:rPr>
              <a:t>SONY is a registered trademark of Sony Corporation.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899">
                <a:solidFill>
                  <a:srgbClr val="717171"/>
                </a:solidFill>
                <a:latin typeface="SST" pitchFamily="34" charset="0"/>
                <a:ea typeface="+mj-ea"/>
                <a:cs typeface="メイリオ"/>
              </a:rPr>
              <a:t>Names of Sony products and services are the registered trademarks and/or trademarks of Sony Corporation or its Group companies.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899">
                <a:solidFill>
                  <a:srgbClr val="717171"/>
                </a:solidFill>
                <a:latin typeface="SST" pitchFamily="34" charset="0"/>
                <a:ea typeface="+mj-ea"/>
                <a:cs typeface="メイリオ"/>
              </a:rPr>
              <a:t>Other company names and product names are registered trademarks and/or trademarks of the respective companies.</a:t>
            </a:r>
          </a:p>
        </p:txBody>
      </p:sp>
      <p:pic>
        <p:nvPicPr>
          <p:cNvPr id="5" name="Picture 4" descr="20th_logo_H_cn_s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41" y="4725938"/>
            <a:ext cx="3141819" cy="115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38700" y="2637707"/>
            <a:ext cx="25273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39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5354" y="2130922"/>
            <a:ext cx="10373995" cy="1470365"/>
          </a:xfrm>
        </p:spPr>
        <p:txBody>
          <a:bodyPr>
            <a:normAutofit/>
          </a:bodyPr>
          <a:lstStyle>
            <a:lvl1pPr>
              <a:defRPr sz="3598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30705" y="3887100"/>
            <a:ext cx="8543290" cy="1753006"/>
          </a:xfrm>
        </p:spPr>
        <p:txBody>
          <a:bodyPr>
            <a:normAutofit/>
          </a:bodyPr>
          <a:lstStyle>
            <a:lvl1pPr marL="0" indent="0" algn="ctr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1pPr>
            <a:lvl2pPr marL="456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6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5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4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单击此处编辑母版副标题样式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10235" y="6357824"/>
            <a:ext cx="2847763" cy="365210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9939" y="6357824"/>
            <a:ext cx="3864822" cy="36521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746703" y="6357824"/>
            <a:ext cx="2847763" cy="365210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35482"/>
      </p:ext>
    </p:extLst>
  </p:cSld>
  <p:clrMapOvr>
    <a:masterClrMapping/>
  </p:clrMapOvr>
  <p:hf sldNum="0"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199">
                <a:latin typeface="+mn-lt"/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10235" y="6357824"/>
            <a:ext cx="2847763" cy="365210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9939" y="6357824"/>
            <a:ext cx="3864822" cy="36521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746703" y="6357824"/>
            <a:ext cx="2847763" cy="365210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7136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4087" y="4407923"/>
            <a:ext cx="10373995" cy="1362390"/>
          </a:xfrm>
        </p:spPr>
        <p:txBody>
          <a:bodyPr anchor="t"/>
          <a:lstStyle>
            <a:lvl1pPr algn="l">
              <a:defRPr sz="3998" b="1" cap="all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4087" y="2907388"/>
            <a:ext cx="10373995" cy="1500534"/>
          </a:xfrm>
        </p:spPr>
        <p:txBody>
          <a:bodyPr anchor="b"/>
          <a:lstStyle>
            <a:lvl1pPr marL="0" indent="0">
              <a:buNone/>
              <a:defRPr sz="1998">
                <a:solidFill>
                  <a:schemeClr val="tx1">
                    <a:tint val="75000"/>
                  </a:schemeClr>
                </a:solidFill>
              </a:defRPr>
            </a:lvl1pPr>
            <a:lvl2pPr marL="456925" indent="0">
              <a:buNone/>
              <a:defRPr sz="1798">
                <a:solidFill>
                  <a:schemeClr val="tx1">
                    <a:tint val="75000"/>
                  </a:schemeClr>
                </a:solidFill>
              </a:defRPr>
            </a:lvl2pPr>
            <a:lvl3pPr marL="913851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3pPr>
            <a:lvl4pPr marL="1370776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4pPr>
            <a:lvl5pPr marL="1827702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5pPr>
            <a:lvl6pPr marL="2284628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6pPr>
            <a:lvl7pPr marL="2741553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7pPr>
            <a:lvl8pPr marL="3198479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8pPr>
            <a:lvl9pPr marL="3655405" indent="0">
              <a:buNone/>
              <a:defRPr sz="13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10235" y="6357824"/>
            <a:ext cx="2847763" cy="365210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9939" y="6357824"/>
            <a:ext cx="3864822" cy="36521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746703" y="6357824"/>
            <a:ext cx="2847763" cy="365210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1262"/>
      </p:ext>
    </p:extLst>
  </p:cSld>
  <p:clrMapOvr>
    <a:masterClrMapping/>
  </p:clrMapOvr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799" y="360363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4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10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en-US" altLang="ja-JP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5" name="図 14" descr="ラベル+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600" y="6429600"/>
            <a:ext cx="1293941" cy="429789"/>
          </a:xfrm>
          <a:prstGeom prst="rect">
            <a:avLst/>
          </a:prstGeom>
        </p:spPr>
      </p:pic>
      <p:pic>
        <p:nvPicPr>
          <p:cNvPr id="4" name="Picture 3" descr="Ba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6426772"/>
            <a:ext cx="12204192" cy="432816"/>
          </a:xfrm>
          <a:prstGeom prst="rect">
            <a:avLst/>
          </a:prstGeom>
        </p:spPr>
      </p:pic>
      <p:sp>
        <p:nvSpPr>
          <p:cNvPr id="25" name="スライド番号プレースホルダー 4"/>
          <p:cNvSpPr txBox="1">
            <a:spLocks/>
          </p:cNvSpPr>
          <p:nvPr userDrawn="1"/>
        </p:nvSpPr>
        <p:spPr>
          <a:xfrm>
            <a:off x="1421829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baseline="0" smtClean="0">
                <a:latin typeface="SST" pitchFamily="34" charset="0"/>
              </a:rPr>
              <a:pPr/>
              <a:t>‹#›</a:t>
            </a:fld>
            <a:endParaRPr lang="ja-JP" altLang="en-US" sz="1000" baseline="0">
              <a:latin typeface="SST" pitchFamily="34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5612" y="6523264"/>
            <a:ext cx="4935538" cy="215900"/>
          </a:xfrm>
          <a:prstGeom prst="rect">
            <a:avLst/>
          </a:prstGeom>
          <a:ln/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6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81212" y="6523264"/>
            <a:ext cx="822960" cy="2159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pic>
        <p:nvPicPr>
          <p:cNvPr id="27" name="図 3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47" y="6425977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821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10235" y="1600574"/>
            <a:ext cx="5390409" cy="4527011"/>
          </a:xfrm>
        </p:spPr>
        <p:txBody>
          <a:bodyPr/>
          <a:lstStyle>
            <a:lvl1pPr>
              <a:defRPr sz="2799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204057" y="1600574"/>
            <a:ext cx="5390409" cy="4527011"/>
          </a:xfrm>
        </p:spPr>
        <p:txBody>
          <a:bodyPr/>
          <a:lstStyle>
            <a:lvl1pPr>
              <a:defRPr sz="2799"/>
            </a:lvl1pPr>
            <a:lvl2pPr>
              <a:defRPr sz="2398"/>
            </a:lvl2pPr>
            <a:lvl3pPr>
              <a:defRPr sz="1998"/>
            </a:lvl3pPr>
            <a:lvl4pPr>
              <a:defRPr sz="1798"/>
            </a:lvl4pPr>
            <a:lvl5pPr>
              <a:defRPr sz="1798"/>
            </a:lvl5pPr>
            <a:lvl6pPr>
              <a:defRPr sz="1798"/>
            </a:lvl6pPr>
            <a:lvl7pPr>
              <a:defRPr sz="1798"/>
            </a:lvl7pPr>
            <a:lvl8pPr>
              <a:defRPr sz="1798"/>
            </a:lvl8pPr>
            <a:lvl9pPr>
              <a:defRPr sz="1798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10235" y="6357824"/>
            <a:ext cx="2847763" cy="365210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169939" y="6357824"/>
            <a:ext cx="3864822" cy="36521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746703" y="6357824"/>
            <a:ext cx="2847763" cy="365210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255416"/>
      </p:ext>
    </p:extLst>
  </p:cSld>
  <p:clrMapOvr>
    <a:masterClrMapping/>
  </p:clrMapOvr>
  <p:hf sldNum="0"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10237" y="1535471"/>
            <a:ext cx="5392528" cy="639911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925" indent="0">
              <a:buNone/>
              <a:defRPr sz="1998" b="1"/>
            </a:lvl2pPr>
            <a:lvl3pPr marL="913851" indent="0">
              <a:buNone/>
              <a:defRPr sz="1798" b="1"/>
            </a:lvl3pPr>
            <a:lvl4pPr marL="1370776" indent="0">
              <a:buNone/>
              <a:defRPr sz="1598" b="1"/>
            </a:lvl4pPr>
            <a:lvl5pPr marL="1827702" indent="0">
              <a:buNone/>
              <a:defRPr sz="1598" b="1"/>
            </a:lvl5pPr>
            <a:lvl6pPr marL="2284628" indent="0">
              <a:buNone/>
              <a:defRPr sz="1598" b="1"/>
            </a:lvl6pPr>
            <a:lvl7pPr marL="2741553" indent="0">
              <a:buNone/>
              <a:defRPr sz="1598" b="1"/>
            </a:lvl7pPr>
            <a:lvl8pPr marL="3198479" indent="0">
              <a:buNone/>
              <a:defRPr sz="1598" b="1"/>
            </a:lvl8pPr>
            <a:lvl9pPr marL="3655405" indent="0">
              <a:buNone/>
              <a:defRPr sz="1598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0237" y="2175380"/>
            <a:ext cx="5392528" cy="3952203"/>
          </a:xfr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9823" y="1535471"/>
            <a:ext cx="5394647" cy="639911"/>
          </a:xfrm>
        </p:spPr>
        <p:txBody>
          <a:bodyPr anchor="b"/>
          <a:lstStyle>
            <a:lvl1pPr marL="0" indent="0">
              <a:buNone/>
              <a:defRPr sz="2398" b="1"/>
            </a:lvl1pPr>
            <a:lvl2pPr marL="456925" indent="0">
              <a:buNone/>
              <a:defRPr sz="1998" b="1"/>
            </a:lvl2pPr>
            <a:lvl3pPr marL="913851" indent="0">
              <a:buNone/>
              <a:defRPr sz="1798" b="1"/>
            </a:lvl3pPr>
            <a:lvl4pPr marL="1370776" indent="0">
              <a:buNone/>
              <a:defRPr sz="1598" b="1"/>
            </a:lvl4pPr>
            <a:lvl5pPr marL="1827702" indent="0">
              <a:buNone/>
              <a:defRPr sz="1598" b="1"/>
            </a:lvl5pPr>
            <a:lvl6pPr marL="2284628" indent="0">
              <a:buNone/>
              <a:defRPr sz="1598" b="1"/>
            </a:lvl6pPr>
            <a:lvl7pPr marL="2741553" indent="0">
              <a:buNone/>
              <a:defRPr sz="1598" b="1"/>
            </a:lvl7pPr>
            <a:lvl8pPr marL="3198479" indent="0">
              <a:buNone/>
              <a:defRPr sz="1598" b="1"/>
            </a:lvl8pPr>
            <a:lvl9pPr marL="3655405" indent="0">
              <a:buNone/>
              <a:defRPr sz="1598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9823" y="2175380"/>
            <a:ext cx="5394647" cy="3952203"/>
          </a:xfrm>
        </p:spPr>
        <p:txBody>
          <a:bodyPr/>
          <a:lstStyle>
            <a:lvl1pPr>
              <a:defRPr sz="2398"/>
            </a:lvl1pPr>
            <a:lvl2pPr>
              <a:defRPr sz="1998"/>
            </a:lvl2pPr>
            <a:lvl3pPr>
              <a:defRPr sz="1798"/>
            </a:lvl3pPr>
            <a:lvl4pPr>
              <a:defRPr sz="1598"/>
            </a:lvl4pPr>
            <a:lvl5pPr>
              <a:defRPr sz="1598"/>
            </a:lvl5pPr>
            <a:lvl6pPr>
              <a:defRPr sz="1598"/>
            </a:lvl6pPr>
            <a:lvl7pPr>
              <a:defRPr sz="1598"/>
            </a:lvl7pPr>
            <a:lvl8pPr>
              <a:defRPr sz="1598"/>
            </a:lvl8pPr>
            <a:lvl9pPr>
              <a:defRPr sz="1598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610235" y="6357824"/>
            <a:ext cx="2847763" cy="365210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4169939" y="6357824"/>
            <a:ext cx="3864822" cy="36521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>
          <a:xfrm>
            <a:off x="8746703" y="6357824"/>
            <a:ext cx="2847763" cy="365210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825308"/>
      </p:ext>
    </p:extLst>
  </p:cSld>
  <p:clrMapOvr>
    <a:masterClrMapping/>
  </p:clrMapOvr>
  <p:hf sldNum="0"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610235" y="6357824"/>
            <a:ext cx="2847763" cy="365210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4169939" y="6357824"/>
            <a:ext cx="3864822" cy="36521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>
          <a:xfrm>
            <a:off x="8746703" y="6357824"/>
            <a:ext cx="2847763" cy="365210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302397"/>
      </p:ext>
    </p:extLst>
  </p:cSld>
  <p:clrMapOvr>
    <a:masterClrMapping/>
  </p:clrMapOvr>
  <p:hf sldNum="0"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610235" y="6357824"/>
            <a:ext cx="2847763" cy="365210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>
          <a:xfrm>
            <a:off x="4169939" y="6357824"/>
            <a:ext cx="3864822" cy="36521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8746703" y="6357824"/>
            <a:ext cx="2847763" cy="365210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783205"/>
      </p:ext>
    </p:extLst>
  </p:cSld>
  <p:clrMapOvr>
    <a:masterClrMapping/>
  </p:clrMapOvr>
  <p:hf sldNum="0"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0238" y="273115"/>
            <a:ext cx="4015262" cy="1162320"/>
          </a:xfrm>
        </p:spPr>
        <p:txBody>
          <a:bodyPr anchor="b"/>
          <a:lstStyle>
            <a:lvl1pPr algn="l">
              <a:defRPr sz="1998" b="1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71700" y="273118"/>
            <a:ext cx="6822767" cy="5854468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8"/>
            </a:lvl3pPr>
            <a:lvl4pPr>
              <a:defRPr sz="1998"/>
            </a:lvl4pPr>
            <a:lvl5pPr>
              <a:defRPr sz="1998"/>
            </a:lvl5pPr>
            <a:lvl6pPr>
              <a:defRPr sz="1998"/>
            </a:lvl6pPr>
            <a:lvl7pPr>
              <a:defRPr sz="1998"/>
            </a:lvl7pPr>
            <a:lvl8pPr>
              <a:defRPr sz="1998"/>
            </a:lvl8pPr>
            <a:lvl9pPr>
              <a:defRPr sz="1998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10238" y="1435437"/>
            <a:ext cx="4015262" cy="4692149"/>
          </a:xfrm>
        </p:spPr>
        <p:txBody>
          <a:bodyPr/>
          <a:lstStyle>
            <a:lvl1pPr marL="0" indent="0">
              <a:buNone/>
              <a:defRPr sz="1399"/>
            </a:lvl1pPr>
            <a:lvl2pPr marL="456925" indent="0">
              <a:buNone/>
              <a:defRPr sz="1199"/>
            </a:lvl2pPr>
            <a:lvl3pPr marL="913851" indent="0">
              <a:buNone/>
              <a:defRPr sz="999"/>
            </a:lvl3pPr>
            <a:lvl4pPr marL="1370776" indent="0">
              <a:buNone/>
              <a:defRPr sz="899"/>
            </a:lvl4pPr>
            <a:lvl5pPr marL="1827702" indent="0">
              <a:buNone/>
              <a:defRPr sz="899"/>
            </a:lvl5pPr>
            <a:lvl6pPr marL="2284628" indent="0">
              <a:buNone/>
              <a:defRPr sz="899"/>
            </a:lvl6pPr>
            <a:lvl7pPr marL="2741553" indent="0">
              <a:buNone/>
              <a:defRPr sz="899"/>
            </a:lvl7pPr>
            <a:lvl8pPr marL="3198479" indent="0">
              <a:buNone/>
              <a:defRPr sz="899"/>
            </a:lvl8pPr>
            <a:lvl9pPr marL="3655405" indent="0">
              <a:buNone/>
              <a:defRPr sz="899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10235" y="6357824"/>
            <a:ext cx="2847763" cy="365210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169939" y="6357824"/>
            <a:ext cx="3864822" cy="36521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746703" y="6357824"/>
            <a:ext cx="2847763" cy="365210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725513"/>
      </p:ext>
    </p:extLst>
  </p:cSld>
  <p:clrMapOvr>
    <a:masterClrMapping/>
  </p:clrMapOvr>
  <p:hf sldNum="0"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2206" y="4801713"/>
            <a:ext cx="7322820" cy="566870"/>
          </a:xfrm>
        </p:spPr>
        <p:txBody>
          <a:bodyPr anchor="b"/>
          <a:lstStyle>
            <a:lvl1pPr algn="l">
              <a:defRPr sz="1998" b="1"/>
            </a:lvl1pPr>
          </a:lstStyle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92206" y="612918"/>
            <a:ext cx="7322820" cy="4115753"/>
          </a:xfrm>
        </p:spPr>
        <p:txBody>
          <a:bodyPr/>
          <a:lstStyle>
            <a:lvl1pPr marL="0" indent="0">
              <a:buNone/>
              <a:defRPr sz="3199"/>
            </a:lvl1pPr>
            <a:lvl2pPr marL="456925" indent="0">
              <a:buNone/>
              <a:defRPr sz="2799"/>
            </a:lvl2pPr>
            <a:lvl3pPr marL="913851" indent="0">
              <a:buNone/>
              <a:defRPr sz="2398"/>
            </a:lvl3pPr>
            <a:lvl4pPr marL="1370776" indent="0">
              <a:buNone/>
              <a:defRPr sz="1998"/>
            </a:lvl4pPr>
            <a:lvl5pPr marL="1827702" indent="0">
              <a:buNone/>
              <a:defRPr sz="1998"/>
            </a:lvl5pPr>
            <a:lvl6pPr marL="2284628" indent="0">
              <a:buNone/>
              <a:defRPr sz="1998"/>
            </a:lvl6pPr>
            <a:lvl7pPr marL="2741553" indent="0">
              <a:buNone/>
              <a:defRPr sz="1998"/>
            </a:lvl7pPr>
            <a:lvl8pPr marL="3198479" indent="0">
              <a:buNone/>
              <a:defRPr sz="1998"/>
            </a:lvl8pPr>
            <a:lvl9pPr marL="3655405" indent="0">
              <a:buNone/>
              <a:defRPr sz="1998"/>
            </a:lvl9pPr>
          </a:lstStyle>
          <a:p>
            <a:r>
              <a:rPr kumimoji="1" lang="zh-CN" altLang="en-US"/>
              <a:t>单击图标添加图片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92206" y="5368584"/>
            <a:ext cx="7322820" cy="805049"/>
          </a:xfrm>
        </p:spPr>
        <p:txBody>
          <a:bodyPr/>
          <a:lstStyle>
            <a:lvl1pPr marL="0" indent="0">
              <a:buNone/>
              <a:defRPr sz="1399"/>
            </a:lvl1pPr>
            <a:lvl2pPr marL="456925" indent="0">
              <a:buNone/>
              <a:defRPr sz="1199"/>
            </a:lvl2pPr>
            <a:lvl3pPr marL="913851" indent="0">
              <a:buNone/>
              <a:defRPr sz="999"/>
            </a:lvl3pPr>
            <a:lvl4pPr marL="1370776" indent="0">
              <a:buNone/>
              <a:defRPr sz="899"/>
            </a:lvl4pPr>
            <a:lvl5pPr marL="1827702" indent="0">
              <a:buNone/>
              <a:defRPr sz="899"/>
            </a:lvl5pPr>
            <a:lvl6pPr marL="2284628" indent="0">
              <a:buNone/>
              <a:defRPr sz="899"/>
            </a:lvl6pPr>
            <a:lvl7pPr marL="2741553" indent="0">
              <a:buNone/>
              <a:defRPr sz="899"/>
            </a:lvl7pPr>
            <a:lvl8pPr marL="3198479" indent="0">
              <a:buNone/>
              <a:defRPr sz="899"/>
            </a:lvl8pPr>
            <a:lvl9pPr marL="3655405" indent="0">
              <a:buNone/>
              <a:defRPr sz="899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610235" y="6357824"/>
            <a:ext cx="2847763" cy="365210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>
          <a:xfrm>
            <a:off x="4169939" y="6357824"/>
            <a:ext cx="3864822" cy="36521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8746703" y="6357824"/>
            <a:ext cx="2847763" cy="365210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910703"/>
      </p:ext>
    </p:extLst>
  </p:cSld>
  <p:clrMapOvr>
    <a:masterClrMapping/>
  </p:clrMapOvr>
  <p:hf sldNum="0"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10235" y="6357824"/>
            <a:ext cx="2847763" cy="365210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9939" y="6357824"/>
            <a:ext cx="3864822" cy="36521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746703" y="6357824"/>
            <a:ext cx="2847763" cy="365210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654020"/>
      </p:ext>
    </p:extLst>
  </p:cSld>
  <p:clrMapOvr>
    <a:masterClrMapping/>
  </p:clrMapOvr>
  <p:hf sldNum="0"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48407" y="274704"/>
            <a:ext cx="2746058" cy="5852880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10236" y="274704"/>
            <a:ext cx="8034761" cy="5852880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10235" y="6357824"/>
            <a:ext cx="2847763" cy="365210"/>
          </a:xfrm>
          <a:prstGeom prst="rect">
            <a:avLst/>
          </a:prstGeom>
        </p:spPr>
        <p:txBody>
          <a:bodyPr/>
          <a:lstStyle/>
          <a:p>
            <a:fld id="{F5EC683C-63E0-41D5-9EE7-92570F811C3A}" type="datetimeFigureOut">
              <a:rPr lang="zh-CN" altLang="en-US" smtClean="0"/>
              <a:t>2023/5/29</a:t>
            </a:fld>
            <a:endParaRPr lang="zh-CN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9939" y="6357824"/>
            <a:ext cx="3864822" cy="36521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746703" y="6357824"/>
            <a:ext cx="2847763" cy="365210"/>
          </a:xfrm>
          <a:prstGeom prst="rect">
            <a:avLst/>
          </a:prstGeom>
        </p:spPr>
        <p:txBody>
          <a:bodyPr/>
          <a:lstStyle/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372915"/>
      </p:ext>
    </p:extLst>
  </p:cSld>
  <p:clrMapOvr>
    <a:masterClrMapping/>
  </p:clrMapOvr>
  <p:hf sldNum="0"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9C71EC-F703-41E0-B171-2CA51247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B1DBCF9-89AE-476B-ABF9-8B84C97BC4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91055" y="6494380"/>
            <a:ext cx="527600" cy="22230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624261"/>
      </p:ext>
    </p:extLst>
  </p:cSld>
  <p:clrMapOvr>
    <a:masterClrMapping/>
  </p:clrMapOvr>
  <p:hf sldNum="0"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9C71EC-F703-41E0-B171-2CA51247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B1DBCF9-89AE-476B-ABF9-8B84C97BC4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91055" y="6494379"/>
            <a:ext cx="527600" cy="222302"/>
          </a:xfrm>
          <a:prstGeom prst="rect">
            <a:avLst/>
          </a:prstGeom>
        </p:spPr>
        <p:txBody>
          <a:bodyPr lIns="68580" tIns="34290" rIns="68580" bIns="34290"/>
          <a:lstStyle>
            <a:lvl1pPr>
              <a:defRPr/>
            </a:lvl1pPr>
          </a:lstStyle>
          <a:p>
            <a:fld id="{5F2FA1C7-A40C-4B71-A39B-758EE4C7E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954689"/>
      </p:ext>
    </p:extLst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799" y="360363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5" name="図 14" descr="ラベル+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600" y="6429600"/>
            <a:ext cx="1293941" cy="429789"/>
          </a:xfrm>
          <a:prstGeom prst="rect">
            <a:avLst/>
          </a:prstGeom>
        </p:spPr>
      </p:pic>
      <p:pic>
        <p:nvPicPr>
          <p:cNvPr id="14" name="Picture 13" descr="Ba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6426772"/>
            <a:ext cx="12204192" cy="432816"/>
          </a:xfrm>
          <a:prstGeom prst="rect">
            <a:avLst/>
          </a:prstGeom>
        </p:spPr>
      </p:pic>
      <p:sp>
        <p:nvSpPr>
          <p:cNvPr id="25" name="スライド番号プレースホルダー 4"/>
          <p:cNvSpPr txBox="1">
            <a:spLocks/>
          </p:cNvSpPr>
          <p:nvPr userDrawn="1"/>
        </p:nvSpPr>
        <p:spPr>
          <a:xfrm>
            <a:off x="1421829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baseline="0" smtClean="0">
                <a:latin typeface="SST" pitchFamily="34" charset="0"/>
              </a:rPr>
              <a:pPr/>
              <a:t>‹#›</a:t>
            </a:fld>
            <a:endParaRPr lang="ja-JP" altLang="en-US" sz="1000" baseline="0">
              <a:latin typeface="SST" pitchFamily="34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5612" y="6523264"/>
            <a:ext cx="4935538" cy="215900"/>
          </a:xfrm>
          <a:prstGeom prst="rect">
            <a:avLst/>
          </a:prstGeom>
          <a:ln/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6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81212" y="6523264"/>
            <a:ext cx="822960" cy="2159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pic>
        <p:nvPicPr>
          <p:cNvPr id="27" name="図 3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47" y="6425977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821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>
            <a:off x="720725" y="5734800"/>
            <a:ext cx="10763250" cy="21544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1399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Department Name</a:t>
            </a:r>
            <a:endParaRPr kumimoji="1" lang="ja-JP" altLang="en-US"/>
          </a:p>
        </p:txBody>
      </p:sp>
      <p:sp>
        <p:nvSpPr>
          <p:cNvPr id="26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6083400"/>
            <a:ext cx="10763250" cy="15388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l">
              <a:buNone/>
              <a:defRPr sz="999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Copyright</a:t>
            </a:r>
            <a:endParaRPr kumimoji="1" lang="ja-JP" altLang="en-US"/>
          </a:p>
        </p:txBody>
      </p:sp>
      <p:sp>
        <p:nvSpPr>
          <p:cNvPr id="27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722314" y="1989637"/>
            <a:ext cx="10761662" cy="5762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3198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Presentation Title</a:t>
            </a:r>
            <a:endParaRPr kumimoji="1" lang="ja-JP" altLang="en-US"/>
          </a:p>
        </p:txBody>
      </p:sp>
      <p:sp>
        <p:nvSpPr>
          <p:cNvPr id="28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722314" y="2915966"/>
            <a:ext cx="10761662" cy="3077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1998">
                <a:solidFill>
                  <a:schemeClr val="tx1"/>
                </a:solidFill>
              </a:defRPr>
            </a:lvl1pPr>
            <a:lvl2pPr marL="544193" indent="0" algn="l">
              <a:buNone/>
              <a:defRPr/>
            </a:lvl2pPr>
          </a:lstStyle>
          <a:p>
            <a:pPr lvl="0"/>
            <a:r>
              <a:rPr kumimoji="1" lang="en-US" altLang="ja-JP"/>
              <a:t>Sub-Title</a:t>
            </a:r>
            <a:endParaRPr kumimoji="1" lang="ja-JP" altLang="en-US"/>
          </a:p>
        </p:txBody>
      </p:sp>
      <p:pic>
        <p:nvPicPr>
          <p:cNvPr id="10" name="図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48" y="6425980"/>
            <a:ext cx="1295403" cy="432817"/>
          </a:xfrm>
          <a:prstGeom prst="rect">
            <a:avLst/>
          </a:prstGeom>
        </p:spPr>
      </p:pic>
      <p:pic>
        <p:nvPicPr>
          <p:cNvPr id="11" name="Picture 10" descr="Combination_logos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30" b="-3042"/>
          <a:stretch/>
        </p:blipFill>
        <p:spPr>
          <a:xfrm>
            <a:off x="10134800" y="305596"/>
            <a:ext cx="1474617" cy="549627"/>
          </a:xfrm>
          <a:prstGeom prst="rect">
            <a:avLst/>
          </a:prstGeom>
        </p:spPr>
      </p:pic>
      <p:pic>
        <p:nvPicPr>
          <p:cNvPr id="8" name="Picture 7" descr="20th_logo_H_cn_s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38" y="33864"/>
            <a:ext cx="2895600" cy="106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322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99"/>
          </a:p>
        </p:txBody>
      </p:sp>
      <p:sp>
        <p:nvSpPr>
          <p:cNvPr id="16" name="正方形/長方形 15"/>
          <p:cNvSpPr/>
          <p:nvPr/>
        </p:nvSpPr>
        <p:spPr>
          <a:xfrm>
            <a:off x="1" y="6427588"/>
            <a:ext cx="12203999" cy="43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98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800" y="360364"/>
            <a:ext cx="11339512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798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1" y="6519602"/>
            <a:ext cx="1048514" cy="262129"/>
          </a:xfrm>
          <a:prstGeom prst="rect">
            <a:avLst/>
          </a:prstGeom>
        </p:spPr>
      </p:pic>
      <p:pic>
        <p:nvPicPr>
          <p:cNvPr id="15" name="図 14" descr="ラベル+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601" y="6429603"/>
            <a:ext cx="1293941" cy="429789"/>
          </a:xfrm>
          <a:prstGeom prst="rect">
            <a:avLst/>
          </a:prstGeom>
        </p:spPr>
      </p:pic>
      <p:pic>
        <p:nvPicPr>
          <p:cNvPr id="14" name="Picture 13" descr="B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" y="6426772"/>
            <a:ext cx="12204192" cy="432816"/>
          </a:xfrm>
          <a:prstGeom prst="rect">
            <a:avLst/>
          </a:prstGeom>
        </p:spPr>
      </p:pic>
      <p:sp>
        <p:nvSpPr>
          <p:cNvPr id="25" name="スライド番号プレースホルダー 4"/>
          <p:cNvSpPr txBox="1">
            <a:spLocks/>
          </p:cNvSpPr>
          <p:nvPr/>
        </p:nvSpPr>
        <p:spPr>
          <a:xfrm>
            <a:off x="1421831" y="6545014"/>
            <a:ext cx="288032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latin typeface="SST" pitchFamily="34" charset="0"/>
              </a:rPr>
              <a:pPr/>
              <a:t>‹#›</a:t>
            </a:fld>
            <a:endParaRPr lang="ja-JP" altLang="en-US" sz="999" baseline="0">
              <a:latin typeface="SST" pitchFamily="34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5612" y="6523264"/>
            <a:ext cx="4935538" cy="215900"/>
          </a:xfrm>
          <a:prstGeom prst="rect">
            <a:avLst/>
          </a:prstGeom>
          <a:ln/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6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81212" y="6523264"/>
            <a:ext cx="822960" cy="215900"/>
          </a:xfrm>
          <a:prstGeom prst="rect">
            <a:avLst/>
          </a:prstGeom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pic>
        <p:nvPicPr>
          <p:cNvPr id="27" name="図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48" y="642598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1563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/>
          <p:cNvSpPr/>
          <p:nvPr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99"/>
          </a:p>
        </p:txBody>
      </p:sp>
      <p:sp>
        <p:nvSpPr>
          <p:cNvPr id="16" name="正方形/長方形 15"/>
          <p:cNvSpPr/>
          <p:nvPr/>
        </p:nvSpPr>
        <p:spPr>
          <a:xfrm>
            <a:off x="1" y="6427588"/>
            <a:ext cx="12203999" cy="43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98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800" y="360364"/>
            <a:ext cx="11339512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798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ja-JP" altLang="en-US"/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7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98"/>
              </a:lnSpc>
              <a:spcBef>
                <a:spcPts val="0"/>
              </a:spcBef>
              <a:buFont typeface="Arial" pitchFamily="34" charset="0"/>
              <a:buChar char="•"/>
              <a:defRPr sz="2397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1598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1399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 sz="1099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lnSpc>
                <a:spcPct val="150000"/>
              </a:lnSpc>
              <a:spcBef>
                <a:spcPts val="0"/>
              </a:spcBef>
              <a:defRPr sz="999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1" y="6519602"/>
            <a:ext cx="1048514" cy="262129"/>
          </a:xfrm>
          <a:prstGeom prst="rect">
            <a:avLst/>
          </a:prstGeom>
        </p:spPr>
      </p:pic>
      <p:pic>
        <p:nvPicPr>
          <p:cNvPr id="15" name="図 14" descr="ラベル+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601" y="6429603"/>
            <a:ext cx="1293941" cy="429789"/>
          </a:xfrm>
          <a:prstGeom prst="rect">
            <a:avLst/>
          </a:prstGeom>
        </p:spPr>
      </p:pic>
      <p:pic>
        <p:nvPicPr>
          <p:cNvPr id="4" name="Picture 3" descr="Ba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" y="6426772"/>
            <a:ext cx="12204192" cy="432816"/>
          </a:xfrm>
          <a:prstGeom prst="rect">
            <a:avLst/>
          </a:prstGeom>
        </p:spPr>
      </p:pic>
      <p:sp>
        <p:nvSpPr>
          <p:cNvPr id="25" name="スライド番号プレースホルダー 4"/>
          <p:cNvSpPr txBox="1">
            <a:spLocks/>
          </p:cNvSpPr>
          <p:nvPr/>
        </p:nvSpPr>
        <p:spPr>
          <a:xfrm>
            <a:off x="1421831" y="6545014"/>
            <a:ext cx="288032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latin typeface="SST" pitchFamily="34" charset="0"/>
              </a:rPr>
              <a:pPr/>
              <a:t>‹#›</a:t>
            </a:fld>
            <a:endParaRPr lang="ja-JP" altLang="en-US" sz="999" baseline="0">
              <a:latin typeface="SST" pitchFamily="34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5612" y="6523264"/>
            <a:ext cx="4935538" cy="215900"/>
          </a:xfrm>
          <a:prstGeom prst="rect">
            <a:avLst/>
          </a:prstGeom>
          <a:ln/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6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81212" y="6523264"/>
            <a:ext cx="822960" cy="215900"/>
          </a:xfrm>
          <a:prstGeom prst="rect">
            <a:avLst/>
          </a:prstGeom>
        </p:spPr>
        <p:txBody>
          <a:bodyPr/>
          <a:lstStyle>
            <a:lvl1pPr>
              <a:defRPr sz="999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pic>
        <p:nvPicPr>
          <p:cNvPr id="27" name="図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48" y="6425980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4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Gray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タイトル 1"/>
          <p:cNvSpPr>
            <a:spLocks noGrp="1"/>
          </p:cNvSpPr>
          <p:nvPr>
            <p:ph type="title"/>
          </p:nvPr>
        </p:nvSpPr>
        <p:spPr bwMode="gray">
          <a:xfrm>
            <a:off x="431799" y="360363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4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4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en-US" altLang="ja-JP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4" name="Picture 13" descr="Ba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6426772"/>
            <a:ext cx="12204192" cy="432816"/>
          </a:xfrm>
          <a:prstGeom prst="rect">
            <a:avLst/>
          </a:prstGeom>
        </p:spPr>
      </p:pic>
      <p:sp>
        <p:nvSpPr>
          <p:cNvPr id="21" name="スライド番号プレースホルダー 4"/>
          <p:cNvSpPr txBox="1">
            <a:spLocks/>
          </p:cNvSpPr>
          <p:nvPr userDrawn="1"/>
        </p:nvSpPr>
        <p:spPr>
          <a:xfrm>
            <a:off x="1421829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baseline="0" smtClean="0">
                <a:solidFill>
                  <a:schemeClr val="tx1"/>
                </a:solidFill>
                <a:latin typeface="SST" pitchFamily="34" charset="0"/>
              </a:rPr>
              <a:pPr/>
              <a:t>‹#›</a:t>
            </a:fld>
            <a:endParaRPr lang="ja-JP" altLang="en-US" sz="1000" baseline="0">
              <a:solidFill>
                <a:schemeClr val="tx1"/>
              </a:solidFill>
              <a:latin typeface="SST" pitchFamily="34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5612" y="6523264"/>
            <a:ext cx="4935538" cy="215900"/>
          </a:xfrm>
          <a:prstGeom prst="rect">
            <a:avLst/>
          </a:prstGeo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81212" y="6523264"/>
            <a:ext cx="822960" cy="2159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pic>
        <p:nvPicPr>
          <p:cNvPr id="25" name="図 3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47" y="6425977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ay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None/>
            </a:pPr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33" name="タイトル 1"/>
          <p:cNvSpPr>
            <a:spLocks noGrp="1"/>
          </p:cNvSpPr>
          <p:nvPr>
            <p:ph type="title"/>
          </p:nvPr>
        </p:nvSpPr>
        <p:spPr bwMode="gray">
          <a:xfrm>
            <a:off x="431799" y="360363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4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4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en-US" altLang="ja-JP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pic>
        <p:nvPicPr>
          <p:cNvPr id="23" name="Picture 22" descr="Ba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6426772"/>
            <a:ext cx="12204192" cy="432816"/>
          </a:xfrm>
          <a:prstGeom prst="rect">
            <a:avLst/>
          </a:prstGeom>
        </p:spPr>
      </p:pic>
      <p:pic>
        <p:nvPicPr>
          <p:cNvPr id="26" name="図 3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47" y="6425977"/>
            <a:ext cx="1295403" cy="432817"/>
          </a:xfrm>
          <a:prstGeom prst="rect">
            <a:avLst/>
          </a:prstGeom>
        </p:spPr>
      </p:pic>
      <p:cxnSp>
        <p:nvCxnSpPr>
          <p:cNvPr id="14" name="直線コネクタ 26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図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sp>
        <p:nvSpPr>
          <p:cNvPr id="19" name="スライド番号プレースホルダー 4"/>
          <p:cNvSpPr txBox="1">
            <a:spLocks/>
          </p:cNvSpPr>
          <p:nvPr userDrawn="1"/>
        </p:nvSpPr>
        <p:spPr>
          <a:xfrm>
            <a:off x="1421829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baseline="0" smtClean="0">
                <a:solidFill>
                  <a:schemeClr val="tx1"/>
                </a:solidFill>
                <a:latin typeface="SST" pitchFamily="34" charset="0"/>
              </a:rPr>
              <a:pPr/>
              <a:t>‹#›</a:t>
            </a:fld>
            <a:endParaRPr lang="ja-JP" altLang="en-US" sz="1000" baseline="0">
              <a:solidFill>
                <a:schemeClr val="tx1"/>
              </a:solidFill>
              <a:latin typeface="SST" pitchFamily="34" charset="0"/>
            </a:endParaRPr>
          </a:p>
        </p:txBody>
      </p:sp>
      <p:sp>
        <p:nvSpPr>
          <p:cNvPr id="20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5612" y="6523264"/>
            <a:ext cx="4935538" cy="215900"/>
          </a:xfrm>
          <a:prstGeom prst="rect">
            <a:avLst/>
          </a:prstGeo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81212" y="6523264"/>
            <a:ext cx="822960" cy="2159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28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/White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rgbClr val="FFFFFF"/>
              </a:solidFill>
            </a:endParaRPr>
          </a:p>
        </p:txBody>
      </p:sp>
      <p:cxnSp>
        <p:nvCxnSpPr>
          <p:cNvPr id="21" name="直線コネクタ 20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タイトル 1"/>
          <p:cNvSpPr>
            <a:spLocks noGrp="1"/>
          </p:cNvSpPr>
          <p:nvPr>
            <p:ph type="title"/>
          </p:nvPr>
        </p:nvSpPr>
        <p:spPr bwMode="gray">
          <a:xfrm>
            <a:off x="431799" y="360363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18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4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2400" baseline="0">
                <a:solidFill>
                  <a:schemeClr val="tx1"/>
                </a:solidFill>
                <a:latin typeface="+mj-ea"/>
                <a:ea typeface="+mj-ea"/>
              </a:defRPr>
            </a:lvl1pPr>
            <a:lvl2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600" baseline="0">
                <a:solidFill>
                  <a:schemeClr val="tx1"/>
                </a:solidFill>
                <a:latin typeface="+mj-ea"/>
                <a:ea typeface="+mj-ea"/>
              </a:defRPr>
            </a:lvl2pPr>
            <a:lvl3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400" baseline="0">
                <a:solidFill>
                  <a:schemeClr val="tx1"/>
                </a:solidFill>
                <a:latin typeface="+mj-ea"/>
                <a:ea typeface="+mj-ea"/>
              </a:defRPr>
            </a:lvl3pPr>
            <a:lvl4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100" baseline="0">
                <a:solidFill>
                  <a:schemeClr val="tx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en-US" altLang="ja-JP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9" name="Picture 18" descr="Ba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6426772"/>
            <a:ext cx="12204192" cy="432816"/>
          </a:xfrm>
          <a:prstGeom prst="rect">
            <a:avLst/>
          </a:prstGeom>
        </p:spPr>
      </p:pic>
      <p:sp>
        <p:nvSpPr>
          <p:cNvPr id="20" name="スライド番号プレースホルダー 4"/>
          <p:cNvSpPr txBox="1">
            <a:spLocks/>
          </p:cNvSpPr>
          <p:nvPr userDrawn="1"/>
        </p:nvSpPr>
        <p:spPr>
          <a:xfrm>
            <a:off x="1421829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baseline="0" smtClean="0">
                <a:latin typeface="SST" pitchFamily="34" charset="0"/>
              </a:rPr>
              <a:pPr/>
              <a:t>‹#›</a:t>
            </a:fld>
            <a:endParaRPr lang="ja-JP" altLang="en-US" sz="1000" baseline="0">
              <a:latin typeface="SST" pitchFamily="34" charset="0"/>
            </a:endParaRPr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5612" y="6523264"/>
            <a:ext cx="4935538" cy="215900"/>
          </a:xfrm>
          <a:prstGeom prst="rect">
            <a:avLst/>
          </a:prstGeom>
          <a:ln/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2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81212" y="6523264"/>
            <a:ext cx="822960" cy="2159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pic>
        <p:nvPicPr>
          <p:cNvPr id="23" name="図 3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47" y="6425977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4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/Black Midd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0"/>
            <a:ext cx="12204700" cy="68595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6427588"/>
            <a:ext cx="12204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>
              <a:solidFill>
                <a:srgbClr val="FFFFFF"/>
              </a:solidFill>
            </a:endParaRPr>
          </a:p>
        </p:txBody>
      </p:sp>
      <p:sp>
        <p:nvSpPr>
          <p:cNvPr id="38" name="タイトル 1"/>
          <p:cNvSpPr>
            <a:spLocks noGrp="1"/>
          </p:cNvSpPr>
          <p:nvPr>
            <p:ph type="title"/>
          </p:nvPr>
        </p:nvSpPr>
        <p:spPr bwMode="gray">
          <a:xfrm>
            <a:off x="431799" y="360363"/>
            <a:ext cx="11339513" cy="53975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2800" b="1" baseline="0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9" name="コンテンツ プレースホルダ 6"/>
          <p:cNvSpPr>
            <a:spLocks noGrp="1"/>
          </p:cNvSpPr>
          <p:nvPr>
            <p:ph sz="quarter" idx="13"/>
          </p:nvPr>
        </p:nvSpPr>
        <p:spPr bwMode="gray">
          <a:xfrm>
            <a:off x="720724" y="1081089"/>
            <a:ext cx="10763251" cy="516572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2400" baseline="0">
                <a:solidFill>
                  <a:schemeClr val="bg1"/>
                </a:solidFill>
                <a:latin typeface="+mj-ea"/>
                <a:ea typeface="+mj-ea"/>
              </a:defRPr>
            </a:lvl1pPr>
            <a:lvl2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600" baseline="0">
                <a:solidFill>
                  <a:schemeClr val="bg1"/>
                </a:solidFill>
                <a:latin typeface="+mj-ea"/>
                <a:ea typeface="+mj-ea"/>
              </a:defRPr>
            </a:lvl2pPr>
            <a:lvl3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400" baseline="0">
                <a:solidFill>
                  <a:schemeClr val="bg1"/>
                </a:solidFill>
                <a:latin typeface="+mj-ea"/>
                <a:ea typeface="+mj-ea"/>
              </a:defRPr>
            </a:lvl3pPr>
            <a:lvl4pPr>
              <a:lnSpc>
                <a:spcPts val="3400"/>
              </a:lnSpc>
              <a:spcBef>
                <a:spcPts val="0"/>
              </a:spcBef>
              <a:buFont typeface="Arial" pitchFamily="34" charset="0"/>
              <a:buChar char="•"/>
              <a:defRPr sz="1100" baseline="0">
                <a:solidFill>
                  <a:schemeClr val="bg1"/>
                </a:solidFill>
                <a:latin typeface="+mj-ea"/>
                <a:ea typeface="+mj-ea"/>
              </a:defRPr>
            </a:lvl4pPr>
            <a:lvl5pPr>
              <a:defRPr sz="1000">
                <a:solidFill>
                  <a:schemeClr val="bg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  <a:endParaRPr lang="en-US" altLang="ja-JP"/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1886030" y="6535576"/>
            <a:ext cx="0" cy="216024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6519600"/>
            <a:ext cx="1048514" cy="262129"/>
          </a:xfrm>
          <a:prstGeom prst="rect">
            <a:avLst/>
          </a:prstGeom>
        </p:spPr>
      </p:pic>
      <p:pic>
        <p:nvPicPr>
          <p:cNvPr id="14" name="Picture 13" descr="Ba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6426772"/>
            <a:ext cx="12204192" cy="432816"/>
          </a:xfrm>
          <a:prstGeom prst="rect">
            <a:avLst/>
          </a:prstGeom>
        </p:spPr>
      </p:pic>
      <p:sp>
        <p:nvSpPr>
          <p:cNvPr id="20" name="スライド番号プレースホルダー 4"/>
          <p:cNvSpPr txBox="1">
            <a:spLocks/>
          </p:cNvSpPr>
          <p:nvPr userDrawn="1"/>
        </p:nvSpPr>
        <p:spPr>
          <a:xfrm>
            <a:off x="1421829" y="6545014"/>
            <a:ext cx="288033" cy="197148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1000" baseline="0" smtClean="0">
                <a:solidFill>
                  <a:schemeClr val="tx1"/>
                </a:solidFill>
                <a:latin typeface="SST" pitchFamily="34" charset="0"/>
              </a:rPr>
              <a:pPr/>
              <a:t>‹#›</a:t>
            </a:fld>
            <a:endParaRPr lang="ja-JP" altLang="en-US" sz="1000" baseline="0">
              <a:solidFill>
                <a:schemeClr val="tx1"/>
              </a:solidFill>
              <a:latin typeface="SST" pitchFamily="34" charset="0"/>
            </a:endParaRPr>
          </a:p>
        </p:txBody>
      </p:sp>
      <p:sp>
        <p:nvSpPr>
          <p:cNvPr id="15" name="Rectangle 11"/>
          <p:cNvSpPr>
            <a:spLocks noGrp="1" noChangeArrowheads="1"/>
          </p:cNvSpPr>
          <p:nvPr>
            <p:ph type="ftr" sz="quarter" idx="10"/>
          </p:nvPr>
        </p:nvSpPr>
        <p:spPr>
          <a:xfrm>
            <a:off x="2995612" y="6523264"/>
            <a:ext cx="4935538" cy="215900"/>
          </a:xfrm>
          <a:prstGeom prst="rect">
            <a:avLst/>
          </a:prstGeom>
          <a:ln/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1" name="Rectangle 10"/>
          <p:cNvSpPr>
            <a:spLocks noGrp="1" noChangeArrowheads="1"/>
          </p:cNvSpPr>
          <p:nvPr>
            <p:ph type="dt" sz="half" idx="11"/>
          </p:nvPr>
        </p:nvSpPr>
        <p:spPr>
          <a:xfrm>
            <a:off x="2081212" y="6523264"/>
            <a:ext cx="822960" cy="21590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ja-JP"/>
          </a:p>
        </p:txBody>
      </p:sp>
      <p:pic>
        <p:nvPicPr>
          <p:cNvPr id="22" name="図 3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47" y="6425977"/>
            <a:ext cx="1295403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5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 userDrawn="1"/>
        </p:nvSpPr>
        <p:spPr bwMode="gray">
          <a:xfrm>
            <a:off x="720725" y="5940000"/>
            <a:ext cx="10763249" cy="6034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900" kern="1200">
                <a:solidFill>
                  <a:srgbClr val="717171"/>
                </a:solidFill>
                <a:latin typeface="SST" pitchFamily="34" charset="0"/>
                <a:ea typeface="+mn-ea"/>
                <a:cs typeface="メイリオ"/>
              </a:rPr>
              <a:t>SONY is a registered trademark of Sony Corporation.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900">
                <a:solidFill>
                  <a:srgbClr val="717171"/>
                </a:solidFill>
                <a:latin typeface="SST" pitchFamily="34" charset="0"/>
                <a:ea typeface="+mj-ea"/>
                <a:cs typeface="メイリオ"/>
              </a:rPr>
              <a:t>Names of Sony products and services are the registered trademarks and/or trademarks of Sony Corporation or its Group companies.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</a:pPr>
            <a:r>
              <a:rPr kumimoji="1" lang="en-US" altLang="ja-JP" sz="900">
                <a:solidFill>
                  <a:srgbClr val="717171"/>
                </a:solidFill>
                <a:latin typeface="SST" pitchFamily="34" charset="0"/>
                <a:ea typeface="+mj-ea"/>
                <a:cs typeface="メイリオ"/>
              </a:rPr>
              <a:t>Other company names and product names are registered trademarks and/or trademarks of the respective companies.</a:t>
            </a:r>
          </a:p>
        </p:txBody>
      </p:sp>
      <p:pic>
        <p:nvPicPr>
          <p:cNvPr id="5" name="Picture 4" descr="20th_logo_H_cn_s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440" y="4725938"/>
            <a:ext cx="3141819" cy="115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38700" y="2637706"/>
            <a:ext cx="25273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6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テキスト プレースホルダー 2"/>
          <p:cNvSpPr>
            <a:spLocks noGrp="1"/>
          </p:cNvSpPr>
          <p:nvPr>
            <p:ph type="body" sz="quarter" idx="12" hasCustomPrompt="1"/>
          </p:nvPr>
        </p:nvSpPr>
        <p:spPr>
          <a:xfrm>
            <a:off x="720725" y="5734800"/>
            <a:ext cx="10763250" cy="21544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1399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Department Name</a:t>
            </a:r>
            <a:endParaRPr kumimoji="1" lang="ja-JP" altLang="en-US"/>
          </a:p>
        </p:txBody>
      </p:sp>
      <p:sp>
        <p:nvSpPr>
          <p:cNvPr id="26" name="テキスト プレースホルダー 2"/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6083400"/>
            <a:ext cx="10763250" cy="153888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lvl1pPr marL="0" indent="0" algn="l">
              <a:buNone/>
              <a:defRPr sz="999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Copyright</a:t>
            </a:r>
            <a:endParaRPr kumimoji="1" lang="ja-JP" altLang="en-US"/>
          </a:p>
        </p:txBody>
      </p:sp>
      <p:sp>
        <p:nvSpPr>
          <p:cNvPr id="27" name="テキスト プレースホルダー 2"/>
          <p:cNvSpPr>
            <a:spLocks noGrp="1"/>
          </p:cNvSpPr>
          <p:nvPr>
            <p:ph type="body" sz="quarter" idx="14" hasCustomPrompt="1"/>
          </p:nvPr>
        </p:nvSpPr>
        <p:spPr>
          <a:xfrm>
            <a:off x="722314" y="1989635"/>
            <a:ext cx="10761662" cy="57626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l">
              <a:buNone/>
              <a:defRPr sz="3198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Presentation Title</a:t>
            </a:r>
            <a:endParaRPr kumimoji="1" lang="ja-JP" altLang="en-US"/>
          </a:p>
        </p:txBody>
      </p:sp>
      <p:sp>
        <p:nvSpPr>
          <p:cNvPr id="28" name="テキスト プレースホルダー 4"/>
          <p:cNvSpPr>
            <a:spLocks noGrp="1"/>
          </p:cNvSpPr>
          <p:nvPr>
            <p:ph type="body" sz="quarter" idx="15" hasCustomPrompt="1"/>
          </p:nvPr>
        </p:nvSpPr>
        <p:spPr>
          <a:xfrm>
            <a:off x="722314" y="2915965"/>
            <a:ext cx="10761662" cy="307777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lvl1pPr marL="0" indent="0" algn="l">
              <a:buNone/>
              <a:defRPr sz="1998">
                <a:solidFill>
                  <a:schemeClr val="tx1"/>
                </a:solidFill>
              </a:defRPr>
            </a:lvl1pPr>
            <a:lvl2pPr marL="544226" indent="0" algn="l">
              <a:buNone/>
              <a:defRPr/>
            </a:lvl2pPr>
          </a:lstStyle>
          <a:p>
            <a:pPr lvl="0"/>
            <a:r>
              <a:rPr kumimoji="1" lang="en-US" altLang="ja-JP"/>
              <a:t>Sub-Title</a:t>
            </a:r>
            <a:endParaRPr kumimoji="1" lang="ja-JP" altLang="en-US"/>
          </a:p>
        </p:txBody>
      </p:sp>
      <p:pic>
        <p:nvPicPr>
          <p:cNvPr id="10" name="図 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48" y="6425978"/>
            <a:ext cx="1295403" cy="432817"/>
          </a:xfrm>
          <a:prstGeom prst="rect">
            <a:avLst/>
          </a:prstGeom>
        </p:spPr>
      </p:pic>
      <p:pic>
        <p:nvPicPr>
          <p:cNvPr id="11" name="Picture 10" descr="Combination_logos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30" b="-3042"/>
          <a:stretch/>
        </p:blipFill>
        <p:spPr>
          <a:xfrm>
            <a:off x="10134799" y="305594"/>
            <a:ext cx="1474617" cy="549627"/>
          </a:xfrm>
          <a:prstGeom prst="rect">
            <a:avLst/>
          </a:prstGeom>
        </p:spPr>
      </p:pic>
      <p:pic>
        <p:nvPicPr>
          <p:cNvPr id="8" name="Picture 7" descr="20th_logo_H_cn_s.gif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38" y="33864"/>
            <a:ext cx="2895600" cy="106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1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image" Target="../media/image1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174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68" r:id="rId2"/>
    <p:sldLayoutId id="2147483771" r:id="rId3"/>
    <p:sldLayoutId id="2147483769" r:id="rId4"/>
    <p:sldLayoutId id="2147483770" r:id="rId5"/>
    <p:sldLayoutId id="2147483694" r:id="rId6"/>
    <p:sldLayoutId id="2147483698" r:id="rId7"/>
    <p:sldLayoutId id="2147483706" r:id="rId8"/>
  </p:sldLayoutIdLst>
  <p:hf sldNum="0" hdr="0"/>
  <p:txStyles>
    <p:titleStyle>
      <a:lvl1pPr algn="l" defTabSz="1089325" rtl="0" eaLnBrk="1" latinLnBrk="0" hangingPunct="1">
        <a:spcBef>
          <a:spcPct val="0"/>
        </a:spcBef>
        <a:buNone/>
        <a:defRPr kumimoji="1" sz="52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408497" indent="-408497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3800" kern="1200">
          <a:solidFill>
            <a:schemeClr val="tx1"/>
          </a:solidFill>
          <a:latin typeface="+mj-ea"/>
          <a:ea typeface="+mj-ea"/>
          <a:cs typeface="+mn-cs"/>
        </a:defRPr>
      </a:lvl1pPr>
      <a:lvl2pPr marL="885076" indent="-340414" algn="l" defTabSz="1089325" rtl="0" eaLnBrk="1" latinLnBrk="0" hangingPunct="1">
        <a:spcBef>
          <a:spcPct val="20000"/>
        </a:spcBef>
        <a:buFont typeface="Arial" pitchFamily="34" charset="0"/>
        <a:buChar char="–"/>
        <a:defRPr kumimoji="1" sz="3300" kern="1200">
          <a:solidFill>
            <a:schemeClr val="tx1"/>
          </a:solidFill>
          <a:latin typeface="+mj-ea"/>
          <a:ea typeface="+mj-ea"/>
          <a:cs typeface="+mn-cs"/>
        </a:defRPr>
      </a:lvl2pPr>
      <a:lvl3pPr marL="1361656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900" kern="1200">
          <a:solidFill>
            <a:schemeClr val="tx1"/>
          </a:solidFill>
          <a:latin typeface="+mj-ea"/>
          <a:ea typeface="+mj-ea"/>
          <a:cs typeface="+mn-cs"/>
        </a:defRPr>
      </a:lvl3pPr>
      <a:lvl4pPr marL="1906318" indent="-272331" algn="l" defTabSz="1089325" rtl="0" eaLnBrk="1" latinLnBrk="0" hangingPunct="1">
        <a:spcBef>
          <a:spcPct val="20000"/>
        </a:spcBef>
        <a:buFont typeface="Arial" pitchFamily="34" charset="0"/>
        <a:buChar char="–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4pPr>
      <a:lvl5pPr marL="2450981" indent="-272331" algn="l" defTabSz="1089325" rtl="0" eaLnBrk="1" latinLnBrk="0" hangingPunct="1">
        <a:spcBef>
          <a:spcPct val="20000"/>
        </a:spcBef>
        <a:buFont typeface="Arial" pitchFamily="34" charset="0"/>
        <a:buChar char="»"/>
        <a:defRPr kumimoji="1" sz="2400" kern="1200">
          <a:solidFill>
            <a:schemeClr val="tx1"/>
          </a:solidFill>
          <a:latin typeface="+mj-ea"/>
          <a:ea typeface="+mj-ea"/>
          <a:cs typeface="+mn-cs"/>
        </a:defRPr>
      </a:lvl5pPr>
      <a:lvl6pPr marL="2995643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40305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4968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9630" indent="-272331" algn="l" defTabSz="1089325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662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9325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987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8649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3312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7974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2637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7299" algn="l" defTabSz="1089325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76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</p:sldLayoutIdLst>
  <p:hf sldNum="0" hdr="0"/>
  <p:txStyles>
    <p:titleStyle>
      <a:lvl1pPr algn="l" defTabSz="1088454" rtl="0" eaLnBrk="1" latinLnBrk="0" hangingPunct="1">
        <a:spcBef>
          <a:spcPct val="0"/>
        </a:spcBef>
        <a:buNone/>
        <a:defRPr kumimoji="1" sz="5196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408171" indent="-408171" algn="l" defTabSz="1088454" rtl="0" eaLnBrk="1" latinLnBrk="0" hangingPunct="1">
        <a:spcBef>
          <a:spcPct val="20000"/>
        </a:spcBef>
        <a:buFont typeface="Arial" pitchFamily="34" charset="0"/>
        <a:buChar char="•"/>
        <a:defRPr kumimoji="1" sz="3797" kern="1200">
          <a:solidFill>
            <a:schemeClr val="tx1"/>
          </a:solidFill>
          <a:latin typeface="+mj-ea"/>
          <a:ea typeface="+mj-ea"/>
          <a:cs typeface="+mn-cs"/>
        </a:defRPr>
      </a:lvl1pPr>
      <a:lvl2pPr marL="884368" indent="-340142" algn="l" defTabSz="1088454" rtl="0" eaLnBrk="1" latinLnBrk="0" hangingPunct="1">
        <a:spcBef>
          <a:spcPct val="20000"/>
        </a:spcBef>
        <a:buFont typeface="Arial" pitchFamily="34" charset="0"/>
        <a:buChar char="–"/>
        <a:defRPr kumimoji="1" sz="3298" kern="1200">
          <a:solidFill>
            <a:schemeClr val="tx1"/>
          </a:solidFill>
          <a:latin typeface="+mj-ea"/>
          <a:ea typeface="+mj-ea"/>
          <a:cs typeface="+mn-cs"/>
        </a:defRPr>
      </a:lvl2pPr>
      <a:lvl3pPr marL="1360566" indent="-272113" algn="l" defTabSz="1088454" rtl="0" eaLnBrk="1" latinLnBrk="0" hangingPunct="1">
        <a:spcBef>
          <a:spcPct val="20000"/>
        </a:spcBef>
        <a:buFont typeface="Arial" pitchFamily="34" charset="0"/>
        <a:buChar char="•"/>
        <a:defRPr kumimoji="1" sz="2898" kern="1200">
          <a:solidFill>
            <a:schemeClr val="tx1"/>
          </a:solidFill>
          <a:latin typeface="+mj-ea"/>
          <a:ea typeface="+mj-ea"/>
          <a:cs typeface="+mn-cs"/>
        </a:defRPr>
      </a:lvl3pPr>
      <a:lvl4pPr marL="1904793" indent="-272113" algn="l" defTabSz="1088454" rtl="0" eaLnBrk="1" latinLnBrk="0" hangingPunct="1">
        <a:spcBef>
          <a:spcPct val="20000"/>
        </a:spcBef>
        <a:buFont typeface="Arial" pitchFamily="34" charset="0"/>
        <a:buChar char="–"/>
        <a:defRPr kumimoji="1" sz="2398" kern="1200">
          <a:solidFill>
            <a:schemeClr val="tx1"/>
          </a:solidFill>
          <a:latin typeface="+mj-ea"/>
          <a:ea typeface="+mj-ea"/>
          <a:cs typeface="+mn-cs"/>
        </a:defRPr>
      </a:lvl4pPr>
      <a:lvl5pPr marL="2449020" indent="-272113" algn="l" defTabSz="1088454" rtl="0" eaLnBrk="1" latinLnBrk="0" hangingPunct="1">
        <a:spcBef>
          <a:spcPct val="20000"/>
        </a:spcBef>
        <a:buFont typeface="Arial" pitchFamily="34" charset="0"/>
        <a:buChar char="»"/>
        <a:defRPr kumimoji="1" sz="2398" kern="1200">
          <a:solidFill>
            <a:schemeClr val="tx1"/>
          </a:solidFill>
          <a:latin typeface="+mj-ea"/>
          <a:ea typeface="+mj-ea"/>
          <a:cs typeface="+mn-cs"/>
        </a:defRPr>
      </a:lvl5pPr>
      <a:lvl6pPr marL="2993246" indent="-272113" algn="l" defTabSz="1088454" rtl="0" eaLnBrk="1" latinLnBrk="0" hangingPunct="1">
        <a:spcBef>
          <a:spcPct val="20000"/>
        </a:spcBef>
        <a:buFont typeface="Arial" pitchFamily="34" charset="0"/>
        <a:buChar char="•"/>
        <a:defRPr kumimoji="1"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537472" indent="-272113" algn="l" defTabSz="1088454" rtl="0" eaLnBrk="1" latinLnBrk="0" hangingPunct="1">
        <a:spcBef>
          <a:spcPct val="20000"/>
        </a:spcBef>
        <a:buFont typeface="Arial" pitchFamily="34" charset="0"/>
        <a:buChar char="•"/>
        <a:defRPr kumimoji="1"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081699" indent="-272113" algn="l" defTabSz="1088454" rtl="0" eaLnBrk="1" latinLnBrk="0" hangingPunct="1">
        <a:spcBef>
          <a:spcPct val="20000"/>
        </a:spcBef>
        <a:buFont typeface="Arial" pitchFamily="34" charset="0"/>
        <a:buChar char="•"/>
        <a:defRPr kumimoji="1"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625925" indent="-272113" algn="l" defTabSz="1088454" rtl="0" eaLnBrk="1" latinLnBrk="0" hangingPunct="1">
        <a:spcBef>
          <a:spcPct val="20000"/>
        </a:spcBef>
        <a:buFont typeface="Arial" pitchFamily="34" charset="0"/>
        <a:buChar char="•"/>
        <a:defRPr kumimoji="1" sz="23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8454" rtl="0" eaLnBrk="1" latinLnBrk="0" hangingPunct="1">
        <a:defRPr kumimoji="1" sz="2098" kern="1200">
          <a:solidFill>
            <a:schemeClr val="tx1"/>
          </a:solidFill>
          <a:latin typeface="+mn-lt"/>
          <a:ea typeface="+mn-ea"/>
          <a:cs typeface="+mn-cs"/>
        </a:defRPr>
      </a:lvl1pPr>
      <a:lvl2pPr marL="544226" algn="l" defTabSz="1088454" rtl="0" eaLnBrk="1" latinLnBrk="0" hangingPunct="1">
        <a:defRPr kumimoji="1" sz="2098" kern="1200">
          <a:solidFill>
            <a:schemeClr val="tx1"/>
          </a:solidFill>
          <a:latin typeface="+mn-lt"/>
          <a:ea typeface="+mn-ea"/>
          <a:cs typeface="+mn-cs"/>
        </a:defRPr>
      </a:lvl2pPr>
      <a:lvl3pPr marL="1088454" algn="l" defTabSz="1088454" rtl="0" eaLnBrk="1" latinLnBrk="0" hangingPunct="1">
        <a:defRPr kumimoji="1" sz="2098" kern="1200">
          <a:solidFill>
            <a:schemeClr val="tx1"/>
          </a:solidFill>
          <a:latin typeface="+mn-lt"/>
          <a:ea typeface="+mn-ea"/>
          <a:cs typeface="+mn-cs"/>
        </a:defRPr>
      </a:lvl3pPr>
      <a:lvl4pPr marL="1632679" algn="l" defTabSz="1088454" rtl="0" eaLnBrk="1" latinLnBrk="0" hangingPunct="1">
        <a:defRPr kumimoji="1" sz="2098" kern="1200">
          <a:solidFill>
            <a:schemeClr val="tx1"/>
          </a:solidFill>
          <a:latin typeface="+mn-lt"/>
          <a:ea typeface="+mn-ea"/>
          <a:cs typeface="+mn-cs"/>
        </a:defRPr>
      </a:lvl4pPr>
      <a:lvl5pPr marL="2176905" algn="l" defTabSz="1088454" rtl="0" eaLnBrk="1" latinLnBrk="0" hangingPunct="1">
        <a:defRPr kumimoji="1" sz="2098" kern="1200">
          <a:solidFill>
            <a:schemeClr val="tx1"/>
          </a:solidFill>
          <a:latin typeface="+mn-lt"/>
          <a:ea typeface="+mn-ea"/>
          <a:cs typeface="+mn-cs"/>
        </a:defRPr>
      </a:lvl5pPr>
      <a:lvl6pPr marL="2721133" algn="l" defTabSz="1088454" rtl="0" eaLnBrk="1" latinLnBrk="0" hangingPunct="1">
        <a:defRPr kumimoji="1" sz="2098" kern="1200">
          <a:solidFill>
            <a:schemeClr val="tx1"/>
          </a:solidFill>
          <a:latin typeface="+mn-lt"/>
          <a:ea typeface="+mn-ea"/>
          <a:cs typeface="+mn-cs"/>
        </a:defRPr>
      </a:lvl6pPr>
      <a:lvl7pPr marL="3265359" algn="l" defTabSz="1088454" rtl="0" eaLnBrk="1" latinLnBrk="0" hangingPunct="1">
        <a:defRPr kumimoji="1" sz="2098" kern="1200">
          <a:solidFill>
            <a:schemeClr val="tx1"/>
          </a:solidFill>
          <a:latin typeface="+mn-lt"/>
          <a:ea typeface="+mn-ea"/>
          <a:cs typeface="+mn-cs"/>
        </a:defRPr>
      </a:lvl7pPr>
      <a:lvl8pPr marL="3809586" algn="l" defTabSz="1088454" rtl="0" eaLnBrk="1" latinLnBrk="0" hangingPunct="1">
        <a:defRPr kumimoji="1" sz="2098" kern="1200">
          <a:solidFill>
            <a:schemeClr val="tx1"/>
          </a:solidFill>
          <a:latin typeface="+mn-lt"/>
          <a:ea typeface="+mn-ea"/>
          <a:cs typeface="+mn-cs"/>
        </a:defRPr>
      </a:lvl8pPr>
      <a:lvl9pPr marL="4353813" algn="l" defTabSz="1088454" rtl="0" eaLnBrk="1" latinLnBrk="0" hangingPunct="1">
        <a:defRPr kumimoji="1" sz="20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10235" y="164678"/>
            <a:ext cx="10984230" cy="634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10235" y="1052982"/>
            <a:ext cx="10984230" cy="5074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624046" y="798905"/>
            <a:ext cx="11050562" cy="0"/>
          </a:xfrm>
          <a:prstGeom prst="line">
            <a:avLst/>
          </a:prstGeom>
          <a:ln w="28575">
            <a:solidFill>
              <a:srgbClr val="0033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図 30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177" y="6521113"/>
            <a:ext cx="1399475" cy="262190"/>
          </a:xfrm>
          <a:prstGeom prst="rect">
            <a:avLst/>
          </a:prstGeom>
        </p:spPr>
      </p:pic>
      <p:sp>
        <p:nvSpPr>
          <p:cNvPr id="13" name="スライド番号プレースホルダー 4"/>
          <p:cNvSpPr txBox="1">
            <a:spLocks/>
          </p:cNvSpPr>
          <p:nvPr/>
        </p:nvSpPr>
        <p:spPr>
          <a:xfrm>
            <a:off x="1676947" y="6546530"/>
            <a:ext cx="325269" cy="197194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999" baseline="0" smtClean="0">
                <a:latin typeface="SST" pitchFamily="34" charset="0"/>
              </a:rPr>
              <a:pPr/>
              <a:t>‹#›</a:t>
            </a:fld>
            <a:endParaRPr lang="ja-JP" altLang="en-US" sz="999" baseline="0">
              <a:latin typeface="SST" pitchFamily="34" charset="0"/>
            </a:endParaRPr>
          </a:p>
        </p:txBody>
      </p:sp>
      <p:sp>
        <p:nvSpPr>
          <p:cNvPr id="17" name="正方形/長方形 15"/>
          <p:cNvSpPr/>
          <p:nvPr/>
        </p:nvSpPr>
        <p:spPr>
          <a:xfrm>
            <a:off x="2" y="6427589"/>
            <a:ext cx="12204000" cy="432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702" tIns="38351" rIns="76702" bIns="38351" rtlCol="0" anchor="ctr"/>
          <a:lstStyle/>
          <a:p>
            <a:pPr algn="ctr"/>
            <a:endParaRPr kumimoji="1" lang="ja-JP" altLang="en-US" sz="799">
              <a:solidFill>
                <a:srgbClr val="FFFFFF"/>
              </a:solidFill>
            </a:endParaRPr>
          </a:p>
        </p:txBody>
      </p:sp>
      <p:cxnSp>
        <p:nvCxnSpPr>
          <p:cNvPr id="18" name="直線コネクタ 20"/>
          <p:cNvCxnSpPr/>
          <p:nvPr/>
        </p:nvCxnSpPr>
        <p:spPr>
          <a:xfrm>
            <a:off x="1886031" y="6535578"/>
            <a:ext cx="0" cy="216025"/>
          </a:xfrm>
          <a:prstGeom prst="line">
            <a:avLst/>
          </a:prstGeom>
          <a:ln w="31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図 1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6" y="6519600"/>
            <a:ext cx="1048514" cy="262129"/>
          </a:xfrm>
          <a:prstGeom prst="rect">
            <a:avLst/>
          </a:prstGeom>
        </p:spPr>
      </p:pic>
      <p:pic>
        <p:nvPicPr>
          <p:cNvPr id="20" name="図 14" descr="ラベル+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1603" y="6429602"/>
            <a:ext cx="1293941" cy="429790"/>
          </a:xfrm>
          <a:prstGeom prst="rect">
            <a:avLst/>
          </a:prstGeom>
        </p:spPr>
      </p:pic>
      <p:pic>
        <p:nvPicPr>
          <p:cNvPr id="21" name="Picture 3" descr="Bar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" y="6426773"/>
            <a:ext cx="12204191" cy="432816"/>
          </a:xfrm>
          <a:prstGeom prst="rect">
            <a:avLst/>
          </a:prstGeom>
        </p:spPr>
      </p:pic>
      <p:sp>
        <p:nvSpPr>
          <p:cNvPr id="22" name="スライド番号プレースホルダー 4"/>
          <p:cNvSpPr txBox="1">
            <a:spLocks/>
          </p:cNvSpPr>
          <p:nvPr/>
        </p:nvSpPr>
        <p:spPr>
          <a:xfrm>
            <a:off x="1421831" y="6545016"/>
            <a:ext cx="288033" cy="197149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ja-JP"/>
            </a:defPPr>
            <a:lvl1pPr marL="0" algn="r" defTabSz="1089325" rtl="0" eaLnBrk="1" latinLnBrk="0" hangingPunct="1">
              <a:defRPr kumimoji="1" sz="900" b="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4466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9325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398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864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3312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7974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2637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7299" algn="l" defTabSz="1089325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DCCDAA-6D69-46E7-B759-71F91EA5148B}" type="slidenum">
              <a:rPr lang="ja-JP" altLang="en-US" sz="799" baseline="0" smtClean="0">
                <a:latin typeface="SST" pitchFamily="34" charset="0"/>
              </a:rPr>
              <a:pPr/>
              <a:t>‹#›</a:t>
            </a:fld>
            <a:endParaRPr lang="ja-JP" altLang="en-US" sz="799" baseline="0">
              <a:latin typeface="SST" pitchFamily="34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2995614" y="6523266"/>
            <a:ext cx="4935539" cy="215901"/>
          </a:xfrm>
          <a:prstGeom prst="rect">
            <a:avLst/>
          </a:prstGeom>
          <a:ln/>
        </p:spPr>
        <p:txBody>
          <a:bodyPr lIns="76746" tIns="38373" rIns="76746" bIns="38373"/>
          <a:lstStyle>
            <a:lvl1pPr>
              <a:defRPr sz="799"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4" name="Rectangle 10"/>
          <p:cNvSpPr>
            <a:spLocks noGrp="1" noChangeArrowheads="1"/>
          </p:cNvSpPr>
          <p:nvPr>
            <p:ph type="dt" sz="half" idx="2"/>
          </p:nvPr>
        </p:nvSpPr>
        <p:spPr>
          <a:xfrm>
            <a:off x="2081213" y="6523266"/>
            <a:ext cx="822960" cy="215901"/>
          </a:xfrm>
          <a:prstGeom prst="rect">
            <a:avLst/>
          </a:prstGeom>
        </p:spPr>
        <p:txBody>
          <a:bodyPr lIns="76746" tIns="38373" rIns="76746" bIns="38373"/>
          <a:lstStyle>
            <a:lvl1pPr>
              <a:defRPr sz="799">
                <a:solidFill>
                  <a:schemeClr val="bg1"/>
                </a:solidFill>
              </a:defRPr>
            </a:lvl1pPr>
          </a:lstStyle>
          <a:p>
            <a:fld id="{F5EC683C-63E0-41D5-9EE7-92570F811C3A}" type="datetimeFigureOut">
              <a:rPr lang="zh-CN" altLang="en-US" smtClean="0"/>
              <a:t>2023/5/29</a:t>
            </a:fld>
            <a:endParaRPr lang="zh-CN" altLang="en-US"/>
          </a:p>
        </p:txBody>
      </p:sp>
      <p:pic>
        <p:nvPicPr>
          <p:cNvPr id="25" name="図 39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953" y="6425981"/>
            <a:ext cx="1295403" cy="43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4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hf sldNum="0" hdr="0"/>
  <p:txStyles>
    <p:titleStyle>
      <a:lvl1pPr algn="l" defTabSz="913851" rtl="0" eaLnBrk="1" latinLnBrk="0" hangingPunct="1">
        <a:spcBef>
          <a:spcPct val="0"/>
        </a:spcBef>
        <a:buNone/>
        <a:defRPr kumimoji="1" sz="23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695" indent="-342695" algn="l" defTabSz="913851" rtl="0" eaLnBrk="1" latinLnBrk="0" hangingPunct="1">
        <a:spcBef>
          <a:spcPct val="20000"/>
        </a:spcBef>
        <a:buFont typeface="Arial" pitchFamily="34" charset="0"/>
        <a:buChar char="•"/>
        <a:defRPr kumimoji="1"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742504" indent="-285578" algn="l" defTabSz="913851" rtl="0" eaLnBrk="1" latinLnBrk="0" hangingPunct="1">
        <a:spcBef>
          <a:spcPct val="20000"/>
        </a:spcBef>
        <a:buFont typeface="Arial" pitchFamily="34" charset="0"/>
        <a:buChar char="–"/>
        <a:defRPr kumimoji="1" sz="1998" kern="1200">
          <a:solidFill>
            <a:schemeClr val="tx1"/>
          </a:solidFill>
          <a:latin typeface="+mn-lt"/>
          <a:ea typeface="+mn-ea"/>
          <a:cs typeface="+mn-cs"/>
        </a:defRPr>
      </a:lvl2pPr>
      <a:lvl3pPr marL="1142314" indent="-228463" algn="l" defTabSz="913851" rtl="0" eaLnBrk="1" latinLnBrk="0" hangingPunct="1">
        <a:spcBef>
          <a:spcPct val="20000"/>
        </a:spcBef>
        <a:buFont typeface="Arial" pitchFamily="34" charset="0"/>
        <a:buChar char="•"/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599239" indent="-228463" algn="l" defTabSz="913851" rtl="0" eaLnBrk="1" latinLnBrk="0" hangingPunct="1">
        <a:spcBef>
          <a:spcPct val="20000"/>
        </a:spcBef>
        <a:buFont typeface="Arial" pitchFamily="34" charset="0"/>
        <a:buChar char="–"/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4pPr>
      <a:lvl5pPr marL="2056164" indent="-228463" algn="l" defTabSz="913851" rtl="0" eaLnBrk="1" latinLnBrk="0" hangingPunct="1">
        <a:spcBef>
          <a:spcPct val="20000"/>
        </a:spcBef>
        <a:buFont typeface="Arial" pitchFamily="34" charset="0"/>
        <a:buChar char="»"/>
        <a:defRPr kumimoji="1" sz="1598" kern="1200">
          <a:solidFill>
            <a:schemeClr val="tx1"/>
          </a:solidFill>
          <a:latin typeface="+mn-lt"/>
          <a:ea typeface="+mn-ea"/>
          <a:cs typeface="+mn-cs"/>
        </a:defRPr>
      </a:lvl5pPr>
      <a:lvl6pPr marL="2513091" indent="-228463" algn="l" defTabSz="913851" rtl="0" eaLnBrk="1" latinLnBrk="0" hangingPunct="1">
        <a:spcBef>
          <a:spcPct val="20000"/>
        </a:spcBef>
        <a:buFont typeface="Arial" pitchFamily="34" charset="0"/>
        <a:buChar char="•"/>
        <a:defRPr kumimoji="1" sz="1998" kern="1200">
          <a:solidFill>
            <a:schemeClr val="tx1"/>
          </a:solidFill>
          <a:latin typeface="+mn-lt"/>
          <a:ea typeface="+mn-ea"/>
          <a:cs typeface="+mn-cs"/>
        </a:defRPr>
      </a:lvl6pPr>
      <a:lvl7pPr marL="2970016" indent="-228463" algn="l" defTabSz="913851" rtl="0" eaLnBrk="1" latinLnBrk="0" hangingPunct="1">
        <a:spcBef>
          <a:spcPct val="20000"/>
        </a:spcBef>
        <a:buFont typeface="Arial" pitchFamily="34" charset="0"/>
        <a:buChar char="•"/>
        <a:defRPr kumimoji="1" sz="1998" kern="1200">
          <a:solidFill>
            <a:schemeClr val="tx1"/>
          </a:solidFill>
          <a:latin typeface="+mn-lt"/>
          <a:ea typeface="+mn-ea"/>
          <a:cs typeface="+mn-cs"/>
        </a:defRPr>
      </a:lvl7pPr>
      <a:lvl8pPr marL="3426941" indent="-228463" algn="l" defTabSz="913851" rtl="0" eaLnBrk="1" latinLnBrk="0" hangingPunct="1">
        <a:spcBef>
          <a:spcPct val="20000"/>
        </a:spcBef>
        <a:buFont typeface="Arial" pitchFamily="34" charset="0"/>
        <a:buChar char="•"/>
        <a:defRPr kumimoji="1" sz="1998" kern="1200">
          <a:solidFill>
            <a:schemeClr val="tx1"/>
          </a:solidFill>
          <a:latin typeface="+mn-lt"/>
          <a:ea typeface="+mn-ea"/>
          <a:cs typeface="+mn-cs"/>
        </a:defRPr>
      </a:lvl8pPr>
      <a:lvl9pPr marL="3883867" indent="-228463" algn="l" defTabSz="913851" rtl="0" eaLnBrk="1" latinLnBrk="0" hangingPunct="1">
        <a:spcBef>
          <a:spcPct val="20000"/>
        </a:spcBef>
        <a:buFont typeface="Arial" pitchFamily="34" charset="0"/>
        <a:buChar char="•"/>
        <a:defRPr kumimoji="1" sz="19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3851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925" algn="l" defTabSz="913851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851" algn="l" defTabSz="913851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776" algn="l" defTabSz="913851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702" algn="l" defTabSz="913851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628" algn="l" defTabSz="913851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553" algn="l" defTabSz="913851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479" algn="l" defTabSz="913851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405" algn="l" defTabSz="913851" rtl="0" eaLnBrk="1" latinLnBrk="0" hangingPunct="1">
        <a:defRPr kumimoji="1"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e.zheng@sony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6.png"/><Relationship Id="rId7" Type="http://schemas.openxmlformats.org/officeDocument/2006/relationships/image" Target="../media/image15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>
          <a:xfrm>
            <a:off x="575828" y="5644590"/>
            <a:ext cx="11238924" cy="430887"/>
          </a:xfrm>
        </p:spPr>
        <p:txBody>
          <a:bodyPr/>
          <a:lstStyle/>
          <a:p>
            <a:r>
              <a:rPr lang="en-US" altLang="zh-CN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Tianming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ZANG, </a:t>
            </a:r>
            <a:r>
              <a:rPr lang="en-US" altLang="zh-C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Ce ZHENG*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Shiyao MA, Chen SUN, Wei CHEN, 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“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 General Solution for Straggler Effect and Unreliable Communication in Federated Learning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”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ja-JP" altLang="en-US" dirty="0">
              <a:latin typeface="SST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89B0D95-B433-9B32-918A-A9C1D8AF86C6}"/>
              </a:ext>
            </a:extLst>
          </p:cNvPr>
          <p:cNvSpPr txBox="1">
            <a:spLocks/>
          </p:cNvSpPr>
          <p:nvPr/>
        </p:nvSpPr>
        <p:spPr bwMode="auto">
          <a:xfrm>
            <a:off x="575828" y="1275455"/>
            <a:ext cx="10908147" cy="863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9pPr>
          </a:lstStyle>
          <a:p>
            <a:pPr lvl="0">
              <a:defRPr/>
            </a:pPr>
            <a:r>
              <a:rPr lang="en-US" altLang="zh-CN" sz="2400" kern="0" dirty="0">
                <a:solidFill>
                  <a:schemeClr val="tx1"/>
                </a:solidFill>
                <a:latin typeface="Arial Black" panose="020B0A04020102020204" pitchFamily="34" charset="0"/>
              </a:rPr>
              <a:t>A General Solution for Straggler Effect and Unreliable Communication in Federated Learning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4E809B-5B61-C835-39C9-87DDA7637A26}"/>
              </a:ext>
            </a:extLst>
          </p:cNvPr>
          <p:cNvSpPr txBox="1">
            <a:spLocks/>
          </p:cNvSpPr>
          <p:nvPr/>
        </p:nvSpPr>
        <p:spPr bwMode="auto">
          <a:xfrm>
            <a:off x="933734" y="2744001"/>
            <a:ext cx="10337231" cy="140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9pPr>
          </a:lstStyle>
          <a:p>
            <a:pPr lvl="0">
              <a:defRPr/>
            </a:pPr>
            <a:r>
              <a:rPr lang="en-US" altLang="zh-CN" sz="2000" b="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 ZHENG</a:t>
            </a:r>
          </a:p>
          <a:p>
            <a:pPr lvl="0">
              <a:defRPr/>
            </a:pPr>
            <a:r>
              <a:rPr lang="en-US" altLang="zh-CN" sz="2000" b="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ce.zheng@sony.com</a:t>
            </a:r>
            <a:endParaRPr lang="en-US" altLang="zh-CN" sz="2000" b="0" kern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defRPr/>
            </a:pPr>
            <a:r>
              <a:rPr lang="en-US" altLang="zh-CN" sz="2000" b="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Scientist &amp; 3GPP SA2 Delegate,</a:t>
            </a:r>
          </a:p>
          <a:p>
            <a:pPr lvl="0">
              <a:defRPr/>
            </a:pPr>
            <a:r>
              <a:rPr lang="en-US" altLang="zh-CN" sz="2000" b="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Wireless Network Research Department, </a:t>
            </a:r>
          </a:p>
          <a:p>
            <a:pPr lvl="0">
              <a:defRPr/>
            </a:pPr>
            <a:r>
              <a:rPr lang="en-US" altLang="zh-CN" sz="2000" b="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SONY R&amp;D Center (China)</a:t>
            </a:r>
          </a:p>
        </p:txBody>
      </p:sp>
    </p:spTree>
    <p:extLst>
      <p:ext uri="{BB962C8B-B14F-4D97-AF65-F5344CB8AC3E}">
        <p14:creationId xmlns:p14="http://schemas.microsoft.com/office/powerpoint/2010/main" val="3741097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7282746-7B11-4029-B0EC-5F7FAD91F3FF}"/>
              </a:ext>
            </a:extLst>
          </p:cNvPr>
          <p:cNvSpPr txBox="1">
            <a:spLocks/>
          </p:cNvSpPr>
          <p:nvPr/>
        </p:nvSpPr>
        <p:spPr bwMode="auto">
          <a:xfrm>
            <a:off x="762684" y="106853"/>
            <a:ext cx="10521750" cy="86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9pPr>
          </a:lstStyle>
          <a:p>
            <a:pPr lvl="0">
              <a:defRPr/>
            </a:pPr>
            <a:r>
              <a:rPr lang="en-US" altLang="zh-CN" sz="2400" kern="0" dirty="0">
                <a:solidFill>
                  <a:schemeClr val="tx1"/>
                </a:solidFill>
                <a:latin typeface="Arial Black" panose="020B0A04020102020204" pitchFamily="34" charset="0"/>
              </a:rPr>
              <a:t>A General Solution for Straggler Effect and Unreliable Communication in Federated Learning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F8E20935-A482-74FF-CE6F-229DF978F446}"/>
              </a:ext>
            </a:extLst>
          </p:cNvPr>
          <p:cNvSpPr txBox="1">
            <a:spLocks/>
          </p:cNvSpPr>
          <p:nvPr/>
        </p:nvSpPr>
        <p:spPr>
          <a:xfrm>
            <a:off x="119575" y="921560"/>
            <a:ext cx="11628288" cy="467691"/>
          </a:xfrm>
          <a:prstGeom prst="rect">
            <a:avLst/>
          </a:prstGeom>
        </p:spPr>
        <p:txBody>
          <a:bodyPr/>
          <a:lstStyle>
            <a:lvl1pPr marL="408497" indent="-408497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885076" indent="-340414" algn="l" defTabSz="108932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3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361656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9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90631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450981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Problem#2: Unreliable Communication</a:t>
            </a:r>
          </a:p>
        </p:txBody>
      </p:sp>
      <p:sp>
        <p:nvSpPr>
          <p:cNvPr id="20" name="矩形 3">
            <a:extLst>
              <a:ext uri="{FF2B5EF4-FFF2-40B4-BE49-F238E27FC236}">
                <a16:creationId xmlns:a16="http://schemas.microsoft.com/office/drawing/2014/main" id="{3F180403-10F2-21D5-701E-BF1C0D28167C}"/>
              </a:ext>
            </a:extLst>
          </p:cNvPr>
          <p:cNvSpPr/>
          <p:nvPr/>
        </p:nvSpPr>
        <p:spPr>
          <a:xfrm>
            <a:off x="142875" y="1339950"/>
            <a:ext cx="73073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Bad-channel UEs have to retransmit till model successfully received  </a:t>
            </a: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“straggler”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A624A3B-5C59-DC52-3129-32AD8BD0CC07}"/>
              </a:ext>
            </a:extLst>
          </p:cNvPr>
          <p:cNvCxnSpPr>
            <a:cxnSpLocks/>
          </p:cNvCxnSpPr>
          <p:nvPr/>
        </p:nvCxnSpPr>
        <p:spPr bwMode="auto">
          <a:xfrm>
            <a:off x="298959" y="1649835"/>
            <a:ext cx="233968" cy="19973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矩形 3">
            <a:extLst>
              <a:ext uri="{FF2B5EF4-FFF2-40B4-BE49-F238E27FC236}">
                <a16:creationId xmlns:a16="http://schemas.microsoft.com/office/drawing/2014/main" id="{A133F9F0-2BC8-0996-F25C-A61282EE98F6}"/>
              </a:ext>
            </a:extLst>
          </p:cNvPr>
          <p:cNvSpPr/>
          <p:nvPr/>
        </p:nvSpPr>
        <p:spPr>
          <a:xfrm>
            <a:off x="6800335" y="5445215"/>
            <a:ext cx="4053389" cy="5386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Group#1: UE#1, UE#2, UE#3, UE#4        (Good channels)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Group#2: UE#5, UE#6, UE#7, UE#8        (Bad channels)</a:t>
            </a:r>
          </a:p>
        </p:txBody>
      </p:sp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94B6533C-68BB-9E30-34B6-55F18BC513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830" y="2203958"/>
            <a:ext cx="5136553" cy="3278883"/>
          </a:xfrm>
          <a:prstGeom prst="rect">
            <a:avLst/>
          </a:prstGeom>
          <a:noFill/>
        </p:spPr>
      </p:pic>
      <p:sp>
        <p:nvSpPr>
          <p:cNvPr id="6" name="矩形 3">
            <a:extLst>
              <a:ext uri="{FF2B5EF4-FFF2-40B4-BE49-F238E27FC236}">
                <a16:creationId xmlns:a16="http://schemas.microsoft.com/office/drawing/2014/main" id="{48CAAB6E-391A-EDD0-3F7E-333F00007A00}"/>
              </a:ext>
            </a:extLst>
          </p:cNvPr>
          <p:cNvSpPr/>
          <p:nvPr/>
        </p:nvSpPr>
        <p:spPr>
          <a:xfrm>
            <a:off x="490916" y="1985147"/>
            <a:ext cx="3878525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In round </a:t>
            </a:r>
            <a:r>
              <a:rPr lang="en-US" altLang="zh-CN" sz="1400" i="1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, UE#1,</a:t>
            </a:r>
            <a:r>
              <a:rPr lang="zh-CN" alt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UE#2, UE#3 have to wait. UE#6 transmits 3 times. </a:t>
            </a:r>
          </a:p>
        </p:txBody>
      </p:sp>
      <p:sp>
        <p:nvSpPr>
          <p:cNvPr id="7" name="矩形 3">
            <a:extLst>
              <a:ext uri="{FF2B5EF4-FFF2-40B4-BE49-F238E27FC236}">
                <a16:creationId xmlns:a16="http://schemas.microsoft.com/office/drawing/2014/main" id="{DD280379-75F5-D3EA-659E-D925F20F23A3}"/>
              </a:ext>
            </a:extLst>
          </p:cNvPr>
          <p:cNvSpPr/>
          <p:nvPr/>
        </p:nvSpPr>
        <p:spPr>
          <a:xfrm>
            <a:off x="490916" y="3924229"/>
            <a:ext cx="3405732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In this scenario, </a:t>
            </a:r>
            <a:r>
              <a:rPr lang="en-US" altLang="zh-CN" sz="1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the bad-channel UEs transmit more times and become straggler!</a:t>
            </a: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BC864D37-9CCD-0DC1-C7C5-66CCA5BD67C4}"/>
              </a:ext>
            </a:extLst>
          </p:cNvPr>
          <p:cNvSpPr/>
          <p:nvPr/>
        </p:nvSpPr>
        <p:spPr>
          <a:xfrm>
            <a:off x="490916" y="5002358"/>
            <a:ext cx="3405732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Therefore, we can solve the problem of retransmission </a:t>
            </a:r>
            <a:r>
              <a:rPr lang="en-US" altLang="zh-CN" sz="1400" b="1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via clustering by treating it as straggler problem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A9BA3671-FC5B-E474-AB4B-8D144C520F23}"/>
              </a:ext>
            </a:extLst>
          </p:cNvPr>
          <p:cNvSpPr/>
          <p:nvPr/>
        </p:nvSpPr>
        <p:spPr bwMode="auto">
          <a:xfrm>
            <a:off x="602047" y="3732503"/>
            <a:ext cx="432048" cy="45719"/>
          </a:xfrm>
          <a:prstGeom prst="rightArrow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94DC20E5-7765-D678-C4E8-E64D54375512}"/>
              </a:ext>
            </a:extLst>
          </p:cNvPr>
          <p:cNvSpPr/>
          <p:nvPr/>
        </p:nvSpPr>
        <p:spPr bwMode="auto">
          <a:xfrm>
            <a:off x="602047" y="4714326"/>
            <a:ext cx="432048" cy="45719"/>
          </a:xfrm>
          <a:prstGeom prst="rightArrow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05D7D8C7-909D-044F-4720-44C547E20897}"/>
              </a:ext>
            </a:extLst>
          </p:cNvPr>
          <p:cNvSpPr/>
          <p:nvPr/>
        </p:nvSpPr>
        <p:spPr bwMode="auto">
          <a:xfrm>
            <a:off x="564460" y="2724391"/>
            <a:ext cx="432048" cy="45719"/>
          </a:xfrm>
          <a:prstGeom prst="rightArrow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sp>
        <p:nvSpPr>
          <p:cNvPr id="14" name="矩形 3">
            <a:extLst>
              <a:ext uri="{FF2B5EF4-FFF2-40B4-BE49-F238E27FC236}">
                <a16:creationId xmlns:a16="http://schemas.microsoft.com/office/drawing/2014/main" id="{C2B07BD2-2CB4-BE38-6810-951F8D47EA38}"/>
              </a:ext>
            </a:extLst>
          </p:cNvPr>
          <p:cNvSpPr/>
          <p:nvPr/>
        </p:nvSpPr>
        <p:spPr>
          <a:xfrm>
            <a:off x="490916" y="2986134"/>
            <a:ext cx="3405732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The training time is increased due to the retransmission of UE#6.</a:t>
            </a:r>
          </a:p>
        </p:txBody>
      </p:sp>
      <p:sp>
        <p:nvSpPr>
          <p:cNvPr id="15" name="矩形 3">
            <a:extLst>
              <a:ext uri="{FF2B5EF4-FFF2-40B4-BE49-F238E27FC236}">
                <a16:creationId xmlns:a16="http://schemas.microsoft.com/office/drawing/2014/main" id="{A3984AF9-695F-20C4-C04E-C4C45001415E}"/>
              </a:ext>
            </a:extLst>
          </p:cNvPr>
          <p:cNvSpPr/>
          <p:nvPr/>
        </p:nvSpPr>
        <p:spPr>
          <a:xfrm>
            <a:off x="8209566" y="5972740"/>
            <a:ext cx="728822" cy="285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Fig.4</a:t>
            </a:r>
          </a:p>
        </p:txBody>
      </p:sp>
    </p:spTree>
    <p:extLst>
      <p:ext uri="{BB962C8B-B14F-4D97-AF65-F5344CB8AC3E}">
        <p14:creationId xmlns:p14="http://schemas.microsoft.com/office/powerpoint/2010/main" val="2533551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7282746-7B11-4029-B0EC-5F7FAD91F3FF}"/>
              </a:ext>
            </a:extLst>
          </p:cNvPr>
          <p:cNvSpPr txBox="1">
            <a:spLocks/>
          </p:cNvSpPr>
          <p:nvPr/>
        </p:nvSpPr>
        <p:spPr bwMode="auto">
          <a:xfrm>
            <a:off x="762684" y="106853"/>
            <a:ext cx="10521750" cy="86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9pPr>
          </a:lstStyle>
          <a:p>
            <a:pPr lvl="0">
              <a:defRPr/>
            </a:pPr>
            <a:r>
              <a:rPr lang="en-US" altLang="zh-CN" sz="2400" kern="0" dirty="0">
                <a:solidFill>
                  <a:schemeClr val="tx1"/>
                </a:solidFill>
                <a:latin typeface="Arial Black" panose="020B0A04020102020204" pitchFamily="34" charset="0"/>
              </a:rPr>
              <a:t>A General Solution for Straggler Effect and Unreliable Communication in Federated Learning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F16F54C2-6541-A4D1-764F-4444BBB9F799}"/>
              </a:ext>
            </a:extLst>
          </p:cNvPr>
          <p:cNvSpPr txBox="1">
            <a:spLocks/>
          </p:cNvSpPr>
          <p:nvPr/>
        </p:nvSpPr>
        <p:spPr>
          <a:xfrm>
            <a:off x="173355" y="963155"/>
            <a:ext cx="11234874" cy="467691"/>
          </a:xfrm>
          <a:prstGeom prst="rect">
            <a:avLst/>
          </a:prstGeom>
        </p:spPr>
        <p:txBody>
          <a:bodyPr/>
          <a:lstStyle>
            <a:lvl1pPr marL="408497" indent="-408497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885076" indent="-340414" algn="l" defTabSz="108932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3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361656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9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90631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450981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Clustering Based on NR Measurements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2FCAA48-0609-1341-5D06-72A9BB7A1059}"/>
              </a:ext>
            </a:extLst>
          </p:cNvPr>
          <p:cNvGrpSpPr/>
          <p:nvPr/>
        </p:nvGrpSpPr>
        <p:grpSpPr>
          <a:xfrm>
            <a:off x="870567" y="1606552"/>
            <a:ext cx="10463565" cy="354645"/>
            <a:chOff x="635509" y="2937670"/>
            <a:chExt cx="10463565" cy="354645"/>
          </a:xfrm>
        </p:grpSpPr>
        <p:sp>
          <p:nvSpPr>
            <p:cNvPr id="19" name="矩形 3">
              <a:extLst>
                <a:ext uri="{FF2B5EF4-FFF2-40B4-BE49-F238E27FC236}">
                  <a16:creationId xmlns:a16="http://schemas.microsoft.com/office/drawing/2014/main" id="{2E314EE8-7ECD-DD45-46A2-2400449BEA3C}"/>
                </a:ext>
              </a:extLst>
            </p:cNvPr>
            <p:cNvSpPr/>
            <p:nvPr/>
          </p:nvSpPr>
          <p:spPr>
            <a:xfrm>
              <a:off x="8470759" y="2953761"/>
              <a:ext cx="2628315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just">
                <a:spcBef>
                  <a:spcPts val="0"/>
                </a:spcBef>
                <a:spcAft>
                  <a:spcPts val="600"/>
                </a:spcAft>
              </a:pPr>
              <a:r>
                <a:rPr lang="en-US" altLang="zh-CN" sz="1600" dirty="0"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Divergence of training time</a:t>
              </a:r>
              <a:endParaRPr lang="en-US" altLang="zh-CN" sz="1600" i="1" dirty="0">
                <a:latin typeface="Cambria Math" panose="02040503050406030204" pitchFamily="18" charset="0"/>
                <a:ea typeface="宋体" charset="-122"/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6769F565-C6C0-299C-6872-0F2E789846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877571" y="3037243"/>
              <a:ext cx="110103" cy="1736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矩形 3">
              <a:extLst>
                <a:ext uri="{FF2B5EF4-FFF2-40B4-BE49-F238E27FC236}">
                  <a16:creationId xmlns:a16="http://schemas.microsoft.com/office/drawing/2014/main" id="{807B6147-5C59-5E68-F50F-E55CC888C88F}"/>
                </a:ext>
              </a:extLst>
            </p:cNvPr>
            <p:cNvSpPr/>
            <p:nvPr/>
          </p:nvSpPr>
          <p:spPr>
            <a:xfrm>
              <a:off x="4634633" y="2953760"/>
              <a:ext cx="2852701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just">
                <a:spcBef>
                  <a:spcPts val="0"/>
                </a:spcBef>
                <a:spcAft>
                  <a:spcPts val="600"/>
                </a:spcAft>
              </a:pPr>
              <a:r>
                <a:rPr lang="en-US" altLang="zh-CN" sz="1600" dirty="0"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Divergence of retransmissions</a:t>
              </a:r>
              <a:endParaRPr lang="en-US" altLang="zh-CN" sz="1600" i="1" dirty="0">
                <a:latin typeface="Cambria Math" panose="02040503050406030204" pitchFamily="18" charset="0"/>
                <a:ea typeface="宋体" charset="-122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85293C3-C9D5-23FD-C820-FF63D95B8DA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70085" y="3051730"/>
              <a:ext cx="106734" cy="1736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箭头: 右 25">
              <a:extLst>
                <a:ext uri="{FF2B5EF4-FFF2-40B4-BE49-F238E27FC236}">
                  <a16:creationId xmlns:a16="http://schemas.microsoft.com/office/drawing/2014/main" id="{33120E6C-5483-B09C-7AA9-800B6A70C8FB}"/>
                </a:ext>
              </a:extLst>
            </p:cNvPr>
            <p:cNvSpPr/>
            <p:nvPr/>
          </p:nvSpPr>
          <p:spPr bwMode="auto">
            <a:xfrm>
              <a:off x="7633082" y="3089119"/>
              <a:ext cx="691928" cy="52446"/>
            </a:xfrm>
            <a:prstGeom prst="rightArrow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28" name="箭头: 右 27">
              <a:extLst>
                <a:ext uri="{FF2B5EF4-FFF2-40B4-BE49-F238E27FC236}">
                  <a16:creationId xmlns:a16="http://schemas.microsoft.com/office/drawing/2014/main" id="{F435D5B6-CAA9-BBDD-6255-CAD861E2F489}"/>
                </a:ext>
              </a:extLst>
            </p:cNvPr>
            <p:cNvSpPr/>
            <p:nvPr/>
          </p:nvSpPr>
          <p:spPr bwMode="auto">
            <a:xfrm>
              <a:off x="3750292" y="3099253"/>
              <a:ext cx="691928" cy="52446"/>
            </a:xfrm>
            <a:prstGeom prst="rightArrow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29" name="矩形 3">
              <a:extLst>
                <a:ext uri="{FF2B5EF4-FFF2-40B4-BE49-F238E27FC236}">
                  <a16:creationId xmlns:a16="http://schemas.microsoft.com/office/drawing/2014/main" id="{9C4E28BF-EF97-3C82-8261-C132EE841E87}"/>
                </a:ext>
              </a:extLst>
            </p:cNvPr>
            <p:cNvSpPr/>
            <p:nvPr/>
          </p:nvSpPr>
          <p:spPr>
            <a:xfrm>
              <a:off x="635509" y="2937670"/>
              <a:ext cx="2922370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just">
                <a:spcBef>
                  <a:spcPts val="0"/>
                </a:spcBef>
                <a:spcAft>
                  <a:spcPts val="600"/>
                </a:spcAft>
              </a:pPr>
              <a:r>
                <a:rPr lang="en-US" altLang="zh-CN" sz="1600" dirty="0"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Divergence of channel qualities</a:t>
              </a:r>
              <a:endParaRPr lang="en-US" altLang="zh-CN" sz="1600" i="1" dirty="0">
                <a:latin typeface="Cambria Math" panose="02040503050406030204" pitchFamily="18" charset="0"/>
                <a:ea typeface="宋体" charset="-122"/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CAC22857-4718-605E-8DD0-887B4CB6FA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66753" y="3039994"/>
              <a:ext cx="106734" cy="1736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2" name="矩形 3">
            <a:extLst>
              <a:ext uri="{FF2B5EF4-FFF2-40B4-BE49-F238E27FC236}">
                <a16:creationId xmlns:a16="http://schemas.microsoft.com/office/drawing/2014/main" id="{4840AE77-E7D6-70CC-AB69-A38EFF8C0003}"/>
              </a:ext>
            </a:extLst>
          </p:cNvPr>
          <p:cNvSpPr/>
          <p:nvPr/>
        </p:nvSpPr>
        <p:spPr>
          <a:xfrm>
            <a:off x="1101636" y="2401824"/>
            <a:ext cx="766869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The NR measurements (e.g., SINR, RSRP, RSRQ, or RSSI, 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etc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) represent channel quality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F9AAE02-2646-0654-01C2-EB12C851579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047863" y="2029518"/>
            <a:ext cx="387668" cy="3723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D4E608E-596E-47BD-70E8-F7F864ECA669}"/>
                  </a:ext>
                </a:extLst>
              </p:cNvPr>
              <p:cNvSpPr txBox="1"/>
              <p:nvPr/>
            </p:nvSpPr>
            <p:spPr>
              <a:xfrm>
                <a:off x="1328998" y="3608162"/>
                <a:ext cx="2864193" cy="342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𝑃</m:t>
                    </m:r>
                    <m:r>
                      <a:rPr lang="en-US" altLang="zh-CN" sz="1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sSub>
                      <m:sSubPr>
                        <m:ctrlPr>
                          <a:rPr lang="en-US" altLang="zh-CN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1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sSup>
                      <m:sSupPr>
                        <m:ctrlPr>
                          <a:rPr lang="en-US" altLang="zh-CN" sz="16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  <m:t>(1−</m:t>
                        </m:r>
                        <m:r>
                          <a:rPr lang="en-US" altLang="zh-CN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; </a:t>
                </a: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D4E608E-596E-47BD-70E8-F7F864ECA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998" y="3608162"/>
                <a:ext cx="2864193" cy="342979"/>
              </a:xfrm>
              <a:prstGeom prst="rect">
                <a:avLst/>
              </a:prstGeom>
              <a:blipFill>
                <a:blip r:embed="rId2"/>
                <a:stretch>
                  <a:fillRect t="-3571" b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 3">
            <a:extLst>
              <a:ext uri="{FF2B5EF4-FFF2-40B4-BE49-F238E27FC236}">
                <a16:creationId xmlns:a16="http://schemas.microsoft.com/office/drawing/2014/main" id="{72D8E302-C962-062A-3908-91F791E0D742}"/>
              </a:ext>
            </a:extLst>
          </p:cNvPr>
          <p:cNvSpPr/>
          <p:nvPr/>
        </p:nvSpPr>
        <p:spPr>
          <a:xfrm>
            <a:off x="404935" y="3163698"/>
            <a:ext cx="57499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For </a:t>
            </a:r>
            <a:r>
              <a:rPr lang="en-US" altLang="zh-CN" sz="1600" dirty="0" err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UE#k</a:t>
            </a:r>
            <a:r>
              <a:rPr lang="en-US" altLang="zh-CN" sz="16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, model is successfully received at </a:t>
            </a:r>
            <a:r>
              <a:rPr lang="en-US" altLang="zh-CN" sz="1600" i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l</a:t>
            </a:r>
            <a:r>
              <a:rPr lang="en-US" altLang="zh-CN" sz="16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-</a:t>
            </a:r>
            <a:r>
              <a:rPr lang="en-US" altLang="zh-CN" sz="1600" dirty="0" err="1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th</a:t>
            </a:r>
            <a:r>
              <a:rPr lang="en-US" altLang="zh-CN" sz="16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transmission:</a:t>
            </a:r>
            <a:endParaRPr lang="en-US" altLang="zh-CN" sz="1600" dirty="0">
              <a:highlight>
                <a:srgbClr val="FFFF00"/>
              </a:highlight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FB41FFE-2550-E551-8540-5A9C8665EDD9}"/>
                  </a:ext>
                </a:extLst>
              </p:cNvPr>
              <p:cNvSpPr txBox="1"/>
              <p:nvPr/>
            </p:nvSpPr>
            <p:spPr>
              <a:xfrm>
                <a:off x="5001874" y="3608162"/>
                <a:ext cx="277036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  <a:cs typeface="Times New Roman" panose="02020603050405020304" pitchFamily="18" charset="0"/>
                      </a:rPr>
                      <m:t>=1/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;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6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</m:acc>
                      </m:e>
                      <m:sub>
                        <m:r>
                          <a:rPr lang="en-US" altLang="zh-CN" sz="1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FB41FFE-2550-E551-8540-5A9C8665E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874" y="3608162"/>
                <a:ext cx="2770364" cy="338554"/>
              </a:xfrm>
              <a:prstGeom prst="rect">
                <a:avLst/>
              </a:prstGeom>
              <a:blipFill>
                <a:blip r:embed="rId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3">
                <a:extLst>
                  <a:ext uri="{FF2B5EF4-FFF2-40B4-BE49-F238E27FC236}">
                    <a16:creationId xmlns:a16="http://schemas.microsoft.com/office/drawing/2014/main" id="{2D9AB97E-D00D-32E2-894F-3C9C36DB190B}"/>
                  </a:ext>
                </a:extLst>
              </p:cNvPr>
              <p:cNvSpPr/>
              <p:nvPr/>
            </p:nvSpPr>
            <p:spPr>
              <a:xfrm>
                <a:off x="1037781" y="4236672"/>
                <a:ext cx="8851199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---- the probability that </a:t>
                </a:r>
                <a:r>
                  <a:rPr lang="en-US" altLang="zh-CN" sz="16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UE#k’s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model is successfully received with one transmission, i.e., 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;</a:t>
                </a:r>
              </a:p>
              <a:p>
                <a:pPr algn="just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---- number of transmissions of </a:t>
                </a:r>
                <a:r>
                  <a:rPr lang="en-US" altLang="zh-CN" sz="16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UE#k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;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---- time taken for one transmission</a:t>
                </a:r>
                <a:endParaRPr lang="en-US" altLang="zh-CN" sz="1600" i="1" dirty="0">
                  <a:solidFill>
                    <a:srgbClr val="000000"/>
                  </a:solidFill>
                  <a:latin typeface="Cambria Math" panose="02040503050406030204" pitchFamily="18" charset="0"/>
                  <a:ea typeface="宋体" charset="-122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altLang="zh-CN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---- average number of transmissions required for </a:t>
                </a:r>
                <a:r>
                  <a:rPr lang="en-US" altLang="zh-CN" sz="16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UE#i’s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model is successfully received;</a:t>
                </a:r>
              </a:p>
              <a:p>
                <a:pPr algn="just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altLang="zh-CN" sz="16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---- average time required for </a:t>
                </a:r>
                <a:r>
                  <a:rPr lang="en-US" altLang="zh-CN" sz="16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UE#i’s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model is successfully received</a:t>
                </a:r>
              </a:p>
            </p:txBody>
          </p:sp>
        </mc:Choice>
        <mc:Fallback xmlns="">
          <p:sp>
            <p:nvSpPr>
              <p:cNvPr id="47" name="矩形 3">
                <a:extLst>
                  <a:ext uri="{FF2B5EF4-FFF2-40B4-BE49-F238E27FC236}">
                    <a16:creationId xmlns:a16="http://schemas.microsoft.com/office/drawing/2014/main" id="{2D9AB97E-D00D-32E2-894F-3C9C36DB1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81" y="4236672"/>
                <a:ext cx="8851199" cy="1323439"/>
              </a:xfrm>
              <a:prstGeom prst="rect">
                <a:avLst/>
              </a:prstGeom>
              <a:blipFill>
                <a:blip r:embed="rId4"/>
                <a:stretch>
                  <a:fillRect t="-1382" r="-344" b="-5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3">
            <a:extLst>
              <a:ext uri="{FF2B5EF4-FFF2-40B4-BE49-F238E27FC236}">
                <a16:creationId xmlns:a16="http://schemas.microsoft.com/office/drawing/2014/main" id="{C024FEC2-148B-635E-8F48-19B5646CD7B1}"/>
              </a:ext>
            </a:extLst>
          </p:cNvPr>
          <p:cNvSpPr/>
          <p:nvPr/>
        </p:nvSpPr>
        <p:spPr>
          <a:xfrm>
            <a:off x="435415" y="3965399"/>
            <a:ext cx="57499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333297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7282746-7B11-4029-B0EC-5F7FAD91F3FF}"/>
              </a:ext>
            </a:extLst>
          </p:cNvPr>
          <p:cNvSpPr txBox="1">
            <a:spLocks/>
          </p:cNvSpPr>
          <p:nvPr/>
        </p:nvSpPr>
        <p:spPr bwMode="auto">
          <a:xfrm>
            <a:off x="762684" y="106853"/>
            <a:ext cx="10521750" cy="86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9pPr>
          </a:lstStyle>
          <a:p>
            <a:pPr lvl="0">
              <a:defRPr/>
            </a:pPr>
            <a:r>
              <a:rPr lang="en-US" altLang="zh-CN" sz="2400" kern="0" dirty="0">
                <a:solidFill>
                  <a:schemeClr val="tx1"/>
                </a:solidFill>
                <a:latin typeface="Arial Black" panose="020B0A04020102020204" pitchFamily="34" charset="0"/>
              </a:rPr>
              <a:t>A General Solution for Straggler Effect and Unreliable Communication in Federated Learning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F16F54C2-6541-A4D1-764F-4444BBB9F799}"/>
              </a:ext>
            </a:extLst>
          </p:cNvPr>
          <p:cNvSpPr txBox="1">
            <a:spLocks/>
          </p:cNvSpPr>
          <p:nvPr/>
        </p:nvSpPr>
        <p:spPr>
          <a:xfrm>
            <a:off x="173355" y="963155"/>
            <a:ext cx="11234874" cy="467691"/>
          </a:xfrm>
          <a:prstGeom prst="rect">
            <a:avLst/>
          </a:prstGeom>
        </p:spPr>
        <p:txBody>
          <a:bodyPr/>
          <a:lstStyle>
            <a:lvl1pPr marL="408497" indent="-408497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885076" indent="-340414" algn="l" defTabSz="108932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3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361656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9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90631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450981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Clustering Based on NR Measurements</a:t>
            </a: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2FCAA48-0609-1341-5D06-72A9BB7A1059}"/>
              </a:ext>
            </a:extLst>
          </p:cNvPr>
          <p:cNvGrpSpPr/>
          <p:nvPr/>
        </p:nvGrpSpPr>
        <p:grpSpPr>
          <a:xfrm>
            <a:off x="870567" y="1606552"/>
            <a:ext cx="10463565" cy="354645"/>
            <a:chOff x="635509" y="2937670"/>
            <a:chExt cx="10463565" cy="354645"/>
          </a:xfrm>
        </p:grpSpPr>
        <p:sp>
          <p:nvSpPr>
            <p:cNvPr id="19" name="矩形 3">
              <a:extLst>
                <a:ext uri="{FF2B5EF4-FFF2-40B4-BE49-F238E27FC236}">
                  <a16:creationId xmlns:a16="http://schemas.microsoft.com/office/drawing/2014/main" id="{2E314EE8-7ECD-DD45-46A2-2400449BEA3C}"/>
                </a:ext>
              </a:extLst>
            </p:cNvPr>
            <p:cNvSpPr/>
            <p:nvPr/>
          </p:nvSpPr>
          <p:spPr>
            <a:xfrm>
              <a:off x="8470759" y="2953761"/>
              <a:ext cx="2628315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just">
                <a:spcBef>
                  <a:spcPts val="0"/>
                </a:spcBef>
                <a:spcAft>
                  <a:spcPts val="600"/>
                </a:spcAft>
              </a:pPr>
              <a:r>
                <a:rPr lang="en-US" altLang="zh-CN" sz="1600" dirty="0"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Divergence of training time</a:t>
              </a:r>
              <a:endParaRPr lang="en-US" altLang="zh-CN" sz="1600" i="1" dirty="0">
                <a:latin typeface="Cambria Math" panose="02040503050406030204" pitchFamily="18" charset="0"/>
                <a:ea typeface="宋体" charset="-122"/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6769F565-C6C0-299C-6872-0F2E789846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877571" y="3037243"/>
              <a:ext cx="110103" cy="1736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矩形 3">
              <a:extLst>
                <a:ext uri="{FF2B5EF4-FFF2-40B4-BE49-F238E27FC236}">
                  <a16:creationId xmlns:a16="http://schemas.microsoft.com/office/drawing/2014/main" id="{807B6147-5C59-5E68-F50F-E55CC888C88F}"/>
                </a:ext>
              </a:extLst>
            </p:cNvPr>
            <p:cNvSpPr/>
            <p:nvPr/>
          </p:nvSpPr>
          <p:spPr>
            <a:xfrm>
              <a:off x="4634633" y="2953760"/>
              <a:ext cx="2852701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just">
                <a:spcBef>
                  <a:spcPts val="0"/>
                </a:spcBef>
                <a:spcAft>
                  <a:spcPts val="600"/>
                </a:spcAft>
              </a:pPr>
              <a:r>
                <a:rPr lang="en-US" altLang="zh-CN" sz="1600" dirty="0"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Divergence of retransmissions</a:t>
              </a:r>
              <a:endParaRPr lang="en-US" altLang="zh-CN" sz="1600" i="1" dirty="0">
                <a:latin typeface="Cambria Math" panose="02040503050406030204" pitchFamily="18" charset="0"/>
                <a:ea typeface="宋体" charset="-122"/>
              </a:endParaRPr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285293C3-C9D5-23FD-C820-FF63D95B8DA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270085" y="3051730"/>
              <a:ext cx="106734" cy="1736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箭头: 右 25">
              <a:extLst>
                <a:ext uri="{FF2B5EF4-FFF2-40B4-BE49-F238E27FC236}">
                  <a16:creationId xmlns:a16="http://schemas.microsoft.com/office/drawing/2014/main" id="{33120E6C-5483-B09C-7AA9-800B6A70C8FB}"/>
                </a:ext>
              </a:extLst>
            </p:cNvPr>
            <p:cNvSpPr/>
            <p:nvPr/>
          </p:nvSpPr>
          <p:spPr bwMode="auto">
            <a:xfrm>
              <a:off x="7633082" y="3089119"/>
              <a:ext cx="691928" cy="52446"/>
            </a:xfrm>
            <a:prstGeom prst="rightArrow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28" name="箭头: 右 27">
              <a:extLst>
                <a:ext uri="{FF2B5EF4-FFF2-40B4-BE49-F238E27FC236}">
                  <a16:creationId xmlns:a16="http://schemas.microsoft.com/office/drawing/2014/main" id="{F435D5B6-CAA9-BBDD-6255-CAD861E2F489}"/>
                </a:ext>
              </a:extLst>
            </p:cNvPr>
            <p:cNvSpPr/>
            <p:nvPr/>
          </p:nvSpPr>
          <p:spPr bwMode="auto">
            <a:xfrm>
              <a:off x="3750292" y="3099253"/>
              <a:ext cx="691928" cy="52446"/>
            </a:xfrm>
            <a:prstGeom prst="rightArrow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sp>
          <p:nvSpPr>
            <p:cNvPr id="29" name="矩形 3">
              <a:extLst>
                <a:ext uri="{FF2B5EF4-FFF2-40B4-BE49-F238E27FC236}">
                  <a16:creationId xmlns:a16="http://schemas.microsoft.com/office/drawing/2014/main" id="{9C4E28BF-EF97-3C82-8261-C132EE841E87}"/>
                </a:ext>
              </a:extLst>
            </p:cNvPr>
            <p:cNvSpPr/>
            <p:nvPr/>
          </p:nvSpPr>
          <p:spPr>
            <a:xfrm>
              <a:off x="635509" y="2937670"/>
              <a:ext cx="2922370" cy="3385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just">
                <a:spcBef>
                  <a:spcPts val="0"/>
                </a:spcBef>
                <a:spcAft>
                  <a:spcPts val="600"/>
                </a:spcAft>
              </a:pPr>
              <a:r>
                <a:rPr lang="en-US" altLang="zh-CN" sz="1600" dirty="0"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Divergence of channel qualities</a:t>
              </a:r>
              <a:endParaRPr lang="en-US" altLang="zh-CN" sz="1600" i="1" dirty="0">
                <a:latin typeface="Cambria Math" panose="02040503050406030204" pitchFamily="18" charset="0"/>
                <a:ea typeface="宋体" charset="-122"/>
              </a:endParaRPr>
            </a:p>
          </p:txBody>
        </p: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CAC22857-4718-605E-8DD0-887B4CB6FA0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66753" y="3039994"/>
              <a:ext cx="106734" cy="1736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2" name="矩形 3">
            <a:extLst>
              <a:ext uri="{FF2B5EF4-FFF2-40B4-BE49-F238E27FC236}">
                <a16:creationId xmlns:a16="http://schemas.microsoft.com/office/drawing/2014/main" id="{4840AE77-E7D6-70CC-AB69-A38EFF8C0003}"/>
              </a:ext>
            </a:extLst>
          </p:cNvPr>
          <p:cNvSpPr/>
          <p:nvPr/>
        </p:nvSpPr>
        <p:spPr>
          <a:xfrm>
            <a:off x="1101636" y="2401824"/>
            <a:ext cx="766869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The NR measurements (e.g., SINR, RSRP, RSRQ, or RSSI, 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etc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) represent channel quality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F9AAE02-2646-0654-01C2-EB12C851579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047863" y="2029518"/>
            <a:ext cx="387668" cy="37230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D4E608E-596E-47BD-70E8-F7F864ECA669}"/>
                  </a:ext>
                </a:extLst>
              </p:cNvPr>
              <p:cNvSpPr txBox="1"/>
              <p:nvPr/>
            </p:nvSpPr>
            <p:spPr>
              <a:xfrm>
                <a:off x="1328998" y="3608162"/>
                <a:ext cx="2864193" cy="3429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𝑃</m:t>
                    </m:r>
                    <m:r>
                      <a:rPr lang="en-US" altLang="zh-CN" sz="1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sSub>
                      <m:sSubPr>
                        <m:ctrlPr>
                          <a:rPr lang="en-US" altLang="zh-CN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1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sSup>
                      <m:sSupPr>
                        <m:ctrlPr>
                          <a:rPr lang="en-US" altLang="zh-CN" sz="16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  <m:t>(1−</m:t>
                        </m:r>
                        <m:r>
                          <a:rPr lang="en-US" altLang="zh-CN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  <m:t>𝑙</m:t>
                        </m:r>
                        <m:r>
                          <a:rPr lang="en-US" altLang="zh-CN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; </a:t>
                </a: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D4E608E-596E-47BD-70E8-F7F864ECA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998" y="3608162"/>
                <a:ext cx="2864193" cy="342979"/>
              </a:xfrm>
              <a:prstGeom prst="rect">
                <a:avLst/>
              </a:prstGeom>
              <a:blipFill>
                <a:blip r:embed="rId2"/>
                <a:stretch>
                  <a:fillRect t="-3571" b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FB41FFE-2550-E551-8540-5A9C8665EDD9}"/>
                  </a:ext>
                </a:extLst>
              </p:cNvPr>
              <p:cNvSpPr txBox="1"/>
              <p:nvPr/>
            </p:nvSpPr>
            <p:spPr>
              <a:xfrm>
                <a:off x="5001874" y="3608162"/>
                <a:ext cx="277036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  <a:cs typeface="Times New Roman" panose="02020603050405020304" pitchFamily="18" charset="0"/>
                      </a:rPr>
                      <m:t>=1/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;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6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  <a:cs typeface="Times New Roman" panose="02020603050405020304" pitchFamily="18" charset="0"/>
                              </a:rPr>
                              <m:t>𝑻</m:t>
                            </m:r>
                          </m:e>
                        </m:acc>
                      </m:e>
                      <m:sub>
                        <m:r>
                          <a:rPr lang="en-US" altLang="zh-CN" sz="16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altLang="zh-CN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FB41FFE-2550-E551-8540-5A9C8665E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874" y="3608162"/>
                <a:ext cx="2770364" cy="338554"/>
              </a:xfrm>
              <a:prstGeom prst="rect">
                <a:avLst/>
              </a:prstGeom>
              <a:blipFill>
                <a:blip r:embed="rId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3">
                <a:extLst>
                  <a:ext uri="{FF2B5EF4-FFF2-40B4-BE49-F238E27FC236}">
                    <a16:creationId xmlns:a16="http://schemas.microsoft.com/office/drawing/2014/main" id="{2D9AB97E-D00D-32E2-894F-3C9C36DB190B}"/>
                  </a:ext>
                </a:extLst>
              </p:cNvPr>
              <p:cNvSpPr/>
              <p:nvPr/>
            </p:nvSpPr>
            <p:spPr>
              <a:xfrm>
                <a:off x="1037781" y="4236672"/>
                <a:ext cx="954313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---- the probability that </a:t>
                </a:r>
                <a:r>
                  <a:rPr lang="en-US" altLang="zh-CN" sz="16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UE#k’s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model is successfully received with one transmission,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𝑃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≥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;</a:t>
                </a:r>
              </a:p>
            </p:txBody>
          </p:sp>
        </mc:Choice>
        <mc:Fallback xmlns="">
          <p:sp>
            <p:nvSpPr>
              <p:cNvPr id="47" name="矩形 3">
                <a:extLst>
                  <a:ext uri="{FF2B5EF4-FFF2-40B4-BE49-F238E27FC236}">
                    <a16:creationId xmlns:a16="http://schemas.microsoft.com/office/drawing/2014/main" id="{2D9AB97E-D00D-32E2-894F-3C9C36DB1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81" y="4236672"/>
                <a:ext cx="9543133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3">
            <a:extLst>
              <a:ext uri="{FF2B5EF4-FFF2-40B4-BE49-F238E27FC236}">
                <a16:creationId xmlns:a16="http://schemas.microsoft.com/office/drawing/2014/main" id="{C024FEC2-148B-635E-8F48-19B5646CD7B1}"/>
              </a:ext>
            </a:extLst>
          </p:cNvPr>
          <p:cNvSpPr/>
          <p:nvPr/>
        </p:nvSpPr>
        <p:spPr>
          <a:xfrm>
            <a:off x="435415" y="3965399"/>
            <a:ext cx="574998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3">
                <a:extLst>
                  <a:ext uri="{FF2B5EF4-FFF2-40B4-BE49-F238E27FC236}">
                    <a16:creationId xmlns:a16="http://schemas.microsoft.com/office/drawing/2014/main" id="{2EAC2337-98C8-960C-724C-5C2826FD2111}"/>
                  </a:ext>
                </a:extLst>
              </p:cNvPr>
              <p:cNvSpPr/>
              <p:nvPr/>
            </p:nvSpPr>
            <p:spPr>
              <a:xfrm>
                <a:off x="3310406" y="2964695"/>
                <a:ext cx="333858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  <m:sSub>
                      <m:sSubPr>
                        <m:ctrlPr>
                          <a:rPr lang="en-US" altLang="zh-CN" sz="1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</m:acc>
                      </m:e>
                      <m:sub>
                        <m:r>
                          <a:rPr lang="en-US" altLang="zh-CN" sz="1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𝑘</m:t>
                        </m:r>
                      </m:sub>
                    </m:sSub>
                    <m:r>
                      <a:rPr lang="en-US" altLang="zh-CN" sz="1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NR Measurement </a:t>
                </a:r>
                <a:endParaRPr lang="en-US" altLang="zh-CN" sz="1600" dirty="0"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3">
                <a:extLst>
                  <a:ext uri="{FF2B5EF4-FFF2-40B4-BE49-F238E27FC236}">
                    <a16:creationId xmlns:a16="http://schemas.microsoft.com/office/drawing/2014/main" id="{2EAC2337-98C8-960C-724C-5C2826FD2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406" y="2964695"/>
                <a:ext cx="3338587" cy="338554"/>
              </a:xfrm>
              <a:prstGeom prst="rect">
                <a:avLst/>
              </a:prstGeom>
              <a:blipFill>
                <a:blip r:embed="rId5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880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7282746-7B11-4029-B0EC-5F7FAD91F3FF}"/>
              </a:ext>
            </a:extLst>
          </p:cNvPr>
          <p:cNvSpPr txBox="1">
            <a:spLocks/>
          </p:cNvSpPr>
          <p:nvPr/>
        </p:nvSpPr>
        <p:spPr bwMode="auto">
          <a:xfrm>
            <a:off x="762684" y="106853"/>
            <a:ext cx="10521750" cy="86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9pPr>
          </a:lstStyle>
          <a:p>
            <a:pPr lvl="0">
              <a:defRPr/>
            </a:pPr>
            <a:r>
              <a:rPr lang="en-US" altLang="zh-CN" sz="2400" kern="0" dirty="0">
                <a:solidFill>
                  <a:schemeClr val="tx1"/>
                </a:solidFill>
                <a:latin typeface="Arial Black" panose="020B0A04020102020204" pitchFamily="34" charset="0"/>
              </a:rPr>
              <a:t>A General Solution for Straggler Effect and Unreliable Communication in Federated Learning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B53DC7-E01B-7BE4-42A8-5B8CB0598CC9}"/>
              </a:ext>
            </a:extLst>
          </p:cNvPr>
          <p:cNvSpPr txBox="1"/>
          <p:nvPr/>
        </p:nvSpPr>
        <p:spPr>
          <a:xfrm>
            <a:off x="1098524" y="1149179"/>
            <a:ext cx="5109161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Straggler Problem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Unreliable Communication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Simulation Results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Standardization Impact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Conclusion 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704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7282746-7B11-4029-B0EC-5F7FAD91F3FF}"/>
              </a:ext>
            </a:extLst>
          </p:cNvPr>
          <p:cNvSpPr txBox="1">
            <a:spLocks/>
          </p:cNvSpPr>
          <p:nvPr/>
        </p:nvSpPr>
        <p:spPr bwMode="auto">
          <a:xfrm>
            <a:off x="762684" y="106853"/>
            <a:ext cx="10521750" cy="86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9pPr>
          </a:lstStyle>
          <a:p>
            <a:pPr lvl="0">
              <a:defRPr/>
            </a:pPr>
            <a:r>
              <a:rPr lang="en-US" altLang="zh-CN" sz="2400" kern="0" dirty="0">
                <a:solidFill>
                  <a:schemeClr val="tx1"/>
                </a:solidFill>
                <a:latin typeface="Arial Black" panose="020B0A04020102020204" pitchFamily="34" charset="0"/>
              </a:rPr>
              <a:t>A General Solution for Straggler Effect and Unreliable Communication in Federated Learning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F16F54C2-6541-A4D1-764F-4444BBB9F799}"/>
              </a:ext>
            </a:extLst>
          </p:cNvPr>
          <p:cNvSpPr txBox="1">
            <a:spLocks/>
          </p:cNvSpPr>
          <p:nvPr/>
        </p:nvSpPr>
        <p:spPr>
          <a:xfrm>
            <a:off x="173355" y="963155"/>
            <a:ext cx="11234874" cy="467691"/>
          </a:xfrm>
          <a:prstGeom prst="rect">
            <a:avLst/>
          </a:prstGeom>
        </p:spPr>
        <p:txBody>
          <a:bodyPr/>
          <a:lstStyle>
            <a:lvl1pPr marL="408497" indent="-408497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885076" indent="-340414" algn="l" defTabSz="108932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3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361656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9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90631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450981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3">
                <a:extLst>
                  <a:ext uri="{FF2B5EF4-FFF2-40B4-BE49-F238E27FC236}">
                    <a16:creationId xmlns:a16="http://schemas.microsoft.com/office/drawing/2014/main" id="{26D6F82A-7C1A-1559-E543-B2A6C8A2FC8D}"/>
                  </a:ext>
                </a:extLst>
              </p:cNvPr>
              <p:cNvSpPr/>
              <p:nvPr/>
            </p:nvSpPr>
            <p:spPr>
              <a:xfrm>
                <a:off x="670561" y="1430846"/>
                <a:ext cx="10863942" cy="22467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0"/>
                  </a:spcBef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  <a:cs typeface="Times New Roman" panose="02020603050405020304" pitchFamily="18" charset="0"/>
                  </a:rPr>
                  <a:t>Assume w</a:t>
                </a:r>
                <a:r>
                  <a:rPr lang="en-US" altLang="zh-CN" sz="1600" b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  <a:cs typeface="Times New Roman" panose="02020603050405020304" pitchFamily="18" charset="0"/>
                  </a:rPr>
                  <a:t>e have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  <a:cs typeface="Times New Roman" panose="02020603050405020304" pitchFamily="18" charset="0"/>
                      </a:rPr>
                      <m:t>100</m:t>
                    </m:r>
                  </m:oMath>
                </a14:m>
                <a:r>
                  <a:rPr lang="en-US" altLang="zh-CN" sz="1600" b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  <a:cs typeface="Times New Roman" panose="02020603050405020304" pitchFamily="18" charset="0"/>
                  </a:rPr>
                  <a:t> UEs uniformly distributed over the cell with radius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  <a:cs typeface="Times New Roman" panose="02020603050405020304" pitchFamily="18" charset="0"/>
                      </a:rPr>
                      <m:t>600</m:t>
                    </m:r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m</a:t>
                </a:r>
                <a:r>
                  <a:rPr lang="en-US" altLang="zh-CN" sz="1600" b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  <a:cs typeface="Times New Roman" panose="02020603050405020304" pitchFamily="18" charset="0"/>
                  </a:rPr>
                  <a:t>. In each round, we choose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  <a:cs typeface="Times New Roman" panose="02020603050405020304" pitchFamily="18" charset="0"/>
                      </a:rPr>
                      <m:t>10</m:t>
                    </m:r>
                    <m:r>
                      <a:rPr lang="en-US" altLang="zh-CN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600" b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  <a:cs typeface="Times New Roman" panose="02020603050405020304" pitchFamily="18" charset="0"/>
                  </a:rPr>
                  <a:t>UEs.</a:t>
                </a:r>
              </a:p>
              <a:p>
                <a:pPr algn="just">
                  <a:spcAft>
                    <a:spcPts val="600"/>
                  </a:spcAft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  <a:cs typeface="Times New Roman" panose="02020603050405020304" pitchFamily="18" charset="0"/>
                  </a:rPr>
                  <a:t>Consider a 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Noise-limited scenarios:</a:t>
                </a:r>
                <a:r>
                  <a:rPr lang="en-US" altLang="zh-CN" sz="1600" b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spcBef>
                    <a:spcPts val="0"/>
                  </a:spcBef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Bandwidth: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  <a:cs typeface="Times New Roman" panose="02020603050405020304" pitchFamily="18" charset="0"/>
                      </a:rPr>
                      <m:t>=20</m:t>
                    </m:r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MHz;</a:t>
                </a:r>
              </a:p>
              <a:p>
                <a:pPr algn="just"/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For each UE: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altLang="zh-CN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  <m:t>𝑁</m:t>
                        </m:r>
                      </m:den>
                    </m:f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  <a:cs typeface="Times New Roman" panose="02020603050405020304" pitchFamily="18" charset="0"/>
                      </a:rPr>
                      <m:t>=2</m:t>
                    </m:r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MHz ;</a:t>
                </a:r>
              </a:p>
              <a:p>
                <a:pPr algn="just"/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Path-loss exponent: 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=3.76;</a:t>
                </a:r>
              </a:p>
              <a:p>
                <a:pPr algn="just"/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Noise power: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  <a:cs typeface="Times New Roman" panose="02020603050405020304" pitchFamily="18" charset="0"/>
                      </a:rPr>
                      <m:t>=−114</m:t>
                    </m:r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dBm;</a:t>
                </a:r>
              </a:p>
              <a:p>
                <a:pPr algn="just"/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Rayleigh Fading: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1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宋体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charset="-122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16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宋体" charset="-122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16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  <a:cs typeface="Times New Roman" panose="020206030504050203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  <a:cs typeface="Times New Roman" panose="02020603050405020304" pitchFamily="18" charset="0"/>
                      </a:rPr>
                      <m:t>exp</m:t>
                    </m:r>
                    <m:r>
                      <a:rPr lang="en-US" altLang="zh-CN" sz="16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  <a:cs typeface="Times New Roman" panose="02020603050405020304" pitchFamily="18" charset="0"/>
                      </a:rPr>
                      <m:t>(1)</m:t>
                    </m:r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;</a:t>
                </a:r>
              </a:p>
              <a:p>
                <a:pPr algn="just"/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Transmit power: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  <a:cs typeface="Times New Roman" panose="02020603050405020304" pitchFamily="18" charset="0"/>
                      </a:rPr>
                      <m:t>=10 </m:t>
                    </m:r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dBm</a:t>
                </a:r>
              </a:p>
            </p:txBody>
          </p:sp>
        </mc:Choice>
        <mc:Fallback xmlns="">
          <p:sp>
            <p:nvSpPr>
              <p:cNvPr id="7" name="矩形 3">
                <a:extLst>
                  <a:ext uri="{FF2B5EF4-FFF2-40B4-BE49-F238E27FC236}">
                    <a16:creationId xmlns:a16="http://schemas.microsoft.com/office/drawing/2014/main" id="{26D6F82A-7C1A-1559-E543-B2A6C8A2FC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1" y="1430846"/>
                <a:ext cx="10863942" cy="2246705"/>
              </a:xfrm>
              <a:prstGeom prst="rect">
                <a:avLst/>
              </a:prstGeom>
              <a:blipFill>
                <a:blip r:embed="rId2"/>
                <a:stretch>
                  <a:fillRect l="-281" t="-1087" b="-2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3">
            <a:extLst>
              <a:ext uri="{FF2B5EF4-FFF2-40B4-BE49-F238E27FC236}">
                <a16:creationId xmlns:a16="http://schemas.microsoft.com/office/drawing/2014/main" id="{27A7BBB1-77B3-51C5-7CA1-67712F5536BE}"/>
              </a:ext>
            </a:extLst>
          </p:cNvPr>
          <p:cNvSpPr/>
          <p:nvPr/>
        </p:nvSpPr>
        <p:spPr>
          <a:xfrm>
            <a:off x="457064" y="3883423"/>
            <a:ext cx="9766661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Cambria Math" panose="02040503050406030204" pitchFamily="18" charset="0"/>
                <a:ea typeface="宋体" charset="-122"/>
                <a:cs typeface="Times New Roman" panose="02020603050405020304" pitchFamily="18" charset="0"/>
              </a:rPr>
              <a:t>Data partitioning</a:t>
            </a:r>
            <a:r>
              <a:rPr lang="en-US" altLang="zh-CN" sz="1600" baseline="30000" dirty="0">
                <a:solidFill>
                  <a:srgbClr val="000000"/>
                </a:solidFill>
                <a:latin typeface="Cambria Math" panose="02040503050406030204" pitchFamily="18" charset="0"/>
                <a:ea typeface="宋体" charset="-122"/>
                <a:cs typeface="Times New Roman" panose="02020603050405020304" pitchFamily="18" charset="0"/>
              </a:rPr>
              <a:t>[1]</a:t>
            </a:r>
            <a:r>
              <a:rPr lang="en-US" altLang="zh-CN" sz="1600" b="0" dirty="0">
                <a:solidFill>
                  <a:srgbClr val="000000"/>
                </a:solidFill>
                <a:latin typeface="Cambria Math" panose="02040503050406030204" pitchFamily="18" charset="0"/>
                <a:ea typeface="宋体" charset="-122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IID: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The MNIST 60,000 training images are partitioned into 100 datasets with each of 600 samples. Then each UE is allocated with one dataset</a:t>
            </a:r>
          </a:p>
          <a:p>
            <a:pPr marL="285750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Non-IID: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The 60,000 training images are sorted by digit label and divided into 200 shards of size 300. Then we assign each of 100 clients 2 shards</a:t>
            </a:r>
          </a:p>
        </p:txBody>
      </p:sp>
      <p:sp>
        <p:nvSpPr>
          <p:cNvPr id="9" name="矩形 3">
            <a:extLst>
              <a:ext uri="{FF2B5EF4-FFF2-40B4-BE49-F238E27FC236}">
                <a16:creationId xmlns:a16="http://schemas.microsoft.com/office/drawing/2014/main" id="{004FAEF9-7163-E6C5-BF47-74FFF526B77D}"/>
              </a:ext>
            </a:extLst>
          </p:cNvPr>
          <p:cNvSpPr/>
          <p:nvPr/>
        </p:nvSpPr>
        <p:spPr>
          <a:xfrm>
            <a:off x="562633" y="5696676"/>
            <a:ext cx="11011059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[1] B. McMahan, E. Moore, D. Ramage, S. Hampson, and B. A. y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Arcas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, “</a:t>
            </a:r>
            <a:r>
              <a:rPr lang="en-US" altLang="zh-CN" sz="1200" i="1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Communication-efficient learning of deep networks from decentralized data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,” in Artificial intelligence and statistics. PMLR, 2017, pp. 1273– 1282.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4EC3528-2DFE-4E9B-2845-3C21DD05C010}"/>
                  </a:ext>
                </a:extLst>
              </p:cNvPr>
              <p:cNvSpPr/>
              <p:nvPr/>
            </p:nvSpPr>
            <p:spPr>
              <a:xfrm>
                <a:off x="5718765" y="2321982"/>
                <a:ext cx="3318345" cy="650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16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zh-CN" alt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sz="16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sSup>
                                <m:sSupPr>
                                  <m:ctrlPr>
                                    <a:rPr lang="en-US" altLang="zh-CN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1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宋体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宋体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宋体" charset="-122"/>
                                              <a:cs typeface="Times New Roman" panose="020206030504050203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宋体" charset="-122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宋体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altLang="zh-C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zh-CN" alt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zh-CN" alt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zh-CN" altLang="en-US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4EC3528-2DFE-4E9B-2845-3C21DD05C0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765" y="2321982"/>
                <a:ext cx="3318345" cy="650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889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0D0049F4-B159-F9C2-EC07-39A96E674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228" y="3477688"/>
            <a:ext cx="5232769" cy="213902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7282746-7B11-4029-B0EC-5F7FAD91F3FF}"/>
              </a:ext>
            </a:extLst>
          </p:cNvPr>
          <p:cNvSpPr txBox="1">
            <a:spLocks/>
          </p:cNvSpPr>
          <p:nvPr/>
        </p:nvSpPr>
        <p:spPr bwMode="auto">
          <a:xfrm>
            <a:off x="762684" y="106853"/>
            <a:ext cx="10521750" cy="86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9pPr>
          </a:lstStyle>
          <a:p>
            <a:pPr lvl="0">
              <a:defRPr/>
            </a:pPr>
            <a:r>
              <a:rPr lang="en-US" altLang="zh-CN" sz="2400" kern="0" dirty="0">
                <a:solidFill>
                  <a:schemeClr val="tx1"/>
                </a:solidFill>
                <a:latin typeface="Arial Black" panose="020B0A04020102020204" pitchFamily="34" charset="0"/>
              </a:rPr>
              <a:t>A General Solution for Straggler Effect and Unreliable Communication in Federated Learning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F16F54C2-6541-A4D1-764F-4444BBB9F799}"/>
              </a:ext>
            </a:extLst>
          </p:cNvPr>
          <p:cNvSpPr txBox="1">
            <a:spLocks/>
          </p:cNvSpPr>
          <p:nvPr/>
        </p:nvSpPr>
        <p:spPr>
          <a:xfrm>
            <a:off x="173355" y="963155"/>
            <a:ext cx="11234874" cy="467691"/>
          </a:xfrm>
          <a:prstGeom prst="rect">
            <a:avLst/>
          </a:prstGeom>
        </p:spPr>
        <p:txBody>
          <a:bodyPr/>
          <a:lstStyle>
            <a:lvl1pPr marL="408497" indent="-408497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885076" indent="-340414" algn="l" defTabSz="108932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3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361656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9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90631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450981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straggler effect: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3">
                <a:extLst>
                  <a:ext uri="{FF2B5EF4-FFF2-40B4-BE49-F238E27FC236}">
                    <a16:creationId xmlns:a16="http://schemas.microsoft.com/office/drawing/2014/main" id="{4353BFD2-401F-9679-C577-25447C6D9982}"/>
                  </a:ext>
                </a:extLst>
              </p:cNvPr>
              <p:cNvSpPr/>
              <p:nvPr/>
            </p:nvSpPr>
            <p:spPr>
              <a:xfrm>
                <a:off x="366570" y="1417213"/>
                <a:ext cx="4720182" cy="16510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Consider 4 UE selection methods:</a:t>
                </a:r>
                <a:endParaRPr lang="en-US" altLang="zh-CN" sz="1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0"/>
                  </a:spcBef>
                </a:pPr>
                <a:r>
                  <a:rPr lang="en-US" altLang="zh-CN" sz="16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Random: 10 UEs are randomly selected</a:t>
                </a:r>
              </a:p>
              <a:p>
                <a:pPr algn="just">
                  <a:spcBef>
                    <a:spcPts val="0"/>
                  </a:spcBef>
                </a:pPr>
                <a:r>
                  <a:rPr lang="en-US" altLang="zh-CN" sz="16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Round ro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bin: 100 UEs are divided into 10 groups, each with 10 UEs. Each group joins FL consecutively </a:t>
                </a:r>
              </a:p>
              <a:p>
                <a:pPr algn="just"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𝑢𝑝𝑙𝑜𝑎𝑑</m:t>
                        </m:r>
                      </m:sup>
                    </m:sSup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: Clustering based on the upload time</a:t>
                </a:r>
              </a:p>
              <a:p>
                <a:pPr algn="just"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𝑐𝑜𝑚𝑚</m:t>
                        </m:r>
                      </m:sup>
                    </m:sSup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: Clustering based on communication time</a:t>
                </a:r>
              </a:p>
            </p:txBody>
          </p:sp>
        </mc:Choice>
        <mc:Fallback xmlns="">
          <p:sp>
            <p:nvSpPr>
              <p:cNvPr id="8" name="矩形 3">
                <a:extLst>
                  <a:ext uri="{FF2B5EF4-FFF2-40B4-BE49-F238E27FC236}">
                    <a16:creationId xmlns:a16="http://schemas.microsoft.com/office/drawing/2014/main" id="{4353BFD2-401F-9679-C577-25447C6D9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70" y="1417213"/>
                <a:ext cx="4720182" cy="1651029"/>
              </a:xfrm>
              <a:prstGeom prst="rect">
                <a:avLst/>
              </a:prstGeom>
              <a:blipFill>
                <a:blip r:embed="rId3"/>
                <a:stretch>
                  <a:fillRect l="-646" t="-1107" r="-775" b="-3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66214CBE-33E3-1F00-8A75-1F04D80A5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228" y="990494"/>
            <a:ext cx="5180731" cy="207774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4B892AE-32FF-AEF8-6165-4798EEC4BDF9}"/>
              </a:ext>
            </a:extLst>
          </p:cNvPr>
          <p:cNvSpPr txBox="1"/>
          <p:nvPr/>
        </p:nvSpPr>
        <p:spPr>
          <a:xfrm>
            <a:off x="5229062" y="3025365"/>
            <a:ext cx="64012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Fig.5 Straggler effect: comparison of four UE selection methods on </a:t>
            </a:r>
            <a:r>
              <a:rPr lang="en-US" altLang="zh-CN" sz="1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IID dataset 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random selection, round robin, clustering based on upload time and clustering based on communication time.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62A3D65-436A-1912-9F6B-B789247F84DC}"/>
              </a:ext>
            </a:extLst>
          </p:cNvPr>
          <p:cNvSpPr txBox="1"/>
          <p:nvPr/>
        </p:nvSpPr>
        <p:spPr>
          <a:xfrm>
            <a:off x="5229062" y="5601445"/>
            <a:ext cx="64012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Fig.6 Straggler effect: comparison of four UE selection methods on </a:t>
            </a:r>
            <a:r>
              <a:rPr lang="en-US" altLang="zh-CN" sz="1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non-IID dataset 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random selection, round robin, clustering based on upload time and clustering based on communication time.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3">
                <a:extLst>
                  <a:ext uri="{FF2B5EF4-FFF2-40B4-BE49-F238E27FC236}">
                    <a16:creationId xmlns:a16="http://schemas.microsoft.com/office/drawing/2014/main" id="{54E6B143-8555-686E-2260-AD21AF946C32}"/>
                  </a:ext>
                </a:extLst>
              </p:cNvPr>
              <p:cNvSpPr/>
              <p:nvPr/>
            </p:nvSpPr>
            <p:spPr>
              <a:xfrm>
                <a:off x="318797" y="3739998"/>
                <a:ext cx="4720182" cy="18972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Observation:</a:t>
                </a:r>
                <a:endParaRPr lang="en-US" altLang="zh-CN" sz="1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  <a:p>
                <a:pPr marL="342900" indent="-342900" algn="just">
                  <a:spcBef>
                    <a:spcPts val="0"/>
                  </a:spcBef>
                  <a:buAutoNum type="arabicPeriod"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Little difference in terms of training round</a:t>
                </a:r>
              </a:p>
              <a:p>
                <a:pPr marL="342900" indent="-342900" algn="just">
                  <a:spcBef>
                    <a:spcPts val="0"/>
                  </a:spcBef>
                  <a:buAutoNum type="arabicPeriod"/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For wall-clock time: </a:t>
                </a:r>
              </a:p>
              <a:p>
                <a:pPr algn="just"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𝑢𝑝𝑙𝑜𝑎𝑑</m:t>
                        </m:r>
                      </m:sup>
                    </m:sSup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-- 2.13s</a:t>
                </a:r>
              </a:p>
              <a:p>
                <a:pPr algn="just"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𝑐𝑜𝑚𝑚</m:t>
                        </m:r>
                      </m:sup>
                    </m:sSup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-- 2.46s</a:t>
                </a:r>
              </a:p>
              <a:p>
                <a:pPr algn="just">
                  <a:spcBef>
                    <a:spcPts val="0"/>
                  </a:spcBef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Others --- 3.40s</a:t>
                </a:r>
              </a:p>
              <a:p>
                <a:pPr algn="just"/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Our methods take less time</a:t>
                </a:r>
              </a:p>
            </p:txBody>
          </p:sp>
        </mc:Choice>
        <mc:Fallback xmlns="">
          <p:sp>
            <p:nvSpPr>
              <p:cNvPr id="19" name="矩形 3">
                <a:extLst>
                  <a:ext uri="{FF2B5EF4-FFF2-40B4-BE49-F238E27FC236}">
                    <a16:creationId xmlns:a16="http://schemas.microsoft.com/office/drawing/2014/main" id="{54E6B143-8555-686E-2260-AD21AF946C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97" y="3739998"/>
                <a:ext cx="4720182" cy="1897251"/>
              </a:xfrm>
              <a:prstGeom prst="rect">
                <a:avLst/>
              </a:prstGeom>
              <a:blipFill>
                <a:blip r:embed="rId5"/>
                <a:stretch>
                  <a:fillRect l="-645" t="-965" b="-3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403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7282746-7B11-4029-B0EC-5F7FAD91F3FF}"/>
              </a:ext>
            </a:extLst>
          </p:cNvPr>
          <p:cNvSpPr txBox="1">
            <a:spLocks/>
          </p:cNvSpPr>
          <p:nvPr/>
        </p:nvSpPr>
        <p:spPr bwMode="auto">
          <a:xfrm>
            <a:off x="762684" y="106853"/>
            <a:ext cx="10521750" cy="86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9pPr>
          </a:lstStyle>
          <a:p>
            <a:pPr lvl="0">
              <a:defRPr/>
            </a:pPr>
            <a:r>
              <a:rPr lang="en-US" altLang="zh-CN" sz="2400" kern="0" dirty="0">
                <a:solidFill>
                  <a:schemeClr val="tx1"/>
                </a:solidFill>
                <a:latin typeface="Arial Black" panose="020B0A04020102020204" pitchFamily="34" charset="0"/>
              </a:rPr>
              <a:t>A General Solution for Straggler Effect and Unreliable Communication in Federated Learning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F16F54C2-6541-A4D1-764F-4444BBB9F799}"/>
              </a:ext>
            </a:extLst>
          </p:cNvPr>
          <p:cNvSpPr txBox="1">
            <a:spLocks/>
          </p:cNvSpPr>
          <p:nvPr/>
        </p:nvSpPr>
        <p:spPr>
          <a:xfrm>
            <a:off x="173355" y="963155"/>
            <a:ext cx="11234874" cy="467691"/>
          </a:xfrm>
          <a:prstGeom prst="rect">
            <a:avLst/>
          </a:prstGeom>
        </p:spPr>
        <p:txBody>
          <a:bodyPr/>
          <a:lstStyle>
            <a:lvl1pPr marL="408497" indent="-408497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885076" indent="-340414" algn="l" defTabSz="108932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3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361656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9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90631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450981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straggler effect: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3">
                <a:extLst>
                  <a:ext uri="{FF2B5EF4-FFF2-40B4-BE49-F238E27FC236}">
                    <a16:creationId xmlns:a16="http://schemas.microsoft.com/office/drawing/2014/main" id="{4353BFD2-401F-9679-C577-25447C6D9982}"/>
                  </a:ext>
                </a:extLst>
              </p:cNvPr>
              <p:cNvSpPr/>
              <p:nvPr/>
            </p:nvSpPr>
            <p:spPr>
              <a:xfrm>
                <a:off x="366570" y="1417213"/>
                <a:ext cx="4720182" cy="16510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Consider 4 UE selection methods:</a:t>
                </a:r>
                <a:endParaRPr lang="en-US" altLang="zh-CN" sz="1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0"/>
                  </a:spcBef>
                </a:pPr>
                <a:r>
                  <a:rPr lang="en-US" altLang="zh-CN" sz="16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Random: 10 UEs are randomly selected</a:t>
                </a:r>
              </a:p>
              <a:p>
                <a:pPr algn="just">
                  <a:spcBef>
                    <a:spcPts val="0"/>
                  </a:spcBef>
                </a:pPr>
                <a:r>
                  <a:rPr lang="en-US" altLang="zh-CN" sz="1600" b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Round ro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bin: 100 UEs are divided into 10 groups, each with 10 UEs. Each group joins FL consecutively </a:t>
                </a:r>
              </a:p>
              <a:p>
                <a:pPr algn="just"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𝑢𝑝𝑙𝑜𝑎𝑑</m:t>
                        </m:r>
                      </m:sup>
                    </m:sSup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: Clustering based on the upload time</a:t>
                </a:r>
              </a:p>
              <a:p>
                <a:pPr algn="just"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𝑐𝑜𝑚𝑚</m:t>
                        </m:r>
                      </m:sup>
                    </m:sSup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: Clustering based on communication time</a:t>
                </a:r>
              </a:p>
            </p:txBody>
          </p:sp>
        </mc:Choice>
        <mc:Fallback xmlns="">
          <p:sp>
            <p:nvSpPr>
              <p:cNvPr id="8" name="矩形 3">
                <a:extLst>
                  <a:ext uri="{FF2B5EF4-FFF2-40B4-BE49-F238E27FC236}">
                    <a16:creationId xmlns:a16="http://schemas.microsoft.com/office/drawing/2014/main" id="{4353BFD2-401F-9679-C577-25447C6D9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70" y="1417213"/>
                <a:ext cx="4720182" cy="1651029"/>
              </a:xfrm>
              <a:prstGeom prst="rect">
                <a:avLst/>
              </a:prstGeom>
              <a:blipFill>
                <a:blip r:embed="rId2"/>
                <a:stretch>
                  <a:fillRect l="-646" t="-1107" r="-775" b="-3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362A3D65-436A-1912-9F6B-B789247F84DC}"/>
              </a:ext>
            </a:extLst>
          </p:cNvPr>
          <p:cNvSpPr txBox="1"/>
          <p:nvPr/>
        </p:nvSpPr>
        <p:spPr>
          <a:xfrm>
            <a:off x="5229062" y="5274875"/>
            <a:ext cx="64012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Fig.7 Straggler effect: PDF of wall-clock time for performing 200 training rounds under four UE selection methods: random selection, round robin, clustering based on upload time and clustering based on communication time.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3">
            <a:extLst>
              <a:ext uri="{FF2B5EF4-FFF2-40B4-BE49-F238E27FC236}">
                <a16:creationId xmlns:a16="http://schemas.microsoft.com/office/drawing/2014/main" id="{54E6B143-8555-686E-2260-AD21AF946C32}"/>
              </a:ext>
            </a:extLst>
          </p:cNvPr>
          <p:cNvSpPr/>
          <p:nvPr/>
        </p:nvSpPr>
        <p:spPr>
          <a:xfrm>
            <a:off x="318797" y="3739998"/>
            <a:ext cx="5145832" cy="115416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Observation:</a:t>
            </a:r>
          </a:p>
          <a:p>
            <a:pPr algn="l"/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Clustering based on upload time is better than that clustering based on communication time because the computation time is also accounted for reducing the time divergence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FC1938-D690-7845-AB0F-1B4024DFC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905" y="1359813"/>
            <a:ext cx="4774760" cy="361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30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7282746-7B11-4029-B0EC-5F7FAD91F3FF}"/>
              </a:ext>
            </a:extLst>
          </p:cNvPr>
          <p:cNvSpPr txBox="1">
            <a:spLocks/>
          </p:cNvSpPr>
          <p:nvPr/>
        </p:nvSpPr>
        <p:spPr bwMode="auto">
          <a:xfrm>
            <a:off x="762684" y="106853"/>
            <a:ext cx="10521750" cy="86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9pPr>
          </a:lstStyle>
          <a:p>
            <a:pPr lvl="0">
              <a:defRPr/>
            </a:pPr>
            <a:r>
              <a:rPr lang="en-US" altLang="zh-CN" sz="2400" kern="0" dirty="0">
                <a:solidFill>
                  <a:schemeClr val="tx1"/>
                </a:solidFill>
                <a:latin typeface="Arial Black" panose="020B0A04020102020204" pitchFamily="34" charset="0"/>
              </a:rPr>
              <a:t>A General Solution for Straggler Effect and Unreliable Communication in Federated Learning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F16F54C2-6541-A4D1-764F-4444BBB9F799}"/>
              </a:ext>
            </a:extLst>
          </p:cNvPr>
          <p:cNvSpPr txBox="1">
            <a:spLocks/>
          </p:cNvSpPr>
          <p:nvPr/>
        </p:nvSpPr>
        <p:spPr>
          <a:xfrm>
            <a:off x="173355" y="963155"/>
            <a:ext cx="11234874" cy="467691"/>
          </a:xfrm>
          <a:prstGeom prst="rect">
            <a:avLst/>
          </a:prstGeom>
        </p:spPr>
        <p:txBody>
          <a:bodyPr/>
          <a:lstStyle>
            <a:lvl1pPr marL="408497" indent="-408497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885076" indent="-340414" algn="l" defTabSz="108932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3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361656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9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90631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450981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unreliable communication:</a:t>
            </a: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4353BFD2-401F-9679-C577-25447C6D9982}"/>
              </a:ext>
            </a:extLst>
          </p:cNvPr>
          <p:cNvSpPr/>
          <p:nvPr/>
        </p:nvSpPr>
        <p:spPr>
          <a:xfrm>
            <a:off x="318797" y="2460490"/>
            <a:ext cx="4720182" cy="140038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Consider 3 UE selection methods:</a:t>
            </a:r>
            <a:endParaRPr lang="en-US" altLang="zh-CN" sz="1600" b="0" dirty="0">
              <a:solidFill>
                <a:srgbClr val="000000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altLang="zh-CN" sz="1600" b="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Random: 10 UEs are randomly selected</a:t>
            </a:r>
          </a:p>
          <a:p>
            <a:pPr algn="just">
              <a:spcBef>
                <a:spcPts val="0"/>
              </a:spcBef>
            </a:pPr>
            <a:r>
              <a:rPr lang="en-US" altLang="zh-CN" sz="1600" b="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Round ro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bin: 100 UEs are divided into 10 groups, each with 10 UEs. Each group joins FL consecutively </a:t>
            </a:r>
          </a:p>
          <a:p>
            <a:pPr algn="just">
              <a:spcBef>
                <a:spcPts val="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SNR: Clustering based on SNR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4B892AE-32FF-AEF8-6165-4798EEC4BDF9}"/>
              </a:ext>
            </a:extLst>
          </p:cNvPr>
          <p:cNvSpPr txBox="1"/>
          <p:nvPr/>
        </p:nvSpPr>
        <p:spPr>
          <a:xfrm>
            <a:off x="5174850" y="3025365"/>
            <a:ext cx="65096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Fig.8 Unreliable communication: comparison of four UE selection methods on </a:t>
            </a:r>
            <a:r>
              <a:rPr lang="en-US" altLang="zh-CN" sz="1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IID dataset 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random selection, round robin, clustering based on upload time and clustering based on communication time.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3">
            <a:extLst>
              <a:ext uri="{FF2B5EF4-FFF2-40B4-BE49-F238E27FC236}">
                <a16:creationId xmlns:a16="http://schemas.microsoft.com/office/drawing/2014/main" id="{54E6B143-8555-686E-2260-AD21AF946C32}"/>
              </a:ext>
            </a:extLst>
          </p:cNvPr>
          <p:cNvSpPr/>
          <p:nvPr/>
        </p:nvSpPr>
        <p:spPr>
          <a:xfrm>
            <a:off x="318797" y="4044877"/>
            <a:ext cx="4720182" cy="6617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Observation:</a:t>
            </a:r>
            <a:endParaRPr lang="en-US" altLang="zh-CN" sz="1600" b="0" dirty="0">
              <a:solidFill>
                <a:srgbClr val="000000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Our methods take less time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BB1C76-E7BE-F202-6F2A-07FE9CA66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685" y="959816"/>
            <a:ext cx="5180731" cy="206554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8E44A57-B0BD-A8B3-0D8D-6D97CA5F1DD1}"/>
              </a:ext>
            </a:extLst>
          </p:cNvPr>
          <p:cNvSpPr txBox="1"/>
          <p:nvPr/>
        </p:nvSpPr>
        <p:spPr>
          <a:xfrm>
            <a:off x="5038979" y="5599934"/>
            <a:ext cx="67883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Unreliable communication: comparison of four UE selection methods on </a:t>
            </a:r>
            <a:r>
              <a:rPr lang="en-US" altLang="zh-CN" sz="1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non-IID dataset </a:t>
            </a:r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random selection, round robin, clustering based on upload time and clustering based on communication time.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635D7E9-5B52-C3FB-D1EF-5A0EBF32D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645" y="3571700"/>
            <a:ext cx="5163872" cy="20655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3">
                <a:extLst>
                  <a:ext uri="{FF2B5EF4-FFF2-40B4-BE49-F238E27FC236}">
                    <a16:creationId xmlns:a16="http://schemas.microsoft.com/office/drawing/2014/main" id="{E7D59969-DA32-D8B6-F123-CBEB3029A276}"/>
                  </a:ext>
                </a:extLst>
              </p:cNvPr>
              <p:cNvSpPr/>
              <p:nvPr/>
            </p:nvSpPr>
            <p:spPr>
              <a:xfrm>
                <a:off x="809693" y="1494085"/>
                <a:ext cx="1724502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  <a:cs typeface="Times New Roman" panose="02020603050405020304" pitchFamily="18" charset="0"/>
                      </a:rPr>
                      <m:t>=15</m:t>
                    </m:r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MB/s:</a:t>
                </a:r>
                <a:endParaRPr lang="en-US" altLang="zh-CN" sz="1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3">
                <a:extLst>
                  <a:ext uri="{FF2B5EF4-FFF2-40B4-BE49-F238E27FC236}">
                    <a16:creationId xmlns:a16="http://schemas.microsoft.com/office/drawing/2014/main" id="{E7D59969-DA32-D8B6-F123-CBEB3029A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93" y="1494085"/>
                <a:ext cx="1724502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27CDF59C-B91F-E135-CE1A-AE49087D141E}"/>
              </a:ext>
            </a:extLst>
          </p:cNvPr>
          <p:cNvSpPr txBox="1"/>
          <p:nvPr/>
        </p:nvSpPr>
        <p:spPr>
          <a:xfrm>
            <a:off x="333930" y="1828886"/>
            <a:ext cx="47954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U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niformly choose a value from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[7, 10, 13, 16, 19] dBm for each UE as its transmit power.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69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7282746-7B11-4029-B0EC-5F7FAD91F3FF}"/>
              </a:ext>
            </a:extLst>
          </p:cNvPr>
          <p:cNvSpPr txBox="1">
            <a:spLocks/>
          </p:cNvSpPr>
          <p:nvPr/>
        </p:nvSpPr>
        <p:spPr bwMode="auto">
          <a:xfrm>
            <a:off x="762684" y="106853"/>
            <a:ext cx="10521750" cy="86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9pPr>
          </a:lstStyle>
          <a:p>
            <a:pPr lvl="0">
              <a:defRPr/>
            </a:pPr>
            <a:r>
              <a:rPr lang="en-US" altLang="zh-CN" sz="2400" kern="0" dirty="0">
                <a:solidFill>
                  <a:schemeClr val="tx1"/>
                </a:solidFill>
                <a:latin typeface="Arial Black" panose="020B0A04020102020204" pitchFamily="34" charset="0"/>
              </a:rPr>
              <a:t>A General Solution for Straggler Effect and Unreliable Communication in Federated Learning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F16F54C2-6541-A4D1-764F-4444BBB9F799}"/>
              </a:ext>
            </a:extLst>
          </p:cNvPr>
          <p:cNvSpPr txBox="1">
            <a:spLocks/>
          </p:cNvSpPr>
          <p:nvPr/>
        </p:nvSpPr>
        <p:spPr>
          <a:xfrm>
            <a:off x="173355" y="963155"/>
            <a:ext cx="11234874" cy="467691"/>
          </a:xfrm>
          <a:prstGeom prst="rect">
            <a:avLst/>
          </a:prstGeom>
        </p:spPr>
        <p:txBody>
          <a:bodyPr/>
          <a:lstStyle>
            <a:lvl1pPr marL="408497" indent="-408497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885076" indent="-340414" algn="l" defTabSz="108932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3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361656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9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90631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450981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unreliable communication:</a:t>
            </a: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4353BFD2-401F-9679-C577-25447C6D9982}"/>
              </a:ext>
            </a:extLst>
          </p:cNvPr>
          <p:cNvSpPr/>
          <p:nvPr/>
        </p:nvSpPr>
        <p:spPr>
          <a:xfrm>
            <a:off x="318797" y="2460490"/>
            <a:ext cx="4720182" cy="140038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Consider 3 UE selection methods:</a:t>
            </a:r>
            <a:endParaRPr lang="en-US" altLang="zh-CN" sz="1600" b="0" dirty="0">
              <a:solidFill>
                <a:srgbClr val="000000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altLang="zh-CN" sz="1600" b="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Random: 10 UEs are randomly selected</a:t>
            </a:r>
          </a:p>
          <a:p>
            <a:pPr algn="just">
              <a:spcBef>
                <a:spcPts val="0"/>
              </a:spcBef>
            </a:pPr>
            <a:r>
              <a:rPr lang="en-US" altLang="zh-CN" sz="1600" b="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Round ro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bin: 100 UEs are divided into 10 groups, each with 10 UEs. Each group joins FL consecutively </a:t>
            </a:r>
          </a:p>
          <a:p>
            <a:pPr algn="just">
              <a:spcBef>
                <a:spcPts val="0"/>
              </a:spcBef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SNR: Clustering based on SNR</a:t>
            </a:r>
          </a:p>
        </p:txBody>
      </p:sp>
      <p:sp>
        <p:nvSpPr>
          <p:cNvPr id="19" name="矩形 3">
            <a:extLst>
              <a:ext uri="{FF2B5EF4-FFF2-40B4-BE49-F238E27FC236}">
                <a16:creationId xmlns:a16="http://schemas.microsoft.com/office/drawing/2014/main" id="{54E6B143-8555-686E-2260-AD21AF946C32}"/>
              </a:ext>
            </a:extLst>
          </p:cNvPr>
          <p:cNvSpPr/>
          <p:nvPr/>
        </p:nvSpPr>
        <p:spPr>
          <a:xfrm>
            <a:off x="318797" y="4152722"/>
            <a:ext cx="4720182" cy="6617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Observation:</a:t>
            </a:r>
            <a:endParaRPr lang="en-US" altLang="zh-CN" sz="1600" b="0" dirty="0">
              <a:solidFill>
                <a:srgbClr val="000000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Our methods take less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3">
                <a:extLst>
                  <a:ext uri="{FF2B5EF4-FFF2-40B4-BE49-F238E27FC236}">
                    <a16:creationId xmlns:a16="http://schemas.microsoft.com/office/drawing/2014/main" id="{E7D59969-DA32-D8B6-F123-CBEB3029A276}"/>
                  </a:ext>
                </a:extLst>
              </p:cNvPr>
              <p:cNvSpPr/>
              <p:nvPr/>
            </p:nvSpPr>
            <p:spPr>
              <a:xfrm>
                <a:off x="809693" y="1494085"/>
                <a:ext cx="1724502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  <a:cs typeface="Times New Roman" panose="02020603050405020304" pitchFamily="18" charset="0"/>
                      </a:rPr>
                      <m:t>=15</m:t>
                    </m:r>
                  </m:oMath>
                </a14:m>
                <a:r>
                  <a:rPr lang="en-US" altLang="zh-CN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MB/s:</a:t>
                </a:r>
                <a:endParaRPr lang="en-US" altLang="zh-CN" sz="1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3">
                <a:extLst>
                  <a:ext uri="{FF2B5EF4-FFF2-40B4-BE49-F238E27FC236}">
                    <a16:creationId xmlns:a16="http://schemas.microsoft.com/office/drawing/2014/main" id="{E7D59969-DA32-D8B6-F123-CBEB3029A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93" y="1494085"/>
                <a:ext cx="1724502" cy="338554"/>
              </a:xfrm>
              <a:prstGeom prst="rect">
                <a:avLst/>
              </a:prstGeom>
              <a:blipFill>
                <a:blip r:embed="rId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27CDF59C-B91F-E135-CE1A-AE49087D141E}"/>
              </a:ext>
            </a:extLst>
          </p:cNvPr>
          <p:cNvSpPr txBox="1"/>
          <p:nvPr/>
        </p:nvSpPr>
        <p:spPr>
          <a:xfrm>
            <a:off x="333930" y="1828886"/>
            <a:ext cx="47954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U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niformly choose a value from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[7, 10, 13, 16, 19] dBm for each UE as its transmit power.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4ECB25-7437-E77C-56E3-CB75726CF6C8}"/>
              </a:ext>
            </a:extLst>
          </p:cNvPr>
          <p:cNvSpPr txBox="1"/>
          <p:nvPr/>
        </p:nvSpPr>
        <p:spPr>
          <a:xfrm>
            <a:off x="5229062" y="5274875"/>
            <a:ext cx="64012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Fig.10 Unreliable Communication: PDF of wall-clock time for performing 200 training rounds under four UE selection methods: random selection, round robin, clustering based on upload time and clustering based on communication time.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160DB0F-4FA9-7E8B-5D87-6B8E3EE49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967" y="1278426"/>
            <a:ext cx="5747679" cy="38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37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7282746-7B11-4029-B0EC-5F7FAD91F3FF}"/>
              </a:ext>
            </a:extLst>
          </p:cNvPr>
          <p:cNvSpPr txBox="1">
            <a:spLocks/>
          </p:cNvSpPr>
          <p:nvPr/>
        </p:nvSpPr>
        <p:spPr bwMode="auto">
          <a:xfrm>
            <a:off x="762684" y="106853"/>
            <a:ext cx="10521750" cy="86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9pPr>
          </a:lstStyle>
          <a:p>
            <a:pPr lvl="0">
              <a:defRPr/>
            </a:pPr>
            <a:r>
              <a:rPr lang="en-US" altLang="zh-CN" sz="2400" kern="0" dirty="0">
                <a:solidFill>
                  <a:schemeClr val="tx1"/>
                </a:solidFill>
                <a:latin typeface="Arial Black" panose="020B0A04020102020204" pitchFamily="34" charset="0"/>
              </a:rPr>
              <a:t>A General Solution for Straggler Effect and Unreliable Communication in Federated Learning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B53DC7-E01B-7BE4-42A8-5B8CB0598CC9}"/>
              </a:ext>
            </a:extLst>
          </p:cNvPr>
          <p:cNvSpPr txBox="1"/>
          <p:nvPr/>
        </p:nvSpPr>
        <p:spPr>
          <a:xfrm>
            <a:off x="1098524" y="1149179"/>
            <a:ext cx="5109161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Straggler Problem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Unreliable Communication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Simulation Results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Standardization Impact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Conclusion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32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pic>
        <p:nvPicPr>
          <p:cNvPr id="11" name="Picture 64">
            <a:extLst>
              <a:ext uri="{FF2B5EF4-FFF2-40B4-BE49-F238E27FC236}">
                <a16:creationId xmlns:a16="http://schemas.microsoft.com/office/drawing/2014/main" id="{E00DEF3B-B364-88C9-7C25-731EE772C4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8544" y="1423586"/>
            <a:ext cx="4999733" cy="3082805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84DCA302-541C-9DFC-9DB9-DE7802F6B0F5}"/>
              </a:ext>
            </a:extLst>
          </p:cNvPr>
          <p:cNvSpPr txBox="1">
            <a:spLocks/>
          </p:cNvSpPr>
          <p:nvPr/>
        </p:nvSpPr>
        <p:spPr bwMode="auto">
          <a:xfrm>
            <a:off x="762684" y="106853"/>
            <a:ext cx="10521750" cy="86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9pPr>
          </a:lstStyle>
          <a:p>
            <a:pPr lvl="0">
              <a:defRPr/>
            </a:pPr>
            <a:r>
              <a:rPr lang="en-US" altLang="zh-CN" sz="2400" kern="0" dirty="0">
                <a:solidFill>
                  <a:schemeClr val="tx1"/>
                </a:solidFill>
                <a:latin typeface="Arial Black" panose="020B0A04020102020204" pitchFamily="34" charset="0"/>
              </a:rPr>
              <a:t>A General Solution for Straggler Effect and Unreliable Communication in Federated Learning</a:t>
            </a:r>
          </a:p>
        </p:txBody>
      </p:sp>
      <p:sp>
        <p:nvSpPr>
          <p:cNvPr id="2" name="矩形 3">
            <a:extLst>
              <a:ext uri="{FF2B5EF4-FFF2-40B4-BE49-F238E27FC236}">
                <a16:creationId xmlns:a16="http://schemas.microsoft.com/office/drawing/2014/main" id="{B5BC7F8B-1807-4CF1-573E-24A2C4B1F2EE}"/>
              </a:ext>
            </a:extLst>
          </p:cNvPr>
          <p:cNvSpPr/>
          <p:nvPr/>
        </p:nvSpPr>
        <p:spPr>
          <a:xfrm>
            <a:off x="2785085" y="4685438"/>
            <a:ext cx="546652" cy="277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Fig.1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70C1579-5192-6024-E9AB-841CD15A5D25}"/>
                  </a:ext>
                </a:extLst>
              </p:cNvPr>
              <p:cNvSpPr txBox="1"/>
              <p:nvPr/>
            </p:nvSpPr>
            <p:spPr>
              <a:xfrm>
                <a:off x="6139254" y="1330225"/>
                <a:ext cx="5543806" cy="3469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en-US" altLang="zh-CN" sz="1600" b="1" i="1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FedAvg</a:t>
                </a:r>
                <a:r>
                  <a:rPr lang="en-US" altLang="zh-CN" sz="16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algorithm:</a:t>
                </a:r>
              </a:p>
              <a:p>
                <a:pPr marL="342900" indent="-342900" algn="l">
                  <a:lnSpc>
                    <a:spcPct val="150000"/>
                  </a:lnSpc>
                  <a:buAutoNum type="arabicParenR"/>
                </a:pPr>
                <a:r>
                  <a:rPr lang="en-US" altLang="zh-CN" sz="16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UE selection and broadcasting</a:t>
                </a:r>
                <a:r>
                  <a:rPr lang="en-US" altLang="zh-CN" sz="1600" b="0" i="0" u="none" strike="noStrik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zh-CN" sz="16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Server)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initialize model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16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candidate</a:t>
                </a:r>
                <a:r>
                  <a:rPr lang="en-US" altLang="zh-CN" sz="1600" b="0" i="0" u="none" strike="noStrik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u="none" strike="noStrik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u="none" strike="noStrik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600" b="0" i="1" u="none" strike="noStrike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altLang="zh-CN" sz="1600" b="0" i="1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AutoNum type="arabicParenR" startAt="2"/>
                </a:pPr>
                <a:r>
                  <a:rPr lang="en-US" altLang="zh-CN" sz="16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Local model updating</a:t>
                </a:r>
                <a:r>
                  <a:rPr lang="en-US" altLang="zh-CN" sz="1600" b="0" i="0" u="none" strike="noStrik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training</a:t>
                </a:r>
                <a:r>
                  <a:rPr lang="en-US" altLang="zh-CN" sz="16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(Each </a:t>
                </a:r>
                <a:r>
                  <a:rPr lang="en-US" altLang="zh-CN" sz="1600" b="0" i="0" u="none" strike="noStrike" baseline="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Device#k</a:t>
                </a:r>
                <a:r>
                  <a:rPr lang="en-US" altLang="zh-CN" sz="16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16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600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600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1600" b="0" i="1" u="none" strike="noStrike" baseline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altLang="zh-CN" sz="1600" b="0" i="1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b="0" i="1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600" b="0" i="1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r>
                      <a:rPr lang="el-GR" altLang="zh-CN" sz="1600" b="0" i="1" u="none" strike="noStrike" baseline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r>
                      <a:rPr lang="el-GR" altLang="zh-CN" sz="16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𝛻</m:t>
                    </m:r>
                    <m:sSub>
                      <m:sSubPr>
                        <m:ctrlPr>
                          <a:rPr lang="el-GR" altLang="zh-CN" sz="16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600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6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zh-CN" sz="16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1600" b="0" i="1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    Aggregation: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altLang="zh-CN" sz="16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b="0" i="0" u="none" strike="noStrike" baseline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Repeat until convergence…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70C1579-5192-6024-E9AB-841CD15A5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254" y="1330225"/>
                <a:ext cx="5543806" cy="3469348"/>
              </a:xfrm>
              <a:prstGeom prst="rect">
                <a:avLst/>
              </a:prstGeom>
              <a:blipFill>
                <a:blip r:embed="rId3"/>
                <a:stretch>
                  <a:fillRect l="-549" b="-14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705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7282746-7B11-4029-B0EC-5F7FAD91F3FF}"/>
              </a:ext>
            </a:extLst>
          </p:cNvPr>
          <p:cNvSpPr txBox="1">
            <a:spLocks/>
          </p:cNvSpPr>
          <p:nvPr/>
        </p:nvSpPr>
        <p:spPr bwMode="auto">
          <a:xfrm>
            <a:off x="762684" y="106853"/>
            <a:ext cx="10521750" cy="86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9pPr>
          </a:lstStyle>
          <a:p>
            <a:pPr lvl="0">
              <a:defRPr/>
            </a:pPr>
            <a:r>
              <a:rPr lang="en-US" altLang="zh-CN" sz="2400" kern="0" dirty="0">
                <a:solidFill>
                  <a:schemeClr val="tx1"/>
                </a:solidFill>
                <a:latin typeface="Arial Black" panose="020B0A04020102020204" pitchFamily="34" charset="0"/>
              </a:rPr>
              <a:t>A General Solution for Straggler Effect and Unreliable Communication in Federated Learning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F16F54C2-6541-A4D1-764F-4444BBB9F799}"/>
              </a:ext>
            </a:extLst>
          </p:cNvPr>
          <p:cNvSpPr txBox="1">
            <a:spLocks/>
          </p:cNvSpPr>
          <p:nvPr/>
        </p:nvSpPr>
        <p:spPr>
          <a:xfrm>
            <a:off x="173355" y="963155"/>
            <a:ext cx="11234874" cy="467691"/>
          </a:xfrm>
          <a:prstGeom prst="rect">
            <a:avLst/>
          </a:prstGeom>
        </p:spPr>
        <p:txBody>
          <a:bodyPr/>
          <a:lstStyle>
            <a:lvl1pPr marL="408497" indent="-408497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885076" indent="-340414" algn="l" defTabSz="108932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3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361656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9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90631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450981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Solution: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CDF59C-B91F-E135-CE1A-AE49087D141E}"/>
              </a:ext>
            </a:extLst>
          </p:cNvPr>
          <p:cNvSpPr txBox="1"/>
          <p:nvPr/>
        </p:nvSpPr>
        <p:spPr>
          <a:xfrm>
            <a:off x="329576" y="1393821"/>
            <a:ext cx="9715762" cy="11560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General Solution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(Clustering based on performance metrics or physical parameters):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1). We cluster the UEs into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K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groups based on the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Q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where UEs with same or similar </a:t>
            </a: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Q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are put into the same group; 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2). In each training round, only UEs from the same group are selected for FL operation.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53442C-D934-280B-A96D-2CEFDF7899E3}"/>
              </a:ext>
            </a:extLst>
          </p:cNvPr>
          <p:cNvSpPr txBox="1"/>
          <p:nvPr/>
        </p:nvSpPr>
        <p:spPr>
          <a:xfrm>
            <a:off x="329576" y="2832749"/>
            <a:ext cx="11234874" cy="786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Q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could be performance metrics, i.e., computation time, communication time, transmission rate, and NR measurement. </a:t>
            </a:r>
          </a:p>
          <a:p>
            <a:pPr algn="l">
              <a:lnSpc>
                <a:spcPct val="150000"/>
              </a:lnSpc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It could also be extended to include other physical parameters that impact the time divergence directly or indirectly, e.g., 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distanc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to BS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243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7282746-7B11-4029-B0EC-5F7FAD91F3FF}"/>
              </a:ext>
            </a:extLst>
          </p:cNvPr>
          <p:cNvSpPr txBox="1">
            <a:spLocks/>
          </p:cNvSpPr>
          <p:nvPr/>
        </p:nvSpPr>
        <p:spPr bwMode="auto">
          <a:xfrm>
            <a:off x="762684" y="106853"/>
            <a:ext cx="10521750" cy="86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9pPr>
          </a:lstStyle>
          <a:p>
            <a:pPr lvl="0">
              <a:defRPr/>
            </a:pPr>
            <a:r>
              <a:rPr lang="en-US" altLang="zh-CN" sz="2400" kern="0" dirty="0">
                <a:solidFill>
                  <a:schemeClr val="tx1"/>
                </a:solidFill>
                <a:latin typeface="Arial Black" panose="020B0A04020102020204" pitchFamily="34" charset="0"/>
              </a:rPr>
              <a:t>A General Solution for Straggler Effect and Unreliable Communication in Federated Learning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F16F54C2-6541-A4D1-764F-4444BBB9F799}"/>
              </a:ext>
            </a:extLst>
          </p:cNvPr>
          <p:cNvSpPr txBox="1">
            <a:spLocks/>
          </p:cNvSpPr>
          <p:nvPr/>
        </p:nvSpPr>
        <p:spPr>
          <a:xfrm>
            <a:off x="173355" y="963155"/>
            <a:ext cx="11234874" cy="467691"/>
          </a:xfrm>
          <a:prstGeom prst="rect">
            <a:avLst/>
          </a:prstGeom>
        </p:spPr>
        <p:txBody>
          <a:bodyPr/>
          <a:lstStyle>
            <a:lvl1pPr marL="408497" indent="-408497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885076" indent="-340414" algn="l" defTabSz="108932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3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361656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9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90631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450981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Solution (3GPP impact):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3">
                <a:extLst>
                  <a:ext uri="{FF2B5EF4-FFF2-40B4-BE49-F238E27FC236}">
                    <a16:creationId xmlns:a16="http://schemas.microsoft.com/office/drawing/2014/main" id="{62D5686E-D5B4-E1B9-2E5B-02EFC36C174D}"/>
                  </a:ext>
                </a:extLst>
              </p:cNvPr>
              <p:cNvSpPr/>
              <p:nvPr/>
            </p:nvSpPr>
            <p:spPr>
              <a:xfrm>
                <a:off x="2904172" y="1488440"/>
                <a:ext cx="604042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600" b="1" dirty="0"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Benefits:</a:t>
                </a:r>
                <a:r>
                  <a:rPr lang="en-US" altLang="zh-CN" sz="1600" dirty="0"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get</a:t>
                </a:r>
                <a:r>
                  <a:rPr lang="en-US" altLang="zh-CN" sz="1600" dirty="0">
                    <a:solidFill>
                      <a:srgbClr val="FF0000"/>
                    </a:solidFill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directly from NWDAF based on the location of </a:t>
                </a:r>
                <a:r>
                  <a:rPr lang="en-US" altLang="zh-CN" sz="1600" dirty="0" err="1"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UE#i</a:t>
                </a:r>
                <a:endParaRPr lang="en-US" altLang="zh-CN" sz="1600" dirty="0"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3">
                <a:extLst>
                  <a:ext uri="{FF2B5EF4-FFF2-40B4-BE49-F238E27FC236}">
                    <a16:creationId xmlns:a16="http://schemas.microsoft.com/office/drawing/2014/main" id="{62D5686E-D5B4-E1B9-2E5B-02EFC36C17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4172" y="1488440"/>
                <a:ext cx="6040429" cy="338554"/>
              </a:xfrm>
              <a:prstGeom prst="rect">
                <a:avLst/>
              </a:prstGeom>
              <a:blipFill>
                <a:blip r:embed="rId2"/>
                <a:stretch>
                  <a:fillRect l="-505" t="-7143" b="-1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 descr="图形用户界面, 文本&#10;&#10;描述已自动生成">
            <a:extLst>
              <a:ext uri="{FF2B5EF4-FFF2-40B4-BE49-F238E27FC236}">
                <a16:creationId xmlns:a16="http://schemas.microsoft.com/office/drawing/2014/main" id="{D4FD173F-21BF-FA38-C33D-8566AB5869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22" y="3051842"/>
            <a:ext cx="5498899" cy="2125772"/>
          </a:xfrm>
          <a:prstGeom prst="rect">
            <a:avLst/>
          </a:prstGeo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484864EA-B964-F121-871A-619A54E2A3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895" y="3051842"/>
            <a:ext cx="5254219" cy="25054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3">
                <a:extLst>
                  <a:ext uri="{FF2B5EF4-FFF2-40B4-BE49-F238E27FC236}">
                    <a16:creationId xmlns:a16="http://schemas.microsoft.com/office/drawing/2014/main" id="{A6AE3DDC-0BA5-A3BC-357D-D57616674A91}"/>
                  </a:ext>
                </a:extLst>
              </p:cNvPr>
              <p:cNvSpPr/>
              <p:nvPr/>
            </p:nvSpPr>
            <p:spPr>
              <a:xfrm>
                <a:off x="762684" y="2181448"/>
                <a:ext cx="368480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600" dirty="0"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1. NWDAF provides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and AF does the clustering and makes UE selections </a:t>
                </a:r>
              </a:p>
            </p:txBody>
          </p:sp>
        </mc:Choice>
        <mc:Fallback>
          <p:sp>
            <p:nvSpPr>
              <p:cNvPr id="8" name="矩形 3">
                <a:extLst>
                  <a:ext uri="{FF2B5EF4-FFF2-40B4-BE49-F238E27FC236}">
                    <a16:creationId xmlns:a16="http://schemas.microsoft.com/office/drawing/2014/main" id="{A6AE3DDC-0BA5-A3BC-357D-D57616674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84" y="2181448"/>
                <a:ext cx="3684804" cy="584775"/>
              </a:xfrm>
              <a:prstGeom prst="rect">
                <a:avLst/>
              </a:prstGeom>
              <a:blipFill>
                <a:blip r:embed="rId5"/>
                <a:stretch>
                  <a:fillRect l="-826" t="-3125" r="-826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3">
                <a:extLst>
                  <a:ext uri="{FF2B5EF4-FFF2-40B4-BE49-F238E27FC236}">
                    <a16:creationId xmlns:a16="http://schemas.microsoft.com/office/drawing/2014/main" id="{28607BBE-3F00-4D88-1336-430F3B551768}"/>
                  </a:ext>
                </a:extLst>
              </p:cNvPr>
              <p:cNvSpPr/>
              <p:nvPr/>
            </p:nvSpPr>
            <p:spPr>
              <a:xfrm>
                <a:off x="7158607" y="2181447"/>
                <a:ext cx="357198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600" dirty="0"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2. NWDAF provides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and does clustering (optionally a candidate list)  </a:t>
                </a:r>
              </a:p>
            </p:txBody>
          </p:sp>
        </mc:Choice>
        <mc:Fallback>
          <p:sp>
            <p:nvSpPr>
              <p:cNvPr id="9" name="矩形 3">
                <a:extLst>
                  <a:ext uri="{FF2B5EF4-FFF2-40B4-BE49-F238E27FC236}">
                    <a16:creationId xmlns:a16="http://schemas.microsoft.com/office/drawing/2014/main" id="{28607BBE-3F00-4D88-1336-430F3B5517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607" y="2181447"/>
                <a:ext cx="3571988" cy="584775"/>
              </a:xfrm>
              <a:prstGeom prst="rect">
                <a:avLst/>
              </a:prstGeom>
              <a:blipFill>
                <a:blip r:embed="rId6"/>
                <a:stretch>
                  <a:fillRect l="-853" t="-3125" r="-1024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85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7282746-7B11-4029-B0EC-5F7FAD91F3FF}"/>
              </a:ext>
            </a:extLst>
          </p:cNvPr>
          <p:cNvSpPr txBox="1">
            <a:spLocks/>
          </p:cNvSpPr>
          <p:nvPr/>
        </p:nvSpPr>
        <p:spPr bwMode="auto">
          <a:xfrm>
            <a:off x="762684" y="106853"/>
            <a:ext cx="10521750" cy="86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9pPr>
          </a:lstStyle>
          <a:p>
            <a:pPr lvl="0">
              <a:defRPr/>
            </a:pPr>
            <a:r>
              <a:rPr lang="en-US" altLang="zh-CN" sz="2400" kern="0" dirty="0">
                <a:solidFill>
                  <a:schemeClr val="tx1"/>
                </a:solidFill>
                <a:latin typeface="Arial Black" panose="020B0A04020102020204" pitchFamily="34" charset="0"/>
              </a:rPr>
              <a:t>A General Solution for Straggler Effect and Unreliable Communication in Federated Learning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B53DC7-E01B-7BE4-42A8-5B8CB0598CC9}"/>
              </a:ext>
            </a:extLst>
          </p:cNvPr>
          <p:cNvSpPr txBox="1"/>
          <p:nvPr/>
        </p:nvSpPr>
        <p:spPr>
          <a:xfrm>
            <a:off x="1098524" y="1149179"/>
            <a:ext cx="5109161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Straggler Problem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Unreliable Communication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Simulation Results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Standardization Impact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Conclusion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12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7282746-7B11-4029-B0EC-5F7FAD91F3FF}"/>
              </a:ext>
            </a:extLst>
          </p:cNvPr>
          <p:cNvSpPr txBox="1">
            <a:spLocks/>
          </p:cNvSpPr>
          <p:nvPr/>
        </p:nvSpPr>
        <p:spPr bwMode="auto">
          <a:xfrm>
            <a:off x="762684" y="106853"/>
            <a:ext cx="10521750" cy="86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9pPr>
          </a:lstStyle>
          <a:p>
            <a:pPr lvl="0">
              <a:defRPr/>
            </a:pPr>
            <a:r>
              <a:rPr lang="en-US" altLang="zh-CN" sz="2400" kern="0" dirty="0">
                <a:solidFill>
                  <a:schemeClr val="tx1"/>
                </a:solidFill>
                <a:latin typeface="Arial Black" panose="020B0A04020102020204" pitchFamily="34" charset="0"/>
              </a:rPr>
              <a:t>A General Solution for Straggler Effect and Unreliable Communication in Federated Learning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F16F54C2-6541-A4D1-764F-4444BBB9F799}"/>
              </a:ext>
            </a:extLst>
          </p:cNvPr>
          <p:cNvSpPr txBox="1">
            <a:spLocks/>
          </p:cNvSpPr>
          <p:nvPr/>
        </p:nvSpPr>
        <p:spPr>
          <a:xfrm>
            <a:off x="173355" y="963155"/>
            <a:ext cx="11234874" cy="467691"/>
          </a:xfrm>
          <a:prstGeom prst="rect">
            <a:avLst/>
          </a:prstGeom>
        </p:spPr>
        <p:txBody>
          <a:bodyPr/>
          <a:lstStyle>
            <a:lvl1pPr marL="408497" indent="-408497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885076" indent="-340414" algn="l" defTabSz="108932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3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361656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9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90631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450981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(Takeaway):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3">
            <a:extLst>
              <a:ext uri="{FF2B5EF4-FFF2-40B4-BE49-F238E27FC236}">
                <a16:creationId xmlns:a16="http://schemas.microsoft.com/office/drawing/2014/main" id="{62D5686E-D5B4-E1B9-2E5B-02EFC36C174D}"/>
              </a:ext>
            </a:extLst>
          </p:cNvPr>
          <p:cNvSpPr/>
          <p:nvPr/>
        </p:nvSpPr>
        <p:spPr>
          <a:xfrm>
            <a:off x="805406" y="1826994"/>
            <a:ext cx="75809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Time divergence is the sin for straggler effect and prolonged retransmissions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zh-CN" sz="1600" b="1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Mitigate the straggler or unreliable communication by reducing time divergence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endParaRPr lang="en-US" altLang="zh-CN" sz="1600" b="1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Combined with or “orthogonal” to other solutions</a:t>
            </a:r>
            <a:endParaRPr lang="en-US" altLang="zh-CN" sz="16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696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7282746-7B11-4029-B0EC-5F7FAD91F3FF}"/>
              </a:ext>
            </a:extLst>
          </p:cNvPr>
          <p:cNvSpPr txBox="1">
            <a:spLocks/>
          </p:cNvSpPr>
          <p:nvPr/>
        </p:nvSpPr>
        <p:spPr bwMode="auto">
          <a:xfrm>
            <a:off x="762684" y="106853"/>
            <a:ext cx="10521750" cy="86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9pPr>
          </a:lstStyle>
          <a:p>
            <a:pPr lvl="0">
              <a:defRPr/>
            </a:pPr>
            <a:r>
              <a:rPr lang="en-US" altLang="zh-CN" sz="2400" kern="0" dirty="0">
                <a:solidFill>
                  <a:schemeClr val="tx1"/>
                </a:solidFill>
                <a:latin typeface="Arial Black" panose="020B0A04020102020204" pitchFamily="34" charset="0"/>
              </a:rPr>
              <a:t>A General Solution for Straggler Effect and Unreliable Communication in Federated Learning</a:t>
            </a:r>
          </a:p>
        </p:txBody>
      </p:sp>
      <p:sp>
        <p:nvSpPr>
          <p:cNvPr id="2" name="矩形 3">
            <a:extLst>
              <a:ext uri="{FF2B5EF4-FFF2-40B4-BE49-F238E27FC236}">
                <a16:creationId xmlns:a16="http://schemas.microsoft.com/office/drawing/2014/main" id="{62D5686E-D5B4-E1B9-2E5B-02EFC36C174D}"/>
              </a:ext>
            </a:extLst>
          </p:cNvPr>
          <p:cNvSpPr/>
          <p:nvPr/>
        </p:nvSpPr>
        <p:spPr>
          <a:xfrm>
            <a:off x="2233085" y="3001093"/>
            <a:ext cx="75809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Thank you &amp; Questions?</a:t>
            </a:r>
            <a:endParaRPr lang="en-US" altLang="zh-CN" sz="3200" dirty="0"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83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6">
            <a:extLst>
              <a:ext uri="{FF2B5EF4-FFF2-40B4-BE49-F238E27FC236}">
                <a16:creationId xmlns:a16="http://schemas.microsoft.com/office/drawing/2014/main" id="{93B97A0B-7D59-F173-DAE6-9B95CA9A8D56}"/>
              </a:ext>
            </a:extLst>
          </p:cNvPr>
          <p:cNvSpPr txBox="1"/>
          <p:nvPr/>
        </p:nvSpPr>
        <p:spPr>
          <a:xfrm>
            <a:off x="5523412" y="1301542"/>
            <a:ext cx="6276983" cy="4238164"/>
          </a:xfrm>
          <a:prstGeom prst="rect">
            <a:avLst/>
          </a:prstGeom>
          <a:noFill/>
          <a:ln>
            <a:solidFill>
              <a:srgbClr val="0000FF"/>
            </a:solidFill>
          </a:ln>
          <a:effectLst>
            <a:glow rad="63500">
              <a:srgbClr val="0D0DBF">
                <a:alpha val="40000"/>
              </a:srgbClr>
            </a:glow>
          </a:effectLst>
        </p:spPr>
        <p:txBody>
          <a:bodyPr wrap="square" rtlCol="0">
            <a:noAutofit/>
          </a:bodyPr>
          <a:lstStyle/>
          <a:p>
            <a:pPr marL="0" lvl="1" algn="just" defTabSz="914583" fontAlgn="base">
              <a:spcBef>
                <a:spcPct val="0"/>
              </a:spcBef>
              <a:spcAft>
                <a:spcPct val="0"/>
              </a:spcAft>
              <a:defRPr/>
            </a:pPr>
            <a:endParaRPr kumimoji="0" lang="en-US" altLang="zh-CN" sz="1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  <a:ea typeface="黑体" pitchFamily="49" charset="-122"/>
            </a:endParaRPr>
          </a:p>
          <a:p>
            <a:pPr marL="0" lvl="1" algn="just" defTabSz="914583" fontAlgn="base">
              <a:spcBef>
                <a:spcPct val="0"/>
              </a:spcBef>
              <a:defRPr/>
            </a:pPr>
            <a:endParaRPr kumimoji="0"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itchFamily="49" charset="-122"/>
            </a:endParaRPr>
          </a:p>
          <a:p>
            <a:pPr marL="0" lvl="1" algn="just" defTabSz="914583" fontAlgn="base">
              <a:spcBef>
                <a:spcPct val="0"/>
              </a:spcBef>
              <a:defRPr/>
            </a:pPr>
            <a:endParaRPr kumimoji="0"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itchFamily="49" charset="-122"/>
            </a:endParaRPr>
          </a:p>
          <a:p>
            <a:pPr marL="0" lvl="1" algn="just" defTabSz="914583" fontAlgn="base">
              <a:spcBef>
                <a:spcPct val="0"/>
              </a:spcBef>
              <a:defRPr/>
            </a:pPr>
            <a:endParaRPr kumimoji="0"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itchFamily="49" charset="-122"/>
            </a:endParaRPr>
          </a:p>
          <a:p>
            <a:pPr marL="0" lvl="1" algn="just" defTabSz="914583" fontAlgn="base">
              <a:spcBef>
                <a:spcPct val="0"/>
              </a:spcBef>
              <a:spcAft>
                <a:spcPts val="1800"/>
              </a:spcAft>
              <a:defRPr/>
            </a:pPr>
            <a:endParaRPr kumimoji="0"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itchFamily="49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pic>
        <p:nvPicPr>
          <p:cNvPr id="11" name="Picture 64">
            <a:extLst>
              <a:ext uri="{FF2B5EF4-FFF2-40B4-BE49-F238E27FC236}">
                <a16:creationId xmlns:a16="http://schemas.microsoft.com/office/drawing/2014/main" id="{E00DEF3B-B364-88C9-7C25-731EE772C4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04305" y="1468691"/>
            <a:ext cx="4999733" cy="3082805"/>
          </a:xfrm>
          <a:prstGeom prst="rect">
            <a:avLst/>
          </a:prstGeom>
        </p:spPr>
      </p:pic>
      <p:sp>
        <p:nvSpPr>
          <p:cNvPr id="2" name="矩形 3">
            <a:extLst>
              <a:ext uri="{FF2B5EF4-FFF2-40B4-BE49-F238E27FC236}">
                <a16:creationId xmlns:a16="http://schemas.microsoft.com/office/drawing/2014/main" id="{B5BC7F8B-1807-4CF1-573E-24A2C4B1F2EE}"/>
              </a:ext>
            </a:extLst>
          </p:cNvPr>
          <p:cNvSpPr/>
          <p:nvPr/>
        </p:nvSpPr>
        <p:spPr>
          <a:xfrm>
            <a:off x="2630846" y="4730543"/>
            <a:ext cx="546652" cy="277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Fig.1</a:t>
            </a:r>
          </a:p>
        </p:txBody>
      </p:sp>
      <p:sp>
        <p:nvSpPr>
          <p:cNvPr id="6" name="圆角矩形 30">
            <a:extLst>
              <a:ext uri="{FF2B5EF4-FFF2-40B4-BE49-F238E27FC236}">
                <a16:creationId xmlns:a16="http://schemas.microsoft.com/office/drawing/2014/main" id="{F3E3D205-77C1-8770-BD40-EE1BE136892E}"/>
              </a:ext>
            </a:extLst>
          </p:cNvPr>
          <p:cNvSpPr/>
          <p:nvPr/>
        </p:nvSpPr>
        <p:spPr bwMode="auto">
          <a:xfrm>
            <a:off x="5646876" y="993984"/>
            <a:ext cx="1656567" cy="54054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18187C"/>
              </a:gs>
              <a:gs pos="80000">
                <a:srgbClr val="2222A3"/>
              </a:gs>
              <a:gs pos="100000">
                <a:srgbClr val="2020A6"/>
              </a:gs>
            </a:gsLst>
            <a:lin ang="16200000" scaled="0"/>
          </a:gradFill>
          <a:ln>
            <a:headEnd type="none" w="med" len="med"/>
            <a:tailEnd type="none" w="med" len="med"/>
          </a:ln>
          <a:effectLst>
            <a:outerShdw blurRad="40005" dist="22860" dir="5400000" algn="ctr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61" tIns="45731" rIns="91461" bIns="45731" numCol="1" rtlCol="0" anchor="ctr" anchorCtr="0" compatLnSpc="1">
            <a:prstTxWarp prst="textNoShape">
              <a:avLst/>
            </a:prstTxWarp>
          </a:bodyPr>
          <a:lstStyle/>
          <a:p>
            <a:pPr algn="ctr" defTabSz="91458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黑体" pitchFamily="49" charset="-122"/>
              </a:rPr>
              <a:t>Scenario</a:t>
            </a:r>
            <a:endParaRPr kumimoji="0" lang="zh-CN" altLang="en-US" sz="2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  <a:ea typeface="黑体" pitchFamily="49" charset="-122"/>
            </a:endParaRPr>
          </a:p>
        </p:txBody>
      </p:sp>
      <p:sp>
        <p:nvSpPr>
          <p:cNvPr id="8" name="矩形 3">
            <a:extLst>
              <a:ext uri="{FF2B5EF4-FFF2-40B4-BE49-F238E27FC236}">
                <a16:creationId xmlns:a16="http://schemas.microsoft.com/office/drawing/2014/main" id="{D08CD15D-B362-A209-9C59-15CB364CED96}"/>
              </a:ext>
            </a:extLst>
          </p:cNvPr>
          <p:cNvSpPr/>
          <p:nvPr/>
        </p:nvSpPr>
        <p:spPr>
          <a:xfrm>
            <a:off x="5605313" y="1557824"/>
            <a:ext cx="609736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Two problems </a:t>
            </a:r>
          </a:p>
          <a:p>
            <a:pPr marL="342900" indent="-342900" algn="just">
              <a:buAutoNum type="arabicPeriod"/>
            </a:pPr>
            <a:r>
              <a:rPr lang="en-US" altLang="zh-CN" sz="1600" b="1" dirty="0">
                <a:solidFill>
                  <a:srgbClr val="000000"/>
                </a:solidFill>
                <a:ea typeface="宋体" charset="-122"/>
              </a:rPr>
              <a:t>The straggler effect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--- the performance of FL is decided on the “slowest” UE. </a:t>
            </a:r>
          </a:p>
          <a:p>
            <a:pPr algn="just"/>
            <a:r>
              <a:rPr lang="en-US" altLang="zh-CN" sz="1600" dirty="0">
                <a:solidFill>
                  <a:srgbClr val="000000"/>
                </a:solidFill>
                <a:ea typeface="宋体" charset="-122"/>
                <a:sym typeface="Wingdings" panose="05000000000000000000" pitchFamily="2" charset="2"/>
              </a:rPr>
              <a:t>        </a:t>
            </a:r>
            <a:endParaRPr lang="en-US" altLang="zh-CN" sz="1600" dirty="0">
              <a:solidFill>
                <a:srgbClr val="000000"/>
              </a:solidFill>
              <a:ea typeface="宋体" charset="-122"/>
            </a:endParaRPr>
          </a:p>
          <a:p>
            <a:pPr algn="just"/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       Prolonged training time</a:t>
            </a:r>
          </a:p>
          <a:p>
            <a:pPr algn="just"/>
            <a:endParaRPr lang="en-US" altLang="zh-CN" sz="1600" dirty="0">
              <a:solidFill>
                <a:srgbClr val="000000"/>
              </a:solidFill>
              <a:ea typeface="宋体" charset="-122"/>
            </a:endParaRPr>
          </a:p>
          <a:p>
            <a:pPr algn="just"/>
            <a:endParaRPr lang="en-US" altLang="zh-CN" sz="1600" dirty="0">
              <a:solidFill>
                <a:srgbClr val="000000"/>
              </a:solidFill>
              <a:ea typeface="宋体" charset="-122"/>
            </a:endParaRPr>
          </a:p>
          <a:p>
            <a:pPr marL="342900" indent="-342900" algn="just">
              <a:buAutoNum type="arabicPeriod" startAt="2"/>
            </a:pPr>
            <a:r>
              <a:rPr lang="en-US" altLang="zh-CN" sz="1600" b="1" dirty="0">
                <a:solidFill>
                  <a:srgbClr val="000000"/>
                </a:solidFill>
                <a:ea typeface="宋体" charset="-122"/>
              </a:rPr>
              <a:t>Unreliable communication</a:t>
            </a:r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--- models from UEs with transmission failure or errors will be abandoned. </a:t>
            </a:r>
          </a:p>
          <a:p>
            <a:pPr algn="just"/>
            <a:r>
              <a:rPr lang="en-US" altLang="zh-CN" sz="1600" dirty="0">
                <a:solidFill>
                  <a:srgbClr val="000000"/>
                </a:solidFill>
                <a:ea typeface="宋体" charset="-122"/>
                <a:sym typeface="Wingdings" panose="05000000000000000000" pitchFamily="2" charset="2"/>
              </a:rPr>
              <a:t>       </a:t>
            </a:r>
            <a:endParaRPr lang="en-US" altLang="zh-CN" sz="1600" dirty="0">
              <a:solidFill>
                <a:srgbClr val="000000"/>
              </a:solidFill>
              <a:ea typeface="宋体" charset="-122"/>
            </a:endParaRPr>
          </a:p>
          <a:p>
            <a:pPr algn="just"/>
            <a:r>
              <a:rPr lang="en-US" altLang="zh-CN" sz="1600" dirty="0">
                <a:solidFill>
                  <a:srgbClr val="000000"/>
                </a:solidFill>
                <a:ea typeface="宋体" charset="-122"/>
              </a:rPr>
              <a:t>       aggregated model biased towards UEs with good channel quality.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10CB10C-A0A7-EDD7-D798-20D40232B5B1}"/>
                  </a:ext>
                </a:extLst>
              </p:cNvPr>
              <p:cNvSpPr txBox="1"/>
              <p:nvPr/>
            </p:nvSpPr>
            <p:spPr>
              <a:xfrm>
                <a:off x="7392842" y="4487174"/>
                <a:ext cx="2570817" cy="6390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b>
                          </m:sSub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10CB10C-A0A7-EDD7-D798-20D40232B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842" y="4487174"/>
                <a:ext cx="2570817" cy="6390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>
            <a:extLst>
              <a:ext uri="{FF2B5EF4-FFF2-40B4-BE49-F238E27FC236}">
                <a16:creationId xmlns:a16="http://schemas.microsoft.com/office/drawing/2014/main" id="{A7282746-7B11-4029-B0EC-5F7FAD91F3FF}"/>
              </a:ext>
            </a:extLst>
          </p:cNvPr>
          <p:cNvSpPr txBox="1">
            <a:spLocks/>
          </p:cNvSpPr>
          <p:nvPr/>
        </p:nvSpPr>
        <p:spPr bwMode="auto">
          <a:xfrm>
            <a:off x="762684" y="106853"/>
            <a:ext cx="10521750" cy="86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9pPr>
          </a:lstStyle>
          <a:p>
            <a:pPr lvl="0">
              <a:defRPr/>
            </a:pPr>
            <a:r>
              <a:rPr lang="en-US" altLang="zh-CN" sz="2400" kern="0" dirty="0">
                <a:solidFill>
                  <a:schemeClr val="tx1"/>
                </a:solidFill>
                <a:latin typeface="Arial Black" panose="020B0A04020102020204" pitchFamily="34" charset="0"/>
              </a:rPr>
              <a:t>A General Solution for Straggler Effect and Unreliable Communication in Federated Learning</a:t>
            </a:r>
          </a:p>
        </p:txBody>
      </p:sp>
    </p:spTree>
    <p:extLst>
      <p:ext uri="{BB962C8B-B14F-4D97-AF65-F5344CB8AC3E}">
        <p14:creationId xmlns:p14="http://schemas.microsoft.com/office/powerpoint/2010/main" val="58703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7282746-7B11-4029-B0EC-5F7FAD91F3FF}"/>
              </a:ext>
            </a:extLst>
          </p:cNvPr>
          <p:cNvSpPr txBox="1">
            <a:spLocks/>
          </p:cNvSpPr>
          <p:nvPr/>
        </p:nvSpPr>
        <p:spPr bwMode="auto">
          <a:xfrm>
            <a:off x="762684" y="106853"/>
            <a:ext cx="10521750" cy="86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9pPr>
          </a:lstStyle>
          <a:p>
            <a:pPr lvl="0">
              <a:defRPr/>
            </a:pPr>
            <a:r>
              <a:rPr lang="en-US" altLang="zh-CN" sz="2400" kern="0" dirty="0">
                <a:solidFill>
                  <a:schemeClr val="tx1"/>
                </a:solidFill>
                <a:latin typeface="Arial Black" panose="020B0A04020102020204" pitchFamily="34" charset="0"/>
              </a:rPr>
              <a:t>A General Solution for Straggler Effect and Unreliable Communication in Federated Learning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B53DC7-E01B-7BE4-42A8-5B8CB0598CC9}"/>
              </a:ext>
            </a:extLst>
          </p:cNvPr>
          <p:cNvSpPr txBox="1"/>
          <p:nvPr/>
        </p:nvSpPr>
        <p:spPr>
          <a:xfrm>
            <a:off x="1098524" y="1149179"/>
            <a:ext cx="5109161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Straggler Problem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Unreliable Communication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Simulation Results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Standardization Impact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Conclusion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60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7282746-7B11-4029-B0EC-5F7FAD91F3FF}"/>
              </a:ext>
            </a:extLst>
          </p:cNvPr>
          <p:cNvSpPr txBox="1">
            <a:spLocks/>
          </p:cNvSpPr>
          <p:nvPr/>
        </p:nvSpPr>
        <p:spPr bwMode="auto">
          <a:xfrm>
            <a:off x="762684" y="106853"/>
            <a:ext cx="10521750" cy="86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9pPr>
          </a:lstStyle>
          <a:p>
            <a:pPr lvl="0">
              <a:defRPr/>
            </a:pPr>
            <a:r>
              <a:rPr lang="en-US" altLang="zh-CN" sz="2400" kern="0" dirty="0">
                <a:solidFill>
                  <a:schemeClr val="tx1"/>
                </a:solidFill>
                <a:latin typeface="Arial Black" panose="020B0A04020102020204" pitchFamily="34" charset="0"/>
              </a:rPr>
              <a:t>A General Solution for Straggler Effect and Unreliable Communication in Federated Learning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B53DC7-E01B-7BE4-42A8-5B8CB0598CC9}"/>
              </a:ext>
            </a:extLst>
          </p:cNvPr>
          <p:cNvSpPr txBox="1"/>
          <p:nvPr/>
        </p:nvSpPr>
        <p:spPr>
          <a:xfrm>
            <a:off x="1098524" y="1149179"/>
            <a:ext cx="5109161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Straggler Problem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Unreliable Communication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Simulation Results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Standardization Impact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Conclusion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60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7282746-7B11-4029-B0EC-5F7FAD91F3FF}"/>
              </a:ext>
            </a:extLst>
          </p:cNvPr>
          <p:cNvSpPr txBox="1">
            <a:spLocks/>
          </p:cNvSpPr>
          <p:nvPr/>
        </p:nvSpPr>
        <p:spPr bwMode="auto">
          <a:xfrm>
            <a:off x="762684" y="106853"/>
            <a:ext cx="10521750" cy="86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9pPr>
          </a:lstStyle>
          <a:p>
            <a:pPr lvl="0">
              <a:defRPr/>
            </a:pPr>
            <a:r>
              <a:rPr lang="en-US" altLang="zh-CN" sz="2400" kern="0" dirty="0">
                <a:solidFill>
                  <a:schemeClr val="tx1"/>
                </a:solidFill>
                <a:latin typeface="Arial Black" panose="020B0A04020102020204" pitchFamily="34" charset="0"/>
              </a:rPr>
              <a:t>A General Solution for Straggler Effect and Unreliable Communication in Federated Learning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F8E20935-A482-74FF-CE6F-229DF978F446}"/>
              </a:ext>
            </a:extLst>
          </p:cNvPr>
          <p:cNvSpPr txBox="1">
            <a:spLocks/>
          </p:cNvSpPr>
          <p:nvPr/>
        </p:nvSpPr>
        <p:spPr>
          <a:xfrm>
            <a:off x="119575" y="921560"/>
            <a:ext cx="7980818" cy="467691"/>
          </a:xfrm>
          <a:prstGeom prst="rect">
            <a:avLst/>
          </a:prstGeom>
        </p:spPr>
        <p:txBody>
          <a:bodyPr/>
          <a:lstStyle>
            <a:lvl1pPr marL="408497" indent="-408497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885076" indent="-340414" algn="l" defTabSz="108932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3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361656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9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90631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450981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Problem#1: Straggler Effect</a:t>
            </a:r>
          </a:p>
        </p:txBody>
      </p:sp>
      <p:sp>
        <p:nvSpPr>
          <p:cNvPr id="20" name="矩形 3">
            <a:extLst>
              <a:ext uri="{FF2B5EF4-FFF2-40B4-BE49-F238E27FC236}">
                <a16:creationId xmlns:a16="http://schemas.microsoft.com/office/drawing/2014/main" id="{3F180403-10F2-21D5-701E-BF1C0D28167C}"/>
              </a:ext>
            </a:extLst>
          </p:cNvPr>
          <p:cNvSpPr/>
          <p:nvPr/>
        </p:nvSpPr>
        <p:spPr>
          <a:xfrm>
            <a:off x="142876" y="1339950"/>
            <a:ext cx="72543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The training time of FL is limited by the slowest UE. 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F943B11-E040-824F-9C9D-AD94B5DE8ACC}"/>
              </a:ext>
            </a:extLst>
          </p:cNvPr>
          <p:cNvSpPr txBox="1"/>
          <p:nvPr/>
        </p:nvSpPr>
        <p:spPr>
          <a:xfrm>
            <a:off x="142876" y="1704897"/>
            <a:ext cx="114743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Clustering Based on Training Time</a:t>
            </a:r>
          </a:p>
          <a:p>
            <a:r>
              <a:rPr lang="en-US" altLang="zh-CN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put UEs of “</a:t>
            </a:r>
            <a:r>
              <a:rPr lang="en-US" altLang="zh-C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same training time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” into the same round, “straggler” has no UEs to straggle </a:t>
            </a:r>
          </a:p>
        </p:txBody>
      </p:sp>
      <p:sp>
        <p:nvSpPr>
          <p:cNvPr id="2" name="矩形 3">
            <a:extLst>
              <a:ext uri="{FF2B5EF4-FFF2-40B4-BE49-F238E27FC236}">
                <a16:creationId xmlns:a16="http://schemas.microsoft.com/office/drawing/2014/main" id="{62F70A9F-F178-3AFF-4DD5-A55F58144115}"/>
              </a:ext>
            </a:extLst>
          </p:cNvPr>
          <p:cNvSpPr/>
          <p:nvPr/>
        </p:nvSpPr>
        <p:spPr>
          <a:xfrm>
            <a:off x="5773784" y="2381793"/>
            <a:ext cx="5097883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In Fig.2-a: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First round: (UE#1, UE#3, UE#5)          UE#3 is slower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Second round: (UE#2, UE#4, UE#6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)      UE#4 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is faster.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In Fig.2-b: “straggler” is overcome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First round: faster UEs (UE#1, UE#4, UE#5)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Second round: second UEs (UE#2, UE#3, UE#6)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AA5B0F-4CF7-BACC-A233-287195DC5C0E}"/>
              </a:ext>
            </a:extLst>
          </p:cNvPr>
          <p:cNvGrpSpPr/>
          <p:nvPr/>
        </p:nvGrpSpPr>
        <p:grpSpPr>
          <a:xfrm>
            <a:off x="184617" y="2507686"/>
            <a:ext cx="5056141" cy="2978714"/>
            <a:chOff x="779346" y="3212978"/>
            <a:chExt cx="6600970" cy="3582607"/>
          </a:xfrm>
          <a:noFill/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61F7565-12AC-BC95-288B-5C0C6770D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9674" y="3212978"/>
              <a:ext cx="5760642" cy="3582607"/>
            </a:xfrm>
            <a:prstGeom prst="rect">
              <a:avLst/>
            </a:prstGeom>
            <a:grpFill/>
          </p:spPr>
        </p:pic>
        <p:sp>
          <p:nvSpPr>
            <p:cNvPr id="9" name="矩形 3">
              <a:extLst>
                <a:ext uri="{FF2B5EF4-FFF2-40B4-BE49-F238E27FC236}">
                  <a16:creationId xmlns:a16="http://schemas.microsoft.com/office/drawing/2014/main" id="{9575E675-C45E-E959-30A1-5FD22A419447}"/>
                </a:ext>
              </a:extLst>
            </p:cNvPr>
            <p:cNvSpPr/>
            <p:nvPr/>
          </p:nvSpPr>
          <p:spPr>
            <a:xfrm>
              <a:off x="779346" y="4047333"/>
              <a:ext cx="944149" cy="34296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just">
                <a:spcBef>
                  <a:spcPts val="0"/>
                </a:spcBef>
              </a:pPr>
              <a:r>
                <a:rPr lang="en-US" altLang="zh-CN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Fig.2-a</a:t>
              </a:r>
            </a:p>
          </p:txBody>
        </p:sp>
        <p:sp>
          <p:nvSpPr>
            <p:cNvPr id="11" name="矩形 3">
              <a:extLst>
                <a:ext uri="{FF2B5EF4-FFF2-40B4-BE49-F238E27FC236}">
                  <a16:creationId xmlns:a16="http://schemas.microsoft.com/office/drawing/2014/main" id="{1FE21DB6-9EFA-E464-B20B-5A615B510925}"/>
                </a:ext>
              </a:extLst>
            </p:cNvPr>
            <p:cNvSpPr/>
            <p:nvPr/>
          </p:nvSpPr>
          <p:spPr>
            <a:xfrm>
              <a:off x="779346" y="5644218"/>
              <a:ext cx="951503" cy="34296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just">
                <a:spcBef>
                  <a:spcPts val="0"/>
                </a:spcBef>
              </a:pPr>
              <a:r>
                <a:rPr lang="en-US" altLang="zh-CN" sz="12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Fig.2-b</a:t>
              </a:r>
            </a:p>
          </p:txBody>
        </p:sp>
      </p:grpSp>
      <p:sp>
        <p:nvSpPr>
          <p:cNvPr id="12" name="矩形 3">
            <a:extLst>
              <a:ext uri="{FF2B5EF4-FFF2-40B4-BE49-F238E27FC236}">
                <a16:creationId xmlns:a16="http://schemas.microsoft.com/office/drawing/2014/main" id="{8187F03F-6A8E-1684-7B2D-71F9B04DD1B5}"/>
              </a:ext>
            </a:extLst>
          </p:cNvPr>
          <p:cNvSpPr/>
          <p:nvPr/>
        </p:nvSpPr>
        <p:spPr>
          <a:xfrm>
            <a:off x="6465803" y="5173206"/>
            <a:ext cx="3652355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The divergence of training time is reduced! </a:t>
            </a:r>
          </a:p>
        </p:txBody>
      </p:sp>
      <p:sp>
        <p:nvSpPr>
          <p:cNvPr id="14" name="矩形 3">
            <a:extLst>
              <a:ext uri="{FF2B5EF4-FFF2-40B4-BE49-F238E27FC236}">
                <a16:creationId xmlns:a16="http://schemas.microsoft.com/office/drawing/2014/main" id="{C96B2F2A-6029-62D7-3DF9-2D9419B47602}"/>
              </a:ext>
            </a:extLst>
          </p:cNvPr>
          <p:cNvSpPr/>
          <p:nvPr/>
        </p:nvSpPr>
        <p:spPr>
          <a:xfrm>
            <a:off x="5331698" y="4730171"/>
            <a:ext cx="41210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Why the training process becomes faster?</a:t>
            </a:r>
            <a:endParaRPr lang="en-US" altLang="zh-CN" sz="1600" b="1" dirty="0">
              <a:solidFill>
                <a:srgbClr val="FF0000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5" name="矩形 3">
            <a:extLst>
              <a:ext uri="{FF2B5EF4-FFF2-40B4-BE49-F238E27FC236}">
                <a16:creationId xmlns:a16="http://schemas.microsoft.com/office/drawing/2014/main" id="{5517561C-0740-07BF-C60C-B5429587F721}"/>
              </a:ext>
            </a:extLst>
          </p:cNvPr>
          <p:cNvSpPr/>
          <p:nvPr/>
        </p:nvSpPr>
        <p:spPr>
          <a:xfrm>
            <a:off x="5426385" y="5967803"/>
            <a:ext cx="3887432" cy="3231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1500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Training time is unknown before UE selection</a:t>
            </a:r>
          </a:p>
        </p:txBody>
      </p:sp>
      <p:sp>
        <p:nvSpPr>
          <p:cNvPr id="19" name="矩形 3">
            <a:extLst>
              <a:ext uri="{FF2B5EF4-FFF2-40B4-BE49-F238E27FC236}">
                <a16:creationId xmlns:a16="http://schemas.microsoft.com/office/drawing/2014/main" id="{DD0438D7-540B-347F-1100-091FBB19EC22}"/>
              </a:ext>
            </a:extLst>
          </p:cNvPr>
          <p:cNvSpPr/>
          <p:nvPr/>
        </p:nvSpPr>
        <p:spPr>
          <a:xfrm>
            <a:off x="4660906" y="5616241"/>
            <a:ext cx="273630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1500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However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, most of the time:</a:t>
            </a:r>
          </a:p>
        </p:txBody>
      </p:sp>
      <p:sp>
        <p:nvSpPr>
          <p:cNvPr id="22" name="矩形 3">
            <a:extLst>
              <a:ext uri="{FF2B5EF4-FFF2-40B4-BE49-F238E27FC236}">
                <a16:creationId xmlns:a16="http://schemas.microsoft.com/office/drawing/2014/main" id="{320221AB-4F6B-990B-2A74-D5F4050754FB}"/>
              </a:ext>
            </a:extLst>
          </p:cNvPr>
          <p:cNvSpPr/>
          <p:nvPr/>
        </p:nvSpPr>
        <p:spPr>
          <a:xfrm>
            <a:off x="2081212" y="5419257"/>
            <a:ext cx="728822" cy="285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Fig.2</a:t>
            </a:r>
          </a:p>
        </p:txBody>
      </p:sp>
    </p:spTree>
    <p:extLst>
      <p:ext uri="{BB962C8B-B14F-4D97-AF65-F5344CB8AC3E}">
        <p14:creationId xmlns:p14="http://schemas.microsoft.com/office/powerpoint/2010/main" val="164675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7282746-7B11-4029-B0EC-5F7FAD91F3FF}"/>
              </a:ext>
            </a:extLst>
          </p:cNvPr>
          <p:cNvSpPr txBox="1">
            <a:spLocks/>
          </p:cNvSpPr>
          <p:nvPr/>
        </p:nvSpPr>
        <p:spPr bwMode="auto">
          <a:xfrm>
            <a:off x="762684" y="106853"/>
            <a:ext cx="10521750" cy="86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9pPr>
          </a:lstStyle>
          <a:p>
            <a:pPr lvl="0">
              <a:defRPr/>
            </a:pPr>
            <a:r>
              <a:rPr lang="en-US" altLang="zh-CN" sz="2400" kern="0" dirty="0">
                <a:solidFill>
                  <a:schemeClr val="tx1"/>
                </a:solidFill>
                <a:latin typeface="Arial Black" panose="020B0A04020102020204" pitchFamily="34" charset="0"/>
              </a:rPr>
              <a:t>A General Solution for Straggler Effect and Unreliable Communication in Federated Learning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832C5A-3538-FE01-4ADD-A03DB6E6FF20}"/>
              </a:ext>
            </a:extLst>
          </p:cNvPr>
          <p:cNvSpPr txBox="1">
            <a:spLocks/>
          </p:cNvSpPr>
          <p:nvPr/>
        </p:nvSpPr>
        <p:spPr>
          <a:xfrm>
            <a:off x="173355" y="1019757"/>
            <a:ext cx="8821613" cy="467691"/>
          </a:xfrm>
          <a:prstGeom prst="rect">
            <a:avLst/>
          </a:prstGeom>
        </p:spPr>
        <p:txBody>
          <a:bodyPr/>
          <a:lstStyle>
            <a:lvl1pPr marL="408497" indent="-408497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885076" indent="-340414" algn="l" defTabSz="108932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3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361656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9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90631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450981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Clustering Based on Communication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3">
                <a:extLst>
                  <a:ext uri="{FF2B5EF4-FFF2-40B4-BE49-F238E27FC236}">
                    <a16:creationId xmlns:a16="http://schemas.microsoft.com/office/drawing/2014/main" id="{F67582FE-7BAA-3C1A-E9DA-4BF5AD2AD072}"/>
                  </a:ext>
                </a:extLst>
              </p:cNvPr>
              <p:cNvSpPr/>
              <p:nvPr/>
            </p:nvSpPr>
            <p:spPr>
              <a:xfrm>
                <a:off x="158919" y="2165208"/>
                <a:ext cx="3735733" cy="408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5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charset="-122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sz="15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15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charset="-122"/>
                                </a:rPr>
                                <m:t>𝑻</m:t>
                              </m:r>
                            </m:e>
                            <m:sup>
                              <m:r>
                                <a:rPr lang="en-US" altLang="zh-CN" sz="15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宋体" charset="-122"/>
                                </a:rPr>
                                <m:t>𝒖𝒑𝒍𝒐𝒅</m:t>
                              </m:r>
                            </m:sup>
                          </m:sSup>
                          <m:r>
                            <a:rPr lang="en-US" altLang="zh-CN" sz="15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charset="-122"/>
                            </a:rPr>
                            <m:t>=</m:t>
                          </m:r>
                          <m:r>
                            <a:rPr lang="en-US" altLang="zh-CN" sz="15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charset="-122"/>
                            </a:rPr>
                            <m:t>𝑻</m:t>
                          </m:r>
                        </m:e>
                        <m:sup>
                          <m:r>
                            <a:rPr lang="en-US" altLang="zh-CN" sz="15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charset="-122"/>
                            </a:rPr>
                            <m:t>𝒄𝒐𝒎𝒑</m:t>
                          </m:r>
                        </m:sup>
                      </m:sSup>
                      <m:r>
                        <a:rPr lang="en-US" altLang="zh-CN" sz="15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charset="-122"/>
                        </a:rPr>
                        <m:t>+</m:t>
                      </m:r>
                      <m:sSup>
                        <m:sSupPr>
                          <m:ctrlPr>
                            <a:rPr lang="en-US" altLang="zh-CN" sz="15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charset="-122"/>
                            </a:rPr>
                          </m:ctrlPr>
                        </m:sSupPr>
                        <m:e>
                          <m:r>
                            <a:rPr lang="en-US" altLang="zh-CN" sz="15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charset="-122"/>
                            </a:rPr>
                            <m:t>𝑻</m:t>
                          </m:r>
                        </m:e>
                        <m:sup>
                          <m:r>
                            <a:rPr lang="en-US" altLang="zh-CN" sz="15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charset="-122"/>
                            </a:rPr>
                            <m:t>𝒄𝒐𝒎𝒎</m:t>
                          </m:r>
                        </m:sup>
                      </m:sSup>
                    </m:oMath>
                  </m:oMathPara>
                </a14:m>
                <a:endParaRPr lang="en-US" altLang="zh-CN" sz="1500" b="1" i="1" dirty="0">
                  <a:latin typeface="Cambria Math" panose="02040503050406030204" pitchFamily="18" charset="0"/>
                  <a:ea typeface="宋体" charset="-122"/>
                </a:endParaRPr>
              </a:p>
            </p:txBody>
          </p:sp>
        </mc:Choice>
        <mc:Fallback xmlns="">
          <p:sp>
            <p:nvSpPr>
              <p:cNvPr id="7" name="矩形 3">
                <a:extLst>
                  <a:ext uri="{FF2B5EF4-FFF2-40B4-BE49-F238E27FC236}">
                    <a16:creationId xmlns:a16="http://schemas.microsoft.com/office/drawing/2014/main" id="{F67582FE-7BAA-3C1A-E9DA-4BF5AD2AD0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19" y="2165208"/>
                <a:ext cx="3735733" cy="4088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3">
            <a:extLst>
              <a:ext uri="{FF2B5EF4-FFF2-40B4-BE49-F238E27FC236}">
                <a16:creationId xmlns:a16="http://schemas.microsoft.com/office/drawing/2014/main" id="{6FE77D70-7C0D-69E6-9C79-BCF9DAE0056C}"/>
              </a:ext>
            </a:extLst>
          </p:cNvPr>
          <p:cNvSpPr/>
          <p:nvPr/>
        </p:nvSpPr>
        <p:spPr>
          <a:xfrm>
            <a:off x="131984" y="3960845"/>
            <a:ext cx="273630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1500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However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, most of the time:</a:t>
            </a:r>
          </a:p>
        </p:txBody>
      </p:sp>
      <p:sp>
        <p:nvSpPr>
          <p:cNvPr id="15" name="矩形 3">
            <a:extLst>
              <a:ext uri="{FF2B5EF4-FFF2-40B4-BE49-F238E27FC236}">
                <a16:creationId xmlns:a16="http://schemas.microsoft.com/office/drawing/2014/main" id="{62A48965-8104-3DE6-1149-E9551E8DC520}"/>
              </a:ext>
            </a:extLst>
          </p:cNvPr>
          <p:cNvSpPr/>
          <p:nvPr/>
        </p:nvSpPr>
        <p:spPr>
          <a:xfrm>
            <a:off x="250779" y="1561205"/>
            <a:ext cx="810839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We can make FL more efficient in time simply by reducing </a:t>
            </a:r>
            <a:r>
              <a:rPr lang="en-US" altLang="zh-CN" sz="16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the divergence of upload time</a:t>
            </a:r>
          </a:p>
        </p:txBody>
      </p:sp>
      <p:sp>
        <p:nvSpPr>
          <p:cNvPr id="17" name="矩形 3">
            <a:extLst>
              <a:ext uri="{FF2B5EF4-FFF2-40B4-BE49-F238E27FC236}">
                <a16:creationId xmlns:a16="http://schemas.microsoft.com/office/drawing/2014/main" id="{014BC512-2040-E008-C92E-5FE11DAD572F}"/>
              </a:ext>
            </a:extLst>
          </p:cNvPr>
          <p:cNvSpPr/>
          <p:nvPr/>
        </p:nvSpPr>
        <p:spPr>
          <a:xfrm>
            <a:off x="250779" y="4406942"/>
            <a:ext cx="10922318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Computation time is unknown</a:t>
            </a:r>
          </a:p>
          <a:p>
            <a:pPr marL="342900" indent="-342900" algn="just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Intuitively, clustering based on </a:t>
            </a:r>
            <a:r>
              <a:rPr lang="en-US" altLang="zh-CN" sz="1500" b="1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communication time</a:t>
            </a:r>
            <a:r>
              <a:rPr lang="en-US" altLang="zh-CN" sz="15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can still </a:t>
            </a:r>
            <a:r>
              <a:rPr lang="en-US" altLang="zh-CN" sz="15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mitigate the straggler effect as the divergence of upload time is still reduced by minimizing the divergence of communication time.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3">
                <a:extLst>
                  <a:ext uri="{FF2B5EF4-FFF2-40B4-BE49-F238E27FC236}">
                    <a16:creationId xmlns:a16="http://schemas.microsoft.com/office/drawing/2014/main" id="{15436709-C0EE-A13E-2AA5-0BEDB1CF7FFC}"/>
                  </a:ext>
                </a:extLst>
              </p:cNvPr>
              <p:cNvSpPr/>
              <p:nvPr/>
            </p:nvSpPr>
            <p:spPr>
              <a:xfrm>
                <a:off x="4827186" y="2116280"/>
                <a:ext cx="3735733" cy="942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pPr>
                      <m:e>
                        <m:r>
                          <a:rPr lang="en-US" altLang="zh-CN" sz="1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p>
                        <m:r>
                          <a:rPr lang="en-US" altLang="zh-CN" sz="1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𝑢𝑝𝑙𝑜𝑎𝑑</m:t>
                        </m:r>
                      </m:sup>
                    </m:sSup>
                  </m:oMath>
                </a14:m>
                <a:r>
                  <a:rPr lang="en-US" altLang="zh-CN" sz="15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宋体" charset="-122"/>
                  </a:rPr>
                  <a:t> </a:t>
                </a:r>
                <a:r>
                  <a:rPr lang="en-US" altLang="zh-CN" sz="15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宋体" charset="-122"/>
                  </a:rPr>
                  <a:t>-- upload time (training time)</a:t>
                </a:r>
              </a:p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pPr>
                      <m:e>
                        <m:r>
                          <a:rPr lang="en-US" altLang="zh-CN" sz="1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5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comp</m:t>
                        </m:r>
                      </m:sup>
                    </m:sSup>
                  </m:oMath>
                </a14:m>
                <a:r>
                  <a:rPr lang="en-US" altLang="zh-CN" sz="1500" dirty="0">
                    <a:latin typeface="Cambria Math" panose="02040503050406030204" pitchFamily="18" charset="0"/>
                    <a:ea typeface="宋体" charset="-122"/>
                  </a:rPr>
                  <a:t> -- computation time</a:t>
                </a:r>
              </a:p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pPr>
                      <m:e>
                        <m:r>
                          <a:rPr lang="en-US" altLang="zh-CN" sz="1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p>
                        <m:r>
                          <a:rPr lang="en-US" altLang="zh-CN" sz="1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𝑐𝑜𝑚𝑚</m:t>
                        </m:r>
                      </m:sup>
                    </m:sSup>
                  </m:oMath>
                </a14:m>
                <a:r>
                  <a:rPr lang="en-US" altLang="zh-CN" sz="15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宋体" charset="-122"/>
                  </a:rPr>
                  <a:t> -- </a:t>
                </a:r>
                <a:r>
                  <a:rPr lang="en-US" altLang="zh-CN" sz="1500" dirty="0">
                    <a:latin typeface="Cambria Math" panose="02040503050406030204" pitchFamily="18" charset="0"/>
                    <a:ea typeface="宋体" charset="-122"/>
                  </a:rPr>
                  <a:t>communication time</a:t>
                </a:r>
              </a:p>
            </p:txBody>
          </p:sp>
        </mc:Choice>
        <mc:Fallback xmlns="">
          <p:sp>
            <p:nvSpPr>
              <p:cNvPr id="18" name="矩形 3">
                <a:extLst>
                  <a:ext uri="{FF2B5EF4-FFF2-40B4-BE49-F238E27FC236}">
                    <a16:creationId xmlns:a16="http://schemas.microsoft.com/office/drawing/2014/main" id="{15436709-C0EE-A13E-2AA5-0BEDB1CF7F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186" y="2116280"/>
                <a:ext cx="3735733" cy="942887"/>
              </a:xfrm>
              <a:prstGeom prst="rect">
                <a:avLst/>
              </a:prstGeom>
              <a:blipFill>
                <a:blip r:embed="rId3"/>
                <a:stretch>
                  <a:fillRect t="-645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3">
                <a:extLst>
                  <a:ext uri="{FF2B5EF4-FFF2-40B4-BE49-F238E27FC236}">
                    <a16:creationId xmlns:a16="http://schemas.microsoft.com/office/drawing/2014/main" id="{DF38C228-B4DD-CB95-DF57-D4E16AB50D73}"/>
                  </a:ext>
                </a:extLst>
              </p:cNvPr>
              <p:cNvSpPr/>
              <p:nvPr/>
            </p:nvSpPr>
            <p:spPr>
              <a:xfrm>
                <a:off x="573779" y="2683696"/>
                <a:ext cx="3735733" cy="3231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pPr>
                      <m:e>
                        <m:r>
                          <a:rPr lang="en-US" altLang="zh-CN" sz="1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p>
                        <m:r>
                          <a:rPr lang="en-US" altLang="zh-CN" sz="1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𝑐𝑜𝑚𝑝</m:t>
                        </m:r>
                      </m:sup>
                    </m:sSup>
                    <m:r>
                      <a:rPr lang="en-US" altLang="zh-CN" sz="15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US" altLang="zh-CN" sz="15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pPr>
                      <m:e>
                        <m:r>
                          <a:rPr lang="en-US" altLang="zh-CN" sz="15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p>
                        <m:r>
                          <a:rPr lang="en-US" altLang="zh-CN" sz="15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𝑐𝑜𝑚𝑚</m:t>
                        </m:r>
                      </m:sup>
                    </m:sSup>
                  </m:oMath>
                </a14:m>
                <a:r>
                  <a:rPr lang="en-US" altLang="zh-CN" sz="15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are independent.</a:t>
                </a:r>
              </a:p>
            </p:txBody>
          </p:sp>
        </mc:Choice>
        <mc:Fallback xmlns="">
          <p:sp>
            <p:nvSpPr>
              <p:cNvPr id="19" name="矩形 3">
                <a:extLst>
                  <a:ext uri="{FF2B5EF4-FFF2-40B4-BE49-F238E27FC236}">
                    <a16:creationId xmlns:a16="http://schemas.microsoft.com/office/drawing/2014/main" id="{DF38C228-B4DD-CB95-DF57-D4E16AB50D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79" y="2683696"/>
                <a:ext cx="3735733" cy="323165"/>
              </a:xfrm>
              <a:prstGeom prst="rect">
                <a:avLst/>
              </a:prstGeom>
              <a:blipFill>
                <a:blip r:embed="rId4"/>
                <a:stretch>
                  <a:fillRect t="-3774" b="-20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3">
                <a:extLst>
                  <a:ext uri="{FF2B5EF4-FFF2-40B4-BE49-F238E27FC236}">
                    <a16:creationId xmlns:a16="http://schemas.microsoft.com/office/drawing/2014/main" id="{F13A9EA4-932A-53C5-4839-5F5681321B58}"/>
                  </a:ext>
                </a:extLst>
              </p:cNvPr>
              <p:cNvSpPr/>
              <p:nvPr/>
            </p:nvSpPr>
            <p:spPr>
              <a:xfrm>
                <a:off x="204764" y="3267572"/>
                <a:ext cx="8264597" cy="32733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altLang="zh-CN" sz="15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The divergence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pPr>
                      <m:e>
                        <m:r>
                          <a:rPr lang="en-US" altLang="zh-CN" sz="15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p>
                        <m:r>
                          <a:rPr lang="en-US" altLang="zh-CN" sz="15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𝑢𝑝</m:t>
                        </m:r>
                      </m:sup>
                    </m:sSup>
                  </m:oMath>
                </a14:m>
                <a:r>
                  <a:rPr lang="en-US" altLang="zh-CN" sz="15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  is the sum of divergence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pPr>
                      <m:e>
                        <m:r>
                          <a:rPr lang="en-US" altLang="zh-CN" sz="1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p>
                        <m:r>
                          <a:rPr lang="en-US" altLang="zh-CN" sz="15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𝑐𝑜𝑚𝑝</m:t>
                        </m:r>
                      </m:sup>
                    </m:sSup>
                    <m:r>
                      <a:rPr lang="en-US" altLang="zh-CN" sz="15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US" altLang="zh-CN" sz="15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charset="-122"/>
                    <a:cs typeface="Times New Roman" panose="02020603050405020304" pitchFamily="18" charset="0"/>
                  </a:rPr>
                  <a:t>and divergence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5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pPr>
                      <m:e>
                        <m:r>
                          <a:rPr lang="en-US" altLang="zh-CN" sz="15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p>
                        <m:r>
                          <a:rPr lang="en-US" altLang="zh-CN" sz="15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𝑐𝑜𝑚𝑚</m:t>
                        </m:r>
                      </m:sup>
                    </m:sSup>
                  </m:oMath>
                </a14:m>
                <a:endParaRPr lang="en-US" altLang="zh-CN" sz="15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矩形 3">
                <a:extLst>
                  <a:ext uri="{FF2B5EF4-FFF2-40B4-BE49-F238E27FC236}">
                    <a16:creationId xmlns:a16="http://schemas.microsoft.com/office/drawing/2014/main" id="{F13A9EA4-932A-53C5-4839-5F5681321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64" y="3267572"/>
                <a:ext cx="8264597" cy="327334"/>
              </a:xfrm>
              <a:prstGeom prst="rect">
                <a:avLst/>
              </a:prstGeom>
              <a:blipFill>
                <a:blip r:embed="rId5"/>
                <a:stretch>
                  <a:fillRect l="-221" t="-1786" b="-160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3E7D47D-26FD-BBB4-AE89-1C961F68C8E7}"/>
              </a:ext>
            </a:extLst>
          </p:cNvPr>
          <p:cNvCxnSpPr>
            <a:cxnSpLocks/>
          </p:cNvCxnSpPr>
          <p:nvPr/>
        </p:nvCxnSpPr>
        <p:spPr bwMode="auto">
          <a:xfrm>
            <a:off x="7050752" y="3647688"/>
            <a:ext cx="216024" cy="108012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FBA60C5-6619-5B54-1A2F-79C63FD7E9AB}"/>
              </a:ext>
            </a:extLst>
          </p:cNvPr>
          <p:cNvGrpSpPr/>
          <p:nvPr/>
        </p:nvGrpSpPr>
        <p:grpSpPr>
          <a:xfrm>
            <a:off x="3038846" y="5564417"/>
            <a:ext cx="2066014" cy="323165"/>
            <a:chOff x="251520" y="5383938"/>
            <a:chExt cx="2066014" cy="4175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3">
                  <a:extLst>
                    <a:ext uri="{FF2B5EF4-FFF2-40B4-BE49-F238E27FC236}">
                      <a16:creationId xmlns:a16="http://schemas.microsoft.com/office/drawing/2014/main" id="{39505B7F-1F2F-FB07-C922-322A23375684}"/>
                    </a:ext>
                  </a:extLst>
                </p:cNvPr>
                <p:cNvSpPr/>
                <p:nvPr/>
              </p:nvSpPr>
              <p:spPr>
                <a:xfrm>
                  <a:off x="251520" y="5383938"/>
                  <a:ext cx="2066014" cy="41750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just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altLang="zh-CN" sz="1500" dirty="0"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rPr>
                    <a:t>Divergence of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5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charset="-122"/>
                            </a:rPr>
                          </m:ctrlPr>
                        </m:sSupPr>
                        <m:e>
                          <m:r>
                            <a:rPr lang="en-US" altLang="zh-CN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charset="-122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15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charset="-122"/>
                            </a:rPr>
                            <m:t>𝑐𝑜𝑚𝑚</m:t>
                          </m:r>
                        </m:sup>
                      </m:sSup>
                    </m:oMath>
                  </a14:m>
                  <a:endParaRPr lang="en-US" altLang="zh-CN" sz="1500" i="1" dirty="0">
                    <a:latin typeface="Cambria Math" panose="02040503050406030204" pitchFamily="18" charset="0"/>
                    <a:ea typeface="宋体" charset="-122"/>
                  </a:endParaRPr>
                </a:p>
              </p:txBody>
            </p:sp>
          </mc:Choice>
          <mc:Fallback xmlns="">
            <p:sp>
              <p:nvSpPr>
                <p:cNvPr id="40" name="矩形 3">
                  <a:extLst>
                    <a:ext uri="{FF2B5EF4-FFF2-40B4-BE49-F238E27FC236}">
                      <a16:creationId xmlns:a16="http://schemas.microsoft.com/office/drawing/2014/main" id="{D80F3DB3-FE86-460F-816D-194BEE4FAE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20" y="5383938"/>
                  <a:ext cx="2066014" cy="417507"/>
                </a:xfrm>
                <a:prstGeom prst="rect">
                  <a:avLst/>
                </a:prstGeom>
                <a:blipFill>
                  <a:blip r:embed="rId7"/>
                  <a:stretch>
                    <a:fillRect l="-880" t="-1818" b="-1818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E15E1FC9-5125-B453-D465-936025D882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94162" y="5467271"/>
              <a:ext cx="106734" cy="24050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7" name="箭头: 右 26">
            <a:extLst>
              <a:ext uri="{FF2B5EF4-FFF2-40B4-BE49-F238E27FC236}">
                <a16:creationId xmlns:a16="http://schemas.microsoft.com/office/drawing/2014/main" id="{463F3F13-6686-8375-594E-BF1C165070B6}"/>
              </a:ext>
            </a:extLst>
          </p:cNvPr>
          <p:cNvSpPr/>
          <p:nvPr/>
        </p:nvSpPr>
        <p:spPr bwMode="auto">
          <a:xfrm>
            <a:off x="5254525" y="5695777"/>
            <a:ext cx="691928" cy="52446"/>
          </a:xfrm>
          <a:prstGeom prst="rightArrow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B6E1D166-1A41-E9BC-7EBB-AA73F9D3ABF2}"/>
              </a:ext>
            </a:extLst>
          </p:cNvPr>
          <p:cNvGrpSpPr/>
          <p:nvPr/>
        </p:nvGrpSpPr>
        <p:grpSpPr>
          <a:xfrm>
            <a:off x="6063210" y="5567243"/>
            <a:ext cx="1975084" cy="327334"/>
            <a:chOff x="3461013" y="5784047"/>
            <a:chExt cx="1975084" cy="3273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3">
                  <a:extLst>
                    <a:ext uri="{FF2B5EF4-FFF2-40B4-BE49-F238E27FC236}">
                      <a16:creationId xmlns:a16="http://schemas.microsoft.com/office/drawing/2014/main" id="{7F1FED28-2F32-315F-5D18-600EC93A6E51}"/>
                    </a:ext>
                  </a:extLst>
                </p:cNvPr>
                <p:cNvSpPr/>
                <p:nvPr/>
              </p:nvSpPr>
              <p:spPr>
                <a:xfrm>
                  <a:off x="3461013" y="5784047"/>
                  <a:ext cx="1975084" cy="32733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algn="just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altLang="zh-CN" sz="1500" dirty="0">
                      <a:latin typeface="Times New Roman" panose="02020603050405020304" pitchFamily="18" charset="0"/>
                      <a:ea typeface="宋体" charset="-122"/>
                      <a:cs typeface="Times New Roman" panose="02020603050405020304" pitchFamily="18" charset="0"/>
                    </a:rPr>
                    <a:t>Divergence of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500" i="1" dirty="0">
                              <a:latin typeface="Cambria Math" panose="02040503050406030204" pitchFamily="18" charset="0"/>
                              <a:ea typeface="宋体" charset="-122"/>
                            </a:rPr>
                          </m:ctrlPr>
                        </m:sSupPr>
                        <m:e>
                          <m:r>
                            <a:rPr lang="en-US" altLang="zh-CN" sz="1500" b="0" i="1" dirty="0">
                              <a:latin typeface="Cambria Math" panose="02040503050406030204" pitchFamily="18" charset="0"/>
                              <a:ea typeface="宋体" charset="-122"/>
                            </a:rPr>
                            <m:t>𝑇</m:t>
                          </m:r>
                        </m:e>
                        <m:sup>
                          <m:r>
                            <a:rPr lang="en-US" altLang="zh-CN" sz="1500" b="0" i="1" dirty="0">
                              <a:latin typeface="Cambria Math" panose="02040503050406030204" pitchFamily="18" charset="0"/>
                              <a:ea typeface="宋体" charset="-122"/>
                            </a:rPr>
                            <m:t>𝑢𝑝</m:t>
                          </m:r>
                        </m:sup>
                      </m:sSup>
                    </m:oMath>
                  </a14:m>
                  <a:endParaRPr lang="en-US" altLang="zh-CN" sz="1500" i="1" dirty="0">
                    <a:latin typeface="Cambria Math" panose="02040503050406030204" pitchFamily="18" charset="0"/>
                    <a:ea typeface="宋体" charset="-122"/>
                  </a:endParaRPr>
                </a:p>
              </p:txBody>
            </p:sp>
          </mc:Choice>
          <mc:Fallback xmlns="">
            <p:sp>
              <p:nvSpPr>
                <p:cNvPr id="44" name="矩形 3">
                  <a:extLst>
                    <a:ext uri="{FF2B5EF4-FFF2-40B4-BE49-F238E27FC236}">
                      <a16:creationId xmlns:a16="http://schemas.microsoft.com/office/drawing/2014/main" id="{A7431B4D-4B8D-4273-A795-8432EEE7C0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1013" y="5784047"/>
                  <a:ext cx="1975084" cy="327334"/>
                </a:xfrm>
                <a:prstGeom prst="rect">
                  <a:avLst/>
                </a:prstGeom>
                <a:blipFill>
                  <a:blip r:embed="rId8"/>
                  <a:stretch>
                    <a:fillRect l="-920" t="-1786" b="-1428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D591FEC5-F30A-97BC-42B4-922302F77AA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48064" y="5869053"/>
              <a:ext cx="106734" cy="17361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324463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7282746-7B11-4029-B0EC-5F7FAD91F3FF}"/>
              </a:ext>
            </a:extLst>
          </p:cNvPr>
          <p:cNvSpPr txBox="1">
            <a:spLocks/>
          </p:cNvSpPr>
          <p:nvPr/>
        </p:nvSpPr>
        <p:spPr bwMode="auto">
          <a:xfrm>
            <a:off x="762684" y="106853"/>
            <a:ext cx="10521750" cy="86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9pPr>
          </a:lstStyle>
          <a:p>
            <a:pPr lvl="0">
              <a:defRPr/>
            </a:pPr>
            <a:r>
              <a:rPr lang="en-US" altLang="zh-CN" sz="2400" kern="0" dirty="0">
                <a:solidFill>
                  <a:schemeClr val="tx1"/>
                </a:solidFill>
                <a:latin typeface="Arial Black" panose="020B0A04020102020204" pitchFamily="34" charset="0"/>
              </a:rPr>
              <a:t>A General Solution for Straggler Effect and Unreliable Communication in Federated Learning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B53DC7-E01B-7BE4-42A8-5B8CB0598CC9}"/>
              </a:ext>
            </a:extLst>
          </p:cNvPr>
          <p:cNvSpPr txBox="1"/>
          <p:nvPr/>
        </p:nvSpPr>
        <p:spPr>
          <a:xfrm>
            <a:off x="1098524" y="1149179"/>
            <a:ext cx="5109161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Straggler Problem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Unreliable Communication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3. Simulation Results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4. Standardization Impact</a:t>
            </a: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 Conclusion 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396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en-US" altLang="ja-JP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7282746-7B11-4029-B0EC-5F7FAD91F3FF}"/>
              </a:ext>
            </a:extLst>
          </p:cNvPr>
          <p:cNvSpPr txBox="1">
            <a:spLocks/>
          </p:cNvSpPr>
          <p:nvPr/>
        </p:nvSpPr>
        <p:spPr bwMode="auto">
          <a:xfrm>
            <a:off x="762684" y="106853"/>
            <a:ext cx="10521750" cy="863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61" tIns="45731" rIns="91461" bIns="45731" numCol="1" anchor="ctr" anchorCtr="0" compatLnSpc="1">
            <a:prstTxWarp prst="textNoShape">
              <a:avLst/>
            </a:prstTxWarp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Narrow" pitchFamily="34" charset="0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黑体" pitchFamily="1" charset="-122"/>
                <a:ea typeface="华文黑体" pitchFamily="1" charset="-122"/>
              </a:defRPr>
            </a:lvl9pPr>
          </a:lstStyle>
          <a:p>
            <a:pPr lvl="0">
              <a:defRPr/>
            </a:pPr>
            <a:r>
              <a:rPr lang="en-US" altLang="zh-CN" sz="2400" kern="0" dirty="0">
                <a:solidFill>
                  <a:schemeClr val="tx1"/>
                </a:solidFill>
                <a:latin typeface="Arial Black" panose="020B0A04020102020204" pitchFamily="34" charset="0"/>
              </a:rPr>
              <a:t>A General Solution for Straggler Effect and Unreliable Communication in Federated Learning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F8E20935-A482-74FF-CE6F-229DF978F446}"/>
              </a:ext>
            </a:extLst>
          </p:cNvPr>
          <p:cNvSpPr txBox="1">
            <a:spLocks/>
          </p:cNvSpPr>
          <p:nvPr/>
        </p:nvSpPr>
        <p:spPr>
          <a:xfrm>
            <a:off x="119575" y="921560"/>
            <a:ext cx="11628288" cy="467691"/>
          </a:xfrm>
          <a:prstGeom prst="rect">
            <a:avLst/>
          </a:prstGeom>
        </p:spPr>
        <p:txBody>
          <a:bodyPr/>
          <a:lstStyle>
            <a:lvl1pPr marL="408497" indent="-408497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8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885076" indent="-340414" algn="l" defTabSz="108932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33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2pPr>
            <a:lvl3pPr marL="1361656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9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190631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2450981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4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2995643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305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4968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9630" indent="-272331" algn="l" defTabSz="10893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Problem#2: Unreliable Communication</a:t>
            </a:r>
          </a:p>
        </p:txBody>
      </p:sp>
      <p:sp>
        <p:nvSpPr>
          <p:cNvPr id="20" name="矩形 3">
            <a:extLst>
              <a:ext uri="{FF2B5EF4-FFF2-40B4-BE49-F238E27FC236}">
                <a16:creationId xmlns:a16="http://schemas.microsoft.com/office/drawing/2014/main" id="{3F180403-10F2-21D5-701E-BF1C0D28167C}"/>
              </a:ext>
            </a:extLst>
          </p:cNvPr>
          <p:cNvSpPr/>
          <p:nvPr/>
        </p:nvSpPr>
        <p:spPr>
          <a:xfrm>
            <a:off x="142875" y="1339950"/>
            <a:ext cx="73073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Models from UEs with failed transmission will be abandoned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A624A3B-5C59-DC52-3129-32AD8BD0CC07}"/>
              </a:ext>
            </a:extLst>
          </p:cNvPr>
          <p:cNvCxnSpPr>
            <a:cxnSpLocks/>
          </p:cNvCxnSpPr>
          <p:nvPr/>
        </p:nvCxnSpPr>
        <p:spPr bwMode="auto">
          <a:xfrm>
            <a:off x="291729" y="1649835"/>
            <a:ext cx="233968" cy="19973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矩形 3">
            <a:extLst>
              <a:ext uri="{FF2B5EF4-FFF2-40B4-BE49-F238E27FC236}">
                <a16:creationId xmlns:a16="http://schemas.microsoft.com/office/drawing/2014/main" id="{23A1B148-E961-98EC-5FBF-61BABAB12676}"/>
              </a:ext>
            </a:extLst>
          </p:cNvPr>
          <p:cNvSpPr/>
          <p:nvPr/>
        </p:nvSpPr>
        <p:spPr>
          <a:xfrm>
            <a:off x="526869" y="1735428"/>
            <a:ext cx="79575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The aggregated model </a:t>
            </a:r>
            <a:r>
              <a:rPr lang="en-US" altLang="zh-CN" sz="1600" dirty="0">
                <a:highlight>
                  <a:srgbClr val="FFFF00"/>
                </a:highlight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will be </a:t>
            </a:r>
            <a:r>
              <a:rPr lang="en-US" altLang="zh-CN" sz="1600" b="1" dirty="0">
                <a:highlight>
                  <a:srgbClr val="FFFF00"/>
                </a:highlight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biased</a:t>
            </a:r>
            <a:r>
              <a:rPr lang="en-US" altLang="zh-CN" sz="1600" dirty="0">
                <a:highlight>
                  <a:srgbClr val="FFFF00"/>
                </a:highlight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towards the model of UEs with good channel quality.</a:t>
            </a:r>
          </a:p>
        </p:txBody>
      </p:sp>
      <p:pic>
        <p:nvPicPr>
          <p:cNvPr id="17" name="图片 16" descr="日程表&#10;&#10;中度可信度描述已自动生成">
            <a:extLst>
              <a:ext uri="{FF2B5EF4-FFF2-40B4-BE49-F238E27FC236}">
                <a16:creationId xmlns:a16="http://schemas.microsoft.com/office/drawing/2014/main" id="{66C57F9D-D4FA-9298-13CA-6DB9E491AF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" r="1422" b="-1"/>
          <a:stretch/>
        </p:blipFill>
        <p:spPr>
          <a:xfrm>
            <a:off x="5883947" y="2309891"/>
            <a:ext cx="5355015" cy="3116889"/>
          </a:xfrm>
          <a:prstGeom prst="rect">
            <a:avLst/>
          </a:prstGeom>
        </p:spPr>
      </p:pic>
      <p:sp>
        <p:nvSpPr>
          <p:cNvPr id="18" name="矩形 3">
            <a:extLst>
              <a:ext uri="{FF2B5EF4-FFF2-40B4-BE49-F238E27FC236}">
                <a16:creationId xmlns:a16="http://schemas.microsoft.com/office/drawing/2014/main" id="{A133F9F0-2BC8-0996-F25C-A61282EE98F6}"/>
              </a:ext>
            </a:extLst>
          </p:cNvPr>
          <p:cNvSpPr/>
          <p:nvPr/>
        </p:nvSpPr>
        <p:spPr>
          <a:xfrm>
            <a:off x="6800335" y="5445215"/>
            <a:ext cx="4053389" cy="5386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Group#1: UE#1, UE#2, UE#3, UE#4        (Good channels)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Group#2: UE#5, UE#6, UE#7, UE#8        (Bad channels)</a:t>
            </a:r>
          </a:p>
        </p:txBody>
      </p:sp>
      <p:sp>
        <p:nvSpPr>
          <p:cNvPr id="22" name="矩形 3">
            <a:extLst>
              <a:ext uri="{FF2B5EF4-FFF2-40B4-BE49-F238E27FC236}">
                <a16:creationId xmlns:a16="http://schemas.microsoft.com/office/drawing/2014/main" id="{44F79148-71EE-9591-974A-BEA5D734DD64}"/>
              </a:ext>
            </a:extLst>
          </p:cNvPr>
          <p:cNvSpPr/>
          <p:nvPr/>
        </p:nvSpPr>
        <p:spPr>
          <a:xfrm>
            <a:off x="625867" y="2747735"/>
            <a:ext cx="43249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Round t: UE#1, UE#2, UE#3           (UE#6 abandoned)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Round t+1: UE#1, UE#3       (UE#7, UE#8 abandoned)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Round t+2: UE#2, UE#5       (UE#6, UE#8 abandoned)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…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Round </a:t>
            </a:r>
            <a:r>
              <a:rPr lang="en-US" altLang="zh-CN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t+n</a:t>
            </a:r>
            <a:r>
              <a:rPr lang="en-US" altLang="zh-CN" sz="14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: UE#2, UE#4, UE#7       (UE#5 abandoned)</a:t>
            </a:r>
          </a:p>
        </p:txBody>
      </p:sp>
      <p:sp>
        <p:nvSpPr>
          <p:cNvPr id="24" name="矩形 3">
            <a:extLst>
              <a:ext uri="{FF2B5EF4-FFF2-40B4-BE49-F238E27FC236}">
                <a16:creationId xmlns:a16="http://schemas.microsoft.com/office/drawing/2014/main" id="{0C770F60-F905-46FC-F29E-FFC85016E450}"/>
              </a:ext>
            </a:extLst>
          </p:cNvPr>
          <p:cNvSpPr/>
          <p:nvPr/>
        </p:nvSpPr>
        <p:spPr>
          <a:xfrm>
            <a:off x="525697" y="2345667"/>
            <a:ext cx="31175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1600" b="1" dirty="0"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Example:</a:t>
            </a:r>
            <a:endParaRPr lang="en-US" altLang="zh-CN" sz="1600" dirty="0">
              <a:highlight>
                <a:srgbClr val="FFFF00"/>
              </a:highlight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4EA0C31-7BB9-904D-F975-82E41EB63304}"/>
              </a:ext>
            </a:extLst>
          </p:cNvPr>
          <p:cNvSpPr txBox="1"/>
          <p:nvPr/>
        </p:nvSpPr>
        <p:spPr>
          <a:xfrm>
            <a:off x="481847" y="4842005"/>
            <a:ext cx="49355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Models from Group#1 are more likely to participate into the aggregation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26" name="矩形 3">
            <a:extLst>
              <a:ext uri="{FF2B5EF4-FFF2-40B4-BE49-F238E27FC236}">
                <a16:creationId xmlns:a16="http://schemas.microsoft.com/office/drawing/2014/main" id="{83DEC2BE-FBA6-969D-954D-81189434C3C7}"/>
              </a:ext>
            </a:extLst>
          </p:cNvPr>
          <p:cNvSpPr/>
          <p:nvPr/>
        </p:nvSpPr>
        <p:spPr>
          <a:xfrm>
            <a:off x="8205751" y="5993551"/>
            <a:ext cx="728822" cy="285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Fig.3</a:t>
            </a:r>
          </a:p>
        </p:txBody>
      </p:sp>
    </p:spTree>
    <p:extLst>
      <p:ext uri="{BB962C8B-B14F-4D97-AF65-F5344CB8AC3E}">
        <p14:creationId xmlns:p14="http://schemas.microsoft.com/office/powerpoint/2010/main" val="2493108855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Master">
  <a:themeElements>
    <a:clrScheme name="SONY">
      <a:dk1>
        <a:sysClr val="windowText" lastClr="000000"/>
      </a:dk1>
      <a:lt1>
        <a:sysClr val="window" lastClr="FFFFFF"/>
      </a:lt1>
      <a:dk2>
        <a:srgbClr val="7C388C"/>
      </a:dk2>
      <a:lt2>
        <a:srgbClr val="D42F7E"/>
      </a:lt2>
      <a:accent1>
        <a:srgbClr val="1952A6"/>
      </a:accent1>
      <a:accent2>
        <a:srgbClr val="54A9CC"/>
      </a:accent2>
      <a:accent3>
        <a:srgbClr val="318C3A"/>
      </a:accent3>
      <a:accent4>
        <a:srgbClr val="F2CE00"/>
      </a:accent4>
      <a:accent5>
        <a:srgbClr val="E6820B"/>
      </a:accent5>
      <a:accent6>
        <a:srgbClr val="CF1111"/>
      </a:accent6>
      <a:hlink>
        <a:srgbClr val="5887F5"/>
      </a:hlink>
      <a:folHlink>
        <a:srgbClr val="683ABD"/>
      </a:folHlink>
    </a:clrScheme>
    <a:fontScheme name="SONY">
      <a:majorFont>
        <a:latin typeface="SST"/>
        <a:ea typeface="SST Japanese Pro Regular"/>
        <a:cs typeface=""/>
      </a:majorFont>
      <a:minorFont>
        <a:latin typeface="SST"/>
        <a:ea typeface="SST Japanese Pro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95000"/>
            <a:lumOff val="5000"/>
            <a:alpha val="2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White Master">
  <a:themeElements>
    <a:clrScheme name="SONY">
      <a:dk1>
        <a:sysClr val="windowText" lastClr="000000"/>
      </a:dk1>
      <a:lt1>
        <a:sysClr val="window" lastClr="FFFFFF"/>
      </a:lt1>
      <a:dk2>
        <a:srgbClr val="7C388C"/>
      </a:dk2>
      <a:lt2>
        <a:srgbClr val="D42F7E"/>
      </a:lt2>
      <a:accent1>
        <a:srgbClr val="1952A6"/>
      </a:accent1>
      <a:accent2>
        <a:srgbClr val="54A9CC"/>
      </a:accent2>
      <a:accent3>
        <a:srgbClr val="318C3A"/>
      </a:accent3>
      <a:accent4>
        <a:srgbClr val="F2CE00"/>
      </a:accent4>
      <a:accent5>
        <a:srgbClr val="E6820B"/>
      </a:accent5>
      <a:accent6>
        <a:srgbClr val="CF1111"/>
      </a:accent6>
      <a:hlink>
        <a:srgbClr val="5887F5"/>
      </a:hlink>
      <a:folHlink>
        <a:srgbClr val="683ABD"/>
      </a:folHlink>
    </a:clrScheme>
    <a:fontScheme name="SONY">
      <a:majorFont>
        <a:latin typeface="SST"/>
        <a:ea typeface="SST Japanese Pro Regular"/>
        <a:cs typeface=""/>
      </a:majorFont>
      <a:minorFont>
        <a:latin typeface="SST"/>
        <a:ea typeface="SST Japanese Pro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95000"/>
            <a:lumOff val="5000"/>
            <a:alpha val="2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XR Simul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XR Simulation" id="{13C9A391-F320-4CEE-A7F2-982109871C17}" vid="{4059AD7A-7A1C-44D0-BC1F-662FFED3300B}"/>
    </a:ext>
  </a:extLst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5929c0a-3929-4165-ab43-a83224231524" xsi:nil="true"/>
    <lcf76f155ced4ddcb4097134ff3c332f xmlns="85022f6b-562e-481d-bf3c-b4855da58a34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B0E784CA65CF4EB3ED8D7C510EF8C4" ma:contentTypeVersion="14" ma:contentTypeDescription="Create a new document." ma:contentTypeScope="" ma:versionID="b8f5ba138aa132ace19393f37cba937c">
  <xsd:schema xmlns:xsd="http://www.w3.org/2001/XMLSchema" xmlns:xs="http://www.w3.org/2001/XMLSchema" xmlns:p="http://schemas.microsoft.com/office/2006/metadata/properties" xmlns:ns2="85022f6b-562e-481d-bf3c-b4855da58a34" xmlns:ns3="f5929c0a-3929-4165-ab43-a83224231524" targetNamespace="http://schemas.microsoft.com/office/2006/metadata/properties" ma:root="true" ma:fieldsID="bedc4176984bee244886741230e5697e" ns2:_="" ns3:_="">
    <xsd:import namespace="85022f6b-562e-481d-bf3c-b4855da58a34"/>
    <xsd:import namespace="f5929c0a-3929-4165-ab43-a832242315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022f6b-562e-481d-bf3c-b4855da58a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3cb9d403-1823-4ec6-b2f2-250b7876d07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929c0a-3929-4165-ab43-a8322423152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9554ec14-5b34-4313-86c0-f8969854e4ba}" ma:internalName="TaxCatchAll" ma:showField="CatchAllData" ma:web="f5929c0a-3929-4165-ab43-a832242315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A48EE6-34AE-44A8-86E4-152B526D071C}">
  <ds:schemaRefs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f5929c0a-3929-4165-ab43-a83224231524"/>
    <ds:schemaRef ds:uri="85022f6b-562e-481d-bf3c-b4855da58a34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749F9AC-9342-4525-9A31-D3FC6E62EB9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DBC7A1-6AB8-4E1D-B8A9-B9F5EA1EF2A0}">
  <ds:schemaRefs>
    <ds:schemaRef ds:uri="85022f6b-562e-481d-bf3c-b4855da58a34"/>
    <ds:schemaRef ds:uri="f5929c0a-3929-4165-ab43-a832242315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808</TotalTime>
  <Words>2383</Words>
  <Application>Microsoft Office PowerPoint</Application>
  <PresentationFormat>自定义</PresentationFormat>
  <Paragraphs>261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ＭＳ Ｐゴシック</vt:lpstr>
      <vt:lpstr>黑体</vt:lpstr>
      <vt:lpstr>宋体</vt:lpstr>
      <vt:lpstr>SST</vt:lpstr>
      <vt:lpstr>SST Japanese Pro Regular</vt:lpstr>
      <vt:lpstr>Arial</vt:lpstr>
      <vt:lpstr>Arial Black</vt:lpstr>
      <vt:lpstr>Calibri</vt:lpstr>
      <vt:lpstr>Cambria Math</vt:lpstr>
      <vt:lpstr>Times New Roman</vt:lpstr>
      <vt:lpstr>Wingdings</vt:lpstr>
      <vt:lpstr>White Master</vt:lpstr>
      <vt:lpstr>1_White Master</vt:lpstr>
      <vt:lpstr>1_XR Simulation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Sony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加藤 大理</dc:creator>
  <cp:lastModifiedBy>Zheng, Ce</cp:lastModifiedBy>
  <cp:revision>707</cp:revision>
  <cp:lastPrinted>2013-12-10T02:42:04Z</cp:lastPrinted>
  <dcterms:created xsi:type="dcterms:W3CDTF">2013-05-24T02:48:34Z</dcterms:created>
  <dcterms:modified xsi:type="dcterms:W3CDTF">2023-05-29T13:20:26Z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0x01010057B0E784CA65CF4EB3ED8D7C510EF8C4</vt:lpwstr>
  </property>
  <property fmtid="{D5CDD505-2E9C-101B-9397-08002B2CF9AE}" pid="3" name="MediaServiceImageTags">
    <vt:lpwstr/>
  </property>
</Properties>
</file>