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08" r:id="rId4"/>
    <p:sldMasterId id="2147483726" r:id="rId5"/>
    <p:sldMasterId id="2147483741" r:id="rId6"/>
    <p:sldMasterId id="2147483828" r:id="rId7"/>
    <p:sldMasterId id="2147483892" r:id="rId8"/>
  </p:sldMasterIdLst>
  <p:notesMasterIdLst>
    <p:notesMasterId r:id="rId10"/>
  </p:notesMasterIdLst>
  <p:sldIdLst>
    <p:sldId id="5715" r:id="rId9"/>
  </p:sldIdLst>
  <p:sldSz cx="12192000" cy="6858000"/>
  <p:notesSz cx="6858000" cy="9144000"/>
  <p:defaultTextStyle>
    <a:defPPr>
      <a:defRPr lang="ja-JP"/>
    </a:defPPr>
    <a:lvl1pPr marL="0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, Haojin" initials="LH" lastIdx="11" clrIdx="0">
    <p:extLst>
      <p:ext uri="{19B8F6BF-5375-455C-9EA6-DF929625EA0E}">
        <p15:presenceInfo xmlns:p15="http://schemas.microsoft.com/office/powerpoint/2012/main" userId="S-1-5-21-376907524-191846188-1232828436-620723" providerId="AD"/>
      </p:ext>
    </p:extLst>
  </p:cmAuthor>
  <p:cmAuthor id="2" name="Sun, Chen" initials="SC" lastIdx="1" clrIdx="1">
    <p:extLst>
      <p:ext uri="{19B8F6BF-5375-455C-9EA6-DF929625EA0E}">
        <p15:presenceInfo xmlns:p15="http://schemas.microsoft.com/office/powerpoint/2012/main" userId="S::Chen.Sun@sony.com::69dac494-6c0f-45a1-88cd-9ab9dacb0cc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0E8"/>
    <a:srgbClr val="524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8F72-EAF8-42C5-B097-6EB59016186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39242-E084-456E-BFD9-41D83BCAF7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4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gi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gi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0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95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05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21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777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53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 algn="ctr">
              <a:buNone/>
              <a:defRPr sz="2798"/>
            </a:lvl2pPr>
            <a:lvl3pPr marL="913668" indent="0" algn="ctr">
              <a:buNone/>
              <a:defRPr sz="2398"/>
            </a:lvl3pPr>
            <a:lvl4pPr marL="1370502" indent="0" algn="ctr">
              <a:buNone/>
              <a:defRPr sz="1998"/>
            </a:lvl4pPr>
            <a:lvl5pPr marL="1827337" indent="0" algn="ctr">
              <a:buNone/>
              <a:defRPr sz="1998"/>
            </a:lvl5pPr>
            <a:lvl6pPr marL="2284171" indent="0" algn="ctr">
              <a:buNone/>
              <a:defRPr sz="1998"/>
            </a:lvl6pPr>
            <a:lvl7pPr marL="2741005" indent="0" algn="ctr">
              <a:buNone/>
              <a:defRPr sz="1998"/>
            </a:lvl7pPr>
            <a:lvl8pPr marL="3197839" indent="0" algn="ctr">
              <a:buNone/>
              <a:defRPr sz="1998"/>
            </a:lvl8pPr>
            <a:lvl9pPr marL="3654674" indent="0" algn="ctr">
              <a:buNone/>
              <a:defRPr sz="1998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607967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9141"/>
      </p:ext>
    </p:extLst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5995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4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39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53355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01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1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1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62240"/>
      </p:ext>
    </p:extLst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1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2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1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57424"/>
      </p:ext>
    </p:extLst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75787"/>
      </p:ext>
    </p:extLst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10021"/>
      </p:ext>
    </p:extLst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198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990601"/>
            <a:ext cx="6172200" cy="4876800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598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96538"/>
      </p:ext>
    </p:extLst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1"/>
            <a:ext cx="3931920" cy="1600200"/>
          </a:xfrm>
        </p:spPr>
        <p:txBody>
          <a:bodyPr anchor="b">
            <a:normAutofit/>
          </a:bodyPr>
          <a:lstStyle>
            <a:lvl1pPr>
              <a:defRPr sz="3198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1" y="990601"/>
            <a:ext cx="6172200" cy="4876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598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1D1AC-77E2-4197-AFC7-832838406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651130"/>
      </p:ext>
    </p:extLst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61941"/>
      </p:ext>
    </p:extLst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3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45987"/>
      </p:ext>
    </p:extLst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19377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97473"/>
            <a:ext cx="10752050" cy="13837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2767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3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76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798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21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>
            <a:normAutofit/>
          </a:bodyPr>
          <a:lstStyle>
            <a:lvl1pPr>
              <a:defRPr sz="3597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92104"/>
      </p:ext>
    </p:extLst>
  </p:cSld>
  <p:clrMapOvr>
    <a:masterClrMapping/>
  </p:clrMapOvr>
  <p:hf sldNum="0"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0850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55161"/>
      </p:ext>
    </p:extLst>
  </p:cSld>
  <p:clrMapOvr>
    <a:masterClrMapping/>
  </p:clrMapOvr>
  <p:hf sldNum="0"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871767"/>
      </p:ext>
    </p:extLst>
  </p:cSld>
  <p:clrMapOvr>
    <a:masterClrMapping/>
  </p:clrMapOvr>
  <p:hf sldNum="0"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851191"/>
      </p:ext>
    </p:extLst>
  </p:cSld>
  <p:clrMapOvr>
    <a:masterClrMapping/>
  </p:clrMapOvr>
  <p:hf sldNum="0"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87450"/>
      </p:ext>
    </p:extLst>
  </p:cSld>
  <p:clrMapOvr>
    <a:masterClrMapping/>
  </p:clrMapOvr>
  <p:hf sldNum="0"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299814"/>
      </p:ext>
    </p:extLst>
  </p:cSld>
  <p:clrMapOvr>
    <a:masterClrMapping/>
  </p:clrMapOvr>
  <p:hf sldNum="0"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705959"/>
      </p:ext>
    </p:extLst>
  </p:cSld>
  <p:clrMapOvr>
    <a:masterClrMapping/>
  </p:clrMapOvr>
  <p:hf sldNum="0"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81753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cxnSp>
        <p:nvCxnSpPr>
          <p:cNvPr id="27" name="直線コネクタ 26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7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88653"/>
      </p:ext>
    </p:extLst>
  </p:cSld>
  <p:clrMapOvr>
    <a:masterClrMapping/>
  </p:clrMapOvr>
  <p:hf sldNum="0"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97516"/>
      </p:ext>
    </p:extLst>
  </p:cSld>
  <p:clrMapOvr>
    <a:masterClrMapping/>
  </p:clrMapOvr>
  <p:hf sldNum="0"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6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27160"/>
      </p:ext>
    </p:extLst>
  </p:cSld>
  <p:clrMapOvr>
    <a:masterClrMapping/>
  </p:clrMapOvr>
  <p:hf sldNum="0"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5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345195"/>
      </p:ext>
    </p:extLst>
  </p:cSld>
  <p:clrMapOvr>
    <a:masterClrMapping/>
  </p:clrMapOvr>
  <p:hf sldNum="0"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648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629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6" y="6428114"/>
            <a:ext cx="1292595" cy="429690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720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321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2851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91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</a:pPr>
            <a:r>
              <a:rPr kumimoji="1" lang="en-US" altLang="ja-JP" sz="2099"/>
              <a:t>c</a:t>
            </a:r>
            <a:endParaRPr kumimoji="1" lang="ja-JP" altLang="en-US" sz="2099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23" name="Picture 22" descr="B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pic>
        <p:nvPicPr>
          <p:cNvPr id="26" name="図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cxnSp>
        <p:nvCxnSpPr>
          <p:cNvPr id="14" name="直線コネクタ 26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図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sp>
        <p:nvSpPr>
          <p:cNvPr id="19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723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006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451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7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67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961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0172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3521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785C-AE09-4649-BA53-4AA0A2E31142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99B62-89A4-4DD8-AA4E-C3A0C7490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4724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8"/>
            <a:ext cx="10363200" cy="1470025"/>
          </a:xfrm>
        </p:spPr>
        <p:txBody>
          <a:bodyPr>
            <a:normAutofit/>
          </a:bodyPr>
          <a:lstStyle>
            <a:lvl1pPr>
              <a:defRPr sz="3597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6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7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4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24314"/>
      </p:ext>
    </p:extLst>
  </p:cSld>
  <p:clrMapOvr>
    <a:masterClrMapping/>
  </p:clrMapOvr>
  <p:hf sldNum="0"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9" name="Picture 18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3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8851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3997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834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66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5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337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171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0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783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4674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45111"/>
      </p:ext>
    </p:extLst>
  </p:cSld>
  <p:clrMapOvr>
    <a:masterClrMapping/>
  </p:clrMapOvr>
  <p:hf sldNum="0"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1" y="1600203"/>
            <a:ext cx="5384800" cy="4525963"/>
          </a:xfrm>
        </p:spPr>
        <p:txBody>
          <a:bodyPr/>
          <a:lstStyle>
            <a:lvl1pPr>
              <a:defRPr sz="2798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887279"/>
      </p:ext>
    </p:extLst>
  </p:cSld>
  <p:clrMapOvr>
    <a:masterClrMapping/>
  </p:clrMapOvr>
  <p:hf sldNum="0"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1" y="1535115"/>
            <a:ext cx="5386917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1" y="2174876"/>
            <a:ext cx="5386917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71" y="1535115"/>
            <a:ext cx="5389033" cy="639763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834" indent="0">
              <a:buNone/>
              <a:defRPr sz="1998" b="1"/>
            </a:lvl2pPr>
            <a:lvl3pPr marL="913668" indent="0">
              <a:buNone/>
              <a:defRPr sz="1798" b="1"/>
            </a:lvl3pPr>
            <a:lvl4pPr marL="1370502" indent="0">
              <a:buNone/>
              <a:defRPr sz="1598" b="1"/>
            </a:lvl4pPr>
            <a:lvl5pPr marL="1827337" indent="0">
              <a:buNone/>
              <a:defRPr sz="1598" b="1"/>
            </a:lvl5pPr>
            <a:lvl6pPr marL="2284171" indent="0">
              <a:buNone/>
              <a:defRPr sz="1598" b="1"/>
            </a:lvl6pPr>
            <a:lvl7pPr marL="2741005" indent="0">
              <a:buNone/>
              <a:defRPr sz="1598" b="1"/>
            </a:lvl7pPr>
            <a:lvl8pPr marL="3197839" indent="0">
              <a:buNone/>
              <a:defRPr sz="1598" b="1"/>
            </a:lvl8pPr>
            <a:lvl9pPr marL="3654674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71" y="2174876"/>
            <a:ext cx="5389033" cy="3951288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6438"/>
      </p:ext>
    </p:extLst>
  </p:cSld>
  <p:clrMapOvr>
    <a:masterClrMapping/>
  </p:clrMapOvr>
  <p:hf sldNum="0"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2075"/>
      </p:ext>
    </p:extLst>
  </p:cSld>
  <p:clrMapOvr>
    <a:masterClrMapping/>
  </p:clrMapOvr>
  <p:hf sldNum="0" hdr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31704"/>
      </p:ext>
    </p:extLst>
  </p:cSld>
  <p:clrMapOvr>
    <a:masterClrMapping/>
  </p:clrMapOvr>
  <p:hf sldNum="0" hdr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198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3" y="1435104"/>
            <a:ext cx="4011084" cy="46910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343920"/>
      </p:ext>
    </p:extLst>
  </p:cSld>
  <p:clrMapOvr>
    <a:masterClrMapping/>
  </p:clrMapOvr>
  <p:hf sldNum="0" hdr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198"/>
            </a:lvl1pPr>
            <a:lvl2pPr marL="456834" indent="0">
              <a:buNone/>
              <a:defRPr sz="2798"/>
            </a:lvl2pPr>
            <a:lvl3pPr marL="913668" indent="0">
              <a:buNone/>
              <a:defRPr sz="2398"/>
            </a:lvl3pPr>
            <a:lvl4pPr marL="1370502" indent="0">
              <a:buNone/>
              <a:defRPr sz="1998"/>
            </a:lvl4pPr>
            <a:lvl5pPr marL="1827337" indent="0">
              <a:buNone/>
              <a:defRPr sz="1998"/>
            </a:lvl5pPr>
            <a:lvl6pPr marL="2284171" indent="0">
              <a:buNone/>
              <a:defRPr sz="1998"/>
            </a:lvl6pPr>
            <a:lvl7pPr marL="2741005" indent="0">
              <a:buNone/>
              <a:defRPr sz="1998"/>
            </a:lvl7pPr>
            <a:lvl8pPr marL="3197839" indent="0">
              <a:buNone/>
              <a:defRPr sz="1998"/>
            </a:lvl8pPr>
            <a:lvl9pPr marL="3654674" indent="0">
              <a:buNone/>
              <a:defRPr sz="1998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399"/>
            </a:lvl1pPr>
            <a:lvl2pPr marL="456834" indent="0">
              <a:buNone/>
              <a:defRPr sz="1199"/>
            </a:lvl2pPr>
            <a:lvl3pPr marL="913668" indent="0">
              <a:buNone/>
              <a:defRPr sz="999"/>
            </a:lvl3pPr>
            <a:lvl4pPr marL="1370502" indent="0">
              <a:buNone/>
              <a:defRPr sz="899"/>
            </a:lvl4pPr>
            <a:lvl5pPr marL="1827337" indent="0">
              <a:buNone/>
              <a:defRPr sz="899"/>
            </a:lvl5pPr>
            <a:lvl6pPr marL="2284171" indent="0">
              <a:buNone/>
              <a:defRPr sz="899"/>
            </a:lvl6pPr>
            <a:lvl7pPr marL="2741005" indent="0">
              <a:buNone/>
              <a:defRPr sz="899"/>
            </a:lvl7pPr>
            <a:lvl8pPr marL="3197839" indent="0">
              <a:buNone/>
              <a:defRPr sz="899"/>
            </a:lvl8pPr>
            <a:lvl9pPr marL="3654674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83508"/>
      </p:ext>
    </p:extLst>
  </p:cSld>
  <p:clrMapOvr>
    <a:masterClrMapping/>
  </p:clrMapOvr>
  <p:hf sldNum="0" hdr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33888"/>
      </p:ext>
    </p:extLst>
  </p:cSld>
  <p:clrMapOvr>
    <a:masterClrMapping/>
  </p:clrMapOvr>
  <p:hf sldNum="0" hdr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37181"/>
      </p:ext>
    </p:extLst>
  </p:cSld>
  <p:clrMapOvr>
    <a:masterClrMapping/>
  </p:clrMapOvr>
  <p:hf sldNum="0"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79201" y="6492875"/>
            <a:ext cx="527051" cy="222251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401505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6" name="正方形/長方形 5"/>
          <p:cNvSpPr/>
          <p:nvPr/>
        </p:nvSpPr>
        <p:spPr>
          <a:xfrm>
            <a:off x="1" y="6426100"/>
            <a:ext cx="12191300" cy="431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351" y="360280"/>
            <a:ext cx="11327712" cy="53962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7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19976" y="1080839"/>
            <a:ext cx="10752051" cy="516452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7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>
            <a:off x="1884067" y="6534063"/>
            <a:ext cx="0" cy="21597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3" y="6518093"/>
            <a:ext cx="1047423" cy="262068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5284"/>
            <a:ext cx="12191493" cy="4327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/>
        </p:nvSpPr>
        <p:spPr>
          <a:xfrm>
            <a:off x="1420352" y="6543499"/>
            <a:ext cx="287732" cy="197102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2495" y="6521754"/>
            <a:ext cx="4930402" cy="21585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79046" y="6521754"/>
            <a:ext cx="822104" cy="21585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2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5683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975" y="5733472"/>
            <a:ext cx="10752050" cy="21539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19975" y="6081992"/>
            <a:ext cx="10752050" cy="153852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1562" y="1989176"/>
            <a:ext cx="10750464" cy="5761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7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1562" y="2915291"/>
            <a:ext cx="10750464" cy="30770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084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2" y="6424492"/>
            <a:ext cx="1294055" cy="4327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24253" y="305525"/>
            <a:ext cx="1473083" cy="549500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23" y="33856"/>
            <a:ext cx="2892587" cy="106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 bwMode="gray">
          <a:xfrm>
            <a:off x="719977" y="5938628"/>
            <a:ext cx="10752049" cy="6033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 kern="120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8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5" name="Picture 4" descr="20th_logo_H_cn_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727" y="4724844"/>
            <a:ext cx="3138550" cy="1151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67" y="2637096"/>
            <a:ext cx="2524669" cy="7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63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8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09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39A1B19A-663A-4F84-B34B-513587E97D8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2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C1303DF-B22D-409E-ADF3-F839028880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0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7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67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1088171" rtl="0" eaLnBrk="1" latinLnBrk="0" hangingPunct="1">
        <a:spcBef>
          <a:spcPct val="0"/>
        </a:spcBef>
        <a:buNone/>
        <a:defRPr kumimoji="1" sz="5194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065" indent="-408065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3795" kern="1200">
          <a:solidFill>
            <a:schemeClr val="tx1"/>
          </a:solidFill>
          <a:latin typeface="+mj-ea"/>
          <a:ea typeface="+mj-ea"/>
          <a:cs typeface="+mn-cs"/>
        </a:defRPr>
      </a:lvl1pPr>
      <a:lvl2pPr marL="884138" indent="-340054" algn="l" defTabSz="1088171" rtl="0" eaLnBrk="1" latinLnBrk="0" hangingPunct="1">
        <a:spcBef>
          <a:spcPct val="20000"/>
        </a:spcBef>
        <a:buFont typeface="Arial" pitchFamily="34" charset="0"/>
        <a:buChar char="–"/>
        <a:defRPr kumimoji="1" sz="3297" kern="1200">
          <a:solidFill>
            <a:schemeClr val="tx1"/>
          </a:solidFill>
          <a:latin typeface="+mj-ea"/>
          <a:ea typeface="+mj-ea"/>
          <a:cs typeface="+mn-cs"/>
        </a:defRPr>
      </a:lvl2pPr>
      <a:lvl3pPr marL="1360214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897" kern="1200">
          <a:solidFill>
            <a:schemeClr val="tx1"/>
          </a:solidFill>
          <a:latin typeface="+mj-ea"/>
          <a:ea typeface="+mj-ea"/>
          <a:cs typeface="+mn-cs"/>
        </a:defRPr>
      </a:lvl3pPr>
      <a:lvl4pPr marL="1904299" indent="-272043" algn="l" defTabSz="1088171" rtl="0" eaLnBrk="1" latinLnBrk="0" hangingPunct="1">
        <a:spcBef>
          <a:spcPct val="20000"/>
        </a:spcBef>
        <a:buFont typeface="Arial" pitchFamily="34" charset="0"/>
        <a:buChar char="–"/>
        <a:defRPr kumimoji="1" sz="2397" kern="1200">
          <a:solidFill>
            <a:schemeClr val="tx1"/>
          </a:solidFill>
          <a:latin typeface="+mj-ea"/>
          <a:ea typeface="+mj-ea"/>
          <a:cs typeface="+mn-cs"/>
        </a:defRPr>
      </a:lvl4pPr>
      <a:lvl5pPr marL="2448385" indent="-272043" algn="l" defTabSz="1088171" rtl="0" eaLnBrk="1" latinLnBrk="0" hangingPunct="1">
        <a:spcBef>
          <a:spcPct val="20000"/>
        </a:spcBef>
        <a:buFont typeface="Arial" pitchFamily="34" charset="0"/>
        <a:buChar char="»"/>
        <a:defRPr kumimoji="1" sz="2397" kern="1200">
          <a:solidFill>
            <a:schemeClr val="tx1"/>
          </a:solidFill>
          <a:latin typeface="+mj-ea"/>
          <a:ea typeface="+mj-ea"/>
          <a:cs typeface="+mn-cs"/>
        </a:defRPr>
      </a:lvl5pPr>
      <a:lvl6pPr marL="2992470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536556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080642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624727" indent="-272043" algn="l" defTabSz="1088171" rtl="0" eaLnBrk="1" latinLnBrk="0" hangingPunct="1">
        <a:spcBef>
          <a:spcPct val="20000"/>
        </a:spcBef>
        <a:buFont typeface="Arial" pitchFamily="34" charset="0"/>
        <a:buChar char="•"/>
        <a:defRPr kumimoji="1"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1pPr>
      <a:lvl2pPr marL="544084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2pPr>
      <a:lvl3pPr marL="1088171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3pPr>
      <a:lvl4pPr marL="1632256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4pPr>
      <a:lvl5pPr marL="2176342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5pPr>
      <a:lvl6pPr marL="2720428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6pPr>
      <a:lvl7pPr marL="3264513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7pPr>
      <a:lvl8pPr marL="3808600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8pPr>
      <a:lvl9pPr marL="4352684" algn="l" defTabSz="1088171" rtl="0" eaLnBrk="1" latinLnBrk="0" hangingPunct="1">
        <a:defRPr kumimoji="1" sz="2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1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1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3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</p:sldLayoutIdLst>
  <p:hf sldNum="0" hdr="0"/>
  <p:txStyles>
    <p:titleStyle>
      <a:lvl1pPr algn="l" defTabSz="913668" rtl="0" eaLnBrk="1" latinLnBrk="0" hangingPunct="1">
        <a:lnSpc>
          <a:spcPct val="90000"/>
        </a:lnSpc>
        <a:spcBef>
          <a:spcPct val="0"/>
        </a:spcBef>
        <a:buNone/>
        <a:defRPr sz="43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17" indent="-228417" algn="l" defTabSz="913668" rtl="0" eaLnBrk="1" latinLnBrk="0" hangingPunct="1">
        <a:lnSpc>
          <a:spcPct val="90000"/>
        </a:lnSpc>
        <a:spcBef>
          <a:spcPts val="999"/>
        </a:spcBef>
        <a:buFont typeface="Wingdings 2" pitchFamily="18" charset="2"/>
        <a:buChar char="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251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Wingdings 2" pitchFamily="18" charset="2"/>
        <a:buChar char="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164639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52738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23396" y="798720"/>
            <a:ext cx="11039063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6519603"/>
            <a:ext cx="1398019" cy="262129"/>
          </a:xfrm>
          <a:prstGeom prst="rect">
            <a:avLst/>
          </a:prstGeom>
        </p:spPr>
      </p:pic>
      <p:sp>
        <p:nvSpPr>
          <p:cNvPr id="13" name="スライド番号プレースホルダー 4"/>
          <p:cNvSpPr txBox="1">
            <a:spLocks/>
          </p:cNvSpPr>
          <p:nvPr/>
        </p:nvSpPr>
        <p:spPr>
          <a:xfrm>
            <a:off x="1675201" y="6545015"/>
            <a:ext cx="324931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7" name="正方形/長方形 15"/>
          <p:cNvSpPr/>
          <p:nvPr/>
        </p:nvSpPr>
        <p:spPr>
          <a:xfrm>
            <a:off x="1" y="6426101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684" tIns="38342" rIns="76684" bIns="38342" rtlCol="0" anchor="ctr"/>
          <a:lstStyle/>
          <a:p>
            <a:pPr algn="ctr"/>
            <a:endParaRPr kumimoji="1" lang="ja-JP" altLang="en-US" sz="799">
              <a:solidFill>
                <a:srgbClr val="FFFFFF"/>
              </a:solidFill>
            </a:endParaRPr>
          </a:p>
        </p:txBody>
      </p:sp>
      <p:cxnSp>
        <p:nvCxnSpPr>
          <p:cNvPr id="18" name="直線コネクタ 20"/>
          <p:cNvCxnSpPr/>
          <p:nvPr/>
        </p:nvCxnSpPr>
        <p:spPr>
          <a:xfrm>
            <a:off x="1884068" y="6534065"/>
            <a:ext cx="0" cy="21597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8" y="6518091"/>
            <a:ext cx="1047423" cy="262068"/>
          </a:xfrm>
          <a:prstGeom prst="rect">
            <a:avLst/>
          </a:prstGeom>
        </p:spPr>
      </p:pic>
      <p:pic>
        <p:nvPicPr>
          <p:cNvPr id="20" name="図 14" descr="ラベル+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8" y="6428113"/>
            <a:ext cx="1292595" cy="429691"/>
          </a:xfrm>
          <a:prstGeom prst="rect">
            <a:avLst/>
          </a:prstGeom>
        </p:spPr>
      </p:pic>
      <p:pic>
        <p:nvPicPr>
          <p:cNvPr id="21" name="Picture 3" descr="Ba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6425285"/>
            <a:ext cx="12191492" cy="432716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420351" y="6543501"/>
            <a:ext cx="287733" cy="19710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99" baseline="0" smtClean="0">
                <a:latin typeface="SST" pitchFamily="34" charset="0"/>
              </a:rPr>
              <a:pPr/>
              <a:t>‹#›</a:t>
            </a:fld>
            <a:endParaRPr lang="ja-JP" altLang="en-US" sz="7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96" y="6521755"/>
            <a:ext cx="4930403" cy="215851"/>
          </a:xfrm>
          <a:prstGeom prst="rect">
            <a:avLst/>
          </a:prstGeom>
          <a:ln/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079047" y="6521755"/>
            <a:ext cx="822104" cy="215851"/>
          </a:xfrm>
          <a:prstGeom prst="rect">
            <a:avLst/>
          </a:prstGeom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7" y="6424493"/>
            <a:ext cx="1294055" cy="4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hf sldNum="0" hdr="0"/>
  <p:txStyles>
    <p:titleStyle>
      <a:lvl1pPr algn="l" defTabSz="913668" rtl="0" eaLnBrk="1" latinLnBrk="0" hangingPunct="1">
        <a:spcBef>
          <a:spcPct val="0"/>
        </a:spcBef>
        <a:buNone/>
        <a:defRPr kumimoji="1" sz="2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6" indent="-342626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742356" indent="-285521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spcBef>
          <a:spcPct val="20000"/>
        </a:spcBef>
        <a:buFont typeface="Arial" pitchFamily="34" charset="0"/>
        <a:buChar char="»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4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164639"/>
            <a:ext cx="10972800" cy="634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52738"/>
            <a:ext cx="109728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23396" y="798720"/>
            <a:ext cx="11039063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3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01" y="6519603"/>
            <a:ext cx="1398019" cy="262129"/>
          </a:xfrm>
          <a:prstGeom prst="rect">
            <a:avLst/>
          </a:prstGeom>
        </p:spPr>
      </p:pic>
      <p:sp>
        <p:nvSpPr>
          <p:cNvPr id="13" name="スライド番号プレースホルダー 4"/>
          <p:cNvSpPr txBox="1">
            <a:spLocks/>
          </p:cNvSpPr>
          <p:nvPr/>
        </p:nvSpPr>
        <p:spPr>
          <a:xfrm>
            <a:off x="1675201" y="6545015"/>
            <a:ext cx="324931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7" name="正方形/長方形 15"/>
          <p:cNvSpPr/>
          <p:nvPr/>
        </p:nvSpPr>
        <p:spPr>
          <a:xfrm>
            <a:off x="1" y="6426101"/>
            <a:ext cx="12191301" cy="4319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684" tIns="38342" rIns="76684" bIns="38342" rtlCol="0" anchor="ctr"/>
          <a:lstStyle/>
          <a:p>
            <a:pPr algn="ctr"/>
            <a:endParaRPr kumimoji="1" lang="ja-JP" altLang="en-US" sz="799">
              <a:solidFill>
                <a:srgbClr val="FFFFFF"/>
              </a:solidFill>
            </a:endParaRPr>
          </a:p>
        </p:txBody>
      </p:sp>
      <p:cxnSp>
        <p:nvCxnSpPr>
          <p:cNvPr id="18" name="直線コネクタ 20"/>
          <p:cNvCxnSpPr/>
          <p:nvPr/>
        </p:nvCxnSpPr>
        <p:spPr>
          <a:xfrm>
            <a:off x="1884068" y="6534065"/>
            <a:ext cx="0" cy="21597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8" y="6518091"/>
            <a:ext cx="1047423" cy="262068"/>
          </a:xfrm>
          <a:prstGeom prst="rect">
            <a:avLst/>
          </a:prstGeom>
        </p:spPr>
      </p:pic>
      <p:pic>
        <p:nvPicPr>
          <p:cNvPr id="20" name="図 14" descr="ラベル+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248" y="6428113"/>
            <a:ext cx="1292595" cy="429691"/>
          </a:xfrm>
          <a:prstGeom prst="rect">
            <a:avLst/>
          </a:prstGeom>
        </p:spPr>
      </p:pic>
      <p:pic>
        <p:nvPicPr>
          <p:cNvPr id="21" name="Picture 3" descr="Ba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" y="6425285"/>
            <a:ext cx="12191492" cy="432716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420351" y="6543501"/>
            <a:ext cx="287733" cy="197103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99" baseline="0" smtClean="0">
                <a:latin typeface="SST" pitchFamily="34" charset="0"/>
              </a:rPr>
              <a:pPr/>
              <a:t>‹#›</a:t>
            </a:fld>
            <a:endParaRPr lang="ja-JP" altLang="en-US" sz="7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2496" y="6521755"/>
            <a:ext cx="4930403" cy="215851"/>
          </a:xfrm>
          <a:prstGeom prst="rect">
            <a:avLst/>
          </a:prstGeom>
          <a:ln/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079047" y="6521755"/>
            <a:ext cx="822104" cy="215851"/>
          </a:xfrm>
          <a:prstGeom prst="rect">
            <a:avLst/>
          </a:prstGeom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fld id="{F5EC683C-63E0-41D5-9EE7-92570F811C3A}" type="datetimeFigureOut">
              <a:rPr lang="zh-CN" altLang="en-US" smtClean="0"/>
              <a:t>2022/3/16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07" y="6424493"/>
            <a:ext cx="1294055" cy="4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0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5" r:id="rId12"/>
    <p:sldLayoutId id="2147483906" r:id="rId13"/>
  </p:sldLayoutIdLst>
  <p:hf sldNum="0" hdr="0"/>
  <p:txStyles>
    <p:titleStyle>
      <a:lvl1pPr algn="l" defTabSz="913668" rtl="0" eaLnBrk="1" latinLnBrk="0" hangingPunct="1">
        <a:spcBef>
          <a:spcPct val="0"/>
        </a:spcBef>
        <a:buNone/>
        <a:defRPr kumimoji="1" sz="2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26" indent="-342626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742356" indent="-285521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08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919" indent="-228417" algn="l" defTabSz="913668" rtl="0" eaLnBrk="1" latinLnBrk="0" hangingPunct="1">
        <a:spcBef>
          <a:spcPct val="20000"/>
        </a:spcBef>
        <a:buFont typeface="Arial" pitchFamily="34" charset="0"/>
        <a:buChar char="–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753" indent="-228417" algn="l" defTabSz="913668" rtl="0" eaLnBrk="1" latinLnBrk="0" hangingPunct="1">
        <a:spcBef>
          <a:spcPct val="20000"/>
        </a:spcBef>
        <a:buFont typeface="Arial" pitchFamily="34" charset="0"/>
        <a:buChar char="»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588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69422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256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090" indent="-228417" algn="l" defTabSz="913668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3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668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502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337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171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005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839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4674" algn="l" defTabSz="913668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D8EA-D4E6-41EA-8C6C-A30E9A43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4" y="154901"/>
            <a:ext cx="12228432" cy="634083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Handover Scheme for Service Continuity in VMR-aided Hierarchical Federated Learning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0825-E8B0-44F1-BCFF-2560288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077-D795-405F-B2E9-EB8BBEC332A5}" type="datetime1">
              <a:rPr lang="en-US"/>
              <a:t>3/16/2022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614CF0-A3E3-4DCB-A195-DF915BFC8283}"/>
                  </a:ext>
                </a:extLst>
              </p:cNvPr>
              <p:cNvSpPr txBox="1"/>
              <p:nvPr/>
            </p:nvSpPr>
            <p:spPr>
              <a:xfrm>
                <a:off x="117106" y="1170718"/>
                <a:ext cx="5978894" cy="1154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VRMs serve as the second aggregator in the two-tier hierarchical federated learning architecture:</a:t>
                </a: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layer: VMR --- UEs, one VMR aggregation --- &gt; </a:t>
                </a:r>
                <a:r>
                  <a:rPr lang="en-US" sz="1200" b="1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1200" b="1" i="1" baseline="-25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 iterations</a:t>
                </a:r>
                <a:r>
                  <a: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1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←</m:t>
                    </m:r>
                    <m:sSubSup>
                      <m:sSubSupPr>
                        <m:ctrlPr>
                          <a:rPr lang="en-US" sz="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𝒌</m:t>
                        </m:r>
                      </m:sup>
                    </m:sSubSup>
                    <m:r>
                      <a:rPr lang="en-US" sz="11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100" b="1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  <m:f>
                      <m:fPr>
                        <m:ctrlPr>
                          <a:rPr lang="en-US" sz="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1100" b="1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sz="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sz="11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p>
                        </m:sSubSup>
                      </m:den>
                    </m:f>
                    <m:r>
                      <a:rPr lang="en-US" sz="11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layer: </a:t>
                </a:r>
                <a:r>
                  <a:rPr lang="en-US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---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VMRs, one </a:t>
                </a:r>
                <a:r>
                  <a:rPr lang="en-US" altLang="zh-C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(global) aggregation --- &gt; </a:t>
                </a:r>
                <a:r>
                  <a:rPr lang="en-US" sz="1200" b="1" i="1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en-US" sz="1200" b="1" i="1" baseline="-25000" dirty="0"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relay aggregations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614CF0-A3E3-4DCB-A195-DF915BFC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6" y="1170718"/>
                <a:ext cx="5978894" cy="1154162"/>
              </a:xfrm>
              <a:prstGeom prst="rect">
                <a:avLst/>
              </a:prstGeom>
              <a:blipFill>
                <a:blip r:embed="rId2"/>
                <a:stretch>
                  <a:fillRect l="-306" t="-1058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29F352D9-9990-4ECE-BD33-F039A4E15331}"/>
              </a:ext>
            </a:extLst>
          </p:cNvPr>
          <p:cNvSpPr txBox="1">
            <a:spLocks/>
          </p:cNvSpPr>
          <p:nvPr/>
        </p:nvSpPr>
        <p:spPr>
          <a:xfrm>
            <a:off x="7434" y="813475"/>
            <a:ext cx="1220807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Scenario: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 descr="图形用户界面&#10;&#10;描述已自动生成">
            <a:extLst>
              <a:ext uri="{FF2B5EF4-FFF2-40B4-BE49-F238E27FC236}">
                <a16:creationId xmlns:a16="http://schemas.microsoft.com/office/drawing/2014/main" id="{BBF4D031-8D53-4D5F-89E1-E56302251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" y="2820101"/>
            <a:ext cx="5409890" cy="26145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6ADE38C-F103-4A3B-9C4D-6BAB22766093}"/>
              </a:ext>
            </a:extLst>
          </p:cNvPr>
          <p:cNvSpPr txBox="1"/>
          <p:nvPr/>
        </p:nvSpPr>
        <p:spPr>
          <a:xfrm>
            <a:off x="561472" y="2594118"/>
            <a:ext cx="2192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 </a:t>
            </a:r>
            <a:r>
              <a:rPr lang="en-US" sz="1400" b="1" i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handover to </a:t>
            </a:r>
            <a:r>
              <a:rPr lang="en-US" sz="1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 </a:t>
            </a:r>
            <a:r>
              <a:rPr lang="en-US" sz="14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D341B4-03F5-4EA9-A3D6-D4D3AAC0ADAD}"/>
              </a:ext>
            </a:extLst>
          </p:cNvPr>
          <p:cNvSpPr txBox="1">
            <a:spLocks/>
          </p:cNvSpPr>
          <p:nvPr/>
        </p:nvSpPr>
        <p:spPr>
          <a:xfrm>
            <a:off x="55932" y="2227089"/>
            <a:ext cx="1107335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Problem: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40B7AE-FA45-48B0-B4DE-7A5DDC945E47}"/>
              </a:ext>
            </a:extLst>
          </p:cNvPr>
          <p:cNvSpPr txBox="1"/>
          <p:nvPr/>
        </p:nvSpPr>
        <p:spPr>
          <a:xfrm>
            <a:off x="6075140" y="3336581"/>
            <a:ext cx="5878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 The time for VMR to finish </a:t>
            </a:r>
            <a:r>
              <a:rPr lang="en-US" sz="1200" dirty="0">
                <a:solidFill>
                  <a:schemeClr val="accent1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elay aggregation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this round, i.e., we have (</a:t>
            </a:r>
            <a:r>
              <a:rPr lang="en-US" sz="12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) UE iterations left </a:t>
            </a:r>
          </a:p>
          <a:p>
            <a:pPr algn="just"/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t_2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 The time for VMR to finish 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UE iterations in next round</a:t>
            </a:r>
          </a:p>
          <a:p>
            <a:pPr algn="just"/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 t_1 +t_2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B99D65-39DE-4D8E-9D69-AA4197A49B30}"/>
              </a:ext>
            </a:extLst>
          </p:cNvPr>
          <p:cNvSpPr txBox="1"/>
          <p:nvPr/>
        </p:nvSpPr>
        <p:spPr>
          <a:xfrm>
            <a:off x="6069076" y="4126670"/>
            <a:ext cx="58056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lphaLcParenR" startAt="3"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&gt;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no handover</a:t>
            </a:r>
          </a:p>
          <a:p>
            <a:pPr marL="228600" indent="-228600">
              <a:buFontTx/>
              <a:buAutoNum type="alphaLcParenR" startAt="3"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  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&lt; 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handover after relay aggregation is finished in this round, VMR </a:t>
            </a:r>
            <a:r>
              <a:rPr lang="en-US" sz="12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send local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finish the rest.</a:t>
            </a:r>
          </a:p>
          <a:p>
            <a:pPr marL="228600" indent="-228600">
              <a:buAutoNum type="alphaLcParenR" startAt="3"/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&lt; t_1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VMR </a:t>
            </a:r>
            <a:r>
              <a:rPr lang="en-US" sz="1200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200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force an aggregation and handover to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j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then it does what is in d)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89D7E7-43AA-434C-9F14-90CD6B86B90C}"/>
              </a:ext>
            </a:extLst>
          </p:cNvPr>
          <p:cNvSpPr txBox="1">
            <a:spLocks/>
          </p:cNvSpPr>
          <p:nvPr/>
        </p:nvSpPr>
        <p:spPr>
          <a:xfrm>
            <a:off x="5930996" y="842592"/>
            <a:ext cx="1220807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Solution: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3A1F18-25E3-4C21-9C2E-92291E4D8652}"/>
              </a:ext>
            </a:extLst>
          </p:cNvPr>
          <p:cNvSpPr txBox="1"/>
          <p:nvPr/>
        </p:nvSpPr>
        <p:spPr>
          <a:xfrm>
            <a:off x="6064144" y="1191248"/>
            <a:ext cx="58105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b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_remain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 estimated 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 </a:t>
            </a:r>
            <a:r>
              <a:rPr lang="en-US" sz="1200" b="1" i="1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stay time;  </a:t>
            </a:r>
          </a:p>
          <a:p>
            <a:pPr algn="just"/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 The time for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finish </a:t>
            </a:r>
            <a:r>
              <a:rPr lang="en-US" sz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global aggregation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this round, i.e., we have (</a:t>
            </a:r>
            <a:r>
              <a:rPr lang="en-US" sz="1200" b="1" i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k’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) relay aggregations left</a:t>
            </a:r>
            <a:endParaRPr lang="en-US" sz="1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T_2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--- The time for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to finish global aggregation in next round (</a:t>
            </a:r>
            <a:r>
              <a:rPr lang="en-US" sz="1200" b="1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b="1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relay aggregations) </a:t>
            </a:r>
          </a:p>
          <a:p>
            <a:pPr algn="just"/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 T_1 +T_2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A4F3C56-EFD7-4D11-B2AC-42F756963806}"/>
              </a:ext>
            </a:extLst>
          </p:cNvPr>
          <p:cNvSpPr txBox="1"/>
          <p:nvPr/>
        </p:nvSpPr>
        <p:spPr>
          <a:xfrm>
            <a:off x="6064144" y="2162088"/>
            <a:ext cx="5978894" cy="77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lphaLcParenR"/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&gt;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n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 handover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 &lt;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&lt;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T_train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handover after</a:t>
            </a:r>
            <a:r>
              <a:rPr lang="en-US" altLang="zh-CN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global aggregation in this round is finished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zh-CN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Note</a:t>
            </a:r>
            <a:r>
              <a:rPr lang="zh-CN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 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VMRs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UEs and the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share the same global 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at handover.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A15A48-616F-4014-91E4-ADF750B70449}"/>
              </a:ext>
            </a:extLst>
          </p:cNvPr>
          <p:cNvSpPr/>
          <p:nvPr/>
        </p:nvSpPr>
        <p:spPr>
          <a:xfrm>
            <a:off x="6064144" y="1191248"/>
            <a:ext cx="5894731" cy="173470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6C50DFB-E0EF-4356-8C73-8E9EF22771D1}"/>
              </a:ext>
            </a:extLst>
          </p:cNvPr>
          <p:cNvSpPr txBox="1"/>
          <p:nvPr/>
        </p:nvSpPr>
        <p:spPr>
          <a:xfrm>
            <a:off x="5765078" y="2990451"/>
            <a:ext cx="6109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2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T_remain</a:t>
            </a: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&lt; T_1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US" sz="12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7825CD1-C8A6-4F7F-8AD6-6A31BA1880DF}"/>
              </a:ext>
            </a:extLst>
          </p:cNvPr>
          <p:cNvSpPr/>
          <p:nvPr/>
        </p:nvSpPr>
        <p:spPr>
          <a:xfrm>
            <a:off x="6040594" y="3318622"/>
            <a:ext cx="5894731" cy="1823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673D915-13BF-4332-A85A-2E5FB97F9853}"/>
              </a:ext>
            </a:extLst>
          </p:cNvPr>
          <p:cNvSpPr txBox="1">
            <a:spLocks/>
          </p:cNvSpPr>
          <p:nvPr/>
        </p:nvSpPr>
        <p:spPr>
          <a:xfrm>
            <a:off x="117106" y="5434640"/>
            <a:ext cx="1910025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Standard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32017-56C4-4599-A475-80DDADDF1516}"/>
              </a:ext>
            </a:extLst>
          </p:cNvPr>
          <p:cNvSpPr txBox="1"/>
          <p:nvPr/>
        </p:nvSpPr>
        <p:spPr>
          <a:xfrm>
            <a:off x="148963" y="5804940"/>
            <a:ext cx="3169272" cy="479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T_1, T_2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t_1, t_2</a:t>
            </a: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 </a:t>
            </a:r>
            <a:r>
              <a:rPr lang="en-US" altLang="zh-CN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new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signalings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need to upload to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as handover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decision </a:t>
            </a:r>
            <a:r>
              <a:rPr lang="en-US" altLang="zh-CN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at </a:t>
            </a:r>
            <a:r>
              <a:rPr lang="en-US" sz="12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453E72-E662-4BC1-82CD-3A6EB312DB08}"/>
              </a:ext>
            </a:extLst>
          </p:cNvPr>
          <p:cNvSpPr txBox="1"/>
          <p:nvPr/>
        </p:nvSpPr>
        <p:spPr>
          <a:xfrm>
            <a:off x="3350092" y="5814936"/>
            <a:ext cx="2125934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 The choice of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</a:t>
            </a:r>
            <a:r>
              <a:rPr lang="en-US" sz="1200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200" i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1200" i="1" baseline="-25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sz="1200" i="1" baseline="-250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have impact on service continuity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AFDB658-7C66-45F6-AC39-2BA72B9997FC}"/>
              </a:ext>
            </a:extLst>
          </p:cNvPr>
          <p:cNvSpPr txBox="1"/>
          <p:nvPr/>
        </p:nvSpPr>
        <p:spPr>
          <a:xfrm>
            <a:off x="5558853" y="5238173"/>
            <a:ext cx="6484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SP 211648 </a:t>
            </a:r>
            <a:r>
              <a:rPr lang="en-US" sz="1200" b="1" dirty="0" err="1"/>
              <a:t>FS_AIMLsys</a:t>
            </a:r>
            <a:r>
              <a:rPr lang="en-US" sz="1200" dirty="0"/>
              <a:t>: WT#1.1 c.	Enhancements </a:t>
            </a:r>
            <a:r>
              <a:rPr lang="en-US" sz="1200" b="1" dirty="0"/>
              <a:t>of external parameter provisioning to 5GC </a:t>
            </a:r>
            <a:r>
              <a:rPr lang="en-US" sz="1200" dirty="0"/>
              <a:t>(e.g. expected UE activity behaviors, expected UE mobility, etc.) based on Application AI/ML operation.  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85D867-BB02-435F-9EB7-D61D059D20DC}"/>
              </a:ext>
            </a:extLst>
          </p:cNvPr>
          <p:cNvSpPr txBox="1"/>
          <p:nvPr/>
        </p:nvSpPr>
        <p:spPr>
          <a:xfrm>
            <a:off x="5507884" y="5795678"/>
            <a:ext cx="66841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SP 211636 FS_VMR</a:t>
            </a:r>
            <a:r>
              <a:rPr lang="en-US" sz="1200" dirty="0"/>
              <a:t>: WT#1. efficient mobility and service continuity for UE or a group of UEs to efficiently deliver data during different mobility scenarios (including mobility of the mobile base station relays).   </a:t>
            </a:r>
          </a:p>
        </p:txBody>
      </p:sp>
    </p:spTree>
    <p:extLst>
      <p:ext uri="{BB962C8B-B14F-4D97-AF65-F5344CB8AC3E}">
        <p14:creationId xmlns:p14="http://schemas.microsoft.com/office/powerpoint/2010/main" val="1782287374"/>
      </p:ext>
    </p:extLst>
  </p:cSld>
  <p:clrMapOvr>
    <a:masterClrMapping/>
  </p:clrMapOvr>
</p:sld>
</file>

<file path=ppt/theme/theme1.xml><?xml version="1.0" encoding="utf-8"?>
<a:theme xmlns:a="http://schemas.openxmlformats.org/drawingml/2006/main" name="XR Simulation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XR Simulation" id="{82999095-3E13-4A01-A4F3-78C82C613142}" vid="{F18BA4B9-A00F-492A-84AF-A81E46C930C4}"/>
    </a:ext>
  </a:extLst>
</a:theme>
</file>

<file path=ppt/theme/theme2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XR Simul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Simulation" id="{13C9A391-F320-4CEE-A7F2-982109871C17}" vid="{4059AD7A-7A1C-44D0-BC1F-662FFED3300B}"/>
    </a:ext>
  </a:extLst>
</a:theme>
</file>

<file path=ppt/theme/theme4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XR Simulation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Simulation" id="{13C9A391-F320-4CEE-A7F2-982109871C17}" vid="{4059AD7A-7A1C-44D0-BC1F-662FFED3300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8B9D4742BFB49B26D0BA2DD6AE53A" ma:contentTypeVersion="12" ma:contentTypeDescription="Create a new document." ma:contentTypeScope="" ma:versionID="ef177fd377a7f7a4f269c61837ae69f2">
  <xsd:schema xmlns:xsd="http://www.w3.org/2001/XMLSchema" xmlns:xs="http://www.w3.org/2001/XMLSchema" xmlns:p="http://schemas.microsoft.com/office/2006/metadata/properties" xmlns:ns2="fed6b700-95b7-4bcd-9420-776afa9d3ef7" xmlns:ns3="55d979c1-5249-49b1-9d13-48b77d465bf7" targetNamespace="http://schemas.microsoft.com/office/2006/metadata/properties" ma:root="true" ma:fieldsID="6614d69d44aa2745d8a4e4ee28e5dffa" ns2:_="" ns3:_="">
    <xsd:import namespace="fed6b700-95b7-4bcd-9420-776afa9d3ef7"/>
    <xsd:import namespace="55d979c1-5249-49b1-9d13-48b77d465b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6b700-95b7-4bcd-9420-776afa9d3e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979c1-5249-49b1-9d13-48b77d465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2A9A88-2874-4F97-9189-22E116BDB942}">
  <ds:schemaRefs>
    <ds:schemaRef ds:uri="55d979c1-5249-49b1-9d13-48b77d465bf7"/>
    <ds:schemaRef ds:uri="fed6b700-95b7-4bcd-9420-776afa9d3e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8299FE-1751-4685-BB8D-D87855EA8328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55d979c1-5249-49b1-9d13-48b77d465bf7"/>
    <ds:schemaRef ds:uri="fed6b700-95b7-4bcd-9420-776afa9d3ef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06E36D1-E37C-4E1A-83FA-B92DFDA7EF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XR Simulation</Template>
  <TotalTime>589</TotalTime>
  <Words>473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等线</vt:lpstr>
      <vt:lpstr>ＭＳ Ｐゴシック</vt:lpstr>
      <vt:lpstr>宋体</vt:lpstr>
      <vt:lpstr>SST</vt:lpstr>
      <vt:lpstr>SST Japanese Pro Regular</vt:lpstr>
      <vt:lpstr>Arial</vt:lpstr>
      <vt:lpstr>Calibri</vt:lpstr>
      <vt:lpstr>Calibri Light</vt:lpstr>
      <vt:lpstr>Cambria Math</vt:lpstr>
      <vt:lpstr>Times New Roman</vt:lpstr>
      <vt:lpstr>Wingdings 2</vt:lpstr>
      <vt:lpstr>XR Simulation</vt:lpstr>
      <vt:lpstr>HDOfficeLightV0</vt:lpstr>
      <vt:lpstr>1_XR Simulation</vt:lpstr>
      <vt:lpstr>1_HDOfficeLightV0</vt:lpstr>
      <vt:lpstr>3_XR Simulation</vt:lpstr>
      <vt:lpstr>A Handover Scheme for Service Continuity in VMR-aided Hierarchical Federated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Timeline_v3_20200413</dc:title>
  <dc:creator>Liu, Min</dc:creator>
  <cp:lastModifiedBy>Zheng, Ce</cp:lastModifiedBy>
  <cp:revision>230</cp:revision>
  <dcterms:created xsi:type="dcterms:W3CDTF">2020-08-05T02:57:46Z</dcterms:created>
  <dcterms:modified xsi:type="dcterms:W3CDTF">2022-03-15T19:18:34Z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0x010100FDC8B9D4742BFB49B26D0BA2DD6AE53A</vt:lpwstr>
  </property>
</Properties>
</file>