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4" r:id="rId3"/>
    <p:sldId id="273" r:id="rId4"/>
    <p:sldId id="269" r:id="rId5"/>
    <p:sldId id="274" r:id="rId6"/>
    <p:sldId id="278" r:id="rId7"/>
    <p:sldId id="279" r:id="rId8"/>
    <p:sldId id="275" r:id="rId9"/>
    <p:sldId id="276" r:id="rId10"/>
    <p:sldId id="280" r:id="rId11"/>
    <p:sldId id="277" r:id="rId12"/>
    <p:sldId id="263" r:id="rId13"/>
    <p:sldId id="270" r:id="rId14"/>
    <p:sldId id="265" r:id="rId15"/>
    <p:sldId id="261"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060" autoAdjust="0"/>
  </p:normalViewPr>
  <p:slideViewPr>
    <p:cSldViewPr>
      <p:cViewPr varScale="1">
        <p:scale>
          <a:sx n="121" d="100"/>
          <a:sy n="121" d="100"/>
        </p:scale>
        <p:origin x="2752"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A07D2-50E1-4747-962D-17211A94E074}" type="datetimeFigureOut">
              <a:rPr lang="zh-CN" altLang="en-US" smtClean="0"/>
              <a:t>2025/5/16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B730B-CCB4-4093-A933-4D3202A1907D}" type="slidenum">
              <a:rPr lang="zh-CN" altLang="en-US" smtClean="0"/>
              <a:t>‹#›</a:t>
            </a:fld>
            <a:endParaRPr lang="zh-CN" altLang="en-US"/>
          </a:p>
        </p:txBody>
      </p:sp>
    </p:spTree>
    <p:extLst>
      <p:ext uri="{BB962C8B-B14F-4D97-AF65-F5344CB8AC3E}">
        <p14:creationId xmlns:p14="http://schemas.microsoft.com/office/powerpoint/2010/main" val="361729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https://hurricane-cobalt-852.notion.site/EdgePrompt-A-Distributed-Key-Value-Inference-Framework-for-LLMs-in-6G-Networks-1f20856fc41980a6a72dedcd2557ee14?pvs=4</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31825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Figures on top shows that </a:t>
            </a:r>
            <a:r>
              <a:rPr lang="en-US" altLang="zh-CN" b="1" dirty="0" err="1" smtClean="0"/>
              <a:t>EdgePrompt</a:t>
            </a:r>
            <a:r>
              <a:rPr lang="en-US" altLang="zh-CN" b="1" dirty="0" smtClean="0"/>
              <a:t> scales more gracefully</a:t>
            </a:r>
            <a:r>
              <a:rPr lang="en-US" altLang="zh-CN" dirty="0" smtClean="0"/>
              <a:t> with request rate. It consistently outperforms </a:t>
            </a:r>
            <a:r>
              <a:rPr lang="en-US" altLang="zh-CN" dirty="0" err="1" smtClean="0"/>
              <a:t>PageAttention</a:t>
            </a:r>
            <a:r>
              <a:rPr lang="en-US" altLang="zh-CN" dirty="0" smtClean="0"/>
              <a:t>, and surpasses </a:t>
            </a:r>
            <a:r>
              <a:rPr lang="en-US" altLang="zh-CN" dirty="0" err="1" smtClean="0"/>
              <a:t>RelayAttention</a:t>
            </a:r>
            <a:r>
              <a:rPr lang="en-US" altLang="zh-CN" dirty="0" smtClean="0"/>
              <a:t> in high-load conditions due to its distributed computation and minimal edge-side overhead.</a:t>
            </a:r>
          </a:p>
          <a:p>
            <a:endParaRPr lang="en-US" altLang="zh-CN" dirty="0" smtClean="0"/>
          </a:p>
          <a:p>
            <a:r>
              <a:rPr lang="en-US" altLang="zh-CN" dirty="0" smtClean="0"/>
              <a:t>In Figures below, </a:t>
            </a:r>
            <a:r>
              <a:rPr lang="en-US" altLang="zh-CN" dirty="0" err="1" smtClean="0"/>
              <a:t>EdgePrompt</a:t>
            </a:r>
            <a:r>
              <a:rPr lang="en-US" altLang="zh-CN" dirty="0" smtClean="0"/>
              <a:t> maintains </a:t>
            </a:r>
            <a:r>
              <a:rPr lang="en-US" altLang="zh-CN" b="1" dirty="0" smtClean="0"/>
              <a:t>lower latency growth</a:t>
            </a:r>
            <a:r>
              <a:rPr lang="en-US" altLang="zh-CN" dirty="0" smtClean="0"/>
              <a:t> under increasing concurrency. While all methods show latency increase, </a:t>
            </a:r>
            <a:r>
              <a:rPr lang="en-US" altLang="zh-CN" dirty="0" err="1" smtClean="0"/>
              <a:t>RelayAttention’s</a:t>
            </a:r>
            <a:r>
              <a:rPr lang="en-US" altLang="zh-CN" dirty="0" smtClean="0"/>
              <a:t> performance degrades more sharply. </a:t>
            </a:r>
            <a:r>
              <a:rPr lang="en-US" altLang="zh-CN" dirty="0" err="1" smtClean="0"/>
              <a:t>EdgePrompt</a:t>
            </a:r>
            <a:r>
              <a:rPr lang="en-US" altLang="zh-CN" dirty="0" smtClean="0"/>
              <a:t> sustains lower per-token latency even under pressure.</a:t>
            </a:r>
          </a:p>
          <a:p>
            <a:endParaRPr lang="en-US" altLang="zh-CN" dirty="0" smtClean="0"/>
          </a:p>
          <a:p>
            <a:r>
              <a:rPr lang="en-US" altLang="zh-CN" dirty="0" smtClean="0"/>
              <a:t>These results confirm that </a:t>
            </a:r>
            <a:r>
              <a:rPr lang="en-US" altLang="zh-CN" dirty="0" err="1" smtClean="0"/>
              <a:t>EdgePrompt</a:t>
            </a:r>
            <a:r>
              <a:rPr lang="en-US" altLang="zh-CN" dirty="0" smtClean="0"/>
              <a:t> is well-suited for </a:t>
            </a:r>
            <a:r>
              <a:rPr lang="en-US" altLang="zh-CN" b="1" dirty="0" smtClean="0"/>
              <a:t>latency-sensitive applications</a:t>
            </a:r>
            <a:r>
              <a:rPr lang="en-US" altLang="zh-CN" dirty="0" smtClean="0"/>
              <a:t>, offering better responsiveness and stability in </a:t>
            </a:r>
            <a:r>
              <a:rPr lang="en-US" altLang="zh-CN" b="1" dirty="0" smtClean="0"/>
              <a:t>interactive 6G scenarios</a:t>
            </a:r>
            <a:r>
              <a:rPr lang="en-US" altLang="zh-CN" dirty="0" smtClean="0"/>
              <a:t>.</a:t>
            </a:r>
          </a:p>
          <a:p>
            <a:endParaRPr lang="en-US" altLang="zh-CN"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10</a:t>
            </a:fld>
            <a:endParaRPr lang="zh-CN" altLang="en-US"/>
          </a:p>
        </p:txBody>
      </p:sp>
    </p:spTree>
    <p:extLst>
      <p:ext uri="{BB962C8B-B14F-4D97-AF65-F5344CB8AC3E}">
        <p14:creationId xmlns:p14="http://schemas.microsoft.com/office/powerpoint/2010/main" val="1954449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 work, we presented </a:t>
            </a:r>
            <a:r>
              <a:rPr lang="en-US" altLang="zh-CN" b="1" dirty="0" err="1" smtClean="0"/>
              <a:t>EdgePrompt</a:t>
            </a:r>
            <a:r>
              <a:rPr lang="en-US" altLang="zh-CN" dirty="0" smtClean="0"/>
              <a:t>, a distributed inference framework designed for the deployment of large language models in 6G networks. The framework addresses two of the most critical challenges in this context: </a:t>
            </a:r>
            <a:r>
              <a:rPr lang="en-US" altLang="zh-CN" b="1" dirty="0" smtClean="0"/>
              <a:t>high inference latency</a:t>
            </a:r>
            <a:r>
              <a:rPr lang="en-US" altLang="zh-CN" dirty="0" smtClean="0"/>
              <a:t> and </a:t>
            </a:r>
            <a:r>
              <a:rPr lang="en-US" altLang="zh-CN" b="1" dirty="0" smtClean="0"/>
              <a:t>privacy preservation</a:t>
            </a:r>
            <a:r>
              <a:rPr lang="en-US" altLang="zh-CN" dirty="0" smtClean="0"/>
              <a:t>.</a:t>
            </a:r>
          </a:p>
          <a:p>
            <a:endParaRPr lang="en-US" altLang="zh-CN" dirty="0" smtClean="0"/>
          </a:p>
          <a:p>
            <a:r>
              <a:rPr lang="en-US" altLang="zh-CN" dirty="0" err="1" smtClean="0"/>
              <a:t>EdgePrompt</a:t>
            </a:r>
            <a:r>
              <a:rPr lang="en-US" altLang="zh-CN" dirty="0" smtClean="0"/>
              <a:t> introduces a novel architectural design that </a:t>
            </a:r>
            <a:r>
              <a:rPr lang="en-US" altLang="zh-CN" b="1" dirty="0" smtClean="0"/>
              <a:t>separates prompt processing across the cloud and the edge</a:t>
            </a:r>
            <a:r>
              <a:rPr lang="en-US" altLang="zh-CN" dirty="0" smtClean="0"/>
              <a:t>, ensuring that heavy computation is handled by the cloud, while </a:t>
            </a:r>
            <a:r>
              <a:rPr lang="en-US" altLang="zh-CN" b="1" dirty="0" smtClean="0"/>
              <a:t>sensitive user data remains entirely local</a:t>
            </a:r>
            <a:r>
              <a:rPr lang="en-US" altLang="zh-CN" dirty="0" smtClean="0"/>
              <a:t>. By fusing cloud- and edge-computed attention using </a:t>
            </a:r>
            <a:r>
              <a:rPr lang="en-US" altLang="zh-CN" b="1" dirty="0" smtClean="0"/>
              <a:t>key-value synchronization</a:t>
            </a:r>
            <a:r>
              <a:rPr lang="en-US" altLang="zh-CN" dirty="0" smtClean="0"/>
              <a:t>, we maintain full-model functionality without redundant computation.</a:t>
            </a:r>
          </a:p>
          <a:p>
            <a:endParaRPr lang="en-US" altLang="zh-CN" dirty="0" smtClean="0"/>
          </a:p>
          <a:p>
            <a:r>
              <a:rPr lang="en-US" altLang="zh-CN" dirty="0" smtClean="0"/>
              <a:t>We also proposed a </a:t>
            </a:r>
            <a:r>
              <a:rPr lang="en-US" altLang="zh-CN" b="1" dirty="0" smtClean="0"/>
              <a:t>latency-aware scheduling model</a:t>
            </a:r>
            <a:r>
              <a:rPr lang="en-US" altLang="zh-CN" dirty="0" smtClean="0"/>
              <a:t>, which overlaps computation and transmission across layers, allowing </a:t>
            </a:r>
            <a:r>
              <a:rPr lang="en-US" altLang="zh-CN" dirty="0" err="1" smtClean="0"/>
              <a:t>EdgePrompt</a:t>
            </a:r>
            <a:r>
              <a:rPr lang="en-US" altLang="zh-CN" dirty="0" smtClean="0"/>
              <a:t> to dynamically adapt to real-time system constraints.</a:t>
            </a:r>
          </a:p>
          <a:p>
            <a:r>
              <a:rPr lang="en-US" altLang="zh-CN" dirty="0" smtClean="0"/>
              <a:t>Our empirical results show that </a:t>
            </a:r>
            <a:r>
              <a:rPr lang="en-US" altLang="zh-CN" dirty="0" err="1" smtClean="0"/>
              <a:t>EdgePrompt</a:t>
            </a:r>
            <a:r>
              <a:rPr lang="en-US" altLang="zh-CN" dirty="0" smtClean="0"/>
              <a:t> consistently achieves </a:t>
            </a:r>
            <a:r>
              <a:rPr lang="en-US" altLang="zh-CN" b="1" dirty="0" smtClean="0"/>
              <a:t>higher throughput</a:t>
            </a:r>
            <a:r>
              <a:rPr lang="en-US" altLang="zh-CN" dirty="0" smtClean="0"/>
              <a:t> and </a:t>
            </a:r>
            <a:r>
              <a:rPr lang="en-US" altLang="zh-CN" b="1" dirty="0" smtClean="0"/>
              <a:t>lower latency</a:t>
            </a:r>
            <a:r>
              <a:rPr lang="en-US" altLang="zh-CN" dirty="0" smtClean="0"/>
              <a:t> than existing baselines, while offering </a:t>
            </a:r>
            <a:r>
              <a:rPr lang="en-US" altLang="zh-CN" b="1" dirty="0" smtClean="0"/>
              <a:t>inherent privacy guarantees</a:t>
            </a:r>
            <a:r>
              <a:rPr lang="en-US" altLang="zh-CN" dirty="0" smtClean="0"/>
              <a:t>—a combination that is essential for real-world applications in the 6G era.</a:t>
            </a:r>
          </a:p>
          <a:p>
            <a:endParaRPr lang="en-US" altLang="zh-CN" dirty="0" smtClean="0"/>
          </a:p>
          <a:p>
            <a:r>
              <a:rPr lang="en-US" altLang="zh-CN" dirty="0" smtClean="0"/>
              <a:t>Looking forward, we believe </a:t>
            </a:r>
            <a:r>
              <a:rPr lang="en-US" altLang="zh-CN" dirty="0" err="1" smtClean="0"/>
              <a:t>EdgePrompt</a:t>
            </a:r>
            <a:r>
              <a:rPr lang="en-US" altLang="zh-CN" dirty="0" smtClean="0"/>
              <a:t> provides a </a:t>
            </a:r>
            <a:r>
              <a:rPr lang="en-US" altLang="zh-CN" b="1" dirty="0" smtClean="0"/>
              <a:t>scalable foundation</a:t>
            </a:r>
            <a:r>
              <a:rPr lang="en-US" altLang="zh-CN" dirty="0" smtClean="0"/>
              <a:t> for secure and efficient LLM inference in next-generation communication systems, and can be extended to support further improvements such as model compression, dynamic routing, and personalized prompt optimization.</a:t>
            </a: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Thank you for your attention. We welcome any questions or discussions on how </a:t>
            </a:r>
            <a:r>
              <a:rPr lang="en-US" altLang="zh-CN" dirty="0" err="1" smtClean="0"/>
              <a:t>EdgePrompt</a:t>
            </a:r>
            <a:r>
              <a:rPr lang="en-US" altLang="zh-CN" dirty="0" smtClean="0"/>
              <a:t> can further evolve to meet the demands of AI-powered 6G systems.</a:t>
            </a:r>
          </a:p>
          <a:p>
            <a:endParaRPr lang="en-US" altLang="zh-CN"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11</a:t>
            </a:fld>
            <a:endParaRPr lang="zh-CN" altLang="en-US"/>
          </a:p>
        </p:txBody>
      </p:sp>
    </p:spTree>
    <p:extLst>
      <p:ext uri="{BB962C8B-B14F-4D97-AF65-F5344CB8AC3E}">
        <p14:creationId xmlns:p14="http://schemas.microsoft.com/office/powerpoint/2010/main" val="3821451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12612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76928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Large Language Models (LLMs) are expected to play a transformative role in sixth-generation (6G) networks. They can power a wide range of applications, from conversational AI in mobile terminals to real-time analytics and adaptive network control. However, integrating LLMs into 6G infrastructure introduces two critical challenges.</a:t>
            </a:r>
          </a:p>
          <a:p>
            <a:endParaRPr lang="en-US" altLang="zh-CN" dirty="0" smtClean="0"/>
          </a:p>
          <a:p>
            <a:r>
              <a:rPr lang="en-US" altLang="zh-CN" dirty="0" smtClean="0"/>
              <a:t>The first is </a:t>
            </a:r>
            <a:r>
              <a:rPr lang="en-US" altLang="zh-CN" b="1" dirty="0" smtClean="0"/>
              <a:t>inference latency</a:t>
            </a:r>
            <a:r>
              <a:rPr lang="en-US" altLang="zh-CN" dirty="0" smtClean="0"/>
              <a:t>. LLMs, especially those based on transformer architectures, generate tokens in an autoregressive manner—one token at a time, each depending on all previous outputs. As prompt lengths increase, this leads to </a:t>
            </a:r>
            <a:r>
              <a:rPr lang="en-US" altLang="zh-CN" b="1" dirty="0" smtClean="0"/>
              <a:t>sequential computation bottlenecks</a:t>
            </a:r>
            <a:r>
              <a:rPr lang="en-US" altLang="zh-CN" dirty="0" smtClean="0"/>
              <a:t> and </a:t>
            </a:r>
            <a:r>
              <a:rPr lang="en-US" altLang="zh-CN" b="1" dirty="0" smtClean="0"/>
              <a:t>KV cache expansion</a:t>
            </a:r>
            <a:r>
              <a:rPr lang="en-US" altLang="zh-CN" dirty="0" smtClean="0"/>
              <a:t>, both of which significantly slow down inference. In 6G scenarios such as autonomous driving or immersive communication, this level of delay is unacceptable.</a:t>
            </a:r>
          </a:p>
          <a:p>
            <a:endParaRPr lang="en-US" altLang="zh-CN" dirty="0" smtClean="0"/>
          </a:p>
          <a:p>
            <a:r>
              <a:rPr lang="en-US" altLang="zh-CN" dirty="0" smtClean="0"/>
              <a:t>The second is </a:t>
            </a:r>
            <a:r>
              <a:rPr lang="en-US" altLang="zh-CN" b="1" dirty="0" smtClean="0"/>
              <a:t>data privacy</a:t>
            </a:r>
            <a:r>
              <a:rPr lang="en-US" altLang="zh-CN" dirty="0" smtClean="0"/>
              <a:t>. In traditional LLM deployment models, user inputs are sent to the cloud for inference. This exposes sensitive personal data during transmission and processing, raising serious security and regulatory concerns. Applications like healthcare, finance, and personalized digital assistants simply cannot tolerate such risks.</a:t>
            </a:r>
          </a:p>
          <a:p>
            <a:endParaRPr lang="en-US" altLang="zh-CN" dirty="0" smtClean="0"/>
          </a:p>
          <a:p>
            <a:r>
              <a:rPr lang="en-US" altLang="zh-CN" dirty="0" smtClean="0"/>
              <a:t>While recent efforts have explored solutions such as model compression, quantization, and speculative decoding, these approaches either improve memory usage in specific contexts or still rely on centralized cloud inference. They do </a:t>
            </a:r>
            <a:r>
              <a:rPr lang="en-US" altLang="zh-CN" b="1" dirty="0" smtClean="0"/>
              <a:t>not address privacy concerns</a:t>
            </a:r>
            <a:r>
              <a:rPr lang="en-US" altLang="zh-CN" dirty="0" smtClean="0"/>
              <a:t>, and often fail to handle the compute limitations of edge devices.</a:t>
            </a:r>
          </a:p>
          <a:p>
            <a:endParaRPr lang="en-US" altLang="zh-CN" dirty="0" smtClean="0"/>
          </a:p>
          <a:p>
            <a:r>
              <a:rPr lang="en-US" altLang="zh-CN" dirty="0" smtClean="0"/>
              <a:t>Therefore, we need a new architectural approach—one that simultaneously addresses </a:t>
            </a:r>
            <a:r>
              <a:rPr lang="en-US" altLang="zh-CN" b="1" dirty="0" smtClean="0"/>
              <a:t>latency</a:t>
            </a:r>
            <a:r>
              <a:rPr lang="en-US" altLang="zh-CN" dirty="0" smtClean="0"/>
              <a:t>, </a:t>
            </a:r>
            <a:r>
              <a:rPr lang="en-US" altLang="zh-CN" b="1" dirty="0" smtClean="0"/>
              <a:t>privacy</a:t>
            </a:r>
            <a:r>
              <a:rPr lang="en-US" altLang="zh-CN" dirty="0" smtClean="0"/>
              <a:t>, and </a:t>
            </a:r>
            <a:r>
              <a:rPr lang="en-US" altLang="zh-CN" b="1" dirty="0" smtClean="0"/>
              <a:t>scalability</a:t>
            </a:r>
            <a:r>
              <a:rPr lang="en-US" altLang="zh-CN" dirty="0" smtClean="0"/>
              <a:t> under realistic 6G deployment constraints. This motivates our proposal: </a:t>
            </a:r>
            <a:r>
              <a:rPr lang="en-US" altLang="zh-CN" b="1" dirty="0" smtClean="0"/>
              <a:t>EdgePrompt</a:t>
            </a:r>
            <a:r>
              <a:rPr lang="en-US" altLang="zh-CN" dirty="0" smtClean="0"/>
              <a:t>, a collaborative inference framework that distributes computation across the cloud and the edge, while preserving user data privacy and maintaining high throughput.</a:t>
            </a:r>
          </a:p>
          <a:p>
            <a:endParaRPr lang="zh-CN" altLang="en-US"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2</a:t>
            </a:fld>
            <a:endParaRPr lang="zh-CN" altLang="en-US"/>
          </a:p>
        </p:txBody>
      </p:sp>
    </p:spTree>
    <p:extLst>
      <p:ext uri="{BB962C8B-B14F-4D97-AF65-F5344CB8AC3E}">
        <p14:creationId xmlns:p14="http://schemas.microsoft.com/office/powerpoint/2010/main" val="261037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Large Language Models (LLMs) are expected to play a transformative role in sixth-generation (6G) networks. They can power a wide range of applications, from conversational AI in mobile terminals to real-time analytics and adaptive network control. However, integrating LLMs into 6G infrastructure introduces two critical challenges.</a:t>
            </a:r>
          </a:p>
          <a:p>
            <a:endParaRPr lang="en-US" altLang="zh-CN" dirty="0" smtClean="0"/>
          </a:p>
          <a:p>
            <a:r>
              <a:rPr lang="en-US" altLang="zh-CN" dirty="0" smtClean="0"/>
              <a:t>The first is </a:t>
            </a:r>
            <a:r>
              <a:rPr lang="en-US" altLang="zh-CN" b="1" dirty="0" smtClean="0"/>
              <a:t>inference latency</a:t>
            </a:r>
            <a:r>
              <a:rPr lang="en-US" altLang="zh-CN" dirty="0" smtClean="0"/>
              <a:t>. LLMs, especially those based on transformer architectures, generate tokens in an autoregressive manner—one token at a time, each depending on all previous outputs. As prompt lengths increase, this leads to </a:t>
            </a:r>
            <a:r>
              <a:rPr lang="en-US" altLang="zh-CN" b="1" dirty="0" smtClean="0"/>
              <a:t>sequential computation bottlenecks</a:t>
            </a:r>
            <a:r>
              <a:rPr lang="en-US" altLang="zh-CN" dirty="0" smtClean="0"/>
              <a:t> and </a:t>
            </a:r>
            <a:r>
              <a:rPr lang="en-US" altLang="zh-CN" b="1" dirty="0" smtClean="0"/>
              <a:t>KV cache expansion</a:t>
            </a:r>
            <a:r>
              <a:rPr lang="en-US" altLang="zh-CN" dirty="0" smtClean="0"/>
              <a:t>, both of which significantly slow down inference. In 6G scenarios such as autonomous driving or immersive communication, this level of delay is unacceptable.</a:t>
            </a:r>
          </a:p>
          <a:p>
            <a:endParaRPr lang="en-US" altLang="zh-CN" dirty="0" smtClean="0"/>
          </a:p>
          <a:p>
            <a:r>
              <a:rPr lang="en-US" altLang="zh-CN" dirty="0" smtClean="0"/>
              <a:t>The second is </a:t>
            </a:r>
            <a:r>
              <a:rPr lang="en-US" altLang="zh-CN" b="1" dirty="0" smtClean="0"/>
              <a:t>data privacy</a:t>
            </a:r>
            <a:r>
              <a:rPr lang="en-US" altLang="zh-CN" dirty="0" smtClean="0"/>
              <a:t>. In traditional LLM deployment models, user inputs are sent to the cloud for inference. This exposes sensitive personal data during transmission and processing, raising serious security and regulatory concerns. Applications like healthcare, finance, and personalized digital assistants simply cannot tolerate such risks.</a:t>
            </a:r>
          </a:p>
          <a:p>
            <a:endParaRPr lang="en-US" altLang="zh-CN" dirty="0" smtClean="0"/>
          </a:p>
          <a:p>
            <a:r>
              <a:rPr lang="en-US" altLang="zh-CN" dirty="0" smtClean="0"/>
              <a:t>While recent efforts have explored solutions such as model compression, quantization, and speculative decoding, these approaches either improve memory usage in specific contexts or still rely on centralized cloud inference. They do </a:t>
            </a:r>
            <a:r>
              <a:rPr lang="en-US" altLang="zh-CN" b="1" dirty="0" smtClean="0"/>
              <a:t>not address privacy concerns</a:t>
            </a:r>
            <a:r>
              <a:rPr lang="en-US" altLang="zh-CN" dirty="0" smtClean="0"/>
              <a:t>, and often fail to handle the compute limitations of edge devices.</a:t>
            </a:r>
          </a:p>
          <a:p>
            <a:endParaRPr lang="en-US" altLang="zh-CN" dirty="0" smtClean="0"/>
          </a:p>
          <a:p>
            <a:r>
              <a:rPr lang="en-US" altLang="zh-CN" dirty="0" smtClean="0"/>
              <a:t>Therefore, we need a new architectural approach—one that simultaneously addresses </a:t>
            </a:r>
            <a:r>
              <a:rPr lang="en-US" altLang="zh-CN" b="1" dirty="0" smtClean="0"/>
              <a:t>latency</a:t>
            </a:r>
            <a:r>
              <a:rPr lang="en-US" altLang="zh-CN" dirty="0" smtClean="0"/>
              <a:t>, </a:t>
            </a:r>
            <a:r>
              <a:rPr lang="en-US" altLang="zh-CN" b="1" dirty="0" smtClean="0"/>
              <a:t>privacy</a:t>
            </a:r>
            <a:r>
              <a:rPr lang="en-US" altLang="zh-CN" dirty="0" smtClean="0"/>
              <a:t>, and </a:t>
            </a:r>
            <a:r>
              <a:rPr lang="en-US" altLang="zh-CN" b="1" dirty="0" smtClean="0"/>
              <a:t>scalability</a:t>
            </a:r>
            <a:r>
              <a:rPr lang="en-US" altLang="zh-CN" dirty="0" smtClean="0"/>
              <a:t> under realistic 6G deployment constraints. This motivates our proposal: </a:t>
            </a:r>
            <a:r>
              <a:rPr lang="en-US" altLang="zh-CN" b="1" dirty="0" smtClean="0"/>
              <a:t>EdgePrompt</a:t>
            </a:r>
            <a:r>
              <a:rPr lang="en-US" altLang="zh-CN" dirty="0" smtClean="0"/>
              <a:t>, a collaborative inference framework that distributes computation across the cloud and the edge, while preserving user data privacy and maintaining high throughput.</a:t>
            </a:r>
          </a:p>
          <a:p>
            <a:endParaRPr lang="zh-CN" altLang="en-US"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3</a:t>
            </a:fld>
            <a:endParaRPr lang="zh-CN" altLang="en-US"/>
          </a:p>
        </p:txBody>
      </p:sp>
    </p:spTree>
    <p:extLst>
      <p:ext uri="{BB962C8B-B14F-4D97-AF65-F5344CB8AC3E}">
        <p14:creationId xmlns:p14="http://schemas.microsoft.com/office/powerpoint/2010/main" val="236578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core design of EdgePrompt addresses the three primary pain points in LLM inference: </a:t>
            </a:r>
            <a:r>
              <a:rPr lang="en-US" altLang="zh-CN" b="1" dirty="0" smtClean="0"/>
              <a:t>latency</a:t>
            </a:r>
            <a:r>
              <a:rPr lang="en-US" altLang="zh-CN" dirty="0" smtClean="0"/>
              <a:t>, </a:t>
            </a:r>
            <a:r>
              <a:rPr lang="en-US" altLang="zh-CN" b="1" dirty="0" smtClean="0"/>
              <a:t>memory overhead</a:t>
            </a:r>
            <a:r>
              <a:rPr lang="en-US" altLang="zh-CN" dirty="0" smtClean="0"/>
              <a:t>, and </a:t>
            </a:r>
            <a:r>
              <a:rPr lang="en-US" altLang="zh-CN" b="1" dirty="0" smtClean="0"/>
              <a:t>privacy leakage</a:t>
            </a:r>
            <a:r>
              <a:rPr lang="en-US" altLang="zh-CN" dirty="0" smtClean="0"/>
              <a:t>. This slide presents an overview of how our method systematically responds to these challenges through architectural innovation and system-level optimization.</a:t>
            </a:r>
          </a:p>
          <a:p>
            <a:endParaRPr lang="en-US" altLang="zh-CN" dirty="0" smtClean="0"/>
          </a:p>
          <a:p>
            <a:r>
              <a:rPr lang="en-US" altLang="zh-CN" dirty="0" smtClean="0"/>
              <a:t>First, we begin with a </a:t>
            </a:r>
            <a:r>
              <a:rPr lang="en-US" altLang="zh-CN" b="1" dirty="0" smtClean="0"/>
              <a:t>problem diagnosis</a:t>
            </a:r>
            <a:r>
              <a:rPr lang="en-US" altLang="zh-CN" dirty="0" smtClean="0"/>
              <a:t>. LLM inference follows an autoregressive decoding process that grows increasingly inefficient with longer input sequences. This is due to the expanding key-value cache and sequential nature of token generation, which limits parallelization. Additionally, conventional cloud-based inference introduces unavoidable privacy risks, as user input must be sent to remote servers for processing.</a:t>
            </a:r>
          </a:p>
          <a:p>
            <a:endParaRPr lang="en-US" altLang="zh-CN" dirty="0" smtClean="0"/>
          </a:p>
          <a:p>
            <a:r>
              <a:rPr lang="en-US" altLang="zh-CN" dirty="0" smtClean="0"/>
              <a:t>To address these limitations, we propose the </a:t>
            </a:r>
            <a:r>
              <a:rPr lang="en-US" altLang="zh-CN" b="1" dirty="0" smtClean="0"/>
              <a:t>EdgePrompt architecture</a:t>
            </a:r>
            <a:r>
              <a:rPr lang="en-US" altLang="zh-CN" dirty="0" smtClean="0"/>
              <a:t>. The key innovation is to </a:t>
            </a:r>
            <a:r>
              <a:rPr lang="en-US" altLang="zh-CN" b="1" dirty="0" smtClean="0"/>
              <a:t>separate the input prompt into two components</a:t>
            </a:r>
            <a:r>
              <a:rPr lang="en-US" altLang="zh-CN" dirty="0" smtClean="0"/>
              <a:t>: a cloud prompt and an edge prompt. The cloud prompt contains generic or task-level instructions and is processed in the cloud. The edge prompt contains user-specific content and remains on the local device. Each is handled independently by the model at different locations, enabling both </a:t>
            </a:r>
            <a:r>
              <a:rPr lang="en-US" altLang="zh-CN" b="1" dirty="0" smtClean="0"/>
              <a:t>privacy protection</a:t>
            </a:r>
            <a:r>
              <a:rPr lang="en-US" altLang="zh-CN" dirty="0" smtClean="0"/>
              <a:t> and </a:t>
            </a:r>
            <a:r>
              <a:rPr lang="en-US" altLang="zh-CN" b="1" dirty="0" smtClean="0"/>
              <a:t>distributed workload balancing</a:t>
            </a:r>
            <a:r>
              <a:rPr lang="en-US" altLang="zh-CN" dirty="0" smtClean="0"/>
              <a:t>.</a:t>
            </a:r>
          </a:p>
          <a:p>
            <a:endParaRPr lang="en-US" altLang="zh-CN" dirty="0" smtClean="0"/>
          </a:p>
          <a:p>
            <a:r>
              <a:rPr lang="en-US" altLang="zh-CN" dirty="0" smtClean="0"/>
              <a:t>The second component is our </a:t>
            </a:r>
            <a:r>
              <a:rPr lang="en-US" altLang="zh-CN" b="1" dirty="0" smtClean="0"/>
              <a:t>KV pair synchronization mechanism</a:t>
            </a:r>
            <a:r>
              <a:rPr lang="en-US" altLang="zh-CN" dirty="0" smtClean="0"/>
              <a:t>. Since attention layers rely on key-value vectors for context, EdgePrompt transmits the precomputed KV outputs from the cloud prompt to the edge device. These are then fused with locally computed edge prompt attention outputs. This design avoids redundant computation while preserving full-model fidelity.</a:t>
            </a:r>
          </a:p>
          <a:p>
            <a:endParaRPr lang="en-US" altLang="zh-CN" dirty="0" smtClean="0"/>
          </a:p>
          <a:p>
            <a:r>
              <a:rPr lang="en-US" altLang="zh-CN" dirty="0" smtClean="0"/>
              <a:t>Finally, we introduce a </a:t>
            </a:r>
            <a:r>
              <a:rPr lang="en-US" altLang="zh-CN" b="1" dirty="0" smtClean="0"/>
              <a:t>latency-optimized communication model</a:t>
            </a:r>
            <a:r>
              <a:rPr lang="en-US" altLang="zh-CN" dirty="0" smtClean="0"/>
              <a:t>. EdgePrompt schedules cloud computation, KV transmission, and edge-side decoding in an </a:t>
            </a:r>
            <a:r>
              <a:rPr lang="en-US" altLang="zh-CN" b="1" dirty="0" smtClean="0"/>
              <a:t>overlapping manner</a:t>
            </a:r>
            <a:r>
              <a:rPr lang="en-US" altLang="zh-CN" dirty="0" smtClean="0"/>
              <a:t>. This allows the system to perform data transfer and computation in parallel across model layers, significantly reducing idle time and achieving end-to-end latency minimization.</a:t>
            </a:r>
          </a:p>
          <a:p>
            <a:endParaRPr lang="en-US" altLang="zh-CN" dirty="0" smtClean="0"/>
          </a:p>
          <a:p>
            <a:r>
              <a:rPr lang="en-US" altLang="zh-CN" dirty="0" smtClean="0"/>
              <a:t>In the upcoming slides, we will explain each of these components in greater detail—starting with an analysis of the inference bottlenecks in LLMs, followed by the EdgePrompt architecture, and finally the time optimization model.</a:t>
            </a:r>
          </a:p>
          <a:p>
            <a:endParaRPr lang="zh-CN" altLang="en-US"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4</a:t>
            </a:fld>
            <a:endParaRPr lang="zh-CN" altLang="en-US"/>
          </a:p>
        </p:txBody>
      </p:sp>
    </p:spTree>
    <p:extLst>
      <p:ext uri="{BB962C8B-B14F-4D97-AF65-F5344CB8AC3E}">
        <p14:creationId xmlns:p14="http://schemas.microsoft.com/office/powerpoint/2010/main" val="179702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input prompt is divided into a cloud prompt and an edge prompt. The cloud prompt— which typically contains the overall instructions—is processed in the cloud, while the edge prompt—containing user-specific information—is handled locally. </a:t>
            </a:r>
            <a:r>
              <a:rPr lang="en-US" altLang="zh-CN" baseline="0" dirty="0" smtClean="0"/>
              <a:t>The separation of edge and user prompts enables the cloud for intensive computation, while </a:t>
            </a:r>
            <a:r>
              <a:rPr lang="en-US" altLang="zh-CN" baseline="0" dirty="0" err="1" smtClean="0"/>
              <a:t>uarantees</a:t>
            </a:r>
            <a:r>
              <a:rPr lang="en-US" altLang="zh-CN" baseline="0" dirty="0" smtClean="0"/>
              <a:t> the user privacy at the edge. In the meanwhile, a layer-wise KV parameters transmission strategy is employed for fast inference.</a:t>
            </a:r>
            <a:endParaRPr lang="en-US" altLang="zh-CN"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5</a:t>
            </a:fld>
            <a:endParaRPr lang="zh-CN" altLang="en-US"/>
          </a:p>
        </p:txBody>
      </p:sp>
    </p:spTree>
    <p:extLst>
      <p:ext uri="{BB962C8B-B14F-4D97-AF65-F5344CB8AC3E}">
        <p14:creationId xmlns:p14="http://schemas.microsoft.com/office/powerpoint/2010/main" val="177181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core design of EdgePrompt addresses the three primary pain points in LLM inference: </a:t>
            </a:r>
            <a:r>
              <a:rPr lang="en-US" altLang="zh-CN" b="1" dirty="0" smtClean="0"/>
              <a:t>latency</a:t>
            </a:r>
            <a:r>
              <a:rPr lang="en-US" altLang="zh-CN" dirty="0" smtClean="0"/>
              <a:t>, </a:t>
            </a:r>
            <a:r>
              <a:rPr lang="en-US" altLang="zh-CN" b="1" dirty="0" smtClean="0"/>
              <a:t>memory overhead</a:t>
            </a:r>
            <a:r>
              <a:rPr lang="en-US" altLang="zh-CN" dirty="0" smtClean="0"/>
              <a:t>, and </a:t>
            </a:r>
            <a:r>
              <a:rPr lang="en-US" altLang="zh-CN" b="1" dirty="0" smtClean="0"/>
              <a:t>privacy leakage</a:t>
            </a:r>
            <a:r>
              <a:rPr lang="en-US" altLang="zh-CN" dirty="0" smtClean="0"/>
              <a:t>. This slide presents an overview of how our method systematically responds to these challenges through architectural innovation and system-level optimization.</a:t>
            </a:r>
          </a:p>
          <a:p>
            <a:endParaRPr lang="en-US" altLang="zh-CN" dirty="0" smtClean="0"/>
          </a:p>
          <a:p>
            <a:r>
              <a:rPr lang="en-US" altLang="zh-CN" dirty="0" smtClean="0"/>
              <a:t>First, we begin with a </a:t>
            </a:r>
            <a:r>
              <a:rPr lang="en-US" altLang="zh-CN" b="1" dirty="0" smtClean="0"/>
              <a:t>problem diagnosis</a:t>
            </a:r>
            <a:r>
              <a:rPr lang="en-US" altLang="zh-CN" dirty="0" smtClean="0"/>
              <a:t>. LLM inference follows an autoregressive decoding process that grows increasingly inefficient with longer input sequences. This is due to the expanding key-value cache and sequential nature of token generation, which limits parallelization. Additionally, conventional cloud-based inference introduces unavoidable privacy risks, as user input must be sent to remote servers for processing.</a:t>
            </a:r>
          </a:p>
          <a:p>
            <a:endParaRPr lang="en-US" altLang="zh-CN" dirty="0" smtClean="0"/>
          </a:p>
          <a:p>
            <a:r>
              <a:rPr lang="en-US" altLang="zh-CN" dirty="0" smtClean="0"/>
              <a:t>To address these limitations, we propose the </a:t>
            </a:r>
            <a:r>
              <a:rPr lang="en-US" altLang="zh-CN" b="1" dirty="0" smtClean="0"/>
              <a:t>EdgePrompt architecture</a:t>
            </a:r>
            <a:r>
              <a:rPr lang="en-US" altLang="zh-CN" dirty="0" smtClean="0"/>
              <a:t>. The key innovation is to </a:t>
            </a:r>
            <a:r>
              <a:rPr lang="en-US" altLang="zh-CN" b="1" dirty="0" smtClean="0"/>
              <a:t>separate the input prompt into two components</a:t>
            </a:r>
            <a:r>
              <a:rPr lang="en-US" altLang="zh-CN" dirty="0" smtClean="0"/>
              <a:t>: a cloud prompt and an edge prompt. The cloud prompt contains generic or task-level instructions and is processed in the cloud. The edge prompt contains user-specific content and remains on the local device. Each is handled independently by the model at different locations, enabling both </a:t>
            </a:r>
            <a:r>
              <a:rPr lang="en-US" altLang="zh-CN" b="1" dirty="0" smtClean="0"/>
              <a:t>privacy protection</a:t>
            </a:r>
            <a:r>
              <a:rPr lang="en-US" altLang="zh-CN" dirty="0" smtClean="0"/>
              <a:t> and </a:t>
            </a:r>
            <a:r>
              <a:rPr lang="en-US" altLang="zh-CN" b="1" dirty="0" smtClean="0"/>
              <a:t>distributed workload balancing</a:t>
            </a:r>
            <a:r>
              <a:rPr lang="en-US" altLang="zh-CN" dirty="0" smtClean="0"/>
              <a:t>.</a:t>
            </a:r>
          </a:p>
          <a:p>
            <a:endParaRPr lang="en-US" altLang="zh-CN" dirty="0" smtClean="0"/>
          </a:p>
          <a:p>
            <a:r>
              <a:rPr lang="en-US" altLang="zh-CN" dirty="0" smtClean="0"/>
              <a:t>The second component is our </a:t>
            </a:r>
            <a:r>
              <a:rPr lang="en-US" altLang="zh-CN" b="1" dirty="0" smtClean="0"/>
              <a:t>KV pair synchronization mechanism</a:t>
            </a:r>
            <a:r>
              <a:rPr lang="en-US" altLang="zh-CN" dirty="0" smtClean="0"/>
              <a:t>. Since attention layers rely on key-value vectors for context, EdgePrompt transmits the precomputed KV outputs from the cloud prompt to the edge device. These are then fused with locally computed edge prompt attention outputs. This design avoids redundant computation while preserving full-model fidelity.</a:t>
            </a:r>
          </a:p>
          <a:p>
            <a:endParaRPr lang="en-US" altLang="zh-CN" dirty="0" smtClean="0"/>
          </a:p>
          <a:p>
            <a:r>
              <a:rPr lang="en-US" altLang="zh-CN" dirty="0" smtClean="0"/>
              <a:t>Finally, we introduce a </a:t>
            </a:r>
            <a:r>
              <a:rPr lang="en-US" altLang="zh-CN" b="1" dirty="0" smtClean="0"/>
              <a:t>latency-optimized communication model</a:t>
            </a:r>
            <a:r>
              <a:rPr lang="en-US" altLang="zh-CN" dirty="0" smtClean="0"/>
              <a:t>. EdgePrompt schedules cloud computation, KV transmission, and edge-side decoding in an </a:t>
            </a:r>
            <a:r>
              <a:rPr lang="en-US" altLang="zh-CN" b="1" dirty="0" smtClean="0"/>
              <a:t>overlapping manner</a:t>
            </a:r>
            <a:r>
              <a:rPr lang="en-US" altLang="zh-CN" dirty="0" smtClean="0"/>
              <a:t>. This allows the system to perform data transfer and computation in parallel across model layers, significantly reducing idle time and achieving end-to-end latency minimization.</a:t>
            </a:r>
            <a:endParaRPr lang="en-US" altLang="zh-CN"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6</a:t>
            </a:fld>
            <a:endParaRPr lang="zh-CN" altLang="en-US"/>
          </a:p>
        </p:txBody>
      </p:sp>
    </p:spTree>
    <p:extLst>
      <p:ext uri="{BB962C8B-B14F-4D97-AF65-F5344CB8AC3E}">
        <p14:creationId xmlns:p14="http://schemas.microsoft.com/office/powerpoint/2010/main" val="3084871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While the </a:t>
            </a:r>
            <a:r>
              <a:rPr lang="en-US" altLang="zh-CN" dirty="0" err="1" smtClean="0"/>
              <a:t>EdgePrompt</a:t>
            </a:r>
            <a:r>
              <a:rPr lang="en-US" altLang="zh-CN" dirty="0" smtClean="0"/>
              <a:t> architecture achieves functional separation between cloud and edge computation, we must also consider </a:t>
            </a:r>
            <a:r>
              <a:rPr lang="en-US" altLang="zh-CN" b="1" dirty="0" smtClean="0"/>
              <a:t>how to schedule the interaction</a:t>
            </a:r>
            <a:r>
              <a:rPr lang="en-US" altLang="zh-CN" dirty="0" smtClean="0"/>
              <a:t> between them to achieve minimal latency. To this end, we develop a </a:t>
            </a:r>
            <a:r>
              <a:rPr lang="en-US" altLang="zh-CN" b="1" dirty="0" smtClean="0"/>
              <a:t>communication-aware inference model</a:t>
            </a:r>
            <a:r>
              <a:rPr lang="en-US" altLang="zh-CN" dirty="0" smtClean="0"/>
              <a:t> that analyzes the total time required for a complete inference pass.</a:t>
            </a:r>
          </a:p>
          <a:p>
            <a:r>
              <a:rPr lang="en-US" altLang="zh-CN" dirty="0" smtClean="0"/>
              <a:t>The total inference time TTT consists of three major components:</a:t>
            </a:r>
          </a:p>
          <a:p>
            <a:endParaRPr lang="en-US" altLang="zh-CN" dirty="0" smtClean="0"/>
          </a:p>
          <a:p>
            <a:r>
              <a:rPr lang="en-US" altLang="zh-CN" b="1" dirty="0" smtClean="0"/>
              <a:t>Prefix time </a:t>
            </a:r>
            <a:r>
              <a:rPr lang="en-US" altLang="zh-CN" b="1" dirty="0" err="1" smtClean="0"/>
              <a:t>TprefixT_Tprefix</a:t>
            </a:r>
            <a:r>
              <a:rPr lang="en-US" altLang="zh-CN" b="1" dirty="0" smtClean="0"/>
              <a:t>​</a:t>
            </a:r>
            <a:r>
              <a:rPr lang="en-US" altLang="zh-CN" dirty="0" smtClean="0"/>
              <a:t>: initial model loading and parameter initialization</a:t>
            </a:r>
          </a:p>
          <a:p>
            <a:r>
              <a:rPr lang="en-US" altLang="zh-CN" b="1" dirty="0" smtClean="0"/>
              <a:t>Cloud prompt phase</a:t>
            </a:r>
            <a:r>
              <a:rPr lang="en-US" altLang="zh-CN" dirty="0" smtClean="0"/>
              <a:t>: computation of the first layer in the cloud and transmission of its KV cache</a:t>
            </a:r>
          </a:p>
          <a:p>
            <a:r>
              <a:rPr lang="en-US" altLang="zh-CN" b="1" dirty="0" smtClean="0"/>
              <a:t>Auto-regressive generation phase</a:t>
            </a:r>
            <a:r>
              <a:rPr lang="en-US" altLang="zh-CN" dirty="0" smtClean="0"/>
              <a:t>: overlapping execution of remaining layers:</a:t>
            </a:r>
          </a:p>
          <a:p>
            <a:pPr lvl="1"/>
            <a:r>
              <a:rPr lang="en-US" altLang="zh-CN" dirty="0" smtClean="0"/>
              <a:t>Cloud computes and transmits cloud prompt KV for layer </a:t>
            </a:r>
            <a:r>
              <a:rPr lang="en-US" altLang="zh-CN" dirty="0" err="1" smtClean="0"/>
              <a:t>lll</a:t>
            </a:r>
            <a:endParaRPr lang="en-US" altLang="zh-CN" dirty="0" smtClean="0"/>
          </a:p>
          <a:p>
            <a:pPr lvl="1"/>
            <a:r>
              <a:rPr lang="en-US" altLang="zh-CN" dirty="0" smtClean="0"/>
              <a:t>Edge computes edge prompt for layer </a:t>
            </a:r>
            <a:r>
              <a:rPr lang="en-US" altLang="zh-CN" dirty="0" err="1" smtClean="0"/>
              <a:t>lll</a:t>
            </a:r>
            <a:endParaRPr lang="en-US" altLang="zh-CN" dirty="0" smtClean="0"/>
          </a:p>
          <a:p>
            <a:endParaRPr lang="en-US" altLang="zh-CN" dirty="0" smtClean="0"/>
          </a:p>
          <a:p>
            <a:r>
              <a:rPr lang="en-US" altLang="zh-CN" dirty="0" smtClean="0"/>
              <a:t>The total time is therefore expressed as:</a:t>
            </a:r>
          </a:p>
          <a:p>
            <a:r>
              <a:rPr lang="en-US" altLang="zh-CN" dirty="0" smtClean="0"/>
              <a:t>T=</a:t>
            </a:r>
            <a:r>
              <a:rPr lang="en-US" altLang="zh-CN" dirty="0" err="1" smtClean="0"/>
              <a:t>Tprefix</a:t>
            </a:r>
            <a:r>
              <a:rPr lang="en-US" altLang="zh-CN" dirty="0" smtClean="0"/>
              <a:t>+(t1c,c+t1c,t)+max⁡[∑l=2L(</a:t>
            </a:r>
            <a:r>
              <a:rPr lang="en-US" altLang="zh-CN" dirty="0" err="1" smtClean="0"/>
              <a:t>tlc,c+tlc,t</a:t>
            </a:r>
            <a:r>
              <a:rPr lang="en-US" altLang="zh-CN" dirty="0" smtClean="0"/>
              <a:t>),∑l=1Ltle,c]T = T_{\text{prefix}} + (t_{1c,c} + t_{1c,t}) + \max\left[\sum_{l=2}^{L}(t_{</a:t>
            </a:r>
            <a:r>
              <a:rPr lang="en-US" altLang="zh-CN" dirty="0" err="1" smtClean="0"/>
              <a:t>lc,c</a:t>
            </a:r>
            <a:r>
              <a:rPr lang="en-US" altLang="zh-CN" dirty="0" smtClean="0"/>
              <a:t>} + t_{</a:t>
            </a:r>
            <a:r>
              <a:rPr lang="en-US" altLang="zh-CN" dirty="0" err="1" smtClean="0"/>
              <a:t>lc,t</a:t>
            </a:r>
            <a:r>
              <a:rPr lang="en-US" altLang="zh-CN" dirty="0" smtClean="0"/>
              <a:t>}), \sum_{l=1}^{L} t_{</a:t>
            </a:r>
            <a:r>
              <a:rPr lang="en-US" altLang="zh-CN" dirty="0" err="1" smtClean="0"/>
              <a:t>le,c</a:t>
            </a:r>
            <a:r>
              <a:rPr lang="en-US" altLang="zh-CN" dirty="0" smtClean="0"/>
              <a:t>}\right]T=</a:t>
            </a:r>
            <a:r>
              <a:rPr lang="en-US" altLang="zh-CN" dirty="0" err="1" smtClean="0"/>
              <a:t>Tprefix</a:t>
            </a:r>
            <a:r>
              <a:rPr lang="en-US" altLang="zh-CN" dirty="0" smtClean="0"/>
              <a:t>​+(t1c,c​+t1c,t​)+max[l=2∑L​(</a:t>
            </a:r>
            <a:r>
              <a:rPr lang="en-US" altLang="zh-CN" dirty="0" err="1" smtClean="0"/>
              <a:t>tlc,c</a:t>
            </a:r>
            <a:r>
              <a:rPr lang="en-US" altLang="zh-CN" dirty="0" smtClean="0"/>
              <a:t>​+</a:t>
            </a:r>
            <a:r>
              <a:rPr lang="en-US" altLang="zh-CN" dirty="0" err="1" smtClean="0"/>
              <a:t>tlc,t</a:t>
            </a:r>
            <a:r>
              <a:rPr lang="en-US" altLang="zh-CN" dirty="0" smtClean="0"/>
              <a:t>​),l=1∑L​</a:t>
            </a:r>
            <a:r>
              <a:rPr lang="en-US" altLang="zh-CN" dirty="0" err="1" smtClean="0"/>
              <a:t>tle,c</a:t>
            </a:r>
            <a:r>
              <a:rPr lang="en-US" altLang="zh-CN" dirty="0" smtClean="0"/>
              <a:t>​] This model captures the </a:t>
            </a:r>
            <a:r>
              <a:rPr lang="en-US" altLang="zh-CN" b="1" dirty="0" smtClean="0"/>
              <a:t>longest path in the schedule</a:t>
            </a:r>
            <a:r>
              <a:rPr lang="en-US" altLang="zh-CN" dirty="0" smtClean="0"/>
              <a:t>, depending on whether the system is bottlenecked by cloud transmission or edge computation. We distinguish three optimization objectives:</a:t>
            </a:r>
          </a:p>
          <a:p>
            <a:endParaRPr lang="en-US" altLang="zh-CN" b="1" dirty="0" smtClean="0"/>
          </a:p>
          <a:p>
            <a:r>
              <a:rPr lang="en-US" altLang="zh-CN" b="1" dirty="0" smtClean="0"/>
              <a:t>P1 (Transmission-bound)</a:t>
            </a:r>
            <a:r>
              <a:rPr lang="en-US" altLang="zh-CN" dirty="0" smtClean="0"/>
              <a:t>: Minimize communication latency when </a:t>
            </a:r>
            <a:r>
              <a:rPr lang="en-US" altLang="zh-CN" dirty="0" err="1" smtClean="0"/>
              <a:t>tlc,tt</a:t>
            </a:r>
            <a:r>
              <a:rPr lang="en-US" altLang="zh-CN" dirty="0" smtClean="0"/>
              <a:t>_{</a:t>
            </a:r>
            <a:r>
              <a:rPr lang="en-US" altLang="zh-CN" dirty="0" err="1" smtClean="0"/>
              <a:t>lc,t</a:t>
            </a:r>
            <a:r>
              <a:rPr lang="en-US" altLang="zh-CN" dirty="0" smtClean="0"/>
              <a:t>}</a:t>
            </a:r>
            <a:r>
              <a:rPr lang="en-US" altLang="zh-CN" dirty="0" err="1" smtClean="0"/>
              <a:t>tlc,t</a:t>
            </a:r>
            <a:r>
              <a:rPr lang="en-US" altLang="zh-CN" dirty="0" smtClean="0"/>
              <a:t>​ dominates</a:t>
            </a:r>
          </a:p>
          <a:p>
            <a:r>
              <a:rPr lang="en-US" altLang="zh-CN" b="1" dirty="0" smtClean="0"/>
              <a:t>P2 (Edge-compute-bound)</a:t>
            </a:r>
            <a:r>
              <a:rPr lang="en-US" altLang="zh-CN" dirty="0" smtClean="0"/>
              <a:t>: Optimize local computation when </a:t>
            </a:r>
            <a:r>
              <a:rPr lang="en-US" altLang="zh-CN" dirty="0" err="1" smtClean="0"/>
              <a:t>tle,ct</a:t>
            </a:r>
            <a:r>
              <a:rPr lang="en-US" altLang="zh-CN" dirty="0" smtClean="0"/>
              <a:t>_{</a:t>
            </a:r>
            <a:r>
              <a:rPr lang="en-US" altLang="zh-CN" dirty="0" err="1" smtClean="0"/>
              <a:t>le,c</a:t>
            </a:r>
            <a:r>
              <a:rPr lang="en-US" altLang="zh-CN" dirty="0" smtClean="0"/>
              <a:t>}</a:t>
            </a:r>
            <a:r>
              <a:rPr lang="en-US" altLang="zh-CN" dirty="0" err="1" smtClean="0"/>
              <a:t>tle,c</a:t>
            </a:r>
            <a:r>
              <a:rPr lang="en-US" altLang="zh-CN" dirty="0" smtClean="0"/>
              <a:t>​ is slower</a:t>
            </a:r>
          </a:p>
          <a:p>
            <a:r>
              <a:rPr lang="en-US" altLang="zh-CN" b="1" dirty="0" smtClean="0"/>
              <a:t>P3 (Mixed)</a:t>
            </a:r>
            <a:r>
              <a:rPr lang="en-US" altLang="zh-CN" dirty="0" smtClean="0"/>
              <a:t>: Joint optimization under balanced or changing conditions</a:t>
            </a:r>
          </a:p>
          <a:p>
            <a:endParaRPr lang="en-US" altLang="zh-CN" dirty="0" smtClean="0"/>
          </a:p>
          <a:p>
            <a:r>
              <a:rPr lang="en-US" altLang="zh-CN" dirty="0" smtClean="0"/>
              <a:t>To support this model, we make two practical assumptions. First, that the </a:t>
            </a:r>
            <a:r>
              <a:rPr lang="en-US" altLang="zh-CN" b="1" dirty="0" smtClean="0"/>
              <a:t>cloud server is computationally faster</a:t>
            </a:r>
            <a:r>
              <a:rPr lang="en-US" altLang="zh-CN" dirty="0" smtClean="0"/>
              <a:t> than the edge device, i.e., </a:t>
            </a:r>
            <a:r>
              <a:rPr lang="en-US" altLang="zh-CN" dirty="0" err="1" smtClean="0"/>
              <a:t>tlc,c</a:t>
            </a:r>
            <a:r>
              <a:rPr lang="en-US" altLang="zh-CN" dirty="0" smtClean="0"/>
              <a:t>&lt;</a:t>
            </a:r>
            <a:r>
              <a:rPr lang="en-US" altLang="zh-CN" dirty="0" err="1" smtClean="0"/>
              <a:t>tle,ct</a:t>
            </a:r>
            <a:r>
              <a:rPr lang="en-US" altLang="zh-CN" dirty="0" smtClean="0"/>
              <a:t>_{</a:t>
            </a:r>
            <a:r>
              <a:rPr lang="en-US" altLang="zh-CN" dirty="0" err="1" smtClean="0"/>
              <a:t>lc,c</a:t>
            </a:r>
            <a:r>
              <a:rPr lang="en-US" altLang="zh-CN" dirty="0" smtClean="0"/>
              <a:t>} &lt; t_{</a:t>
            </a:r>
            <a:r>
              <a:rPr lang="en-US" altLang="zh-CN" dirty="0" err="1" smtClean="0"/>
              <a:t>le,c</a:t>
            </a:r>
            <a:r>
              <a:rPr lang="en-US" altLang="zh-CN" dirty="0" smtClean="0"/>
              <a:t>}</a:t>
            </a:r>
            <a:r>
              <a:rPr lang="en-US" altLang="zh-CN" dirty="0" err="1" smtClean="0"/>
              <a:t>tlc,c</a:t>
            </a:r>
            <a:r>
              <a:rPr lang="en-US" altLang="zh-CN" dirty="0" smtClean="0"/>
              <a:t>​&lt;</a:t>
            </a:r>
            <a:r>
              <a:rPr lang="en-US" altLang="zh-CN" dirty="0" err="1" smtClean="0"/>
              <a:t>tle,c</a:t>
            </a:r>
            <a:r>
              <a:rPr lang="en-US" altLang="zh-CN" dirty="0" smtClean="0"/>
              <a:t>​, which holds for most deployments. Second, we assume </a:t>
            </a:r>
            <a:r>
              <a:rPr lang="en-US" altLang="zh-CN" b="1" dirty="0" smtClean="0"/>
              <a:t>consistent workload per layer</a:t>
            </a:r>
            <a:r>
              <a:rPr lang="en-US" altLang="zh-CN" dirty="0" smtClean="0"/>
              <a:t> due to uniform model architecture, meaning that compute time and KV size are approximately constant across layers.</a:t>
            </a:r>
          </a:p>
          <a:p>
            <a:endParaRPr lang="en-US" altLang="zh-CN" dirty="0" smtClean="0"/>
          </a:p>
          <a:p>
            <a:r>
              <a:rPr lang="en-US" altLang="zh-CN" dirty="0" smtClean="0"/>
              <a:t>By leveraging this model, </a:t>
            </a:r>
            <a:r>
              <a:rPr lang="en-US" altLang="zh-CN" dirty="0" err="1" smtClean="0"/>
              <a:t>EdgePrompt</a:t>
            </a:r>
            <a:r>
              <a:rPr lang="en-US" altLang="zh-CN" dirty="0" smtClean="0"/>
              <a:t> dynamically schedules cloud-edge interactions using </a:t>
            </a:r>
            <a:r>
              <a:rPr lang="en-US" altLang="zh-CN" b="1" dirty="0" smtClean="0"/>
              <a:t>overlapping execution</a:t>
            </a:r>
            <a:r>
              <a:rPr lang="en-US" altLang="zh-CN" dirty="0" smtClean="0"/>
              <a:t>, effectively </a:t>
            </a:r>
            <a:r>
              <a:rPr lang="en-US" altLang="zh-CN" b="1" dirty="0" smtClean="0"/>
              <a:t>reducing idle time and hiding transmission delay</a:t>
            </a:r>
            <a:r>
              <a:rPr lang="en-US" altLang="zh-CN" dirty="0" smtClean="0"/>
              <a:t> behind local processing. This design is particularly well suited for real-time applications in 6G networks.</a:t>
            </a:r>
          </a:p>
          <a:p>
            <a:endParaRPr lang="en-US" altLang="zh-CN"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7</a:t>
            </a:fld>
            <a:endParaRPr lang="zh-CN" altLang="en-US"/>
          </a:p>
        </p:txBody>
      </p:sp>
    </p:spTree>
    <p:extLst>
      <p:ext uri="{BB962C8B-B14F-4D97-AF65-F5344CB8AC3E}">
        <p14:creationId xmlns:p14="http://schemas.microsoft.com/office/powerpoint/2010/main" val="379922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first evaluated </a:t>
            </a:r>
            <a:r>
              <a:rPr lang="en-US" altLang="zh-CN" b="1" dirty="0" smtClean="0"/>
              <a:t>batch inference performance</a:t>
            </a:r>
            <a:r>
              <a:rPr lang="en-US" altLang="zh-CN" dirty="0" smtClean="0"/>
              <a:t>, where 1,000 requests were grouped into 100 batches. Each batch used a </a:t>
            </a:r>
            <a:r>
              <a:rPr lang="en-US" altLang="zh-CN" b="1" dirty="0" smtClean="0"/>
              <a:t>cloud prompt ranging from 64 to 1024 tokens</a:t>
            </a:r>
            <a:r>
              <a:rPr lang="en-US" altLang="zh-CN" dirty="0" smtClean="0"/>
              <a:t>, with a fixed </a:t>
            </a:r>
            <a:r>
              <a:rPr lang="en-US" altLang="zh-CN" b="1" dirty="0" smtClean="0"/>
              <a:t>edge prompt of 512 tokens</a:t>
            </a:r>
            <a:r>
              <a:rPr lang="en-US" altLang="zh-CN" dirty="0" smtClean="0"/>
              <a:t>.</a:t>
            </a:r>
          </a:p>
          <a:p>
            <a:endParaRPr lang="en-US" altLang="zh-CN" dirty="0" smtClean="0"/>
          </a:p>
          <a:p>
            <a:r>
              <a:rPr lang="en-US" altLang="zh-CN" dirty="0" smtClean="0"/>
              <a:t>As shown in the figures, when deployed on the cloud, </a:t>
            </a:r>
            <a:r>
              <a:rPr lang="en-US" altLang="zh-CN" b="1" dirty="0" err="1" smtClean="0"/>
              <a:t>PageAttention's</a:t>
            </a:r>
            <a:r>
              <a:rPr lang="en-US" altLang="zh-CN" b="1" dirty="0" smtClean="0"/>
              <a:t> throughput degraded significantly</a:t>
            </a:r>
            <a:r>
              <a:rPr lang="en-US" altLang="zh-CN" dirty="0" smtClean="0"/>
              <a:t> with increasing prompt length—up to a 50% drop—due to compute saturation. </a:t>
            </a:r>
            <a:r>
              <a:rPr lang="en-US" altLang="zh-CN" b="1" dirty="0" err="1" smtClean="0"/>
              <a:t>RelayAttention</a:t>
            </a:r>
            <a:r>
              <a:rPr lang="en-US" altLang="zh-CN" dirty="0" smtClean="0"/>
              <a:t> remained stable, leveraging KV reuse, but its throughput was capped under heavy system token loads.</a:t>
            </a:r>
          </a:p>
          <a:p>
            <a:endParaRPr lang="en-US" altLang="zh-CN" dirty="0" smtClean="0"/>
          </a:p>
          <a:p>
            <a:r>
              <a:rPr lang="en-US" altLang="zh-CN" b="1" dirty="0" err="1" smtClean="0"/>
              <a:t>EdgePrompt</a:t>
            </a:r>
            <a:r>
              <a:rPr lang="en-US" altLang="zh-CN" dirty="0" smtClean="0"/>
              <a:t>, by offloading system prompt computation to the cloud, maintained high throughput even for long prompts. On the edge device, its performance advantage was more prominent: up to </a:t>
            </a:r>
            <a:r>
              <a:rPr lang="en-US" altLang="zh-CN" b="1" dirty="0" smtClean="0"/>
              <a:t>20% higher throughput than </a:t>
            </a:r>
            <a:r>
              <a:rPr lang="en-US" altLang="zh-CN" b="1" dirty="0" err="1" smtClean="0"/>
              <a:t>RelayAttention</a:t>
            </a:r>
            <a:r>
              <a:rPr lang="en-US" altLang="zh-CN" dirty="0" smtClean="0"/>
              <a:t>, and </a:t>
            </a:r>
            <a:r>
              <a:rPr lang="en-US" altLang="zh-CN" b="1" dirty="0" smtClean="0"/>
              <a:t>50% higher than </a:t>
            </a:r>
            <a:r>
              <a:rPr lang="en-US" altLang="zh-CN" b="1" dirty="0" err="1" smtClean="0"/>
              <a:t>PageAttention</a:t>
            </a:r>
            <a:r>
              <a:rPr lang="en-US" altLang="zh-CN" dirty="0" smtClean="0"/>
              <a:t>.</a:t>
            </a:r>
          </a:p>
          <a:p>
            <a:r>
              <a:rPr lang="en-US" altLang="zh-CN" dirty="0" smtClean="0"/>
              <a:t>These results validate that </a:t>
            </a:r>
            <a:r>
              <a:rPr lang="en-US" altLang="zh-CN" dirty="0" err="1" smtClean="0"/>
              <a:t>EdgePrompt</a:t>
            </a:r>
            <a:r>
              <a:rPr lang="en-US" altLang="zh-CN" dirty="0" smtClean="0"/>
              <a:t> effectively alleviates memory and compute bottlenecks in </a:t>
            </a:r>
            <a:r>
              <a:rPr lang="en-US" altLang="zh-CN" b="1" dirty="0" smtClean="0"/>
              <a:t>non-interactive, high-volume workloads</a:t>
            </a:r>
            <a:r>
              <a:rPr lang="en-US" altLang="zh-CN" dirty="0" smtClean="0"/>
              <a:t>.</a:t>
            </a:r>
          </a:p>
          <a:p>
            <a:endParaRPr lang="en-US" altLang="zh-CN"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8</a:t>
            </a:fld>
            <a:endParaRPr lang="zh-CN" altLang="en-US"/>
          </a:p>
        </p:txBody>
      </p:sp>
    </p:spTree>
    <p:extLst>
      <p:ext uri="{BB962C8B-B14F-4D97-AF65-F5344CB8AC3E}">
        <p14:creationId xmlns:p14="http://schemas.microsoft.com/office/powerpoint/2010/main" val="79132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a:t>
            </a:r>
            <a:r>
              <a:rPr lang="en-US" altLang="zh-CN" b="1" dirty="0" smtClean="0"/>
              <a:t>interactive setting</a:t>
            </a:r>
            <a:r>
              <a:rPr lang="en-US" altLang="zh-CN" dirty="0" smtClean="0"/>
              <a:t>, we simulated </a:t>
            </a:r>
            <a:r>
              <a:rPr lang="en-US" altLang="zh-CN" b="1" dirty="0" smtClean="0"/>
              <a:t>real-time user interactions</a:t>
            </a:r>
            <a:r>
              <a:rPr lang="en-US" altLang="zh-CN" dirty="0" smtClean="0"/>
              <a:t> by generating 1,000 requests with </a:t>
            </a:r>
            <a:r>
              <a:rPr lang="en-US" altLang="zh-CN" b="1" dirty="0" smtClean="0"/>
              <a:t>Poisson-distributed arrival rates</a:t>
            </a:r>
            <a:r>
              <a:rPr lang="en-US" altLang="zh-CN" dirty="0" smtClean="0"/>
              <a:t>, increasing load dynamically. Cloud prompt lengths ranged from 512 to 1024 tokens.</a:t>
            </a:r>
          </a:p>
          <a:p>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fld id="{1A7B730B-CCB4-4093-A933-4D3202A1907D}" type="slidenum">
              <a:rPr lang="zh-CN" altLang="en-US" smtClean="0"/>
              <a:t>9</a:t>
            </a:fld>
            <a:endParaRPr lang="zh-CN" altLang="en-US"/>
          </a:p>
        </p:txBody>
      </p:sp>
    </p:spTree>
    <p:extLst>
      <p:ext uri="{BB962C8B-B14F-4D97-AF65-F5344CB8AC3E}">
        <p14:creationId xmlns:p14="http://schemas.microsoft.com/office/powerpoint/2010/main" val="404442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2AC4C8E-C174-4E2C-B7BA-9EF21DDE770D}" type="slidenum">
              <a:rPr lang="zh-CN" altLang="zh-CN"/>
              <a:pPr/>
              <a:t>‹#›</a:t>
            </a:fld>
            <a:endParaRPr lang="zh-CN" altLang="zh-CN"/>
          </a:p>
        </p:txBody>
      </p:sp>
    </p:spTree>
    <p:extLst>
      <p:ext uri="{BB962C8B-B14F-4D97-AF65-F5344CB8AC3E}">
        <p14:creationId xmlns:p14="http://schemas.microsoft.com/office/powerpoint/2010/main" val="415604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C0FB931-F4B1-4F9C-8185-5F574C223089}" type="slidenum">
              <a:rPr lang="zh-CN" altLang="zh-CN"/>
              <a:pPr/>
              <a:t>‹#›</a:t>
            </a:fld>
            <a:endParaRPr lang="zh-CN" altLang="zh-CN"/>
          </a:p>
        </p:txBody>
      </p:sp>
    </p:spTree>
    <p:extLst>
      <p:ext uri="{BB962C8B-B14F-4D97-AF65-F5344CB8AC3E}">
        <p14:creationId xmlns:p14="http://schemas.microsoft.com/office/powerpoint/2010/main" val="823007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BD586AB-6EF8-4951-8EDC-11DF5D7AB7CB}" type="slidenum">
              <a:rPr lang="zh-CN" altLang="zh-CN"/>
              <a:pPr/>
              <a:t>‹#›</a:t>
            </a:fld>
            <a:endParaRPr lang="zh-CN" altLang="zh-CN"/>
          </a:p>
        </p:txBody>
      </p:sp>
    </p:spTree>
    <p:extLst>
      <p:ext uri="{BB962C8B-B14F-4D97-AF65-F5344CB8AC3E}">
        <p14:creationId xmlns:p14="http://schemas.microsoft.com/office/powerpoint/2010/main" val="198748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E39884E9-994A-438C-8814-F8524073F722}" type="slidenum">
              <a:rPr lang="zh-CN" altLang="zh-CN"/>
              <a:pPr/>
              <a:t>‹#›</a:t>
            </a:fld>
            <a:endParaRPr lang="zh-CN" altLang="zh-CN"/>
          </a:p>
        </p:txBody>
      </p:sp>
    </p:spTree>
    <p:extLst>
      <p:ext uri="{BB962C8B-B14F-4D97-AF65-F5344CB8AC3E}">
        <p14:creationId xmlns:p14="http://schemas.microsoft.com/office/powerpoint/2010/main" val="416443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525DEA9E-5D5E-47CD-807D-48E6E1676357}" type="slidenum">
              <a:rPr lang="zh-CN" altLang="zh-CN"/>
              <a:pPr/>
              <a:t>‹#›</a:t>
            </a:fld>
            <a:endParaRPr lang="zh-CN" altLang="zh-CN"/>
          </a:p>
        </p:txBody>
      </p:sp>
    </p:spTree>
    <p:extLst>
      <p:ext uri="{BB962C8B-B14F-4D97-AF65-F5344CB8AC3E}">
        <p14:creationId xmlns:p14="http://schemas.microsoft.com/office/powerpoint/2010/main" val="78687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565B794-BF1B-41A7-B846-0620D02D81AE}" type="slidenum">
              <a:rPr lang="zh-CN" altLang="zh-CN"/>
              <a:pPr/>
              <a:t>‹#›</a:t>
            </a:fld>
            <a:endParaRPr lang="zh-CN" altLang="zh-CN"/>
          </a:p>
        </p:txBody>
      </p:sp>
    </p:spTree>
    <p:extLst>
      <p:ext uri="{BB962C8B-B14F-4D97-AF65-F5344CB8AC3E}">
        <p14:creationId xmlns:p14="http://schemas.microsoft.com/office/powerpoint/2010/main" val="155825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F3231B06-192F-4EB4-8FC1-86D71B50A162}" type="slidenum">
              <a:rPr lang="zh-CN" altLang="zh-CN"/>
              <a:pPr/>
              <a:t>‹#›</a:t>
            </a:fld>
            <a:endParaRPr lang="zh-CN" altLang="zh-CN"/>
          </a:p>
        </p:txBody>
      </p:sp>
    </p:spTree>
    <p:extLst>
      <p:ext uri="{BB962C8B-B14F-4D97-AF65-F5344CB8AC3E}">
        <p14:creationId xmlns:p14="http://schemas.microsoft.com/office/powerpoint/2010/main" val="246831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A5CDF22-9C27-446E-AA6E-79B0AD351AE7}" type="slidenum">
              <a:rPr lang="zh-CN" altLang="zh-CN"/>
              <a:pPr/>
              <a:t>‹#›</a:t>
            </a:fld>
            <a:endParaRPr lang="zh-CN" altLang="zh-CN"/>
          </a:p>
        </p:txBody>
      </p:sp>
    </p:spTree>
    <p:extLst>
      <p:ext uri="{BB962C8B-B14F-4D97-AF65-F5344CB8AC3E}">
        <p14:creationId xmlns:p14="http://schemas.microsoft.com/office/powerpoint/2010/main" val="136356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8C56875C-244B-4438-B341-A4CEE973C3FD}" type="slidenum">
              <a:rPr lang="zh-CN" altLang="zh-CN"/>
              <a:pPr/>
              <a:t>‹#›</a:t>
            </a:fld>
            <a:endParaRPr lang="zh-CN" altLang="zh-CN"/>
          </a:p>
        </p:txBody>
      </p:sp>
    </p:spTree>
    <p:extLst>
      <p:ext uri="{BB962C8B-B14F-4D97-AF65-F5344CB8AC3E}">
        <p14:creationId xmlns:p14="http://schemas.microsoft.com/office/powerpoint/2010/main" val="265697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B3170E5-F173-4889-BB4D-016F3C7D40D6}" type="slidenum">
              <a:rPr lang="zh-CN" altLang="zh-CN"/>
              <a:pPr/>
              <a:t>‹#›</a:t>
            </a:fld>
            <a:endParaRPr lang="zh-CN" altLang="zh-CN"/>
          </a:p>
        </p:txBody>
      </p:sp>
    </p:spTree>
    <p:extLst>
      <p:ext uri="{BB962C8B-B14F-4D97-AF65-F5344CB8AC3E}">
        <p14:creationId xmlns:p14="http://schemas.microsoft.com/office/powerpoint/2010/main" val="324853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AE24C5B-28D2-49FD-9F44-F15016BECBE8}" type="slidenum">
              <a:rPr lang="zh-CN" altLang="zh-CN"/>
              <a:pPr/>
              <a:t>‹#›</a:t>
            </a:fld>
            <a:endParaRPr lang="zh-CN" altLang="zh-CN"/>
          </a:p>
        </p:txBody>
      </p:sp>
    </p:spTree>
    <p:extLst>
      <p:ext uri="{BB962C8B-B14F-4D97-AF65-F5344CB8AC3E}">
        <p14:creationId xmlns:p14="http://schemas.microsoft.com/office/powerpoint/2010/main" val="70441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340C3BE-3B5F-4AF4-A576-080238599D09}"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7" name="文本框 6"/>
          <p:cNvSpPr txBox="1"/>
          <p:nvPr/>
        </p:nvSpPr>
        <p:spPr>
          <a:xfrm>
            <a:off x="1043608" y="908720"/>
            <a:ext cx="7560840" cy="931024"/>
          </a:xfrm>
          <a:prstGeom prst="rect">
            <a:avLst/>
          </a:prstGeom>
          <a:noFill/>
        </p:spPr>
        <p:txBody>
          <a:bodyPr wrap="square" lIns="68580" tIns="34290" rIns="68580" bIns="34290" rtlCol="0">
            <a:spAutoFit/>
          </a:bodyPr>
          <a:lstStyle/>
          <a:p>
            <a:r>
              <a:rPr lang="en-US" altLang="zh-CN" sz="2800" b="1" dirty="0" smtClean="0">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sym typeface="+mn-ea"/>
              </a:rPr>
              <a:t>EdgePrompt: A Distributed Key-Value Inference</a:t>
            </a:r>
          </a:p>
          <a:p>
            <a:r>
              <a:rPr lang="en-US" altLang="zh-CN" sz="2800" b="1" dirty="0" smtClean="0">
                <a:effectLst>
                  <a:outerShdw blurRad="38100" dist="19050" dir="2700000" algn="tl" rotWithShape="0">
                    <a:schemeClr val="dk1">
                      <a:alpha val="40000"/>
                    </a:schemeClr>
                  </a:outerShdw>
                </a:effectLst>
                <a:latin typeface="Times New Roman" panose="02020603050405020304" charset="0"/>
                <a:ea typeface="Times New Roman" panose="02020603050405020304" charset="0"/>
                <a:cs typeface="Times New Roman" panose="02020603050405020304" charset="0"/>
                <a:sym typeface="+mn-ea"/>
              </a:rPr>
              <a:t>Framework for LLMs in 6G Networks</a:t>
            </a:r>
            <a:endParaRPr lang="zh-CN" altLang="en-US" sz="2800" b="1" dirty="0">
              <a:effectLst>
                <a:outerShdw blurRad="38100" dist="19050" dir="2700000" algn="tl" rotWithShape="0">
                  <a:schemeClr val="dk1">
                    <a:alpha val="40000"/>
                  </a:schemeClr>
                </a:outerShdw>
              </a:effectLst>
              <a:latin typeface="幼圆" panose="02010509060101010101" pitchFamily="49" charset="-122"/>
              <a:ea typeface="幼圆" panose="02010509060101010101" pitchFamily="49" charset="-122"/>
              <a:sym typeface="+mn-ea"/>
            </a:endParaRPr>
          </a:p>
        </p:txBody>
      </p:sp>
      <p:sp>
        <p:nvSpPr>
          <p:cNvPr id="3075" name="文本框 3074"/>
          <p:cNvSpPr txBox="1"/>
          <p:nvPr/>
        </p:nvSpPr>
        <p:spPr>
          <a:xfrm>
            <a:off x="2123728" y="2204864"/>
            <a:ext cx="4284476" cy="807913"/>
          </a:xfrm>
          <a:prstGeom prst="rect">
            <a:avLst/>
          </a:prstGeom>
          <a:noFill/>
          <a:ln w="9525">
            <a:noFill/>
            <a:miter/>
          </a:ln>
          <a:effectLst/>
        </p:spPr>
        <p:txBody>
          <a:bodyPr vert="horz" wrap="square" lIns="68580" tIns="34290" rIns="68580" bIns="34290" anchor="t">
            <a:spAutoFit/>
          </a:bodyPr>
          <a:lstStyle/>
          <a:p>
            <a:pPr lvl="0" eaLnBrk="0" hangingPunct="0"/>
            <a:r>
              <a:rPr lang="en-US" altLang="zh-CN" sz="1200" dirty="0" err="1" smtClean="0">
                <a:solidFill>
                  <a:schemeClr val="tx1">
                    <a:lumMod val="75000"/>
                    <a:lumOff val="25000"/>
                  </a:schemeClr>
                </a:solidFill>
                <a:cs typeface="+mn-ea"/>
                <a:sym typeface="+mn-lt"/>
              </a:rPr>
              <a:t>Jiahong</a:t>
            </a:r>
            <a:r>
              <a:rPr lang="en-US" altLang="zh-CN" sz="1200" dirty="0" smtClean="0">
                <a:solidFill>
                  <a:schemeClr val="tx1">
                    <a:lumMod val="75000"/>
                    <a:lumOff val="25000"/>
                  </a:schemeClr>
                </a:solidFill>
                <a:cs typeface="+mn-ea"/>
                <a:sym typeface="+mn-lt"/>
              </a:rPr>
              <a:t> Ning, </a:t>
            </a:r>
            <a:r>
              <a:rPr lang="en-US" altLang="zh-CN" sz="1200" dirty="0" err="1" smtClean="0">
                <a:solidFill>
                  <a:schemeClr val="tx1">
                    <a:lumMod val="75000"/>
                    <a:lumOff val="25000"/>
                  </a:schemeClr>
                </a:solidFill>
                <a:cs typeface="+mn-ea"/>
                <a:sym typeface="+mn-lt"/>
              </a:rPr>
              <a:t>Pengyan</a:t>
            </a:r>
            <a:r>
              <a:rPr lang="en-US" altLang="zh-CN" sz="1200" dirty="0" smtClean="0">
                <a:solidFill>
                  <a:schemeClr val="tx1">
                    <a:lumMod val="75000"/>
                    <a:lumOff val="25000"/>
                  </a:schemeClr>
                </a:solidFill>
                <a:cs typeface="+mn-ea"/>
                <a:sym typeface="+mn-lt"/>
              </a:rPr>
              <a:t> Zhu, Ce Zheng, Gary Lee, </a:t>
            </a:r>
            <a:r>
              <a:rPr lang="en-US" altLang="zh-CN" sz="1200" dirty="0" err="1" smtClean="0">
                <a:solidFill>
                  <a:schemeClr val="tx1">
                    <a:lumMod val="75000"/>
                    <a:lumOff val="25000"/>
                  </a:schemeClr>
                </a:solidFill>
                <a:cs typeface="+mn-ea"/>
                <a:sym typeface="+mn-lt"/>
              </a:rPr>
              <a:t>Sumei</a:t>
            </a:r>
            <a:r>
              <a:rPr lang="en-US" altLang="zh-CN" sz="1200" dirty="0" smtClean="0">
                <a:solidFill>
                  <a:schemeClr val="tx1">
                    <a:lumMod val="75000"/>
                    <a:lumOff val="25000"/>
                  </a:schemeClr>
                </a:solidFill>
                <a:cs typeface="+mn-ea"/>
                <a:sym typeface="+mn-lt"/>
              </a:rPr>
              <a:t> Sun, </a:t>
            </a:r>
            <a:r>
              <a:rPr lang="en-US" altLang="zh-CN" sz="1200" dirty="0" err="1" smtClean="0">
                <a:solidFill>
                  <a:schemeClr val="tx1">
                    <a:lumMod val="75000"/>
                    <a:lumOff val="25000"/>
                  </a:schemeClr>
                </a:solidFill>
                <a:cs typeface="+mn-ea"/>
                <a:sym typeface="+mn-lt"/>
              </a:rPr>
              <a:t>Tingting</a:t>
            </a:r>
            <a:r>
              <a:rPr lang="en-US" altLang="zh-CN" sz="1200" dirty="0" smtClean="0">
                <a:solidFill>
                  <a:schemeClr val="tx1">
                    <a:lumMod val="75000"/>
                    <a:lumOff val="25000"/>
                  </a:schemeClr>
                </a:solidFill>
                <a:cs typeface="+mn-ea"/>
                <a:sym typeface="+mn-lt"/>
              </a:rPr>
              <a:t> Yang</a:t>
            </a:r>
          </a:p>
          <a:p>
            <a:pPr lvl="0" eaLnBrk="0" hangingPunct="0"/>
            <a:endParaRPr lang="en-US" altLang="zh-CN" sz="1200" dirty="0">
              <a:solidFill>
                <a:schemeClr val="tx1">
                  <a:lumMod val="75000"/>
                  <a:lumOff val="25000"/>
                </a:schemeClr>
              </a:solidFill>
              <a:cs typeface="+mn-ea"/>
              <a:sym typeface="+mn-lt"/>
            </a:endParaRPr>
          </a:p>
          <a:p>
            <a:pPr lvl="0" eaLnBrk="0" hangingPunct="0"/>
            <a:r>
              <a:rPr lang="en-US" altLang="zh-CN" sz="1200" dirty="0" smtClean="0"/>
              <a:t>IEEE INFOCOM 2025 PerAI-6G Workshop</a:t>
            </a:r>
            <a:endParaRPr lang="en-US" altLang="zh-CN" sz="1200" dirty="0">
              <a:solidFill>
                <a:schemeClr val="tx1">
                  <a:lumMod val="75000"/>
                  <a:lumOff val="25000"/>
                </a:schemeClr>
              </a:solidFill>
              <a:cs typeface="+mn-ea"/>
              <a:sym typeface="+mn-lt"/>
            </a:endParaRPr>
          </a:p>
        </p:txBody>
      </p:sp>
      <p:grpSp>
        <p:nvGrpSpPr>
          <p:cNvPr id="3" name="组合 2"/>
          <p:cNvGrpSpPr/>
          <p:nvPr/>
        </p:nvGrpSpPr>
        <p:grpSpPr>
          <a:xfrm>
            <a:off x="7092280" y="2398617"/>
            <a:ext cx="2159540" cy="2604452"/>
            <a:chOff x="2570201" y="3049877"/>
            <a:chExt cx="2159540" cy="2604452"/>
          </a:xfrm>
        </p:grpSpPr>
        <p:pic>
          <p:nvPicPr>
            <p:cNvPr id="2" name="图片 3" descr="校徽"/>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4738" r="24509"/>
            <a:stretch>
              <a:fillRect/>
            </a:stretch>
          </p:blipFill>
          <p:spPr bwMode="auto">
            <a:xfrm>
              <a:off x="2692978" y="3049877"/>
              <a:ext cx="2036763" cy="211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2570201" y="5162839"/>
              <a:ext cx="2057793" cy="491490"/>
            </a:xfrm>
            <a:prstGeom prst="rect">
              <a:avLst/>
            </a:prstGeom>
            <a:noFill/>
          </p:spPr>
          <p:txBody>
            <a:bodyPr wrap="square">
              <a:noAutofit/>
            </a:bodyPr>
            <a:lstStyle/>
            <a:p>
              <a:pPr>
                <a:defRPr/>
              </a:pPr>
              <a:r>
                <a:rPr lang="en-US" altLang="zh-CN" b="1" spc="200" noProof="1">
                  <a:solidFill>
                    <a:prstClr val="black">
                      <a:lumMod val="75000"/>
                      <a:lumOff val="25000"/>
                    </a:prstClr>
                  </a:solidFill>
                  <a:latin typeface="微软雅黑" panose="020B0503020204020204" pitchFamily="34" charset="-122"/>
                  <a:ea typeface="微软雅黑" panose="020B0503020204020204" pitchFamily="34" charset="-122"/>
                  <a:sym typeface="+mn-ea"/>
                </a:rPr>
                <a:t> </a:t>
              </a:r>
              <a:r>
                <a:rPr lang="en-US" altLang="zh-CN" sz="1200" spc="-50" noProof="1">
                  <a:solidFill>
                    <a:prstClr val="black">
                      <a:lumMod val="75000"/>
                      <a:lumOff val="25000"/>
                    </a:prstClr>
                  </a:solidFill>
                  <a:latin typeface="微软雅黑" panose="020B0503020204020204" pitchFamily="34" charset="-122"/>
                  <a:ea typeface="微软雅黑" panose="020B0503020204020204" pitchFamily="34" charset="-122"/>
                  <a:sym typeface="+mn-ea"/>
                </a:rPr>
                <a:t>Dalian Maritime University</a:t>
              </a:r>
            </a:p>
          </p:txBody>
        </p:sp>
      </p:grpSp>
    </p:spTree>
    <p:extLst>
      <p:ext uri="{BB962C8B-B14F-4D97-AF65-F5344CB8AC3E}">
        <p14:creationId xmlns:p14="http://schemas.microsoft.com/office/powerpoint/2010/main" val="53636195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3900"/>
                            </p:stCondLst>
                            <p:childTnLst>
                              <p:par>
                                <p:cTn id="13" presetID="12" presetClass="entr" presetSubtype="8" fill="hold" grpId="0" nodeType="afterEffect">
                                  <p:stCondLst>
                                    <p:cond delay="0"/>
                                  </p:stCondLst>
                                  <p:childTnLst>
                                    <p:set>
                                      <p:cBhvr>
                                        <p:cTn id="14" dur="1" fill="hold">
                                          <p:stCondLst>
                                            <p:cond delay="0"/>
                                          </p:stCondLst>
                                        </p:cTn>
                                        <p:tgtEl>
                                          <p:spTgt spid="3075"/>
                                        </p:tgtEl>
                                        <p:attrNameLst>
                                          <p:attrName>style.visibility</p:attrName>
                                        </p:attrNameLst>
                                      </p:cBhvr>
                                      <p:to>
                                        <p:strVal val="visible"/>
                                      </p:to>
                                    </p:set>
                                    <p:anim calcmode="lin" valueType="num">
                                      <p:cBhvr additive="base">
                                        <p:cTn id="15" dur="500"/>
                                        <p:tgtEl>
                                          <p:spTgt spid="3075"/>
                                        </p:tgtEl>
                                        <p:attrNameLst>
                                          <p:attrName>ppt_x</p:attrName>
                                        </p:attrNameLst>
                                      </p:cBhvr>
                                      <p:tavLst>
                                        <p:tav tm="0">
                                          <p:val>
                                            <p:strVal val="#ppt_x-#ppt_w*1.125000"/>
                                          </p:val>
                                        </p:tav>
                                        <p:tav tm="100000">
                                          <p:val>
                                            <p:strVal val="#ppt_x"/>
                                          </p:val>
                                        </p:tav>
                                      </p:tavLst>
                                    </p:anim>
                                    <p:animEffect transition="in" filter="wipe(right)">
                                      <p:cBhvr>
                                        <p:cTn id="16"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27584" y="1011883"/>
            <a:ext cx="7431101" cy="2449649"/>
          </a:xfrm>
          <a:prstGeom prst="rect">
            <a:avLst/>
          </a:prstGeom>
        </p:spPr>
      </p:pic>
      <p:pic>
        <p:nvPicPr>
          <p:cNvPr id="3" name="图片 2"/>
          <p:cNvPicPr>
            <a:picLocks noChangeAspect="1"/>
          </p:cNvPicPr>
          <p:nvPr/>
        </p:nvPicPr>
        <p:blipFill>
          <a:blip r:embed="rId4"/>
          <a:stretch>
            <a:fillRect/>
          </a:stretch>
        </p:blipFill>
        <p:spPr>
          <a:xfrm>
            <a:off x="799012" y="3789040"/>
            <a:ext cx="7488244" cy="2738686"/>
          </a:xfrm>
          <a:prstGeom prst="rect">
            <a:avLst/>
          </a:prstGeom>
        </p:spPr>
      </p:pic>
      <p:sp>
        <p:nvSpPr>
          <p:cNvPr id="6" name="文本框 5"/>
          <p:cNvSpPr txBox="1"/>
          <p:nvPr/>
        </p:nvSpPr>
        <p:spPr>
          <a:xfrm>
            <a:off x="395536" y="260648"/>
            <a:ext cx="7344816" cy="369332"/>
          </a:xfrm>
          <a:prstGeom prst="rect">
            <a:avLst/>
          </a:prstGeom>
          <a:noFill/>
        </p:spPr>
        <p:txBody>
          <a:bodyPr wrap="square" rtlCol="0">
            <a:spAutoFit/>
          </a:bodyPr>
          <a:lstStyle/>
          <a:p>
            <a:r>
              <a:rPr lang="en-US" altLang="zh-CN" b="1" dirty="0"/>
              <a:t>Interactive Inference: Concurrency and Latency</a:t>
            </a:r>
            <a:endParaRPr lang="zh-CN" altLang="en-US" b="1" dirty="0"/>
          </a:p>
        </p:txBody>
      </p:sp>
    </p:spTree>
    <p:extLst>
      <p:ext uri="{BB962C8B-B14F-4D97-AF65-F5344CB8AC3E}">
        <p14:creationId xmlns:p14="http://schemas.microsoft.com/office/powerpoint/2010/main" val="249680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260648"/>
            <a:ext cx="2664296" cy="369332"/>
          </a:xfrm>
          <a:prstGeom prst="rect">
            <a:avLst/>
          </a:prstGeom>
          <a:noFill/>
        </p:spPr>
        <p:txBody>
          <a:bodyPr wrap="square" rtlCol="0">
            <a:spAutoFit/>
          </a:bodyPr>
          <a:lstStyle/>
          <a:p>
            <a:r>
              <a:rPr lang="en-US" altLang="zh-CN" b="1" dirty="0" smtClean="0"/>
              <a:t>Conclusion</a:t>
            </a:r>
            <a:endParaRPr lang="zh-CN" altLang="en-US" b="1" dirty="0"/>
          </a:p>
        </p:txBody>
      </p:sp>
      <p:sp>
        <p:nvSpPr>
          <p:cNvPr id="5" name="文本框 4"/>
          <p:cNvSpPr txBox="1"/>
          <p:nvPr/>
        </p:nvSpPr>
        <p:spPr>
          <a:xfrm>
            <a:off x="323528" y="908720"/>
            <a:ext cx="8208912" cy="5029390"/>
          </a:xfrm>
          <a:prstGeom prst="rect">
            <a:avLst/>
          </a:prstGeom>
          <a:noFill/>
        </p:spPr>
        <p:txBody>
          <a:bodyPr wrap="square" rtlCol="0">
            <a:spAutoFit/>
          </a:bodyPr>
          <a:lstStyle/>
          <a:p>
            <a:pPr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Introduced </a:t>
            </a:r>
            <a:r>
              <a:rPr lang="en-US" altLang="zh-CN" dirty="0" err="1" smtClean="0">
                <a:latin typeface="微软雅黑" panose="020B0503020204020204" pitchFamily="34" charset="-122"/>
                <a:ea typeface="微软雅黑" panose="020B0503020204020204" pitchFamily="34" charset="-122"/>
              </a:rPr>
              <a:t>EdgePrompt</a:t>
            </a:r>
            <a:r>
              <a:rPr lang="en-US" altLang="zh-CN" dirty="0">
                <a:latin typeface="微软雅黑" panose="020B0503020204020204" pitchFamily="34" charset="-122"/>
                <a:ea typeface="微软雅黑" panose="020B0503020204020204" pitchFamily="34" charset="-122"/>
              </a:rPr>
              <a:t>: a cloud-edge collaborative inference framework for </a:t>
            </a:r>
            <a:r>
              <a:rPr lang="en-US" altLang="zh-CN" dirty="0" smtClean="0">
                <a:latin typeface="微软雅黑" panose="020B0503020204020204" pitchFamily="34" charset="-122"/>
                <a:ea typeface="微软雅黑" panose="020B0503020204020204" pitchFamily="34" charset="-122"/>
              </a:rPr>
              <a:t>LLMs</a:t>
            </a:r>
            <a:endParaRPr lang="en-US" altLang="zh-CN" dirty="0">
              <a:latin typeface="微软雅黑" panose="020B0503020204020204" pitchFamily="34" charset="-122"/>
              <a:ea typeface="微软雅黑" panose="020B0503020204020204" pitchFamily="34" charset="-122"/>
            </a:endParaRPr>
          </a:p>
          <a:p>
            <a:pPr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Separates cloud and edge prompts to optimize both privacy and </a:t>
            </a:r>
            <a:r>
              <a:rPr lang="en-US" altLang="zh-CN" dirty="0" smtClean="0">
                <a:latin typeface="微软雅黑" panose="020B0503020204020204" pitchFamily="34" charset="-122"/>
                <a:ea typeface="微软雅黑" panose="020B0503020204020204" pitchFamily="34" charset="-122"/>
              </a:rPr>
              <a:t>efficiency</a:t>
            </a:r>
            <a:endParaRPr lang="en-US" altLang="zh-CN" dirty="0">
              <a:latin typeface="微软雅黑" panose="020B0503020204020204" pitchFamily="34" charset="-122"/>
              <a:ea typeface="微软雅黑" panose="020B0503020204020204" pitchFamily="34" charset="-122"/>
            </a:endParaRPr>
          </a:p>
          <a:p>
            <a:pPr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Proposes KV synchronization + fused attention for distributed </a:t>
            </a:r>
            <a:r>
              <a:rPr lang="en-US" altLang="zh-CN" dirty="0" err="1" smtClean="0">
                <a:latin typeface="微软雅黑" panose="020B0503020204020204" pitchFamily="34" charset="-122"/>
                <a:ea typeface="微软雅黑" panose="020B0503020204020204" pitchFamily="34" charset="-122"/>
              </a:rPr>
              <a:t>inferenc</a:t>
            </a:r>
            <a:endParaRPr lang="en-US" altLang="zh-CN" dirty="0">
              <a:latin typeface="微软雅黑" panose="020B0503020204020204" pitchFamily="34" charset="-122"/>
              <a:ea typeface="微软雅黑" panose="020B0503020204020204" pitchFamily="34" charset="-122"/>
            </a:endParaRPr>
          </a:p>
          <a:p>
            <a:pPr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Models end-to-end latency with overlapped </a:t>
            </a:r>
            <a:r>
              <a:rPr lang="en-US" altLang="zh-CN" dirty="0" smtClean="0">
                <a:latin typeface="微软雅黑" panose="020B0503020204020204" pitchFamily="34" charset="-122"/>
                <a:ea typeface="微软雅黑" panose="020B0503020204020204" pitchFamily="34" charset="-122"/>
              </a:rPr>
              <a:t>scheduling</a:t>
            </a:r>
            <a:endParaRPr lang="en-US" altLang="zh-CN" dirty="0">
              <a:latin typeface="微软雅黑" panose="020B0503020204020204" pitchFamily="34" charset="-122"/>
              <a:ea typeface="微软雅黑" panose="020B0503020204020204" pitchFamily="34" charset="-122"/>
            </a:endParaRPr>
          </a:p>
          <a:p>
            <a:pPr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Experiments show higher throughput, lower latency, and better </a:t>
            </a:r>
            <a:r>
              <a:rPr lang="en-US" altLang="zh-CN" dirty="0" smtClean="0">
                <a:latin typeface="微软雅黑" panose="020B0503020204020204" pitchFamily="34" charset="-122"/>
                <a:ea typeface="微软雅黑" panose="020B0503020204020204" pitchFamily="34" charset="-122"/>
              </a:rPr>
              <a:t>scalability</a:t>
            </a:r>
            <a:endParaRPr lang="en-US" altLang="zh-CN" dirty="0">
              <a:latin typeface="微软雅黑" panose="020B0503020204020204" pitchFamily="34" charset="-122"/>
              <a:ea typeface="微软雅黑" panose="020B0503020204020204" pitchFamily="34" charset="-122"/>
            </a:endParaRPr>
          </a:p>
          <a:p>
            <a:pPr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Keeps user data local, ensuring privacy in 6G environments</a:t>
            </a:r>
          </a:p>
          <a:p>
            <a:pPr indent="-285750">
              <a:lnSpc>
                <a:spcPct val="15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EdgePrompt</a:t>
            </a:r>
            <a:r>
              <a:rPr lang="en-US" altLang="zh-CN" dirty="0">
                <a:latin typeface="微软雅黑" panose="020B0503020204020204" pitchFamily="34" charset="-122"/>
                <a:ea typeface="微软雅黑" panose="020B0503020204020204" pitchFamily="34" charset="-122"/>
              </a:rPr>
              <a:t> is a scalable, practical solution for LLM inference in future </a:t>
            </a:r>
            <a:r>
              <a:rPr lang="en-US" altLang="zh-CN" dirty="0" smtClean="0">
                <a:latin typeface="微软雅黑" panose="020B0503020204020204" pitchFamily="34" charset="-122"/>
                <a:ea typeface="微软雅黑" panose="020B0503020204020204" pitchFamily="34" charset="-122"/>
              </a:rPr>
              <a:t>networks</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121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374138" y="274199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extLst>
      <p:ext uri="{BB962C8B-B14F-4D97-AF65-F5344CB8AC3E}">
        <p14:creationId xmlns:p14="http://schemas.microsoft.com/office/powerpoint/2010/main" val="130637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395536" y="260648"/>
            <a:ext cx="2664296" cy="369332"/>
          </a:xfrm>
          <a:prstGeom prst="rect">
            <a:avLst/>
          </a:prstGeom>
          <a:noFill/>
        </p:spPr>
        <p:txBody>
          <a:bodyPr wrap="square" rtlCol="0">
            <a:spAutoFit/>
          </a:bodyPr>
          <a:lstStyle/>
          <a:p>
            <a:r>
              <a:rPr lang="en-US" altLang="zh-CN" b="1" dirty="0" smtClean="0"/>
              <a:t>Motivation</a:t>
            </a:r>
            <a:endParaRPr lang="zh-CN" altLang="en-US" b="1"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196752"/>
            <a:ext cx="2749534" cy="4389500"/>
          </a:xfrm>
          <a:prstGeom prst="rect">
            <a:avLst/>
          </a:prstGeom>
        </p:spPr>
      </p:pic>
    </p:spTree>
    <p:extLst>
      <p:ext uri="{BB962C8B-B14F-4D97-AF65-F5344CB8AC3E}">
        <p14:creationId xmlns:p14="http://schemas.microsoft.com/office/powerpoint/2010/main" val="4246477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980728"/>
            <a:ext cx="7181710" cy="2462997"/>
          </a:xfrm>
        </p:spPr>
      </p:pic>
    </p:spTree>
    <p:extLst>
      <p:ext uri="{BB962C8B-B14F-4D97-AF65-F5344CB8AC3E}">
        <p14:creationId xmlns:p14="http://schemas.microsoft.com/office/powerpoint/2010/main" val="348945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椭圆 99"/>
          <p:cNvSpPr/>
          <p:nvPr/>
        </p:nvSpPr>
        <p:spPr>
          <a:xfrm>
            <a:off x="3819635" y="194630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1"/>
          <p:cNvSpPr txBox="1"/>
          <p:nvPr/>
        </p:nvSpPr>
        <p:spPr>
          <a:xfrm>
            <a:off x="2054242" y="3557462"/>
            <a:ext cx="5383983" cy="1114425"/>
          </a:xfrm>
          <a:prstGeom prst="rect">
            <a:avLst/>
          </a:prstGeom>
          <a:noFill/>
        </p:spPr>
        <p:txBody>
          <a:bodyPr wrap="square" lIns="68580" tIns="34290" rIns="68580" bIns="34290" rtlCol="0">
            <a:noAutofit/>
          </a:bodyPr>
          <a:lstStyle/>
          <a:p>
            <a:pPr algn="ctr"/>
            <a:r>
              <a:rPr lang="zh-CN" altLang="en-US" sz="3400" b="1" dirty="0">
                <a:solidFill>
                  <a:srgbClr val="1B4367"/>
                </a:solidFill>
                <a:cs typeface="+mn-ea"/>
              </a:rPr>
              <a:t>Experimental Results</a:t>
            </a:r>
          </a:p>
        </p:txBody>
      </p:sp>
      <p:sp>
        <p:nvSpPr>
          <p:cNvPr id="103" name="文本框 11"/>
          <p:cNvSpPr txBox="1"/>
          <p:nvPr/>
        </p:nvSpPr>
        <p:spPr>
          <a:xfrm>
            <a:off x="3713476" y="2413203"/>
            <a:ext cx="1732894" cy="856655"/>
          </a:xfrm>
          <a:prstGeom prst="rect">
            <a:avLst/>
          </a:prstGeom>
          <a:noFill/>
        </p:spPr>
        <p:txBody>
          <a:bodyPr wrap="square" lIns="68580" tIns="34290" rIns="68580" bIns="34290" rtlCol="0">
            <a:no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p>
        </p:txBody>
      </p:sp>
    </p:spTree>
    <p:extLst>
      <p:ext uri="{BB962C8B-B14F-4D97-AF65-F5344CB8AC3E}">
        <p14:creationId xmlns:p14="http://schemas.microsoft.com/office/powerpoint/2010/main" val="1898807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1"/>
                                        </p:tgtEl>
                                        <p:attrNameLst>
                                          <p:attrName>style.visibility</p:attrName>
                                        </p:attrNameLst>
                                      </p:cBhvr>
                                      <p:to>
                                        <p:strVal val="visible"/>
                                      </p:to>
                                    </p:set>
                                    <p:anim calcmode="lin" valueType="num">
                                      <p:cBhvr>
                                        <p:cTn id="17" dur="500" fill="hold"/>
                                        <p:tgtEl>
                                          <p:spTgt spid="10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1"/>
                                        </p:tgtEl>
                                        <p:attrNameLst>
                                          <p:attrName>ppt_y</p:attrName>
                                        </p:attrNameLst>
                                      </p:cBhvr>
                                      <p:tavLst>
                                        <p:tav tm="0">
                                          <p:val>
                                            <p:strVal val="#ppt_y"/>
                                          </p:val>
                                        </p:tav>
                                        <p:tav tm="100000">
                                          <p:val>
                                            <p:strVal val="#ppt_y"/>
                                          </p:val>
                                        </p:tav>
                                      </p:tavLst>
                                    </p:anim>
                                    <p:anim calcmode="lin" valueType="num">
                                      <p:cBhvr>
                                        <p:cTn id="19" dur="500" fill="hold"/>
                                        <p:tgtEl>
                                          <p:spTgt spid="10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260648"/>
            <a:ext cx="2664296" cy="369332"/>
          </a:xfrm>
          <a:prstGeom prst="rect">
            <a:avLst/>
          </a:prstGeom>
          <a:noFill/>
        </p:spPr>
        <p:txBody>
          <a:bodyPr wrap="square" rtlCol="0">
            <a:spAutoFit/>
          </a:bodyPr>
          <a:lstStyle/>
          <a:p>
            <a:r>
              <a:rPr lang="en-US" altLang="zh-CN" b="1" dirty="0" smtClean="0"/>
              <a:t>Motivation</a:t>
            </a:r>
            <a:endParaRPr lang="zh-CN" altLang="en-US" b="1" dirty="0"/>
          </a:p>
        </p:txBody>
      </p:sp>
      <p:sp>
        <p:nvSpPr>
          <p:cNvPr id="5" name="文本框 4"/>
          <p:cNvSpPr txBox="1"/>
          <p:nvPr/>
        </p:nvSpPr>
        <p:spPr>
          <a:xfrm>
            <a:off x="323528" y="908720"/>
            <a:ext cx="8208912" cy="2446824"/>
          </a:xfrm>
          <a:prstGeom prst="rect">
            <a:avLst/>
          </a:prstGeom>
          <a:noFill/>
        </p:spPr>
        <p:txBody>
          <a:bodyPr wrap="square" rtlCol="0">
            <a:spAutoFit/>
          </a:bodyPr>
          <a:lstStyle/>
          <a:p>
            <a:r>
              <a:rPr lang="en-US" altLang="zh-CN" dirty="0" smtClean="0"/>
              <a:t>The Challenges of LLM Inference in 6G</a:t>
            </a:r>
            <a:endParaRPr lang="en-US" altLang="zh-CN" dirty="0"/>
          </a:p>
          <a:p>
            <a:pPr marL="285750" indent="-285750">
              <a:lnSpc>
                <a:spcPct val="150000"/>
              </a:lnSpc>
              <a:buFont typeface="Arial" panose="020B0604020202020204" pitchFamily="34" charset="0"/>
              <a:buChar char="•"/>
            </a:pPr>
            <a:r>
              <a:rPr lang="en-US" altLang="zh-CN" dirty="0" smtClean="0"/>
              <a:t>LLMs offer new capabilities in 6G (e.g., </a:t>
            </a:r>
            <a:r>
              <a:rPr lang="en-US" altLang="zh-CN" dirty="0" err="1" smtClean="0"/>
              <a:t>chatbots</a:t>
            </a:r>
            <a:r>
              <a:rPr lang="en-US" altLang="zh-CN" dirty="0" smtClean="0"/>
              <a:t>, intelligent routing)</a:t>
            </a:r>
          </a:p>
          <a:p>
            <a:pPr marL="285750" indent="-285750">
              <a:lnSpc>
                <a:spcPct val="150000"/>
              </a:lnSpc>
              <a:buFont typeface="Arial" panose="020B0604020202020204" pitchFamily="34" charset="0"/>
              <a:buChar char="•"/>
            </a:pPr>
            <a:r>
              <a:rPr lang="en-US" altLang="zh-CN" dirty="0" smtClean="0"/>
              <a:t>But: High inference latency</a:t>
            </a:r>
          </a:p>
          <a:p>
            <a:pPr marL="285750" indent="-285750">
              <a:lnSpc>
                <a:spcPct val="150000"/>
              </a:lnSpc>
              <a:buFont typeface="Arial" panose="020B0604020202020204" pitchFamily="34" charset="0"/>
              <a:buChar char="•"/>
            </a:pPr>
            <a:r>
              <a:rPr lang="en-US" altLang="zh-CN" dirty="0" smtClean="0"/>
              <a:t>And: Privacy risks from cloud-based processing</a:t>
            </a:r>
          </a:p>
          <a:p>
            <a:pPr marL="285750" indent="-285750">
              <a:lnSpc>
                <a:spcPct val="150000"/>
              </a:lnSpc>
              <a:buFont typeface="Arial" panose="020B0604020202020204" pitchFamily="34" charset="0"/>
              <a:buChar char="•"/>
            </a:pPr>
            <a:r>
              <a:rPr lang="en-US" altLang="zh-CN" dirty="0" smtClean="0"/>
              <a:t>Existing solutions fall short</a:t>
            </a:r>
          </a:p>
          <a:p>
            <a:pPr marL="285750" indent="-285750">
              <a:lnSpc>
                <a:spcPct val="150000"/>
              </a:lnSpc>
              <a:buFont typeface="Arial" panose="020B0604020202020204" pitchFamily="34" charset="0"/>
              <a:buChar char="•"/>
            </a:pPr>
            <a:r>
              <a:rPr lang="en-US" altLang="zh-CN" dirty="0" smtClean="0"/>
              <a:t>➤ Need new inference architecture balancing speed and privacy</a:t>
            </a:r>
          </a:p>
        </p:txBody>
      </p:sp>
      <p:sp>
        <p:nvSpPr>
          <p:cNvPr id="7" name="文本框 6"/>
          <p:cNvSpPr txBox="1"/>
          <p:nvPr/>
        </p:nvSpPr>
        <p:spPr>
          <a:xfrm>
            <a:off x="323528" y="3717032"/>
            <a:ext cx="8208912" cy="2862322"/>
          </a:xfrm>
          <a:prstGeom prst="rect">
            <a:avLst/>
          </a:prstGeom>
          <a:noFill/>
        </p:spPr>
        <p:txBody>
          <a:bodyPr wrap="square" rtlCol="0">
            <a:spAutoFit/>
          </a:bodyPr>
          <a:lstStyle/>
          <a:p>
            <a:r>
              <a:rPr lang="en-US" altLang="zh-CN" dirty="0" smtClean="0"/>
              <a:t>Our Contribution</a:t>
            </a:r>
          </a:p>
          <a:p>
            <a:pPr marL="285750" indent="-285750">
              <a:lnSpc>
                <a:spcPct val="150000"/>
              </a:lnSpc>
              <a:buFont typeface="Arial" panose="020B0604020202020204" pitchFamily="34" charset="0"/>
              <a:buChar char="•"/>
            </a:pPr>
            <a:r>
              <a:rPr lang="en-US" altLang="zh-CN" dirty="0"/>
              <a:t>EdgePrompt: A cloud-edge collaborative LLM inference architecture</a:t>
            </a:r>
            <a:r>
              <a:rPr lang="zh-CN" altLang="en-US" dirty="0"/>
              <a:t> </a:t>
            </a:r>
            <a:endParaRPr lang="en-US" altLang="zh-CN" dirty="0"/>
          </a:p>
          <a:p>
            <a:pPr marL="285750" indent="-285750">
              <a:lnSpc>
                <a:spcPct val="150000"/>
              </a:lnSpc>
              <a:buFont typeface="Arial" panose="020B0604020202020204" pitchFamily="34" charset="0"/>
              <a:buChar char="•"/>
            </a:pPr>
            <a:r>
              <a:rPr lang="en-US" altLang="zh-CN" dirty="0"/>
              <a:t>Separation of cloud and edge prompts to enhance privacy and efficiency</a:t>
            </a:r>
          </a:p>
          <a:p>
            <a:pPr marL="285750" indent="-285750">
              <a:lnSpc>
                <a:spcPct val="150000"/>
              </a:lnSpc>
              <a:buFont typeface="Arial" panose="020B0604020202020204" pitchFamily="34" charset="0"/>
              <a:buChar char="•"/>
            </a:pPr>
            <a:r>
              <a:rPr lang="en-US" altLang="zh-CN" dirty="0"/>
              <a:t>KV pair synchronization for distributed attention fusion</a:t>
            </a:r>
          </a:p>
          <a:p>
            <a:pPr marL="285750" indent="-285750">
              <a:lnSpc>
                <a:spcPct val="150000"/>
              </a:lnSpc>
              <a:buFont typeface="Arial" panose="020B0604020202020204" pitchFamily="34" charset="0"/>
              <a:buChar char="•"/>
            </a:pPr>
            <a:r>
              <a:rPr lang="en-US" altLang="zh-CN" dirty="0"/>
              <a:t>Theoretical model optimizing latency via overlap of communication and computation</a:t>
            </a:r>
          </a:p>
          <a:p>
            <a:pPr marL="285750" indent="-285750">
              <a:lnSpc>
                <a:spcPct val="150000"/>
              </a:lnSpc>
              <a:buFont typeface="Arial" panose="020B0604020202020204" pitchFamily="34" charset="0"/>
              <a:buChar char="•"/>
            </a:pPr>
            <a:r>
              <a:rPr lang="en-US" altLang="zh-CN" dirty="0"/>
              <a:t>Extensive experiments: Higher throughput, lower latency, better scalability</a:t>
            </a:r>
          </a:p>
        </p:txBody>
      </p:sp>
    </p:spTree>
    <p:extLst>
      <p:ext uri="{BB962C8B-B14F-4D97-AF65-F5344CB8AC3E}">
        <p14:creationId xmlns:p14="http://schemas.microsoft.com/office/powerpoint/2010/main" val="47758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p:cNvSpPr txBox="1"/>
          <p:nvPr/>
        </p:nvSpPr>
        <p:spPr>
          <a:xfrm>
            <a:off x="395536" y="260648"/>
            <a:ext cx="7344816" cy="369332"/>
          </a:xfrm>
          <a:prstGeom prst="rect">
            <a:avLst/>
          </a:prstGeom>
          <a:noFill/>
        </p:spPr>
        <p:txBody>
          <a:bodyPr wrap="square" rtlCol="0">
            <a:spAutoFit/>
          </a:bodyPr>
          <a:lstStyle/>
          <a:p>
            <a:r>
              <a:rPr lang="en-US" altLang="zh-CN" b="1" dirty="0" smtClean="0"/>
              <a:t>Overview – EdgePrompt Architecture and Optimization</a:t>
            </a:r>
            <a:endParaRPr lang="zh-CN" altLang="en-US" b="1" dirty="0"/>
          </a:p>
        </p:txBody>
      </p:sp>
      <p:sp>
        <p:nvSpPr>
          <p:cNvPr id="5" name="文本框 4"/>
          <p:cNvSpPr txBox="1"/>
          <p:nvPr/>
        </p:nvSpPr>
        <p:spPr>
          <a:xfrm>
            <a:off x="323528" y="908720"/>
            <a:ext cx="8208912"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smtClean="0"/>
              <a:t>LLM inference bottlenecks in latency, memory, privacy</a:t>
            </a:r>
            <a:r>
              <a:rPr lang="zh-CN" altLang="en-US" dirty="0" smtClean="0"/>
              <a:t>🧱 </a:t>
            </a:r>
            <a:endParaRPr lang="en-US" altLang="zh-CN" dirty="0" smtClean="0"/>
          </a:p>
          <a:p>
            <a:pPr marL="285750" indent="-285750">
              <a:lnSpc>
                <a:spcPct val="150000"/>
              </a:lnSpc>
              <a:buFont typeface="Arial" panose="020B0604020202020204" pitchFamily="34" charset="0"/>
              <a:buChar char="•"/>
            </a:pPr>
            <a:r>
              <a:rPr lang="en-US" altLang="zh-CN" dirty="0" smtClean="0"/>
              <a:t>EdgePrompt Design: Separate cloud and edge prompts for distributed inference</a:t>
            </a:r>
          </a:p>
          <a:p>
            <a:pPr marL="285750" indent="-285750">
              <a:lnSpc>
                <a:spcPct val="150000"/>
              </a:lnSpc>
              <a:buFont typeface="Arial" panose="020B0604020202020204" pitchFamily="34" charset="0"/>
              <a:buChar char="•"/>
            </a:pPr>
            <a:r>
              <a:rPr lang="en-US" altLang="zh-CN" dirty="0" smtClean="0"/>
              <a:t>KV Synchronization: Cloud-processed attention fused with local computation</a:t>
            </a:r>
          </a:p>
          <a:p>
            <a:pPr marL="285750" indent="-285750">
              <a:lnSpc>
                <a:spcPct val="150000"/>
              </a:lnSpc>
              <a:buFont typeface="Arial" panose="020B0604020202020204" pitchFamily="34" charset="0"/>
              <a:buChar char="•"/>
            </a:pPr>
            <a:r>
              <a:rPr lang="en-US" altLang="zh-CN" dirty="0" smtClean="0"/>
              <a:t>Latency Model: Overlapping transmission and computation across layers</a:t>
            </a:r>
          </a:p>
          <a:p>
            <a:pPr marL="285750" indent="-285750">
              <a:lnSpc>
                <a:spcPct val="150000"/>
              </a:lnSpc>
              <a:buFont typeface="Arial" panose="020B0604020202020204" pitchFamily="34" charset="0"/>
              <a:buChar char="•"/>
            </a:pPr>
            <a:r>
              <a:rPr lang="en-US" altLang="zh-CN" dirty="0" smtClean="0"/>
              <a:t>Leads to: Low latency, high throughput, privacy-aware inference</a:t>
            </a:r>
            <a:endParaRPr lang="en-US" altLang="zh-CN" dirty="0"/>
          </a:p>
        </p:txBody>
      </p:sp>
    </p:spTree>
    <p:extLst>
      <p:ext uri="{BB962C8B-B14F-4D97-AF65-F5344CB8AC3E}">
        <p14:creationId xmlns:p14="http://schemas.microsoft.com/office/powerpoint/2010/main" val="2053793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260648"/>
            <a:ext cx="4896544" cy="369332"/>
          </a:xfrm>
          <a:prstGeom prst="rect">
            <a:avLst/>
          </a:prstGeom>
          <a:noFill/>
        </p:spPr>
        <p:txBody>
          <a:bodyPr wrap="square" rtlCol="0">
            <a:spAutoFit/>
          </a:bodyPr>
          <a:lstStyle/>
          <a:p>
            <a:r>
              <a:rPr lang="en-US" altLang="zh-CN" b="1" smtClean="0"/>
              <a:t>Inference Bottlenecks</a:t>
            </a:r>
            <a:endParaRPr lang="zh-CN" altLang="en-US" b="1" dirty="0"/>
          </a:p>
        </p:txBody>
      </p:sp>
      <p:sp>
        <p:nvSpPr>
          <p:cNvPr id="5" name="文本框 4"/>
          <p:cNvSpPr txBox="1"/>
          <p:nvPr/>
        </p:nvSpPr>
        <p:spPr>
          <a:xfrm>
            <a:off x="323528" y="729142"/>
            <a:ext cx="4608512" cy="5583580"/>
          </a:xfrm>
          <a:prstGeom prst="rect">
            <a:avLst/>
          </a:prstGeom>
          <a:noFill/>
        </p:spPr>
        <p:txBody>
          <a:bodyPr wrap="square" rtlCol="0">
            <a:spAutoFit/>
          </a:bodyPr>
          <a:lstStyle/>
          <a:p>
            <a:pPr>
              <a:lnSpc>
                <a:spcPct val="150000"/>
              </a:lnSpc>
              <a:spcBef>
                <a:spcPts val="100"/>
              </a:spcBef>
            </a:pPr>
            <a:r>
              <a:rPr lang="en-US" altLang="zh-CN" b="1" dirty="0" smtClean="0"/>
              <a:t> </a:t>
            </a:r>
            <a:r>
              <a:rPr lang="en-US" altLang="zh-CN" b="1" dirty="0"/>
              <a:t>I</a:t>
            </a:r>
            <a:r>
              <a:rPr lang="en-US" altLang="zh-CN" b="1" dirty="0" smtClean="0"/>
              <a:t>nference</a:t>
            </a:r>
          </a:p>
          <a:p>
            <a:pPr marL="285750" indent="-285750">
              <a:lnSpc>
                <a:spcPct val="150000"/>
              </a:lnSpc>
              <a:spcBef>
                <a:spcPts val="100"/>
              </a:spcBef>
              <a:buFont typeface="Arial" panose="020B0604020202020204" pitchFamily="34" charset="0"/>
              <a:buChar char="•"/>
            </a:pPr>
            <a:r>
              <a:rPr lang="en-US" altLang="zh-CN" dirty="0" smtClean="0"/>
              <a:t>Prompting stage: parallel computation of Q/K/V</a:t>
            </a:r>
          </a:p>
          <a:p>
            <a:pPr marL="285750" indent="-285750">
              <a:lnSpc>
                <a:spcPct val="150000"/>
              </a:lnSpc>
              <a:spcBef>
                <a:spcPts val="100"/>
              </a:spcBef>
              <a:buFont typeface="Arial" panose="020B0604020202020204" pitchFamily="34" charset="0"/>
              <a:buChar char="•"/>
            </a:pPr>
            <a:r>
              <a:rPr lang="en-US" altLang="zh-CN" dirty="0" smtClean="0"/>
              <a:t>Generation stage: sequential token-by-token decoding</a:t>
            </a:r>
            <a:endParaRPr lang="en-US" altLang="zh-CN" dirty="0"/>
          </a:p>
          <a:p>
            <a:pPr>
              <a:lnSpc>
                <a:spcPct val="150000"/>
              </a:lnSpc>
              <a:spcBef>
                <a:spcPts val="100"/>
              </a:spcBef>
            </a:pPr>
            <a:r>
              <a:rPr lang="en-US" altLang="zh-CN" b="1" dirty="0" smtClean="0"/>
              <a:t>KV cache growth → increases memory &amp; bandwidth usage</a:t>
            </a:r>
          </a:p>
          <a:p>
            <a:pPr>
              <a:lnSpc>
                <a:spcPct val="150000"/>
              </a:lnSpc>
              <a:spcBef>
                <a:spcPts val="100"/>
              </a:spcBef>
            </a:pPr>
            <a:r>
              <a:rPr lang="en-US" altLang="zh-CN" b="1" dirty="0" smtClean="0"/>
              <a:t>Bottlenecks in:</a:t>
            </a:r>
          </a:p>
          <a:p>
            <a:pPr marL="285750" indent="-285750">
              <a:lnSpc>
                <a:spcPct val="150000"/>
              </a:lnSpc>
              <a:spcBef>
                <a:spcPts val="100"/>
              </a:spcBef>
              <a:buFont typeface="Arial" panose="020B0604020202020204" pitchFamily="34" charset="0"/>
              <a:buChar char="•"/>
            </a:pPr>
            <a:r>
              <a:rPr lang="en-US" altLang="zh-CN" dirty="0" smtClean="0"/>
              <a:t>Long input sequences</a:t>
            </a:r>
          </a:p>
          <a:p>
            <a:pPr marL="285750" indent="-285750">
              <a:lnSpc>
                <a:spcPct val="150000"/>
              </a:lnSpc>
              <a:spcBef>
                <a:spcPts val="100"/>
              </a:spcBef>
              <a:buFont typeface="Arial" panose="020B0604020202020204" pitchFamily="34" charset="0"/>
              <a:buChar char="•"/>
            </a:pPr>
            <a:r>
              <a:rPr lang="en-US" altLang="zh-CN" dirty="0" smtClean="0"/>
              <a:t>High concurrency scenarios</a:t>
            </a:r>
          </a:p>
          <a:p>
            <a:pPr>
              <a:lnSpc>
                <a:spcPct val="150000"/>
              </a:lnSpc>
              <a:spcBef>
                <a:spcPts val="100"/>
              </a:spcBef>
            </a:pPr>
            <a:r>
              <a:rPr lang="en-US" altLang="zh-CN" dirty="0" smtClean="0"/>
              <a:t>Existing methods (</a:t>
            </a:r>
            <a:r>
              <a:rPr lang="en-US" altLang="zh-CN" dirty="0" err="1" smtClean="0"/>
              <a:t>PagedAttention</a:t>
            </a:r>
            <a:r>
              <a:rPr lang="en-US" altLang="zh-CN" dirty="0" smtClean="0"/>
              <a:t>, Prompt Cache) reduce memory usage, but not latency or privacy risks.</a:t>
            </a:r>
            <a:endParaRPr lang="en-US" altLang="zh-CN" dirty="0"/>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12190" t="5407"/>
          <a:stretch/>
        </p:blipFill>
        <p:spPr>
          <a:xfrm>
            <a:off x="4860032" y="1628800"/>
            <a:ext cx="4139952" cy="3779710"/>
          </a:xfrm>
          <a:prstGeom prst="rect">
            <a:avLst/>
          </a:prstGeom>
        </p:spPr>
      </p:pic>
    </p:spTree>
    <p:extLst>
      <p:ext uri="{BB962C8B-B14F-4D97-AF65-F5344CB8AC3E}">
        <p14:creationId xmlns:p14="http://schemas.microsoft.com/office/powerpoint/2010/main" val="390754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260648"/>
            <a:ext cx="4824536" cy="646331"/>
          </a:xfrm>
          <a:prstGeom prst="rect">
            <a:avLst/>
          </a:prstGeom>
          <a:noFill/>
        </p:spPr>
        <p:txBody>
          <a:bodyPr wrap="square" rtlCol="0">
            <a:spAutoFit/>
          </a:bodyPr>
          <a:lstStyle/>
          <a:p>
            <a:r>
              <a:rPr lang="en-US" altLang="zh-CN" b="1" smtClean="0"/>
              <a:t>EdgePrompt: A Distributed Inference Architecture</a:t>
            </a:r>
            <a:endParaRPr lang="zh-CN" altLang="en-US" b="1" dirty="0"/>
          </a:p>
        </p:txBody>
      </p:sp>
      <p:sp>
        <p:nvSpPr>
          <p:cNvPr id="5" name="文本框 4"/>
          <p:cNvSpPr txBox="1"/>
          <p:nvPr/>
        </p:nvSpPr>
        <p:spPr>
          <a:xfrm>
            <a:off x="323528" y="1052736"/>
            <a:ext cx="4968552" cy="466281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smtClean="0"/>
              <a:t>Split input prompt into:</a:t>
            </a:r>
          </a:p>
          <a:p>
            <a:pPr marL="285750" indent="-285750">
              <a:lnSpc>
                <a:spcPct val="150000"/>
              </a:lnSpc>
              <a:buFont typeface="Arial" panose="020B0604020202020204" pitchFamily="34" charset="0"/>
              <a:buChar char="•"/>
            </a:pPr>
            <a:r>
              <a:rPr lang="en-US" altLang="zh-CN" dirty="0" smtClean="0"/>
              <a:t>Cloud Prompt: general instructions, processed in cloud</a:t>
            </a:r>
          </a:p>
          <a:p>
            <a:pPr marL="285750" indent="-285750">
              <a:lnSpc>
                <a:spcPct val="150000"/>
              </a:lnSpc>
              <a:buFont typeface="Arial" panose="020B0604020202020204" pitchFamily="34" charset="0"/>
              <a:buChar char="•"/>
            </a:pPr>
            <a:r>
              <a:rPr lang="en-US" altLang="zh-CN" dirty="0" smtClean="0"/>
              <a:t>Edge Prompt: user data, processed locally</a:t>
            </a:r>
          </a:p>
          <a:p>
            <a:pPr>
              <a:lnSpc>
                <a:spcPct val="150000"/>
              </a:lnSpc>
            </a:pPr>
            <a:endParaRPr lang="en-US" altLang="zh-CN" dirty="0"/>
          </a:p>
          <a:p>
            <a:pPr marL="342900" indent="-342900">
              <a:lnSpc>
                <a:spcPct val="150000"/>
              </a:lnSpc>
              <a:buFont typeface="Wingdings" panose="05000000000000000000" pitchFamily="2" charset="2"/>
              <a:buChar char="n"/>
            </a:pPr>
            <a:r>
              <a:rPr lang="en-US" altLang="zh-CN" dirty="0" smtClean="0"/>
              <a:t>Sensitive information remains on-device</a:t>
            </a:r>
          </a:p>
          <a:p>
            <a:pPr marL="342900" indent="-342900">
              <a:lnSpc>
                <a:spcPct val="150000"/>
              </a:lnSpc>
              <a:buFont typeface="Wingdings" panose="05000000000000000000" pitchFamily="2" charset="2"/>
              <a:buChar char="n"/>
            </a:pPr>
            <a:r>
              <a:rPr lang="en-US" altLang="zh-CN" dirty="0" smtClean="0"/>
              <a:t>Cloud handles heavy computation, edge ensures privacy </a:t>
            </a:r>
          </a:p>
          <a:p>
            <a:pPr marL="342900" indent="-342900">
              <a:lnSpc>
                <a:spcPct val="150000"/>
              </a:lnSpc>
              <a:buFont typeface="Wingdings" panose="05000000000000000000" pitchFamily="2" charset="2"/>
              <a:buChar char="n"/>
            </a:pPr>
            <a:r>
              <a:rPr lang="en-US" altLang="zh-CN" dirty="0" smtClean="0"/>
              <a:t>KV Cache transferred from cloud to edge for downstream layers</a:t>
            </a:r>
          </a:p>
          <a:p>
            <a:pPr marL="342900" indent="-342900">
              <a:lnSpc>
                <a:spcPct val="150000"/>
              </a:lnSpc>
              <a:buFont typeface="Wingdings" panose="05000000000000000000" pitchFamily="2" charset="2"/>
              <a:buChar char="n"/>
            </a:pPr>
            <a:r>
              <a:rPr lang="en-US" altLang="zh-CN" dirty="0" smtClean="0"/>
              <a:t>Optimizes both efficiency and privacy</a:t>
            </a:r>
            <a:endParaRPr lang="en-US" altLang="zh-CN"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1484784"/>
            <a:ext cx="3531614" cy="3694496"/>
          </a:xfrm>
          <a:prstGeom prst="rect">
            <a:avLst/>
          </a:prstGeom>
        </p:spPr>
      </p:pic>
    </p:spTree>
    <p:extLst>
      <p:ext uri="{BB962C8B-B14F-4D97-AF65-F5344CB8AC3E}">
        <p14:creationId xmlns:p14="http://schemas.microsoft.com/office/powerpoint/2010/main" val="217992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260648"/>
            <a:ext cx="7344816" cy="369332"/>
          </a:xfrm>
          <a:prstGeom prst="rect">
            <a:avLst/>
          </a:prstGeom>
          <a:noFill/>
        </p:spPr>
        <p:txBody>
          <a:bodyPr wrap="square" rtlCol="0">
            <a:spAutoFit/>
          </a:bodyPr>
          <a:lstStyle/>
          <a:p>
            <a:r>
              <a:rPr lang="en-US" altLang="zh-CN" b="1" dirty="0" smtClean="0"/>
              <a:t>KV-Based Attention Fusion</a:t>
            </a:r>
            <a:endParaRPr lang="zh-CN" altLang="en-US" b="1" dirty="0"/>
          </a:p>
        </p:txBody>
      </p:sp>
      <p:sp>
        <p:nvSpPr>
          <p:cNvPr id="5" name="文本框 4"/>
          <p:cNvSpPr txBox="1"/>
          <p:nvPr/>
        </p:nvSpPr>
        <p:spPr>
          <a:xfrm>
            <a:off x="323528" y="908720"/>
            <a:ext cx="5195312"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smtClean="0"/>
              <a:t>Attention computed separately for cloud and edge prompts:</a:t>
            </a:r>
          </a:p>
          <a:p>
            <a:pPr>
              <a:lnSpc>
                <a:spcPct val="150000"/>
              </a:lnSpc>
            </a:pPr>
            <a:endParaRPr lang="en-US" altLang="zh-CN" dirty="0" smtClean="0"/>
          </a:p>
          <a:p>
            <a:pPr>
              <a:lnSpc>
                <a:spcPct val="150000"/>
              </a:lnSpc>
            </a:pPr>
            <a:endParaRPr lang="en-US" altLang="zh-CN" dirty="0" smtClean="0"/>
          </a:p>
          <a:p>
            <a:pPr marL="285750" indent="-285750">
              <a:lnSpc>
                <a:spcPct val="150000"/>
              </a:lnSpc>
              <a:buFont typeface="Wingdings" panose="05000000000000000000" pitchFamily="2" charset="2"/>
              <a:buChar char="n"/>
            </a:pPr>
            <a:endParaRPr lang="en-US" altLang="zh-CN" dirty="0" smtClean="0"/>
          </a:p>
          <a:p>
            <a:pPr marL="285750" indent="-285750">
              <a:lnSpc>
                <a:spcPct val="150000"/>
              </a:lnSpc>
              <a:buFont typeface="Wingdings" panose="05000000000000000000" pitchFamily="2" charset="2"/>
              <a:buChar char="n"/>
            </a:pPr>
            <a:endParaRPr lang="en-US" altLang="zh-CN" dirty="0"/>
          </a:p>
          <a:p>
            <a:pPr marL="285750" indent="-285750">
              <a:lnSpc>
                <a:spcPct val="150000"/>
              </a:lnSpc>
              <a:buFont typeface="Wingdings" panose="05000000000000000000" pitchFamily="2" charset="2"/>
              <a:buChar char="n"/>
            </a:pPr>
            <a:r>
              <a:rPr lang="en-US" altLang="zh-CN" dirty="0" smtClean="0"/>
              <a:t>Fused at each decoder layer using:</a:t>
            </a:r>
          </a:p>
          <a:p>
            <a:pPr marL="285750" indent="-285750">
              <a:lnSpc>
                <a:spcPct val="150000"/>
              </a:lnSpc>
              <a:buFont typeface="Wingdings" panose="05000000000000000000" pitchFamily="2" charset="2"/>
              <a:buChar char="n"/>
            </a:pPr>
            <a:endParaRPr lang="en-US" altLang="zh-CN" dirty="0" smtClean="0"/>
          </a:p>
          <a:p>
            <a:pPr marL="285750" indent="-285750">
              <a:lnSpc>
                <a:spcPct val="150000"/>
              </a:lnSpc>
              <a:buFont typeface="Wingdings" panose="05000000000000000000" pitchFamily="2" charset="2"/>
              <a:buChar char="n"/>
            </a:pPr>
            <a:endParaRPr lang="en-US" altLang="zh-CN" dirty="0" smtClean="0"/>
          </a:p>
          <a:p>
            <a:pPr marL="285750" indent="-285750">
              <a:lnSpc>
                <a:spcPct val="150000"/>
              </a:lnSpc>
              <a:buFont typeface="Wingdings" panose="05000000000000000000" pitchFamily="2" charset="2"/>
              <a:buChar char="n"/>
            </a:pPr>
            <a:r>
              <a:rPr lang="el-GR" altLang="zh-CN" dirty="0" smtClean="0"/>
              <a:t>α </a:t>
            </a:r>
            <a:r>
              <a:rPr lang="en-US" altLang="zh-CN" dirty="0" smtClean="0"/>
              <a:t>balances cloud vs. edge influence</a:t>
            </a:r>
            <a:endParaRPr lang="en-US" altLang="zh-CN" dirty="0"/>
          </a:p>
          <a:p>
            <a:pPr marL="285750" indent="-285750">
              <a:lnSpc>
                <a:spcPct val="150000"/>
              </a:lnSpc>
              <a:buFont typeface="Wingdings" panose="05000000000000000000" pitchFamily="2" charset="2"/>
              <a:buChar char="n"/>
            </a:pPr>
            <a:r>
              <a:rPr lang="en-US" altLang="zh-CN" dirty="0" smtClean="0"/>
              <a:t>Efficient reuse of cloud KV → avoids redundant computation</a:t>
            </a:r>
            <a:r>
              <a:rPr lang="zh-CN" altLang="en-US" dirty="0" smtClean="0"/>
              <a:t> </a:t>
            </a:r>
            <a:endParaRPr lang="en-US" altLang="zh-CN" dirty="0" smtClean="0"/>
          </a:p>
        </p:txBody>
      </p:sp>
      <p:pic>
        <p:nvPicPr>
          <p:cNvPr id="2" name="图片 1"/>
          <p:cNvPicPr>
            <a:picLocks noChangeAspect="1"/>
          </p:cNvPicPr>
          <p:nvPr/>
        </p:nvPicPr>
        <p:blipFill>
          <a:blip r:embed="rId3"/>
          <a:stretch>
            <a:fillRect/>
          </a:stretch>
        </p:blipFill>
        <p:spPr>
          <a:xfrm>
            <a:off x="1045220" y="1988840"/>
            <a:ext cx="3456384" cy="1324603"/>
          </a:xfrm>
          <a:prstGeom prst="rect">
            <a:avLst/>
          </a:prstGeom>
        </p:spPr>
      </p:pic>
      <p:pic>
        <p:nvPicPr>
          <p:cNvPr id="3" name="图片 2"/>
          <p:cNvPicPr>
            <a:picLocks noChangeAspect="1"/>
          </p:cNvPicPr>
          <p:nvPr/>
        </p:nvPicPr>
        <p:blipFill>
          <a:blip r:embed="rId4"/>
          <a:stretch>
            <a:fillRect/>
          </a:stretch>
        </p:blipFill>
        <p:spPr>
          <a:xfrm>
            <a:off x="1045220" y="4049547"/>
            <a:ext cx="2819048" cy="400000"/>
          </a:xfrm>
          <a:prstGeom prst="rect">
            <a:avLst/>
          </a:prstGeom>
        </p:spPr>
      </p:pic>
      <p:pic>
        <p:nvPicPr>
          <p:cNvPr id="6" name="图片 5"/>
          <p:cNvPicPr>
            <a:picLocks noChangeAspect="1"/>
          </p:cNvPicPr>
          <p:nvPr/>
        </p:nvPicPr>
        <p:blipFill rotWithShape="1">
          <a:blip r:embed="rId5"/>
          <a:srcRect l="1762" r="-1"/>
          <a:stretch/>
        </p:blipFill>
        <p:spPr>
          <a:xfrm>
            <a:off x="5580111" y="917848"/>
            <a:ext cx="3162713" cy="5112833"/>
          </a:xfrm>
          <a:prstGeom prst="rect">
            <a:avLst/>
          </a:prstGeom>
        </p:spPr>
      </p:pic>
    </p:spTree>
    <p:extLst>
      <p:ext uri="{BB962C8B-B14F-4D97-AF65-F5344CB8AC3E}">
        <p14:creationId xmlns:p14="http://schemas.microsoft.com/office/powerpoint/2010/main" val="3778190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260648"/>
            <a:ext cx="7344816" cy="369332"/>
          </a:xfrm>
          <a:prstGeom prst="rect">
            <a:avLst/>
          </a:prstGeom>
          <a:noFill/>
        </p:spPr>
        <p:txBody>
          <a:bodyPr wrap="square" rtlCol="0">
            <a:spAutoFit/>
          </a:bodyPr>
          <a:lstStyle/>
          <a:p>
            <a:r>
              <a:rPr lang="en-US" altLang="zh-CN" b="1" dirty="0" smtClean="0"/>
              <a:t>Communication Model – Overlapping for Latency Reduction</a:t>
            </a:r>
            <a:endParaRPr lang="zh-CN" altLang="en-US" b="1" dirty="0"/>
          </a:p>
        </p:txBody>
      </p:sp>
      <p:sp>
        <p:nvSpPr>
          <p:cNvPr id="5" name="文本框 4"/>
          <p:cNvSpPr txBox="1"/>
          <p:nvPr/>
        </p:nvSpPr>
        <p:spPr>
          <a:xfrm>
            <a:off x="296687" y="548680"/>
            <a:ext cx="8739809"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dirty="0" smtClean="0"/>
              <a:t>Latency-Aware Communication Model</a:t>
            </a:r>
            <a:r>
              <a:rPr lang="zh-CN" altLang="en-US" dirty="0" smtClean="0"/>
              <a:t>🧩 </a:t>
            </a:r>
            <a:endParaRPr lang="en-US" altLang="zh-CN" dirty="0" smtClean="0"/>
          </a:p>
          <a:p>
            <a:pPr marL="742950" lvl="1" indent="-285750">
              <a:lnSpc>
                <a:spcPct val="150000"/>
              </a:lnSpc>
              <a:buFont typeface="Arial" panose="020B0604020202020204" pitchFamily="34" charset="0"/>
              <a:buChar char="•"/>
            </a:pPr>
            <a:r>
              <a:rPr lang="en-US" altLang="zh-CN" dirty="0" smtClean="0"/>
              <a:t>Key challenge: Cloud-edge coordination may introduce delay</a:t>
            </a:r>
          </a:p>
          <a:p>
            <a:pPr marL="742950" lvl="1" indent="-285750">
              <a:lnSpc>
                <a:spcPct val="150000"/>
              </a:lnSpc>
              <a:buFont typeface="Arial" panose="020B0604020202020204" pitchFamily="34" charset="0"/>
              <a:buChar char="•"/>
            </a:pPr>
            <a:r>
              <a:rPr lang="en-US" altLang="zh-CN" dirty="0" smtClean="0"/>
              <a:t>Solution: Overlapping computation and communication</a:t>
            </a:r>
            <a:r>
              <a:rPr lang="zh-CN" altLang="en-US" dirty="0" smtClean="0"/>
              <a:t>🧮 </a:t>
            </a:r>
            <a:endParaRPr lang="en-US" altLang="zh-CN" dirty="0" smtClean="0"/>
          </a:p>
          <a:p>
            <a:pPr marL="742950" lvl="1" indent="-285750">
              <a:lnSpc>
                <a:spcPct val="150000"/>
              </a:lnSpc>
              <a:buFont typeface="Arial" panose="020B0604020202020204" pitchFamily="34" charset="0"/>
              <a:buChar char="•"/>
            </a:pPr>
            <a:r>
              <a:rPr lang="en-US" altLang="zh-CN" dirty="0" smtClean="0"/>
              <a:t>Total latency:</a:t>
            </a:r>
            <a:endParaRPr lang="en-US" altLang="zh-CN" dirty="0"/>
          </a:p>
          <a:p>
            <a:pPr marL="285750" indent="-285750">
              <a:lnSpc>
                <a:spcPct val="150000"/>
              </a:lnSpc>
              <a:buFont typeface="Wingdings" panose="05000000000000000000" pitchFamily="2" charset="2"/>
              <a:buChar char="n"/>
            </a:pPr>
            <a:r>
              <a:rPr lang="zh-CN" altLang="en-US" dirty="0" smtClean="0"/>
              <a:t> </a:t>
            </a:r>
            <a:r>
              <a:rPr lang="en-US" altLang="zh-CN" dirty="0" smtClean="0"/>
              <a:t>Optimize based on three cases:</a:t>
            </a:r>
          </a:p>
          <a:p>
            <a:pPr marL="742950" lvl="1" indent="-285750">
              <a:lnSpc>
                <a:spcPct val="150000"/>
              </a:lnSpc>
              <a:buFont typeface="Arial" panose="020B0604020202020204" pitchFamily="34" charset="0"/>
              <a:buChar char="•"/>
            </a:pPr>
            <a:r>
              <a:rPr lang="en-US" altLang="zh-CN" dirty="0" smtClean="0"/>
              <a:t>P1: Transmission-bound</a:t>
            </a:r>
          </a:p>
          <a:p>
            <a:pPr marL="742950" lvl="1" indent="-285750">
              <a:lnSpc>
                <a:spcPct val="150000"/>
              </a:lnSpc>
              <a:buFont typeface="Arial" panose="020B0604020202020204" pitchFamily="34" charset="0"/>
              <a:buChar char="•"/>
            </a:pPr>
            <a:r>
              <a:rPr lang="en-US" altLang="zh-CN" dirty="0" smtClean="0"/>
              <a:t>P2: Edge-compute-bound</a:t>
            </a:r>
          </a:p>
          <a:p>
            <a:pPr marL="742950" lvl="1" indent="-285750">
              <a:lnSpc>
                <a:spcPct val="150000"/>
              </a:lnSpc>
              <a:buFont typeface="Arial" panose="020B0604020202020204" pitchFamily="34" charset="0"/>
              <a:buChar char="•"/>
            </a:pPr>
            <a:r>
              <a:rPr lang="en-US" altLang="zh-CN" dirty="0" smtClean="0"/>
              <a:t>P3: Mixed</a:t>
            </a:r>
          </a:p>
          <a:p>
            <a:pPr>
              <a:lnSpc>
                <a:spcPct val="150000"/>
              </a:lnSpc>
            </a:pPr>
            <a:r>
              <a:rPr lang="zh-CN" altLang="en-US" dirty="0" smtClean="0"/>
              <a:t>🧱 </a:t>
            </a:r>
            <a:endParaRPr lang="en-US" altLang="zh-CN" dirty="0" smtClean="0"/>
          </a:p>
        </p:txBody>
      </p:sp>
      <p:pic>
        <p:nvPicPr>
          <p:cNvPr id="2" name="图片 1"/>
          <p:cNvPicPr>
            <a:picLocks noChangeAspect="1"/>
          </p:cNvPicPr>
          <p:nvPr/>
        </p:nvPicPr>
        <p:blipFill>
          <a:blip r:embed="rId3"/>
          <a:stretch>
            <a:fillRect/>
          </a:stretch>
        </p:blipFill>
        <p:spPr>
          <a:xfrm>
            <a:off x="4067944" y="1838571"/>
            <a:ext cx="4742857" cy="666667"/>
          </a:xfrm>
          <a:prstGeom prst="rect">
            <a:avLst/>
          </a:prstGeom>
        </p:spPr>
      </p:pic>
      <p:pic>
        <p:nvPicPr>
          <p:cNvPr id="3" name="图片 2"/>
          <p:cNvPicPr>
            <a:picLocks noChangeAspect="1"/>
          </p:cNvPicPr>
          <p:nvPr/>
        </p:nvPicPr>
        <p:blipFill>
          <a:blip r:embed="rId4"/>
          <a:stretch>
            <a:fillRect/>
          </a:stretch>
        </p:blipFill>
        <p:spPr>
          <a:xfrm>
            <a:off x="899592" y="4293096"/>
            <a:ext cx="7095980" cy="2395808"/>
          </a:xfrm>
          <a:prstGeom prst="rect">
            <a:avLst/>
          </a:prstGeom>
        </p:spPr>
      </p:pic>
    </p:spTree>
    <p:extLst>
      <p:ext uri="{BB962C8B-B14F-4D97-AF65-F5344CB8AC3E}">
        <p14:creationId xmlns:p14="http://schemas.microsoft.com/office/powerpoint/2010/main" val="3274559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260648"/>
            <a:ext cx="8496944" cy="369332"/>
          </a:xfrm>
          <a:prstGeom prst="rect">
            <a:avLst/>
          </a:prstGeom>
          <a:noFill/>
        </p:spPr>
        <p:txBody>
          <a:bodyPr wrap="square" rtlCol="0">
            <a:spAutoFit/>
          </a:bodyPr>
          <a:lstStyle/>
          <a:p>
            <a:r>
              <a:rPr lang="en-US" altLang="zh-CN" b="1" dirty="0"/>
              <a:t>Batch Inference Results – High Throughput Under Load</a:t>
            </a:r>
            <a:endParaRPr lang="zh-CN" altLang="en-US" b="1" dirty="0"/>
          </a:p>
        </p:txBody>
      </p:sp>
      <p:sp>
        <p:nvSpPr>
          <p:cNvPr id="5" name="文本框 4"/>
          <p:cNvSpPr txBox="1"/>
          <p:nvPr/>
        </p:nvSpPr>
        <p:spPr>
          <a:xfrm>
            <a:off x="107504" y="908720"/>
            <a:ext cx="8208912" cy="5493812"/>
          </a:xfrm>
          <a:prstGeom prst="rect">
            <a:avLst/>
          </a:prstGeom>
          <a:noFill/>
        </p:spPr>
        <p:txBody>
          <a:bodyPr wrap="square" rtlCol="0">
            <a:spAutoFit/>
          </a:bodyPr>
          <a:lstStyle/>
          <a:p>
            <a:pPr indent="-285750">
              <a:lnSpc>
                <a:spcPct val="150000"/>
              </a:lnSpc>
            </a:pPr>
            <a:r>
              <a:rPr lang="en-US" altLang="zh-CN" dirty="0" smtClean="0"/>
              <a:t>Setup</a:t>
            </a:r>
            <a:r>
              <a:rPr lang="en-US" altLang="zh-CN" dirty="0"/>
              <a:t>:</a:t>
            </a:r>
          </a:p>
          <a:p>
            <a:pPr marL="285750" indent="-285750">
              <a:lnSpc>
                <a:spcPct val="150000"/>
              </a:lnSpc>
              <a:buFont typeface="Arial" panose="020B0604020202020204" pitchFamily="34" charset="0"/>
              <a:buChar char="•"/>
            </a:pPr>
            <a:r>
              <a:rPr lang="en-US" altLang="zh-CN" dirty="0"/>
              <a:t>1,000 batched requests from ShareGPTv3Cloud </a:t>
            </a:r>
          </a:p>
          <a:p>
            <a:pPr marL="285750" indent="-285750">
              <a:lnSpc>
                <a:spcPct val="150000"/>
              </a:lnSpc>
              <a:buFont typeface="Arial" panose="020B0604020202020204" pitchFamily="34" charset="0"/>
              <a:buChar char="•"/>
            </a:pPr>
            <a:r>
              <a:rPr lang="en-US" altLang="zh-CN" dirty="0"/>
              <a:t>prompt: 64–1024 tokens</a:t>
            </a:r>
          </a:p>
          <a:p>
            <a:pPr marL="285750" indent="-285750">
              <a:lnSpc>
                <a:spcPct val="150000"/>
              </a:lnSpc>
              <a:buFont typeface="Arial" panose="020B0604020202020204" pitchFamily="34" charset="0"/>
              <a:buChar char="•"/>
            </a:pPr>
            <a:r>
              <a:rPr lang="en-US" altLang="zh-CN" dirty="0"/>
              <a:t>Edge prompt: fixed at 512 </a:t>
            </a:r>
            <a:r>
              <a:rPr lang="en-US" altLang="zh-CN" dirty="0" smtClean="0"/>
              <a:t>tokens</a:t>
            </a:r>
            <a:endParaRPr lang="en-US" altLang="zh-CN" dirty="0"/>
          </a:p>
          <a:p>
            <a:pPr indent="-285750">
              <a:lnSpc>
                <a:spcPct val="150000"/>
              </a:lnSpc>
            </a:pPr>
            <a:r>
              <a:rPr lang="en-US" altLang="zh-CN" dirty="0"/>
              <a:t>Throughput (Token/s) compared across:</a:t>
            </a:r>
          </a:p>
          <a:p>
            <a:pPr marL="285750" indent="-285750">
              <a:lnSpc>
                <a:spcPct val="150000"/>
              </a:lnSpc>
              <a:buFont typeface="Arial" panose="020B0604020202020204" pitchFamily="34" charset="0"/>
              <a:buChar char="•"/>
            </a:pPr>
            <a:r>
              <a:rPr lang="en-US" altLang="zh-CN" dirty="0" err="1"/>
              <a:t>PageAttention</a:t>
            </a:r>
            <a:endParaRPr lang="en-US" altLang="zh-CN" dirty="0"/>
          </a:p>
          <a:p>
            <a:pPr marL="285750" indent="-285750">
              <a:lnSpc>
                <a:spcPct val="150000"/>
              </a:lnSpc>
              <a:buFont typeface="Arial" panose="020B0604020202020204" pitchFamily="34" charset="0"/>
              <a:buChar char="•"/>
            </a:pPr>
            <a:r>
              <a:rPr lang="en-US" altLang="zh-CN" dirty="0" err="1"/>
              <a:t>RelayAttention</a:t>
            </a:r>
            <a:endParaRPr lang="en-US" altLang="zh-CN" dirty="0"/>
          </a:p>
          <a:p>
            <a:pPr marL="285750" indent="-285750">
              <a:lnSpc>
                <a:spcPct val="150000"/>
              </a:lnSpc>
              <a:buFont typeface="Arial" panose="020B0604020202020204" pitchFamily="34" charset="0"/>
              <a:buChar char="•"/>
            </a:pPr>
            <a:r>
              <a:rPr lang="en-US" altLang="zh-CN" dirty="0" err="1"/>
              <a:t>EdgePrompt</a:t>
            </a:r>
            <a:r>
              <a:rPr lang="en-US" altLang="zh-CN" dirty="0"/>
              <a:t> (ours</a:t>
            </a:r>
            <a:r>
              <a:rPr lang="en-US" altLang="zh-CN" dirty="0" smtClean="0"/>
              <a:t>)</a:t>
            </a:r>
          </a:p>
          <a:p>
            <a:pPr marL="285750" indent="-285750">
              <a:lnSpc>
                <a:spcPct val="150000"/>
              </a:lnSpc>
              <a:buFont typeface="Arial" panose="020B0604020202020204" pitchFamily="34" charset="0"/>
              <a:buChar char="•"/>
            </a:pPr>
            <a:endParaRPr lang="en-US" altLang="zh-CN" dirty="0"/>
          </a:p>
          <a:p>
            <a:pPr indent="-285750">
              <a:lnSpc>
                <a:spcPct val="150000"/>
              </a:lnSpc>
            </a:pPr>
            <a:r>
              <a:rPr lang="en-US" altLang="zh-CN" dirty="0"/>
              <a:t>Key Observations:</a:t>
            </a:r>
          </a:p>
          <a:p>
            <a:pPr marL="285750" indent="-285750">
              <a:lnSpc>
                <a:spcPct val="150000"/>
              </a:lnSpc>
              <a:buFont typeface="Arial" panose="020B0604020202020204" pitchFamily="34" charset="0"/>
              <a:buChar char="•"/>
            </a:pPr>
            <a:r>
              <a:rPr lang="en-US" altLang="zh-CN" dirty="0" err="1"/>
              <a:t>PageAttention</a:t>
            </a:r>
            <a:r>
              <a:rPr lang="en-US" altLang="zh-CN" dirty="0"/>
              <a:t> drops sharply with long prompts</a:t>
            </a:r>
          </a:p>
          <a:p>
            <a:pPr marL="285750" indent="-285750">
              <a:lnSpc>
                <a:spcPct val="150000"/>
              </a:lnSpc>
              <a:buFont typeface="Arial" panose="020B0604020202020204" pitchFamily="34" charset="0"/>
              <a:buChar char="•"/>
            </a:pPr>
            <a:r>
              <a:rPr lang="en-US" altLang="zh-CN" dirty="0" err="1"/>
              <a:t>RelayAttention</a:t>
            </a:r>
            <a:r>
              <a:rPr lang="en-US" altLang="zh-CN" dirty="0"/>
              <a:t> stable but limited</a:t>
            </a:r>
          </a:p>
          <a:p>
            <a:pPr marL="285750" indent="-285750">
              <a:lnSpc>
                <a:spcPct val="150000"/>
              </a:lnSpc>
              <a:buFont typeface="Arial" panose="020B0604020202020204" pitchFamily="34" charset="0"/>
              <a:buChar char="•"/>
            </a:pPr>
            <a:r>
              <a:rPr lang="en-US" altLang="zh-CN" dirty="0" err="1"/>
              <a:t>EdgePrompt</a:t>
            </a:r>
            <a:r>
              <a:rPr lang="en-US" altLang="zh-CN" dirty="0"/>
              <a:t> achieves highest throughput, especially on edge device</a:t>
            </a:r>
          </a:p>
        </p:txBody>
      </p:sp>
      <p:pic>
        <p:nvPicPr>
          <p:cNvPr id="2" name="图片 1"/>
          <p:cNvPicPr>
            <a:picLocks noChangeAspect="1"/>
          </p:cNvPicPr>
          <p:nvPr/>
        </p:nvPicPr>
        <p:blipFill>
          <a:blip r:embed="rId3"/>
          <a:stretch>
            <a:fillRect/>
          </a:stretch>
        </p:blipFill>
        <p:spPr>
          <a:xfrm>
            <a:off x="3275856" y="2996952"/>
            <a:ext cx="5798162" cy="2059717"/>
          </a:xfrm>
          <a:prstGeom prst="rect">
            <a:avLst/>
          </a:prstGeom>
        </p:spPr>
      </p:pic>
    </p:spTree>
    <p:extLst>
      <p:ext uri="{BB962C8B-B14F-4D97-AF65-F5344CB8AC3E}">
        <p14:creationId xmlns:p14="http://schemas.microsoft.com/office/powerpoint/2010/main" val="344932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260648"/>
            <a:ext cx="7344816" cy="369332"/>
          </a:xfrm>
          <a:prstGeom prst="rect">
            <a:avLst/>
          </a:prstGeom>
          <a:noFill/>
        </p:spPr>
        <p:txBody>
          <a:bodyPr wrap="square" rtlCol="0">
            <a:spAutoFit/>
          </a:bodyPr>
          <a:lstStyle/>
          <a:p>
            <a:r>
              <a:rPr lang="en-US" altLang="zh-CN" b="1" dirty="0"/>
              <a:t>Interactive Inference: Concurrency and Latency</a:t>
            </a:r>
            <a:endParaRPr lang="zh-CN" altLang="en-US" b="1" dirty="0"/>
          </a:p>
        </p:txBody>
      </p:sp>
      <p:sp>
        <p:nvSpPr>
          <p:cNvPr id="5" name="文本框 4"/>
          <p:cNvSpPr txBox="1"/>
          <p:nvPr/>
        </p:nvSpPr>
        <p:spPr>
          <a:xfrm>
            <a:off x="323528" y="1052736"/>
            <a:ext cx="8208912" cy="4247317"/>
          </a:xfrm>
          <a:prstGeom prst="rect">
            <a:avLst/>
          </a:prstGeom>
          <a:noFill/>
        </p:spPr>
        <p:txBody>
          <a:bodyPr wrap="square" rtlCol="0">
            <a:spAutoFit/>
          </a:bodyPr>
          <a:lstStyle/>
          <a:p>
            <a:pPr indent="-285750">
              <a:lnSpc>
                <a:spcPct val="150000"/>
              </a:lnSpc>
            </a:pPr>
            <a:r>
              <a:rPr lang="en-US" altLang="zh-CN" dirty="0"/>
              <a:t>Setup:</a:t>
            </a:r>
          </a:p>
          <a:p>
            <a:pPr marL="285750" indent="-285750">
              <a:lnSpc>
                <a:spcPct val="150000"/>
              </a:lnSpc>
              <a:buFont typeface="Arial" panose="020B0604020202020204" pitchFamily="34" charset="0"/>
              <a:buChar char="•"/>
            </a:pPr>
            <a:r>
              <a:rPr lang="en-US" altLang="zh-CN" dirty="0"/>
              <a:t>1,000 requests under Poisson-distributed arrival</a:t>
            </a:r>
          </a:p>
          <a:p>
            <a:pPr marL="285750" indent="-285750">
              <a:lnSpc>
                <a:spcPct val="150000"/>
              </a:lnSpc>
              <a:buFont typeface="Arial" panose="020B0604020202020204" pitchFamily="34" charset="0"/>
              <a:buChar char="•"/>
            </a:pPr>
            <a:r>
              <a:rPr lang="en-US" altLang="zh-CN" dirty="0"/>
              <a:t>Cloud prompt: 512–1024 </a:t>
            </a:r>
            <a:r>
              <a:rPr lang="en-US" altLang="zh-CN" dirty="0" smtClean="0"/>
              <a:t>tokens</a:t>
            </a:r>
            <a:endParaRPr lang="en-US" altLang="zh-CN" dirty="0"/>
          </a:p>
          <a:p>
            <a:pPr indent="-285750">
              <a:lnSpc>
                <a:spcPct val="150000"/>
              </a:lnSpc>
            </a:pPr>
            <a:r>
              <a:rPr lang="en-US" altLang="zh-CN" dirty="0"/>
              <a:t>Metrics:</a:t>
            </a:r>
          </a:p>
          <a:p>
            <a:pPr marL="285750" indent="-285750">
              <a:lnSpc>
                <a:spcPct val="150000"/>
              </a:lnSpc>
              <a:buFont typeface="Arial" panose="020B0604020202020204" pitchFamily="34" charset="0"/>
              <a:buChar char="•"/>
            </a:pPr>
            <a:r>
              <a:rPr lang="en-US" altLang="zh-CN" dirty="0"/>
              <a:t>Throughput (Requests/s) vs Request Rate</a:t>
            </a:r>
          </a:p>
          <a:p>
            <a:pPr marL="285750" indent="-285750">
              <a:lnSpc>
                <a:spcPct val="150000"/>
              </a:lnSpc>
              <a:buFont typeface="Arial" panose="020B0604020202020204" pitchFamily="34" charset="0"/>
              <a:buChar char="•"/>
            </a:pPr>
            <a:r>
              <a:rPr lang="en-US" altLang="zh-CN" dirty="0"/>
              <a:t>Latency (Seconds/Token) under </a:t>
            </a:r>
            <a:r>
              <a:rPr lang="en-US" altLang="zh-CN" dirty="0" smtClean="0"/>
              <a:t>load</a:t>
            </a:r>
            <a:endParaRPr lang="en-US" altLang="zh-CN" dirty="0"/>
          </a:p>
          <a:p>
            <a:pPr indent="-285750">
              <a:lnSpc>
                <a:spcPct val="150000"/>
              </a:lnSpc>
            </a:pPr>
            <a:r>
              <a:rPr lang="en-US" altLang="zh-CN" dirty="0"/>
              <a:t>Key Observations:</a:t>
            </a:r>
          </a:p>
          <a:p>
            <a:pPr marL="285750" indent="-285750">
              <a:lnSpc>
                <a:spcPct val="150000"/>
              </a:lnSpc>
              <a:buFont typeface="Arial" panose="020B0604020202020204" pitchFamily="34" charset="0"/>
              <a:buChar char="•"/>
            </a:pPr>
            <a:r>
              <a:rPr lang="en-US" altLang="zh-CN" dirty="0" err="1"/>
              <a:t>EdgePrompt</a:t>
            </a:r>
            <a:r>
              <a:rPr lang="en-US" altLang="zh-CN" dirty="0"/>
              <a:t> scales better with load</a:t>
            </a:r>
          </a:p>
          <a:p>
            <a:pPr marL="285750" indent="-285750">
              <a:lnSpc>
                <a:spcPct val="150000"/>
              </a:lnSpc>
              <a:buFont typeface="Arial" panose="020B0604020202020204" pitchFamily="34" charset="0"/>
              <a:buChar char="•"/>
            </a:pPr>
            <a:r>
              <a:rPr lang="en-US" altLang="zh-CN" dirty="0"/>
              <a:t>Maintains lower latency growth</a:t>
            </a:r>
          </a:p>
          <a:p>
            <a:pPr marL="285750" indent="-285750">
              <a:lnSpc>
                <a:spcPct val="150000"/>
              </a:lnSpc>
              <a:buFont typeface="Arial" panose="020B0604020202020204" pitchFamily="34" charset="0"/>
              <a:buChar char="•"/>
            </a:pPr>
            <a:r>
              <a:rPr lang="en-US" altLang="zh-CN" dirty="0"/>
              <a:t>Outperforms </a:t>
            </a:r>
            <a:r>
              <a:rPr lang="en-US" altLang="zh-CN" dirty="0" err="1"/>
              <a:t>RelayAttention</a:t>
            </a:r>
            <a:r>
              <a:rPr lang="en-US" altLang="zh-CN" dirty="0"/>
              <a:t> in high-concurrency conditions</a:t>
            </a:r>
          </a:p>
        </p:txBody>
      </p:sp>
    </p:spTree>
    <p:extLst>
      <p:ext uri="{BB962C8B-B14F-4D97-AF65-F5344CB8AC3E}">
        <p14:creationId xmlns:p14="http://schemas.microsoft.com/office/powerpoint/2010/main" val="10727929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2804</TotalTime>
  <Words>2778</Words>
  <Application>Microsoft Office PowerPoint</Application>
  <PresentationFormat>全屏显示(4:3)</PresentationFormat>
  <Paragraphs>197</Paragraphs>
  <Slides>15</Slides>
  <Notes>13</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宋体</vt:lpstr>
      <vt:lpstr>微软雅黑</vt:lpstr>
      <vt:lpstr>幼圆</vt:lpstr>
      <vt:lpstr>Arial</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JasonNing</dc:creator>
  <cp:lastModifiedBy>郑策</cp:lastModifiedBy>
  <cp:revision>27</cp:revision>
  <dcterms:created xsi:type="dcterms:W3CDTF">2016-12-02T08:56:59Z</dcterms:created>
  <dcterms:modified xsi:type="dcterms:W3CDTF">2025-05-16T02:58:32Z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2052-8.1.0.2424</vt:lpwstr>
  </property>
</Properties>
</file>