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58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82" r:id="rId17"/>
    <p:sldId id="283" r:id="rId18"/>
    <p:sldId id="284" r:id="rId19"/>
    <p:sldId id="279" r:id="rId20"/>
    <p:sldId id="280" r:id="rId21"/>
    <p:sldId id="285" r:id="rId22"/>
    <p:sldId id="286" r:id="rId23"/>
    <p:sldId id="287" r:id="rId24"/>
    <p:sldId id="288" r:id="rId25"/>
    <p:sldId id="257" r:id="rId26"/>
    <p:sldId id="281" r:id="rId27"/>
    <p:sldId id="294" r:id="rId28"/>
    <p:sldId id="289" r:id="rId29"/>
    <p:sldId id="295" r:id="rId30"/>
    <p:sldId id="290" r:id="rId31"/>
    <p:sldId id="296" r:id="rId32"/>
    <p:sldId id="291" r:id="rId33"/>
    <p:sldId id="292" r:id="rId34"/>
    <p:sldId id="297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Ji Hyeon" initials="CJH" lastIdx="1" clrIdx="0">
    <p:extLst>
      <p:ext uri="{19B8F6BF-5375-455C-9EA6-DF929625EA0E}">
        <p15:presenceInfo xmlns="" xmlns:p15="http://schemas.microsoft.com/office/powerpoint/2012/main" userId="9193feb64a2a67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85" d="100"/>
          <a:sy n="85" d="100"/>
        </p:scale>
        <p:origin x="-56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7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46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1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4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4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5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8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84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8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24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여기서부터시작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공간은 세 개지만 다 따로 관리된다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1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5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56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0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4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0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79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74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07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49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4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Scale </a:t>
            </a:r>
            <a:r>
              <a:rPr lang="ko-KR" altLang="en-US" dirty="0" smtClean="0"/>
              <a:t>값에 음수 드가면 방향이 바뀜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정규화해서 사용해야 오해가 안 생김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단위로 만들어서 </a:t>
            </a:r>
            <a:r>
              <a:rPr lang="ko-KR" altLang="en-US" dirty="0" err="1" smtClean="0"/>
              <a:t>이용해야함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8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6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</a:t>
            </a:r>
            <a:br>
              <a:rPr lang="en-US" altLang="ko-KR" dirty="0"/>
            </a:br>
            <a:r>
              <a:rPr lang="en-US" altLang="ko-KR"/>
              <a:t>-Cahpter5-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벡터를 다른 벡터로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(dot product)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사이의 내적은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• 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="" xmlns:a16="http://schemas.microsoft.com/office/drawing/2014/main" id="{35ABB193-7DBD-44AB-B64B-565CABB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1343025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124D0EC-92D7-4BF2-B830-F379F4B8F576}"/>
              </a:ext>
            </a:extLst>
          </p:cNvPr>
          <p:cNvSpPr txBox="1"/>
          <p:nvPr/>
        </p:nvSpPr>
        <p:spPr>
          <a:xfrm>
            <a:off x="2481193" y="1317000"/>
            <a:ext cx="8562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 공식이나 각도에 따른 결과는 무조건 외울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다만 내적으로 할 수 있는 것들에 대한 이야기는 이런 공식과 결과 도출 과정에서 일어나는 일들을 가지고 응용해서 나타나는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공식보다 중요한 것은 내적의 의미에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내적은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지평선으로 끌어내리 는 연산이다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C6B2D2D-E5E1-43D3-B9C6-71C3DECE2ED2}"/>
              </a:ext>
            </a:extLst>
          </p:cNvPr>
          <p:cNvSpPr txBox="1"/>
          <p:nvPr/>
        </p:nvSpPr>
        <p:spPr>
          <a:xfrm>
            <a:off x="5513632" y="2661507"/>
            <a:ext cx="554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끝점이 수직 낙하하듯이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로 끌어내려지고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상대방 벡터가 자신의 지평선으로 끌어내려 졌을 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투영 되었을 때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가지는 길이가 내적의 결과가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자신과 상대방 사이의 각도가 벌어질수록 투영된 길이가 짧아지는 현상을 이용해 둘 사이의 각도를 알 수 있기 때문에 내적을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해시계를 비유하여 생각하면 빛이 수직으로 비춰질수록 그림자가 짧아진다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153D747-DAC8-4100-B9FA-83C996B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805606"/>
            <a:ext cx="3200400" cy="200025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632ED11E-1192-4284-9BB6-5D419A11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2661994"/>
            <a:ext cx="4371975" cy="2143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5E1C40F-60FB-4680-A7A5-98CBF196FF7E}"/>
              </a:ext>
            </a:extLst>
          </p:cNvPr>
          <p:cNvSpPr txBox="1"/>
          <p:nvPr/>
        </p:nvSpPr>
        <p:spPr>
          <a:xfrm>
            <a:off x="4342976" y="4804655"/>
            <a:ext cx="6700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두 벡터의 방향이 일치하면 내적의 결과가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이 되었다가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각도가 증가하면 점점 내적 값이 줄어드는 걸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2E390B1-1351-44AB-9D75-3604231ED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5269" y="5399661"/>
            <a:ext cx="4656412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벡터를 다른 벡터로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투영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하는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점 연산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(dot product)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부른다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사이의 내적은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 • 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="" xmlns:a16="http://schemas.microsoft.com/office/drawing/2014/main" id="{35ABB193-7DBD-44AB-B64B-565CABBC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317000"/>
            <a:ext cx="1343025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C6B2D2D-E5E1-43D3-B9C6-71C3DECE2ED2}"/>
              </a:ext>
            </a:extLst>
          </p:cNvPr>
          <p:cNvSpPr txBox="1"/>
          <p:nvPr/>
        </p:nvSpPr>
        <p:spPr>
          <a:xfrm>
            <a:off x="5503720" y="1729808"/>
            <a:ext cx="554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 공식이나 각도에 따른 결과는 무조건 외울 필요는 없다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다만 내적으로 할 수 있는 것들에 대한 이야기는 이런 공식과 결과 도출 과정에서 일어나는 일들을 가지고 응용해서 나타나는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공식보다 중요한 것은 내적의 의미에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내적은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의 지평선으로 끌어내리 는 연산이다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의 끝점이 수직 낙하하듯이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로 끌어내려지고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상대방 벡터가 자신의 지평선으로 끌어내려 졌을 때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투영 되었을 때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가지는 길이가 내적의 결과가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자신과 상대방 사이의 각도가 벌어질수록 투영된 길이가 짧아지는 현상을 이용해 둘 사이의 각도를 알 수 있기 때문에 내적을 사용한다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해시계를 비유하여 생각하면 빛이 수직으로 비춰질수록 그림자가 짧아진다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7153D747-DAC8-4100-B9FA-83C996BCE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4805606"/>
            <a:ext cx="3200400" cy="2000250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632ED11E-1192-4284-9BB6-5D419A116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2661994"/>
            <a:ext cx="4371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내적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벡터의 방향이 일치하면 내적의 결과가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이 되었다가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각도가 증가하면 점점 내적 값이 줄어드는 걸 볼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벡터가 서로 수직이 되면 내적 값은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r>
              <a:rPr lang="ko-KR" altLang="en-US" sz="1600" dirty="0">
                <a:latin typeface="Arial Black" panose="020B0A04020102020204" pitchFamily="34" charset="0"/>
              </a:rPr>
              <a:t>이 되고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이상 각도가 더 벌어지면 내적 값은 음수가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벡터가 반대 방향을 가리키게 되면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둘 사이의 각도가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도가 되면</a:t>
            </a:r>
            <a:r>
              <a:rPr lang="en-US" altLang="ko-KR" sz="1600" dirty="0">
                <a:latin typeface="Arial Black" panose="020B0A04020102020204" pitchFamily="34" charset="0"/>
              </a:rPr>
              <a:t>) </a:t>
            </a:r>
            <a:r>
              <a:rPr lang="ko-KR" altLang="en-US" sz="1600" dirty="0">
                <a:latin typeface="Arial Black" panose="020B0A04020102020204" pitchFamily="34" charset="0"/>
              </a:rPr>
              <a:t>내적 결과는 </a:t>
            </a:r>
            <a:r>
              <a:rPr lang="en-US" altLang="ko-KR" sz="1600" dirty="0">
                <a:latin typeface="Arial Black" panose="020B0A04020102020204" pitchFamily="34" charset="0"/>
              </a:rPr>
              <a:t>-1</a:t>
            </a:r>
            <a:r>
              <a:rPr lang="ko-KR" altLang="en-US" sz="1600" dirty="0">
                <a:latin typeface="Arial Black" panose="020B0A04020102020204" pitchFamily="34" charset="0"/>
              </a:rPr>
              <a:t>이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내적을 이용하면 어떤 물체 사이의 각도가 얼마만큼 벌어져 있는지 쉽게 파악할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내적을 사용하면 탱크의 몸체와 탱크의 포신이 얼마만큼 벌어졌는지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플레이어의 시선 방향과 플레이어가 실제로 이동하는 방향 사이의 각도가 얼마나 벌어졌는지 등을 파악할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B57A9DA-0E25-4875-B40B-844A1118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33" y="1897934"/>
            <a:ext cx="4829174" cy="1323975"/>
          </a:xfrm>
          <a:prstGeom prst="rect">
            <a:avLst/>
          </a:prstGeom>
        </p:spPr>
      </p:pic>
      <p:pic>
        <p:nvPicPr>
          <p:cNvPr id="5" name="그림 4" descr="개체, 시계이(가) 표시된 사진&#10;&#10;자동 생성된 설명">
            <a:extLst>
              <a:ext uri="{FF2B5EF4-FFF2-40B4-BE49-F238E27FC236}">
                <a16:creationId xmlns="" xmlns:a16="http://schemas.microsoft.com/office/drawing/2014/main" id="{7E85CD60-B839-4E5B-AA8D-867F5963B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33" y="3368346"/>
            <a:ext cx="4829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벡터의 외적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두 벡터를 모두 수직으로 통과하는 동일방향의 벡터를 구하는 연산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벡터 곱 또는 교차 곱</a:t>
            </a:r>
            <a:r>
              <a:rPr lang="en-US" altLang="ko-KR" sz="1600" dirty="0">
                <a:latin typeface="Arial Black" panose="020B0A04020102020204" pitchFamily="34" charset="0"/>
              </a:rPr>
              <a:t>(cross product)</a:t>
            </a:r>
            <a:r>
              <a:rPr lang="ko-KR" altLang="en-US" sz="1600" dirty="0">
                <a:latin typeface="Arial Black" panose="020B0A04020102020204" pitchFamily="34" charset="0"/>
              </a:rPr>
              <a:t>로 부른다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A X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당장의 공식의 이해보다 그 결과가 무엇이며 어떻게 활용할 수 있는지 알아야 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공간상의 화살표로 표현해야 할 정도로 당장 머리속으로 떠오르지 않는 내용이다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외적을 이용하면 어떤 표면에 수직인 방향을 구할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표면 역시 점과 선이 모여서 만들어진 것이고 평면의 정의에 의해 평면에 속하는 두 벡터의 외적은 평면상의 모든 점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선과 모두 수직이므로 평면과도 수직인 결과가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평면이 바라보는 방향을 나타낸다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어떤 평면과 수직이라서 해당 평면의 정방향이 향하는 방향을 나타내는 벡터를 </a:t>
            </a:r>
            <a:r>
              <a:rPr lang="ko-KR" altLang="en-US" sz="1600" dirty="0" err="1">
                <a:latin typeface="Arial Black" panose="020B0A04020102020204" pitchFamily="34" charset="0"/>
              </a:rPr>
              <a:t>노말벡터</a:t>
            </a:r>
            <a:r>
              <a:rPr lang="en-US" altLang="ko-KR" sz="1600" dirty="0">
                <a:latin typeface="Arial Black" panose="020B0A04020102020204" pitchFamily="34" charset="0"/>
              </a:rPr>
              <a:t>(Normal Vector)</a:t>
            </a:r>
            <a:r>
              <a:rPr lang="ko-KR" altLang="en-US" sz="1600" dirty="0">
                <a:latin typeface="Arial Black" panose="020B0A04020102020204" pitchFamily="34" charset="0"/>
              </a:rPr>
              <a:t> 또는 </a:t>
            </a:r>
            <a:r>
              <a:rPr lang="ko-KR" altLang="en-US" sz="1600" dirty="0" err="1">
                <a:latin typeface="Arial Black" panose="020B0A04020102020204" pitchFamily="34" charset="0"/>
              </a:rPr>
              <a:t>법선벡터라고</a:t>
            </a:r>
            <a:r>
              <a:rPr lang="ko-KR" altLang="en-US" sz="1600" dirty="0">
                <a:latin typeface="Arial Black" panose="020B0A04020102020204" pitchFamily="34" charset="0"/>
              </a:rPr>
              <a:t>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3E9C2C-B742-4519-A6B9-5E5690A4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09443"/>
            <a:ext cx="3257550" cy="191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5ED591-0CF3-481A-93B5-AF3D408AF9D1}"/>
              </a:ext>
            </a:extLst>
          </p:cNvPr>
          <p:cNvSpPr txBox="1"/>
          <p:nvPr/>
        </p:nvSpPr>
        <p:spPr>
          <a:xfrm>
            <a:off x="4395718" y="1809443"/>
            <a:ext cx="6648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ko-KR" altLang="en-US" sz="1600" dirty="0" err="1">
                <a:latin typeface="Arial Black" panose="020B0A04020102020204" pitchFamily="34" charset="0"/>
              </a:rPr>
              <a:t>외적한</a:t>
            </a:r>
            <a:r>
              <a:rPr lang="ko-KR" altLang="en-US" sz="1600" dirty="0">
                <a:latin typeface="Arial Black" panose="020B0A04020102020204" pitchFamily="34" charset="0"/>
              </a:rPr>
              <a:t> 결과인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를 나타내고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는 평면 </a:t>
            </a:r>
            <a:r>
              <a:rPr lang="en-US" altLang="ko-KR" sz="1600" dirty="0">
                <a:latin typeface="Arial Black" panose="020B0A04020102020204" pitchFamily="34" charset="0"/>
              </a:rPr>
              <a:t>L</a:t>
            </a:r>
            <a:r>
              <a:rPr lang="ko-KR" altLang="en-US" sz="1600" dirty="0">
                <a:latin typeface="Arial Black" panose="020B0A04020102020204" pitchFamily="34" charset="0"/>
              </a:rPr>
              <a:t>에 속한다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는 벡터 </a:t>
            </a:r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와 벡터 </a:t>
            </a:r>
            <a:r>
              <a:rPr lang="en-US" altLang="ko-KR" sz="1600" dirty="0">
                <a:latin typeface="Arial Black" panose="020B0A04020102020204" pitchFamily="34" charset="0"/>
              </a:rPr>
              <a:t>V </a:t>
            </a:r>
            <a:r>
              <a:rPr lang="ko-KR" altLang="en-US" sz="1600" dirty="0">
                <a:latin typeface="Arial Black" panose="020B0A04020102020204" pitchFamily="34" charset="0"/>
              </a:rPr>
              <a:t>모두에 수직이다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두 벡터 사이의 외적 결과는 두 벡터에 모두 수직인 벡터이다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A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B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=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C</a:t>
            </a:r>
            <a:r>
              <a:rPr lang="ko-KR" altLang="en-US" sz="1600" dirty="0">
                <a:latin typeface="Arial Black" panose="020B0A04020102020204" pitchFamily="34" charset="0"/>
              </a:rPr>
              <a:t>이고 </a:t>
            </a:r>
            <a:r>
              <a:rPr lang="en-US" altLang="ko-KR" sz="1600" dirty="0">
                <a:latin typeface="Arial Black" panose="020B0A04020102020204" pitchFamily="34" charset="0"/>
              </a:rPr>
              <a:t>B X A = -C</a:t>
            </a:r>
            <a:r>
              <a:rPr lang="ko-KR" altLang="en-US" sz="1600" dirty="0">
                <a:latin typeface="Arial Black" panose="020B0A04020102020204" pitchFamily="34" charset="0"/>
              </a:rPr>
              <a:t>가 된다 그러므로 교환법칙은 성립하지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직각여부와 함께 방향을 알려준다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3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크기 </a:t>
            </a:r>
            <a:r>
              <a:rPr lang="en-US" altLang="ko-KR" dirty="0"/>
              <a:t>- Unity C#</a:t>
            </a:r>
            <a:r>
              <a:rPr lang="ko-KR" altLang="en-US" dirty="0"/>
              <a:t> 벡터</a:t>
            </a:r>
          </a:p>
        </p:txBody>
      </p:sp>
    </p:spTree>
    <p:extLst>
      <p:ext uri="{BB962C8B-B14F-4D97-AF65-F5344CB8AC3E}">
        <p14:creationId xmlns:p14="http://schemas.microsoft.com/office/powerpoint/2010/main" val="1806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>
                <a:latin typeface="Arial Black" panose="020B0A04020102020204" pitchFamily="34" charset="0"/>
              </a:rPr>
              <a:t>Vector </a:t>
            </a:r>
            <a:r>
              <a:rPr lang="ko-KR" altLang="en-US" dirty="0">
                <a:latin typeface="Arial Black" panose="020B0A04020102020204" pitchFamily="34" charset="0"/>
              </a:rPr>
              <a:t>타입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Vector2,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Vector3,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Vector4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Type</a:t>
            </a:r>
            <a:r>
              <a:rPr lang="ko-KR" altLang="en-US" sz="1600" dirty="0">
                <a:latin typeface="Arial Black" panose="020B0A04020102020204" pitchFamily="34" charset="0"/>
              </a:rPr>
              <a:t>을 지원하고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Arial Black" panose="020B0A04020102020204" pitchFamily="34" charset="0"/>
              </a:rPr>
              <a:t>new Vector2(x, y);	new Vector3(x, y, z);	 new Vector4(x, y, z, w);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 </a:t>
            </a:r>
            <a:r>
              <a:rPr lang="ko-KR" altLang="en-US" sz="1600" dirty="0">
                <a:latin typeface="Arial Black" panose="020B0A04020102020204" pitchFamily="34" charset="0"/>
              </a:rPr>
              <a:t>타입은 내부 클래스가 아닌 구조체로 선언되어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struct Vector3{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x;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y;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public float z;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만약</a:t>
            </a:r>
            <a:r>
              <a:rPr lang="en-US" altLang="ko-KR" sz="1600" dirty="0">
                <a:latin typeface="Arial Black" panose="020B0A04020102020204" pitchFamily="34" charset="0"/>
              </a:rPr>
              <a:t>, Vector3</a:t>
            </a:r>
            <a:r>
              <a:rPr lang="ko-KR" altLang="en-US" sz="1600" dirty="0">
                <a:latin typeface="Arial Black" panose="020B0A04020102020204" pitchFamily="34" charset="0"/>
              </a:rPr>
              <a:t>가 클래스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참조 타입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</a:rPr>
              <a:t>이라면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a = new Vector3(0, 0,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b = a;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en-US" altLang="ko-KR" sz="1600" dirty="0">
                <a:latin typeface="Arial Black" panose="020B0A04020102020204" pitchFamily="34" charset="0"/>
              </a:rPr>
              <a:t> = 100;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하면 </a:t>
            </a:r>
            <a:r>
              <a:rPr lang="en-US" altLang="ko-KR" sz="1600" dirty="0" err="1">
                <a:latin typeface="Arial Black" panose="020B0A04020102020204" pitchFamily="34" charset="0"/>
              </a:rPr>
              <a:t>b.x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100</a:t>
            </a:r>
            <a:r>
              <a:rPr lang="ko-KR" altLang="en-US" sz="1600" dirty="0">
                <a:latin typeface="Arial Black" panose="020B0A04020102020204" pitchFamily="34" charset="0"/>
              </a:rPr>
              <a:t>이 되면서 </a:t>
            </a:r>
            <a:r>
              <a:rPr lang="en-US" altLang="ko-KR" sz="1600" dirty="0" err="1">
                <a:latin typeface="Arial Black" panose="020B0A04020102020204" pitchFamily="34" charset="0"/>
              </a:rPr>
              <a:t>a.x</a:t>
            </a:r>
            <a:r>
              <a:rPr lang="ko-KR" altLang="en-US" sz="1600" dirty="0">
                <a:latin typeface="Arial Black" panose="020B0A04020102020204" pitchFamily="34" charset="0"/>
              </a:rPr>
              <a:t>도 바뀌게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실제코드에서 이와 같은 사실을 확인 할 수 있으며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그 결과로 구조체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값 타입임을 확인 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그림 4" descr="개체, 시계, 측정기이(가) 표시된 사진&#10;&#10;자동 생성된 설명">
            <a:extLst>
              <a:ext uri="{FF2B5EF4-FFF2-40B4-BE49-F238E27FC236}">
                <a16:creationId xmlns="" xmlns:a16="http://schemas.microsoft.com/office/drawing/2014/main" id="{93873DC4-4A26-4306-A6CD-925DA024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276272"/>
            <a:ext cx="5286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연산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스칼라 곱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* </a:t>
            </a:r>
            <a:r>
              <a:rPr lang="ko-KR" altLang="en-US" sz="1600" dirty="0">
                <a:latin typeface="Arial Black" panose="020B0A04020102020204" pitchFamily="34" charset="0"/>
              </a:rPr>
              <a:t>스칼라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덧셈과 뺄셈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+ Vector3;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 – Vector3;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정규화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</a:rPr>
              <a:t>방향벡터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Vector3.normalized;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10" name="그림 9" descr="시계, 공, 모니터, 전시된이(가) 표시된 사진&#10;&#10;자동 생성된 설명">
            <a:extLst>
              <a:ext uri="{FF2B5EF4-FFF2-40B4-BE49-F238E27FC236}">
                <a16:creationId xmlns="" xmlns:a16="http://schemas.microsoft.com/office/drawing/2014/main" id="{426F9927-CC04-4AF1-B15B-FC5CA488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668921"/>
            <a:ext cx="3314700" cy="666750"/>
          </a:xfrm>
          <a:prstGeom prst="rect">
            <a:avLst/>
          </a:prstGeom>
        </p:spPr>
      </p:pic>
      <p:pic>
        <p:nvPicPr>
          <p:cNvPr id="14" name="그림 13" descr="시계, 검은색, 모니터, 화면이(가) 표시된 사진&#10;&#10;자동 생성된 설명">
            <a:extLst>
              <a:ext uri="{FF2B5EF4-FFF2-40B4-BE49-F238E27FC236}">
                <a16:creationId xmlns="" xmlns:a16="http://schemas.microsoft.com/office/drawing/2014/main" id="{0B53218A-DC10-4526-A71F-E53EB6C4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68889"/>
            <a:ext cx="3457575" cy="828675"/>
          </a:xfrm>
          <a:prstGeom prst="rect">
            <a:avLst/>
          </a:prstGeom>
        </p:spPr>
      </p:pic>
      <p:pic>
        <p:nvPicPr>
          <p:cNvPr id="16" name="그림 15" descr="검은색, 오렌지, 시계, 측정기이(가) 표시된 사진&#10;&#10;자동 생성된 설명">
            <a:extLst>
              <a:ext uri="{FF2B5EF4-FFF2-40B4-BE49-F238E27FC236}">
                <a16:creationId xmlns="" xmlns:a16="http://schemas.microsoft.com/office/drawing/2014/main" id="{5D00C544-FBAA-4969-8EA7-6BBAF4487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7" y="4456977"/>
            <a:ext cx="3457575" cy="828675"/>
          </a:xfrm>
          <a:prstGeom prst="rect">
            <a:avLst/>
          </a:prstGeom>
        </p:spPr>
      </p:pic>
      <p:pic>
        <p:nvPicPr>
          <p:cNvPr id="18" name="그림 17" descr="시계, 개체, 검은색, 탑재이(가) 표시된 사진&#10;&#10;자동 생성된 설명">
            <a:extLst>
              <a:ext uri="{FF2B5EF4-FFF2-40B4-BE49-F238E27FC236}">
                <a16:creationId xmlns="" xmlns:a16="http://schemas.microsoft.com/office/drawing/2014/main" id="{A61442FF-1EF3-454D-9741-A45AE6832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7" y="6212848"/>
            <a:ext cx="5295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연산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벡터의 크기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Vector3.magnitude;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내적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Vector3.Dot(c, d);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벡터의 외적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Vector3.Cross(f, g);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오렌지이(가) 표시된 사진&#10;&#10;자동 생성된 설명">
            <a:extLst>
              <a:ext uri="{FF2B5EF4-FFF2-40B4-BE49-F238E27FC236}">
                <a16:creationId xmlns="" xmlns:a16="http://schemas.microsoft.com/office/drawing/2014/main" id="{7C6D7B87-8F1F-4B9D-8DF6-3A357CE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563222"/>
            <a:ext cx="3638550" cy="666750"/>
          </a:xfrm>
          <a:prstGeom prst="rect">
            <a:avLst/>
          </a:prstGeom>
        </p:spPr>
      </p:pic>
      <p:pic>
        <p:nvPicPr>
          <p:cNvPr id="6" name="그림 5" descr="검은색, 표지판, 빨간색, 측정기이(가) 표시된 사진&#10;&#10;자동 생성된 설명">
            <a:extLst>
              <a:ext uri="{FF2B5EF4-FFF2-40B4-BE49-F238E27FC236}">
                <a16:creationId xmlns="" xmlns:a16="http://schemas.microsoft.com/office/drawing/2014/main" id="{60EB6E30-FD61-427E-8BA7-F4442C35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286770"/>
            <a:ext cx="5886450" cy="666750"/>
          </a:xfrm>
          <a:prstGeom prst="rect">
            <a:avLst/>
          </a:prstGeom>
        </p:spPr>
      </p:pic>
      <p:pic>
        <p:nvPicPr>
          <p:cNvPr id="9" name="그림 8" descr="거리, 검은색, 표지판, 대형이(가) 표시된 사진&#10;&#10;자동 생성된 설명">
            <a:extLst>
              <a:ext uri="{FF2B5EF4-FFF2-40B4-BE49-F238E27FC236}">
                <a16:creationId xmlns="" xmlns:a16="http://schemas.microsoft.com/office/drawing/2014/main" id="{D1056A81-E4EC-438F-953B-1A3E1DF6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010318"/>
            <a:ext cx="533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dirty="0">
                <a:latin typeface="Arial Black" panose="020B0A04020102020204" pitchFamily="34" charset="0"/>
              </a:rPr>
              <a:t>Vector3 </a:t>
            </a:r>
            <a:r>
              <a:rPr lang="ko-KR" altLang="en-US" dirty="0">
                <a:latin typeface="Arial Black" panose="020B0A04020102020204" pitchFamily="34" charset="0"/>
              </a:rPr>
              <a:t>응용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latin typeface="Arial Black" panose="020B0A04020102020204" pitchFamily="34" charset="0"/>
              </a:rPr>
              <a:t>두 지점 사이의 거리</a:t>
            </a:r>
            <a:endParaRPr lang="en-US" altLang="ko-KR" sz="1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제공된 </a:t>
            </a:r>
            <a:r>
              <a:rPr lang="en-US" altLang="ko-KR" sz="1600" dirty="0">
                <a:latin typeface="Arial Black" panose="020B0A04020102020204" pitchFamily="34" charset="0"/>
              </a:rPr>
              <a:t>Distance() Method </a:t>
            </a:r>
            <a:r>
              <a:rPr lang="ko-KR" altLang="en-US" sz="1600" dirty="0">
                <a:latin typeface="Arial Black" panose="020B0A04020102020204" pitchFamily="34" charset="0"/>
              </a:rPr>
              <a:t>사용하기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현재 위치 에서 목적지로 향하는 방향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destPos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-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currentPos</a:t>
            </a:r>
            <a:r>
              <a:rPr lang="en-US" altLang="ko-KR" sz="1600" dirty="0">
                <a:latin typeface="Arial Black" panose="020B0A04020102020204" pitchFamily="34" charset="0"/>
              </a:rPr>
              <a:t>).normalized;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시계, 녹색, 거리, 테이블이(가) 표시된 사진&#10;&#10;자동 생성된 설명">
            <a:extLst>
              <a:ext uri="{FF2B5EF4-FFF2-40B4-BE49-F238E27FC236}">
                <a16:creationId xmlns="" xmlns:a16="http://schemas.microsoft.com/office/drawing/2014/main" id="{187C6243-B0CF-4428-84BA-66F7A79C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071284"/>
            <a:ext cx="6791325" cy="1876425"/>
          </a:xfrm>
          <a:prstGeom prst="rect">
            <a:avLst/>
          </a:prstGeom>
        </p:spPr>
      </p:pic>
      <p:pic>
        <p:nvPicPr>
          <p:cNvPr id="10" name="그림 9" descr="쥐고있는, 테이블, 앉아있는, 녹색이(가) 표시된 사진&#10;&#10;자동 생성된 설명">
            <a:extLst>
              <a:ext uri="{FF2B5EF4-FFF2-40B4-BE49-F238E27FC236}">
                <a16:creationId xmlns="" xmlns:a16="http://schemas.microsoft.com/office/drawing/2014/main" id="{D7665330-F42A-47C2-96E4-2A32D22FA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198710"/>
            <a:ext cx="5619750" cy="1876425"/>
          </a:xfrm>
          <a:prstGeom prst="rect">
            <a:avLst/>
          </a:prstGeom>
        </p:spPr>
      </p:pic>
      <p:pic>
        <p:nvPicPr>
          <p:cNvPr id="12" name="그림 11" descr="사진, 앉아있는, 검은색, 오렌지이(가) 표시된 사진&#10;&#10;자동 생성된 설명">
            <a:extLst>
              <a:ext uri="{FF2B5EF4-FFF2-40B4-BE49-F238E27FC236}">
                <a16:creationId xmlns="" xmlns:a16="http://schemas.microsoft.com/office/drawing/2014/main" id="{02A655D4-5D38-4CCB-9D56-8B9832C5A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593" y="5471329"/>
            <a:ext cx="561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회전 </a:t>
            </a:r>
            <a:r>
              <a:rPr lang="en-US" altLang="ko-KR" dirty="0"/>
              <a:t>– Unity</a:t>
            </a:r>
            <a:r>
              <a:rPr lang="ko-KR" altLang="en-US" dirty="0"/>
              <a:t> </a:t>
            </a: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dirty="0" err="1"/>
              <a:t>쿼터니언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99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기본이론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방향</a:t>
            </a:r>
            <a:r>
              <a:rPr lang="en-US" altLang="ko-KR" sz="1800" dirty="0"/>
              <a:t>, </a:t>
            </a:r>
            <a:r>
              <a:rPr lang="ko-KR" altLang="en-US" sz="1800" dirty="0"/>
              <a:t>크기</a:t>
            </a:r>
            <a:r>
              <a:rPr lang="en-US" altLang="ko-KR" sz="1800" dirty="0"/>
              <a:t> - Unity C#</a:t>
            </a:r>
            <a:r>
              <a:rPr lang="ko-KR" altLang="en-US" sz="1800" dirty="0"/>
              <a:t> 벡터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회전 </a:t>
            </a:r>
            <a:r>
              <a:rPr lang="en-US" altLang="ko-KR" sz="1800" dirty="0"/>
              <a:t>– Unity</a:t>
            </a:r>
            <a:r>
              <a:rPr lang="ko-KR" altLang="en-US" sz="1800" dirty="0"/>
              <a:t> </a:t>
            </a:r>
            <a:r>
              <a:rPr lang="en-US" altLang="ko-KR" sz="1800" dirty="0"/>
              <a:t>C#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쿼터니언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공간과 움직임</a:t>
            </a:r>
            <a:endParaRPr lang="en-US" altLang="ko-KR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Unity</a:t>
            </a:r>
            <a:r>
              <a:rPr lang="ko-KR" altLang="en-US" dirty="0"/>
              <a:t>의 회전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895851" y="139640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은 회전을 나타내는 타입이다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Transform Component X, Y, Z</a:t>
            </a:r>
            <a:r>
              <a:rPr lang="ko-KR" altLang="en-US" sz="1600" dirty="0">
                <a:latin typeface="Arial Black" panose="020B0A04020102020204" pitchFamily="34" charset="0"/>
              </a:rPr>
              <a:t>를 가지는 </a:t>
            </a:r>
            <a:r>
              <a:rPr lang="en-US" altLang="ko-KR" sz="1600" dirty="0">
                <a:latin typeface="Arial Black" panose="020B0A04020102020204" pitchFamily="34" charset="0"/>
              </a:rPr>
              <a:t>Vector3</a:t>
            </a:r>
            <a:r>
              <a:rPr lang="ko-KR" altLang="en-US" sz="1600" dirty="0">
                <a:latin typeface="Arial Black" panose="020B0A04020102020204" pitchFamily="34" charset="0"/>
              </a:rPr>
              <a:t>값을 대입하게 되어있다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Rotation</a:t>
            </a:r>
            <a:r>
              <a:rPr lang="ko-KR" altLang="en-US" sz="1600" dirty="0">
                <a:latin typeface="Arial Black" panose="020B0A04020102020204" pitchFamily="34" charset="0"/>
              </a:rPr>
              <a:t>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대입 값은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로 보여지지만 사용할 때는 </a:t>
            </a:r>
            <a:r>
              <a:rPr lang="en-US" altLang="ko-KR" sz="1600" dirty="0">
                <a:latin typeface="Arial Black" panose="020B0A04020102020204" pitchFamily="34" charset="0"/>
              </a:rPr>
              <a:t>Quaternion Type</a:t>
            </a:r>
            <a:r>
              <a:rPr lang="ko-KR" altLang="en-US" sz="1600" dirty="0">
                <a:latin typeface="Arial Black" panose="020B0A04020102020204" pitchFamily="34" charset="0"/>
              </a:rPr>
              <a:t>으로 변환해서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Code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사용할 때 착각할 경우 컴파일 에러가 발생한다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이라는 값은 사용하는 사람들이 직접 알아보기에는 굉장히 직관적이지 못하다 그래서 </a:t>
            </a: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서 우리가 사용할 때는 직관적으로 보이는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육십분법 표기를 사용하고 적용을 할 때 </a:t>
            </a: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으로 변환해서 적용시켜 준다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="" xmlns:a16="http://schemas.microsoft.com/office/drawing/2014/main" id="{FA6F6E9A-0185-4113-998C-476E6865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074835"/>
            <a:ext cx="4533900" cy="704850"/>
          </a:xfrm>
          <a:prstGeom prst="rect">
            <a:avLst/>
          </a:prstGeom>
        </p:spPr>
      </p:pic>
      <p:pic>
        <p:nvPicPr>
          <p:cNvPr id="6" name="그림 5" descr="검은색, 표지판, 오렌지, 시계이(가) 표시된 사진&#10;&#10;자동 생성된 설명">
            <a:extLst>
              <a:ext uri="{FF2B5EF4-FFF2-40B4-BE49-F238E27FC236}">
                <a16:creationId xmlns="" xmlns:a16="http://schemas.microsoft.com/office/drawing/2014/main" id="{1EC03A05-AFBA-47DF-86DF-A095D2FC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3442845"/>
            <a:ext cx="5886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짐벌락</a:t>
            </a:r>
            <a:r>
              <a:rPr lang="en-US" altLang="ko-KR" dirty="0">
                <a:latin typeface="Arial Black" panose="020B0A04020102020204" pitchFamily="34" charset="0"/>
              </a:rPr>
              <a:t>(Gimbal lock)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Vector</a:t>
            </a:r>
            <a:r>
              <a:rPr lang="ko-KR" altLang="en-US" sz="1600" dirty="0">
                <a:latin typeface="Arial Black" panose="020B0A04020102020204" pitchFamily="34" charset="0"/>
              </a:rPr>
              <a:t>를 이용하여 회전을 표현하는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</a:t>
            </a:r>
            <a:r>
              <a:rPr lang="ko-KR" altLang="en-US" sz="1600" dirty="0">
                <a:latin typeface="Arial Black" panose="020B0A04020102020204" pitchFamily="34" charset="0"/>
              </a:rPr>
              <a:t> 각의 문제점이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</a:rPr>
              <a:t>을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수학자가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오일러가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고안한 표현법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물체가 회전하기 전의 좌표계에서 회전한 다음의 좌표계로 바뀌려면 기존 좌표계를 세번에 걸쳐 각각 얼 마만큼 회전시키면 되는지 세 각도로 물체의 회전을 표현한다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회전하기 전 상태에서 회전한 다음 상태가 되려면 세 방향으로 나누어 각각 얼마만큼 회전하면 되는지 계산하여 회전을 표현하는 방식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32CA797F-CAF7-40FA-9A90-5D69D0893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301885"/>
            <a:ext cx="2295525" cy="2495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4C45F2-246B-4768-A782-404EA40E35DC}"/>
              </a:ext>
            </a:extLst>
          </p:cNvPr>
          <p:cNvSpPr txBox="1"/>
          <p:nvPr/>
        </p:nvSpPr>
        <p:spPr>
          <a:xfrm>
            <a:off x="3433693" y="2301885"/>
            <a:ext cx="761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오일러각의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문제점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회전을 한번에 계산하지 않고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세 번 나누어서 순서대로 계산하기 때문에 축이 겹치는 문제가 생긴다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오일러각에서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(30, 60, 90) </a:t>
            </a:r>
            <a:r>
              <a:rPr lang="ko-KR" altLang="en-US" sz="1600" dirty="0">
                <a:latin typeface="Arial Black" panose="020B0A04020102020204" pitchFamily="34" charset="0"/>
              </a:rPr>
              <a:t>회전은 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 순서로 계산된다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5F39BAA-AB68-4FD4-AFA6-C9AAAE16C14B}"/>
              </a:ext>
            </a:extLst>
          </p:cNvPr>
          <p:cNvSpPr txBox="1"/>
          <p:nvPr/>
        </p:nvSpPr>
        <p:spPr>
          <a:xfrm>
            <a:off x="1151569" y="479743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물체가 서 있는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방향이라고 생각 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똑바로 서있는 물체가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 회전하는 것과 서있지 않고 기울어진 물체가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기준으로 회전 하는 것은 실제로는 다른 방향으로 회전하고 있는 것이다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3429D07F-FB6F-4531-AB54-252CF705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69" y="5584064"/>
            <a:ext cx="2400300" cy="1273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C3694AF-3B41-4B61-8798-7D385062F4A8}"/>
              </a:ext>
            </a:extLst>
          </p:cNvPr>
          <p:cNvSpPr txBox="1"/>
          <p:nvPr/>
        </p:nvSpPr>
        <p:spPr>
          <a:xfrm>
            <a:off x="3565270" y="5584064"/>
            <a:ext cx="7475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이미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조금 기울어진 회전된 상태인데 그 상태에서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회전은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회전의 영향을 받는다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그러므로 오른쪽 팽이는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회전은 왼쪽 팽이의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회전과 다르다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회전 순서에 의해 뒤로 갈수록 다른 축의 영향을 받게 되므로 마지막 순서의 회전은 자유도를 상실하고 마지막 축의 회전을 사용할 수 없게 되는 현상이 발생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>
                <a:latin typeface="Arial Black" panose="020B0A04020102020204" pitchFamily="34" charset="0"/>
              </a:rPr>
              <a:t>짐벌락</a:t>
            </a:r>
            <a:r>
              <a:rPr lang="en-US" altLang="ko-KR" dirty="0">
                <a:latin typeface="Arial Black" panose="020B0A04020102020204" pitchFamily="34" charset="0"/>
              </a:rPr>
              <a:t>(Gimbal lock)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Arial Black" panose="020B0A04020102020204" pitchFamily="34" charset="0"/>
              </a:rPr>
              <a:t>오일러각에</a:t>
            </a:r>
            <a:r>
              <a:rPr lang="ko-KR" altLang="en-US" sz="1600" dirty="0">
                <a:latin typeface="Arial Black" panose="020B0A04020102020204" pitchFamily="34" charset="0"/>
              </a:rPr>
              <a:t> 의해 발생하는 축이 잠기는 현상을 말한다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회전하는 과정을 보여주고있다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번위치에서 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회전을 하면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축도 물려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축도 회전을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그러다</a:t>
            </a:r>
            <a:r>
              <a:rPr lang="en-US" altLang="ko-KR" sz="1600" dirty="0">
                <a:latin typeface="Arial Black" panose="020B0A04020102020204" pitchFamily="34" charset="0"/>
              </a:rPr>
              <a:t> Y</a:t>
            </a:r>
            <a:r>
              <a:rPr lang="ko-KR" altLang="en-US" sz="1600" dirty="0">
                <a:latin typeface="Arial Black" panose="020B0A04020102020204" pitchFamily="34" charset="0"/>
              </a:rPr>
              <a:t>축을 기준 으로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회전하면 끌려온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축이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축과 겹치게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그 순간 </a:t>
            </a:r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 회전을 진행하면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회전을 하는 것과 차이가 없어지게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즉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회전을 진행하게 되면 절차와 값은 다르지만 같은 회전이 되는 경우가 생긴다</a:t>
            </a:r>
            <a:r>
              <a:rPr lang="en-US" altLang="ko-KR" sz="1600" dirty="0">
                <a:latin typeface="Arial Black" panose="020B0A04020102020204" pitchFamily="34" charset="0"/>
              </a:rPr>
              <a:t>.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 후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30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이 상황에서는 이미 축회전에 </a:t>
            </a:r>
            <a:r>
              <a:rPr lang="en-US" altLang="ko-KR" sz="1600" dirty="0">
                <a:latin typeface="Arial Black" panose="020B0A04020102020204" pitchFamily="34" charset="0"/>
              </a:rPr>
              <a:t>X, Z</a:t>
            </a:r>
            <a:r>
              <a:rPr lang="ko-KR" altLang="en-US" sz="1600" dirty="0">
                <a:latin typeface="Arial Black" panose="020B0A04020102020204" pitchFamily="34" charset="0"/>
              </a:rPr>
              <a:t>의 축이 겹쳤기 때문에 축 정보 하나가 사라져 더 이상 삼차원 회전을 제대로 할 수 없게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짐버락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현상은 어떤 축을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90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도 회전할 때 특히 자주 발생한다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그렇기 때문에 아주 오래 전에 만들어진 시뮬레이션 게임들은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회전을 사용하지 않고 </a:t>
            </a:r>
            <a:r>
              <a:rPr lang="en-US" altLang="ko-KR" sz="1600" dirty="0">
                <a:latin typeface="Arial Black" panose="020B0A04020102020204" pitchFamily="34" charset="0"/>
              </a:rPr>
              <a:t>89.9x</a:t>
            </a:r>
            <a:r>
              <a:rPr lang="ko-KR" altLang="en-US" sz="1600" dirty="0">
                <a:latin typeface="Arial Black" panose="020B0A04020102020204" pitchFamily="34" charset="0"/>
              </a:rPr>
              <a:t>도 같은 값으로 회전을 처리 하기도 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="" xmlns:a16="http://schemas.microsoft.com/office/drawing/2014/main" id="{39D5D5DA-3A55-4D0D-AC49-B5F6D6D9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139603"/>
            <a:ext cx="3952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>
                <a:latin typeface="Arial Black" panose="020B0A04020102020204" pitchFamily="34" charset="0"/>
              </a:rPr>
              <a:t>쿼터니언</a:t>
            </a:r>
            <a:r>
              <a:rPr lang="en-US" altLang="ko-KR" dirty="0">
                <a:latin typeface="Arial Black" panose="020B0A04020102020204" pitchFamily="34" charset="0"/>
              </a:rPr>
              <a:t>(quaternion)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사원수라고도 부르고 </a:t>
            </a:r>
            <a:r>
              <a:rPr lang="en-US" altLang="ko-KR" sz="1600" dirty="0">
                <a:latin typeface="Arial Black" panose="020B0A04020102020204" pitchFamily="34" charset="0"/>
              </a:rPr>
              <a:t>x, y, z, w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4</a:t>
            </a:r>
            <a:r>
              <a:rPr lang="ko-KR" altLang="en-US" sz="1600" dirty="0">
                <a:latin typeface="Arial Black" panose="020B0A04020102020204" pitchFamily="34" charset="0"/>
              </a:rPr>
              <a:t>개의 원소를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한 번에 회전하는＇ 방식이기 때문에 </a:t>
            </a:r>
            <a:r>
              <a:rPr lang="ko-KR" altLang="en-US" sz="1600" dirty="0" err="1">
                <a:latin typeface="Arial Black" panose="020B0A04020102020204" pitchFamily="34" charset="0"/>
              </a:rPr>
              <a:t>오일러각과</a:t>
            </a:r>
            <a:r>
              <a:rPr lang="ko-KR" altLang="en-US" sz="1600" dirty="0">
                <a:latin typeface="Arial Black" panose="020B0A04020102020204" pitchFamily="34" charset="0"/>
              </a:rPr>
              <a:t> 달리 </a:t>
            </a:r>
            <a:r>
              <a:rPr lang="ko-KR" altLang="en-US" sz="1600" dirty="0" err="1">
                <a:latin typeface="Arial Black" panose="020B0A04020102020204" pitchFamily="34" charset="0"/>
              </a:rPr>
              <a:t>짐벌락</a:t>
            </a:r>
            <a:r>
              <a:rPr lang="ko-KR" altLang="en-US" sz="1600" dirty="0">
                <a:latin typeface="Arial Black" panose="020B0A04020102020204" pitchFamily="34" charset="0"/>
              </a:rPr>
              <a:t> 현상이 없으며 </a:t>
            </a:r>
            <a:r>
              <a:rPr lang="en-US" altLang="ko-KR" sz="1600" dirty="0">
                <a:latin typeface="Arial Black" panose="020B0A04020102020204" pitchFamily="34" charset="0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</a:rPr>
              <a:t>도 회전을 제대로 표현할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게임에서 회전을 구현할 때 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직관적이지 않고 복잡한 계산 단계를 가지고 있기 때문에 직관적인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값들을 받고 내부에서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쿼터니언으로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처리를 지원하고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Unity Code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상에서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쿼터니언을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직접 생성하고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내부를 직접 수정하는 것을 허용하지 않고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, Vector3 Type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오일러각이나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다른 참고 값을 사용해 </a:t>
            </a:r>
            <a:r>
              <a:rPr lang="ko-KR" altLang="en-US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쿼터니언을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쉽게 생성하는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Method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제공한다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새로운 회전 데이터 생성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Vector3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값을 이용해서 새로운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Quaternion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값을 생성할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회전을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Vector3(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오일러각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로 가져오기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38857FD-B6A4-42EF-BF91-BA3AF836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536368"/>
            <a:ext cx="5522501" cy="327709"/>
          </a:xfrm>
          <a:prstGeom prst="rect">
            <a:avLst/>
          </a:prstGeom>
        </p:spPr>
      </p:pic>
      <p:pic>
        <p:nvPicPr>
          <p:cNvPr id="6" name="그림 5" descr="개체, 시계, 검은색, 빨간색이(가) 표시된 사진&#10;&#10;자동 생성된 설명">
            <a:extLst>
              <a:ext uri="{FF2B5EF4-FFF2-40B4-BE49-F238E27FC236}">
                <a16:creationId xmlns="" xmlns:a16="http://schemas.microsoft.com/office/drawing/2014/main" id="{7EF2602C-B50D-47B8-91FD-EA633517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268729"/>
            <a:ext cx="6887536" cy="495369"/>
          </a:xfrm>
          <a:prstGeom prst="rect">
            <a:avLst/>
          </a:prstGeom>
        </p:spPr>
      </p:pic>
      <p:pic>
        <p:nvPicPr>
          <p:cNvPr id="9" name="그림 8" descr="표지판, 오렌지, 검은색, 도시이(가) 표시된 사진&#10;&#10;자동 생성된 설명">
            <a:extLst>
              <a:ext uri="{FF2B5EF4-FFF2-40B4-BE49-F238E27FC236}">
                <a16:creationId xmlns="" xmlns:a16="http://schemas.microsoft.com/office/drawing/2014/main" id="{DD990501-F656-41D3-B273-9173E0CFF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191707"/>
            <a:ext cx="683037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>
                <a:latin typeface="Arial Black" panose="020B0A04020102020204" pitchFamily="34" charset="0"/>
              </a:rPr>
              <a:t>쿼터니언</a:t>
            </a:r>
            <a:r>
              <a:rPr lang="en-US" altLang="ko-KR" dirty="0">
                <a:latin typeface="Arial Black" panose="020B0A04020102020204" pitchFamily="34" charset="0"/>
              </a:rPr>
              <a:t>(quaternion)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2098912"/>
            <a:ext cx="9902263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현재 회전에 회전을 더하기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회전을 추가하는 거라면 기본적인 사칙연산은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+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가 되어야 하는데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*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연산하고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이것은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공간을 구성하는 파이프라인에서 정의된 공간변환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월드변환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 정해진부분이다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Direct3D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OpenGL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렌더링 파이프라인에서 월드를 구성하거나 변환할 때 행렬을 사용해서 복잡한 연산을 처리한다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그렇기 때문에 변환에 적용될 행렬에 회전 값이 적용되어야 하므로 정의된 곱셈연산을 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 descr="시계, 탑재, 검은색, 녹색이(가) 표시된 사진&#10;&#10;자동 생성된 설명">
            <a:extLst>
              <a:ext uri="{FF2B5EF4-FFF2-40B4-BE49-F238E27FC236}">
                <a16:creationId xmlns="" xmlns:a16="http://schemas.microsoft.com/office/drawing/2014/main" id="{EE12FBE4-7204-456B-B175-A709BFC8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494240"/>
            <a:ext cx="51632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공간과 움직임</a:t>
            </a:r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>
                <a:latin typeface="Arial Black" panose="020B0A04020102020204" pitchFamily="34" charset="0"/>
              </a:rPr>
              <a:t>유니티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3811591" y="732225"/>
            <a:ext cx="7235818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좌표계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3D</a:t>
            </a:r>
            <a:r>
              <a:rPr lang="ko-KR" altLang="en-US" dirty="0">
                <a:latin typeface="Arial Black" panose="020B0A04020102020204" pitchFamily="34" charset="0"/>
              </a:rPr>
              <a:t>공간에 배치하는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오브젝트는 위치를 표현한 값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즉 좌표를 가진다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원점을 기준으로 </a:t>
            </a:r>
            <a:r>
              <a:rPr lang="en-US" altLang="ko-KR" dirty="0">
                <a:latin typeface="Arial Black" panose="020B0A04020102020204" pitchFamily="34" charset="0"/>
              </a:rPr>
              <a:t>(x,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y,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z)</a:t>
            </a:r>
            <a:r>
              <a:rPr lang="ko-KR" altLang="en-US" dirty="0">
                <a:latin typeface="Arial Black" panose="020B0A04020102020204" pitchFamily="34" charset="0"/>
              </a:rPr>
              <a:t>에서 </a:t>
            </a:r>
            <a:r>
              <a:rPr lang="en-US" altLang="ko-KR" dirty="0">
                <a:latin typeface="Arial Black" panose="020B0A04020102020204" pitchFamily="34" charset="0"/>
              </a:rPr>
              <a:t>X</a:t>
            </a:r>
            <a:r>
              <a:rPr lang="ko-KR" altLang="en-US" dirty="0">
                <a:latin typeface="Arial Black" panose="020B0A04020102020204" pitchFamily="34" charset="0"/>
              </a:rPr>
              <a:t>방향은 오른쪽</a:t>
            </a:r>
            <a:r>
              <a:rPr lang="en-US" altLang="ko-KR" dirty="0">
                <a:latin typeface="Arial Black" panose="020B0A04020102020204" pitchFamily="34" charset="0"/>
              </a:rPr>
              <a:t>, Y </a:t>
            </a:r>
            <a:r>
              <a:rPr lang="ko-KR" altLang="en-US" dirty="0">
                <a:latin typeface="Arial Black" panose="020B0A04020102020204" pitchFamily="34" charset="0"/>
              </a:rPr>
              <a:t>방향은 위쪽</a:t>
            </a:r>
            <a:r>
              <a:rPr lang="en-US" altLang="ko-KR" dirty="0">
                <a:latin typeface="Arial Black" panose="020B0A04020102020204" pitchFamily="34" charset="0"/>
              </a:rPr>
              <a:t>, Z</a:t>
            </a:r>
            <a:r>
              <a:rPr lang="ko-KR" altLang="en-US" dirty="0">
                <a:latin typeface="Arial Black" panose="020B0A04020102020204" pitchFamily="34" charset="0"/>
              </a:rPr>
              <a:t>방향은 앞쪽으로 이동한 위치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좌표를 측정할 기준이 될 원점의 위치와 </a:t>
            </a:r>
            <a:r>
              <a:rPr lang="en-US" altLang="ko-KR" dirty="0">
                <a:latin typeface="Arial Black" panose="020B0A04020102020204" pitchFamily="34" charset="0"/>
              </a:rPr>
              <a:t>X, Y, Z</a:t>
            </a:r>
            <a:r>
              <a:rPr lang="ko-KR" altLang="en-US" dirty="0">
                <a:latin typeface="Arial Black" panose="020B0A04020102020204" pitchFamily="34" charset="0"/>
              </a:rPr>
              <a:t>축 방향을 설정하여 물체가 어디에 배치되어 있는지 표현하는 기준과 체계를 좌표계라 부른다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‘</a:t>
            </a:r>
            <a:r>
              <a:rPr lang="ko-KR" altLang="en-US" dirty="0">
                <a:latin typeface="Arial Black" panose="020B0A04020102020204" pitchFamily="34" charset="0"/>
              </a:rPr>
              <a:t>어떤 방향으로＇ 얼마만큼 이동한 거리에 배치할 것인지 결정하는 기준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빨간색, 옅은, 연, 비행이(가) 표시된 사진&#10;&#10;자동 생성된 설명">
            <a:extLst>
              <a:ext uri="{FF2B5EF4-FFF2-40B4-BE49-F238E27FC236}">
                <a16:creationId xmlns="" xmlns:a16="http://schemas.microsoft.com/office/drawing/2014/main" id="{F2802332-3809-485F-AA11-B7AE1F02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2225"/>
            <a:ext cx="2667000" cy="220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802038-6E62-42CE-AC05-FC42FED3BE3C}"/>
              </a:ext>
            </a:extLst>
          </p:cNvPr>
          <p:cNvSpPr txBox="1"/>
          <p:nvPr/>
        </p:nvSpPr>
        <p:spPr>
          <a:xfrm>
            <a:off x="1141412" y="3840768"/>
            <a:ext cx="9905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공간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/>
          </a:p>
          <a:p>
            <a:r>
              <a:rPr lang="ko-KR" altLang="en-US" dirty="0">
                <a:latin typeface="Arial Black" panose="020B0A04020102020204" pitchFamily="34" charset="0"/>
              </a:rPr>
              <a:t>좌표계를 사용하여 물체를 배치하는 틀이며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어떤 좌표계를 사용 </a:t>
            </a:r>
            <a:r>
              <a:rPr lang="ko-KR" altLang="en-US" dirty="0" err="1">
                <a:latin typeface="Arial Black" panose="020B0A04020102020204" pitchFamily="34" charset="0"/>
              </a:rPr>
              <a:t>하느냐에</a:t>
            </a:r>
            <a:r>
              <a:rPr lang="ko-KR" altLang="en-US" dirty="0">
                <a:latin typeface="Arial Black" panose="020B0A04020102020204" pitchFamily="34" charset="0"/>
              </a:rPr>
              <a:t> 따라 공간의 종류가 달라진다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게임 월드는 하나지만 하나의 좌표계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공간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  <a:r>
              <a:rPr lang="ko-KR" altLang="en-US" dirty="0">
                <a:latin typeface="Arial Black" panose="020B0A04020102020204" pitchFamily="34" charset="0"/>
              </a:rPr>
              <a:t>로는 게임 월드의 모든 속성을 표현할 수 없다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</a:rPr>
              <a:t>전역 공간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오브젝트 공간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자식 공간은 하나의 게임 월드를 서로 다른 좌표계로 관측하여 표현한 것이다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예를 들어 전역공간에서는 게임 월드의 앞쪽 방향은 나타낼 수 있지만 자식 오브제트가 부모 오브젝트에 상대적으로 움직이는 방향은 나타낼 수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 공간에서는 어떤 오브젝트의 앞쪽 방향은 알 수 있지만 게임 월드의 앞쪽 방향은 알 수 없다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월드의 중심이라는 절대 기준이 존재하는 공간이며 월드 공간이라고 부르기도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방향을 정하고 좌표를 계산하는 기준을 전역 좌표계라고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게임 월드의 원점</a:t>
            </a:r>
            <a:r>
              <a:rPr lang="en-US" altLang="ko-KR" sz="1600" dirty="0">
                <a:latin typeface="Arial Black" panose="020B0A04020102020204" pitchFamily="34" charset="0"/>
              </a:rPr>
              <a:t>(0, 0, 0)</a:t>
            </a:r>
            <a:r>
              <a:rPr lang="ko-KR" altLang="en-US" sz="1600" dirty="0">
                <a:latin typeface="Arial Black" panose="020B0A04020102020204" pitchFamily="34" charset="0"/>
              </a:rPr>
              <a:t>이 존재하며 모든 오브젝트가 원점에서 얼마만큼 떨어져 있느냐가 오브젝트의 좌표가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Unity</a:t>
            </a:r>
            <a:r>
              <a:rPr lang="ko-KR" altLang="en-US" sz="1600" dirty="0">
                <a:latin typeface="Arial Black" panose="020B0A04020102020204" pitchFamily="34" charset="0"/>
              </a:rPr>
              <a:t> 상단에 </a:t>
            </a:r>
            <a:r>
              <a:rPr lang="en-US" altLang="ko-KR" sz="1600" dirty="0">
                <a:latin typeface="Arial Black" panose="020B0A04020102020204" pitchFamily="34" charset="0"/>
              </a:rPr>
              <a:t>Transform Gizmo Toggle </a:t>
            </a:r>
            <a:r>
              <a:rPr lang="ko-KR" altLang="en-US" sz="1600" dirty="0">
                <a:latin typeface="Arial Black" panose="020B0A04020102020204" pitchFamily="34" charset="0"/>
              </a:rPr>
              <a:t>버튼이 있다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여기에서 </a:t>
            </a:r>
            <a:r>
              <a:rPr lang="en-US" altLang="ko-KR" sz="1600" dirty="0">
                <a:latin typeface="Arial Black" panose="020B0A04020102020204" pitchFamily="34" charset="0"/>
              </a:rPr>
              <a:t>Local / Global </a:t>
            </a:r>
            <a:r>
              <a:rPr lang="ko-KR" altLang="en-US" sz="1600" dirty="0">
                <a:latin typeface="Arial Black" panose="020B0A04020102020204" pitchFamily="34" charset="0"/>
              </a:rPr>
              <a:t>전환 버튼을 눌러서 확인 해보자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CEC91FF-03FE-4C3B-930E-4BCCC765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938129"/>
            <a:ext cx="3658111" cy="298174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253D16E-EC0D-47ED-A4C1-51FC20E9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788" y="1933819"/>
            <a:ext cx="4143953" cy="2200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D541108-AF1F-4948-8B86-398AF810A13D}"/>
              </a:ext>
            </a:extLst>
          </p:cNvPr>
          <p:cNvSpPr/>
          <p:nvPr/>
        </p:nvSpPr>
        <p:spPr>
          <a:xfrm>
            <a:off x="6184490" y="3067665"/>
            <a:ext cx="4052251" cy="186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4485D41-F919-4855-A0C7-275262C850B9}"/>
              </a:ext>
            </a:extLst>
          </p:cNvPr>
          <p:cNvSpPr/>
          <p:nvPr/>
        </p:nvSpPr>
        <p:spPr>
          <a:xfrm>
            <a:off x="1138168" y="2389239"/>
            <a:ext cx="3658111" cy="226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1D3FC3C-F66F-42C2-88F7-D3636A802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69" y="4474779"/>
            <a:ext cx="2259686" cy="4450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5D0F643-B9CF-4F86-BC14-213364180A2B}"/>
              </a:ext>
            </a:extLst>
          </p:cNvPr>
          <p:cNvSpPr/>
          <p:nvPr/>
        </p:nvSpPr>
        <p:spPr>
          <a:xfrm>
            <a:off x="8125435" y="4591664"/>
            <a:ext cx="1087391" cy="274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Pivot / Center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기본값은 </a:t>
            </a:r>
            <a:r>
              <a:rPr lang="en-US" altLang="ko-KR" sz="1600" dirty="0">
                <a:latin typeface="Arial Black" panose="020B0A04020102020204" pitchFamily="34" charset="0"/>
              </a:rPr>
              <a:t>Pivot</a:t>
            </a:r>
            <a:r>
              <a:rPr lang="ko-KR" altLang="en-US" sz="1600" dirty="0">
                <a:latin typeface="Arial Black" panose="020B0A04020102020204" pitchFamily="34" charset="0"/>
              </a:rPr>
              <a:t>이고</a:t>
            </a:r>
            <a:r>
              <a:rPr lang="en-US" altLang="ko-KR" sz="1600" dirty="0">
                <a:latin typeface="Arial Black" panose="020B0A04020102020204" pitchFamily="34" charset="0"/>
              </a:rPr>
              <a:t>, Local / Global </a:t>
            </a:r>
            <a:r>
              <a:rPr lang="ko-KR" altLang="en-US" sz="1600" dirty="0">
                <a:latin typeface="Arial Black" panose="020B0A04020102020204" pitchFamily="34" charset="0"/>
              </a:rPr>
              <a:t>전환 버튼의 기본값은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평상시에는 기본값인 </a:t>
            </a:r>
            <a:r>
              <a:rPr lang="en-US" altLang="ko-KR" sz="1600" dirty="0">
                <a:latin typeface="Arial Black" panose="020B0A04020102020204" pitchFamily="34" charset="0"/>
              </a:rPr>
              <a:t>Pivot / Local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사용한다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Pivot</a:t>
            </a:r>
            <a:r>
              <a:rPr lang="ko-KR" altLang="en-US" sz="1600" dirty="0">
                <a:latin typeface="Arial Black" panose="020B0A04020102020204" pitchFamily="34" charset="0"/>
              </a:rPr>
              <a:t>은 오브젝트의 실제 기준점을 기준으로 오브젝트를 배치한다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Center</a:t>
            </a:r>
            <a:r>
              <a:rPr lang="ko-KR" altLang="en-US" sz="1600" dirty="0">
                <a:latin typeface="Arial Black" panose="020B0A04020102020204" pitchFamily="34" charset="0"/>
              </a:rPr>
              <a:t>는 눈으로 보이는 중점을 기준으로 오브젝트를 배치한다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C7ECF9FE-330E-45D4-A870-812C7E1D71C7}"/>
              </a:ext>
            </a:extLst>
          </p:cNvPr>
          <p:cNvGrpSpPr/>
          <p:nvPr/>
        </p:nvGrpSpPr>
        <p:grpSpPr>
          <a:xfrm>
            <a:off x="1138168" y="1031148"/>
            <a:ext cx="3138864" cy="434322"/>
            <a:chOff x="1259055" y="1186010"/>
            <a:chExt cx="3447856" cy="558920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AC13E111-3C8D-4FED-88DF-986A552E240B}"/>
                </a:ext>
              </a:extLst>
            </p:cNvPr>
            <p:cNvGrpSpPr/>
            <p:nvPr/>
          </p:nvGrpSpPr>
          <p:grpSpPr>
            <a:xfrm>
              <a:off x="1259055" y="1186010"/>
              <a:ext cx="3447856" cy="558920"/>
              <a:chOff x="5467262" y="3305157"/>
              <a:chExt cx="2534003" cy="25212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28D24297-2BA2-4377-985E-CC51FFC37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262" y="3305157"/>
                <a:ext cx="1257475" cy="24768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="" xmlns:a16="http://schemas.microsoft.com/office/drawing/2014/main" id="{857AD8E3-FF9C-4C5B-BC31-08ECF6FA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4737" y="3309592"/>
                <a:ext cx="1276528" cy="247685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EFACFD30-7768-4561-8E2B-E7FD6F4D191C}"/>
                </a:ext>
              </a:extLst>
            </p:cNvPr>
            <p:cNvSpPr/>
            <p:nvPr/>
          </p:nvSpPr>
          <p:spPr>
            <a:xfrm>
              <a:off x="1278194" y="1317523"/>
              <a:ext cx="855406" cy="324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76834C4-E95E-4703-9864-BDEE49D334CA}"/>
                </a:ext>
              </a:extLst>
            </p:cNvPr>
            <p:cNvSpPr/>
            <p:nvPr/>
          </p:nvSpPr>
          <p:spPr>
            <a:xfrm>
              <a:off x="2989160" y="1307691"/>
              <a:ext cx="855406" cy="3342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B5ED96F-E26C-4DF7-826F-638EB0F6131B}"/>
              </a:ext>
            </a:extLst>
          </p:cNvPr>
          <p:cNvGrpSpPr/>
          <p:nvPr/>
        </p:nvGrpSpPr>
        <p:grpSpPr>
          <a:xfrm>
            <a:off x="1155591" y="2555748"/>
            <a:ext cx="1971066" cy="4220318"/>
            <a:chOff x="1155591" y="2555748"/>
            <a:chExt cx="1971066" cy="4220318"/>
          </a:xfrm>
        </p:grpSpPr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1DE9AF7A-18AC-4B09-A80C-4159FE62C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5591" y="2555748"/>
              <a:ext cx="1971065" cy="2087538"/>
            </a:xfrm>
            <a:prstGeom prst="rect">
              <a:avLst/>
            </a:prstGeom>
          </p:spPr>
        </p:pic>
        <p:pic>
          <p:nvPicPr>
            <p:cNvPr id="21" name="그림 20" descr="연, 쥐고있는, 비행, 서있는이(가) 표시된 사진&#10;&#10;자동 생성된 설명">
              <a:extLst>
                <a:ext uri="{FF2B5EF4-FFF2-40B4-BE49-F238E27FC236}">
                  <a16:creationId xmlns="" xmlns:a16="http://schemas.microsoft.com/office/drawing/2014/main" id="{00F0F306-C5C6-483D-9AEB-8F3CC555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5591" y="4688528"/>
              <a:ext cx="1971066" cy="208753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031E6A0-90CA-4EDB-B23D-EB1DE437C754}"/>
                </a:ext>
              </a:extLst>
            </p:cNvPr>
            <p:cNvSpPr/>
            <p:nvPr/>
          </p:nvSpPr>
          <p:spPr>
            <a:xfrm>
              <a:off x="2615381" y="4388552"/>
              <a:ext cx="511275" cy="153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761F996C-5511-4EB9-B1D6-A80F18CF847D}"/>
                </a:ext>
              </a:extLst>
            </p:cNvPr>
            <p:cNvSpPr/>
            <p:nvPr/>
          </p:nvSpPr>
          <p:spPr>
            <a:xfrm>
              <a:off x="2615380" y="6558469"/>
              <a:ext cx="511275" cy="153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5D158C-D115-4047-8E14-4DB9E46C2EE9}"/>
              </a:ext>
            </a:extLst>
          </p:cNvPr>
          <p:cNvSpPr txBox="1"/>
          <p:nvPr/>
        </p:nvSpPr>
        <p:spPr>
          <a:xfrm>
            <a:off x="3486416" y="2967335"/>
            <a:ext cx="7563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일반적으로 사람형태의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모델은 발바닥 근처를 기준점으로 모델링 한다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그러한 </a:t>
            </a:r>
            <a:r>
              <a:rPr lang="en-US" altLang="ko-KR" dirty="0">
                <a:latin typeface="Arial Black" panose="020B0A04020102020204" pitchFamily="34" charset="0"/>
              </a:rPr>
              <a:t>3D </a:t>
            </a:r>
            <a:r>
              <a:rPr lang="ko-KR" altLang="en-US" dirty="0">
                <a:latin typeface="Arial Black" panose="020B0A04020102020204" pitchFamily="34" charset="0"/>
              </a:rPr>
              <a:t>모델을 유니티로 가져와서 </a:t>
            </a:r>
            <a:r>
              <a:rPr lang="en-US" altLang="ko-KR" dirty="0">
                <a:latin typeface="Arial Black" panose="020B0A04020102020204" pitchFamily="34" charset="0"/>
              </a:rPr>
              <a:t>Pivot</a:t>
            </a:r>
            <a:r>
              <a:rPr lang="ko-KR" altLang="en-US" dirty="0">
                <a:latin typeface="Arial Black" panose="020B0A04020102020204" pitchFamily="34" charset="0"/>
              </a:rPr>
              <a:t>모드로 </a:t>
            </a:r>
            <a:r>
              <a:rPr lang="en-US" altLang="ko-KR" dirty="0">
                <a:latin typeface="Arial Black" panose="020B0A04020102020204" pitchFamily="34" charset="0"/>
              </a:rPr>
              <a:t>Scene</a:t>
            </a:r>
            <a:r>
              <a:rPr lang="ko-KR" altLang="en-US" dirty="0">
                <a:latin typeface="Arial Black" panose="020B0A04020102020204" pitchFamily="34" charset="0"/>
              </a:rPr>
              <a:t>에서 보면 </a:t>
            </a:r>
            <a:r>
              <a:rPr lang="en-US" altLang="ko-KR" dirty="0">
                <a:latin typeface="Arial Black" panose="020B0A04020102020204" pitchFamily="34" charset="0"/>
              </a:rPr>
              <a:t>Gizmo</a:t>
            </a:r>
            <a:r>
              <a:rPr lang="ko-KR" altLang="en-US" dirty="0">
                <a:latin typeface="Arial Black" panose="020B0A04020102020204" pitchFamily="34" charset="0"/>
              </a:rPr>
              <a:t>가 모델링의 원래 기준점으로 배치된다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132E8B9-2CE6-4651-B583-B49331C44515}"/>
              </a:ext>
            </a:extLst>
          </p:cNvPr>
          <p:cNvSpPr txBox="1"/>
          <p:nvPr/>
        </p:nvSpPr>
        <p:spPr>
          <a:xfrm>
            <a:off x="3486416" y="5409131"/>
            <a:ext cx="75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센터 모드로 전환하면 오브젝트의 실제 기준점은 무시하고 겉으로 보이는 형태의 중심에 </a:t>
            </a:r>
            <a:r>
              <a:rPr lang="en-US" altLang="ko-KR" dirty="0">
                <a:latin typeface="Arial Black" panose="020B0A04020102020204" pitchFamily="34" charset="0"/>
              </a:rPr>
              <a:t>Gizmo</a:t>
            </a:r>
            <a:r>
              <a:rPr lang="ko-KR" altLang="en-US" dirty="0">
                <a:latin typeface="Arial Black" panose="020B0A04020102020204" pitchFamily="34" charset="0"/>
              </a:rPr>
              <a:t>가 표시된다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전역</a:t>
            </a:r>
            <a:r>
              <a:rPr lang="en-US" altLang="ko-KR" dirty="0">
                <a:latin typeface="Arial Black" panose="020B0A04020102020204" pitchFamily="34" charset="0"/>
              </a:rPr>
              <a:t>(Global)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5040316" y="732225"/>
            <a:ext cx="600360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Toggle </a:t>
            </a:r>
            <a:r>
              <a:rPr lang="ko-KR" altLang="en-US" sz="1600" dirty="0">
                <a:latin typeface="Arial Black" panose="020B0A04020102020204" pitchFamily="34" charset="0"/>
              </a:rPr>
              <a:t>버튼의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과 </a:t>
            </a: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을 왔다 갔다 전환할 때마다</a:t>
            </a:r>
            <a:r>
              <a:rPr lang="en-US" altLang="ko-KR" sz="1600" dirty="0">
                <a:latin typeface="Arial Black" panose="020B0A04020102020204" pitchFamily="34" charset="0"/>
              </a:rPr>
              <a:t> Gizmo</a:t>
            </a:r>
            <a:r>
              <a:rPr lang="ko-KR" altLang="en-US" sz="1600" dirty="0">
                <a:latin typeface="Arial Black" panose="020B0A04020102020204" pitchFamily="34" charset="0"/>
              </a:rPr>
              <a:t>가 변한다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로 전환되면 </a:t>
            </a:r>
            <a:r>
              <a:rPr lang="en-US" altLang="ko-KR" sz="1600" dirty="0">
                <a:latin typeface="Arial Black" panose="020B0A04020102020204" pitchFamily="34" charset="0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</a:rPr>
              <a:t>가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가 회전한 것을 완전히 무시하고 게임 월드를 기준으로 바뀌게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Arial Black" panose="020B0A04020102020204" pitchFamily="34" charset="0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</a:t>
            </a:r>
            <a:r>
              <a:rPr lang="en-US" altLang="ko-KR" sz="1600" dirty="0">
                <a:latin typeface="Arial Black" panose="020B0A04020102020204" pitchFamily="34" charset="0"/>
              </a:rPr>
              <a:t>60</a:t>
            </a:r>
            <a:r>
              <a:rPr lang="ko-KR" altLang="en-US" sz="1600" dirty="0">
                <a:latin typeface="Arial Black" panose="020B0A04020102020204" pitchFamily="34" charset="0"/>
              </a:rPr>
              <a:t>도 회전된 큐브를 배치할 때 </a:t>
            </a: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Mode </a:t>
            </a:r>
            <a:r>
              <a:rPr lang="ko-KR" altLang="en-US" sz="1600" dirty="0">
                <a:latin typeface="Arial Black" panose="020B0A04020102020204" pitchFamily="34" charset="0"/>
              </a:rPr>
              <a:t>에서는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회전을 무시하고 게임 월드를 기준으로 배치된다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앉아있는, 컴퓨터이(가) 표시된 사진&#10;&#10;자동 생성된 설명">
            <a:extLst>
              <a:ext uri="{FF2B5EF4-FFF2-40B4-BE49-F238E27FC236}">
                <a16:creationId xmlns="" xmlns:a16="http://schemas.microsoft.com/office/drawing/2014/main" id="{01157EAC-A55C-4B39-97E4-983FFFAE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732225"/>
            <a:ext cx="1952625" cy="1895475"/>
          </a:xfrm>
          <a:prstGeom prst="rect">
            <a:avLst/>
          </a:prstGeom>
        </p:spPr>
      </p:pic>
      <p:pic>
        <p:nvPicPr>
          <p:cNvPr id="6" name="그림 5" descr="표지판, 컴퓨터이(가) 표시된 사진&#10;&#10;자동 생성된 설명">
            <a:extLst>
              <a:ext uri="{FF2B5EF4-FFF2-40B4-BE49-F238E27FC236}">
                <a16:creationId xmlns="" xmlns:a16="http://schemas.microsoft.com/office/drawing/2014/main" id="{A133C23C-6FDC-4AAD-B381-ED656DCA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216" y="732225"/>
            <a:ext cx="1943100" cy="188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84EBB6F-84FD-495F-8120-3111380C8920}"/>
              </a:ext>
            </a:extLst>
          </p:cNvPr>
          <p:cNvSpPr txBox="1"/>
          <p:nvPr/>
        </p:nvSpPr>
        <p:spPr>
          <a:xfrm>
            <a:off x="1141411" y="2627700"/>
            <a:ext cx="9902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전역 좌표계에서는 특정 오브젝트 공간의 </a:t>
            </a: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방향이 아니라 전역 공간의 </a:t>
            </a:r>
            <a:r>
              <a:rPr lang="en-US" altLang="ko-KR" sz="1600" dirty="0">
                <a:latin typeface="Arial Black" panose="020B0A04020102020204" pitchFamily="34" charset="0"/>
              </a:rPr>
              <a:t>X, Y, Z </a:t>
            </a:r>
            <a:r>
              <a:rPr lang="ko-KR" altLang="en-US" sz="1600" dirty="0">
                <a:latin typeface="Arial Black" panose="020B0A04020102020204" pitchFamily="34" charset="0"/>
              </a:rPr>
              <a:t>방향을 좌표계의 기준 방향으로 삼는다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Mode</a:t>
            </a:r>
            <a:r>
              <a:rPr lang="ko-KR" altLang="en-US" sz="1600" dirty="0">
                <a:latin typeface="Arial Black" panose="020B0A04020102020204" pitchFamily="34" charset="0"/>
              </a:rPr>
              <a:t>에서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</a:rPr>
              <a:t>앞쪽</a:t>
            </a:r>
            <a:r>
              <a:rPr lang="en-US" altLang="ko-KR" sz="1600" dirty="0">
                <a:latin typeface="Arial Black" panose="020B0A04020102020204" pitchFamily="34" charset="0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</a:rPr>
              <a:t>으로 옮기면 큐브의 앞쪽이 아니라 게임 월드의 기준에서 앞쪽으로 옮긴다는 의미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0" name="그림 9" descr="앉아있는, 작은, 남자, 플레이어이(가) 표시된 사진&#10;&#10;자동 생성된 설명">
            <a:extLst>
              <a:ext uri="{FF2B5EF4-FFF2-40B4-BE49-F238E27FC236}">
                <a16:creationId xmlns="" xmlns:a16="http://schemas.microsoft.com/office/drawing/2014/main" id="{37B95E26-9A93-4E54-AA1E-85A1A4BA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704918"/>
            <a:ext cx="2466975" cy="20478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453EF55-8844-448B-BCF6-C0030E3B3042}"/>
              </a:ext>
            </a:extLst>
          </p:cNvPr>
          <p:cNvSpPr txBox="1"/>
          <p:nvPr/>
        </p:nvSpPr>
        <p:spPr>
          <a:xfrm>
            <a:off x="3621724" y="4309894"/>
            <a:ext cx="7428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Global </a:t>
            </a:r>
            <a:r>
              <a:rPr lang="ko-KR" altLang="en-US" sz="1600" dirty="0">
                <a:latin typeface="Arial Black" panose="020B0A04020102020204" pitchFamily="34" charset="0"/>
              </a:rPr>
              <a:t>공간에서의 앞쪽과 오브젝트 공간에서의 앞쪽은 각 면의 앞쪽이지만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에서 수치를 대입해서 확인해보거나 직접 </a:t>
            </a:r>
            <a:r>
              <a:rPr lang="en-US" altLang="ko-KR" sz="1600" dirty="0">
                <a:latin typeface="Arial Black" panose="020B0A04020102020204" pitchFamily="34" charset="0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</a:rPr>
              <a:t>를 조작하여 변화를 확인하면 차이점을 쉽게 알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algn="ctr"/>
            <a:r>
              <a:rPr lang="ko-KR" altLang="en-US" dirty="0"/>
              <a:t>기본 이론</a:t>
            </a:r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>
                <a:latin typeface="Arial Black" panose="020B0A04020102020204" pitchFamily="34" charset="0"/>
              </a:rPr>
              <a:t>오브젝트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이라고 표시되어 있지만 실제로는 오브젝트 공간이다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쉬운 접근성을 위해 오브젝트 공간의 일부 개념을 </a:t>
            </a:r>
            <a:r>
              <a:rPr lang="en-US" altLang="ko-KR" sz="1600" dirty="0">
                <a:latin typeface="Arial Black" panose="020B0A04020102020204" pitchFamily="34" charset="0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</a:rPr>
              <a:t>에 포함 시켜 사용하기 때문이다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오브젝트 공간은 자기 자신이 기준이 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ko-KR" altLang="en-US" sz="1600" dirty="0">
                <a:latin typeface="Arial Black" panose="020B0A04020102020204" pitchFamily="34" charset="0"/>
              </a:rPr>
              <a:t>따라서 물체가 앞쪽으로 평행이동 할 때 스스로의 방향을 기준으로 평행이동 한다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월드의 앞쪽과 다르다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Toggle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Local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로 전환해서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축으로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회전 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축을 향하는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Gizmo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를 움직이면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 대신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값이 변하는 모습을 볼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Y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 회전을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도로 설정하면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Global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공간의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축과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에 대한 오브젝트 공간의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축이 일치하게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  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오브젝트의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앞쪽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== 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게임월드의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오른쪽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’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오브젝트 공간과 전역 공간은 다르게 적용되고 있으며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Inspector View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에서 볼 수 있는 오브젝트 공간을 측정하고 있는 것이 아니라는 것을 알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오브젝트 공간은 오브젝트 자신을 원점으로 삼는다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따라서 게임 월드에서의 오브제트 실제 위치가 어디든 상관없이 평행이동은 오브젝트는 가만히 있고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주변 풍경이 움직이는 것으로 이해할 수 있다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배가 앞으로 움직이는 것이 아닌 지구를 뒤로 움직여서 배가 움직이는 것처럼 보이는 것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8D23A7F3-1393-4409-B635-E830CF42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63" y="1790700"/>
            <a:ext cx="2305050" cy="16383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CB05B87-4E37-44F0-925E-D51A9B70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113458"/>
            <a:ext cx="3506770" cy="99278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5CCCF64-7E02-4BDA-B06B-8468D594E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95" y="2113458"/>
            <a:ext cx="3514936" cy="9938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5A07326-C5D1-418B-A751-45B81517D09E}"/>
              </a:ext>
            </a:extLst>
          </p:cNvPr>
          <p:cNvSpPr/>
          <p:nvPr/>
        </p:nvSpPr>
        <p:spPr>
          <a:xfrm>
            <a:off x="1141411" y="2762865"/>
            <a:ext cx="3506770" cy="176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DF9AA7-7D2F-45F8-AFA2-890CB022256A}"/>
              </a:ext>
            </a:extLst>
          </p:cNvPr>
          <p:cNvSpPr/>
          <p:nvPr/>
        </p:nvSpPr>
        <p:spPr>
          <a:xfrm>
            <a:off x="7543819" y="2609850"/>
            <a:ext cx="3506770" cy="153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지역</a:t>
            </a:r>
            <a:r>
              <a:rPr lang="en-US" altLang="ko-KR" dirty="0">
                <a:latin typeface="Arial Black" panose="020B0A04020102020204" pitchFamily="34" charset="0"/>
              </a:rPr>
              <a:t>(local)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표시된 위치는 전역 공간을 기준으로 측정된 것이다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부모 오브젝트가 존재하지 않으면 지역 좌표계와 전역 좌표계가 일치하기 때문에 지역 공간상의 위치가 곧 전역 공간상의 위치가 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게임 월드나 오브젝트 자신이 아닌 자신의 부모 오브젝트를 기준으로 한 지역 좌표계로 좌표를 측정한다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부모가 상위 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Root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이기 때문에 월드상에 존재하는 좌표를 나타내고 하위 자식들은 각자의 부모 아래의 지역적인 좌표 안에서 위치하고 있기 때문이다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Inspector 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표시되는 게임 오브젝트의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스케일은 모두 지역 공간에서 측정된 값이다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Sphere Position</a:t>
            </a:r>
            <a:r>
              <a:rPr lang="ko-KR" altLang="en-US" sz="1600" dirty="0">
                <a:latin typeface="Arial Black" panose="020B0A04020102020204" pitchFamily="34" charset="0"/>
              </a:rPr>
              <a:t>을 </a:t>
            </a:r>
            <a:r>
              <a:rPr lang="en-US" altLang="ko-KR" sz="1600" dirty="0">
                <a:latin typeface="Arial Black" panose="020B0A04020102020204" pitchFamily="34" charset="0"/>
              </a:rPr>
              <a:t>(2, 0, 0)</a:t>
            </a:r>
            <a:r>
              <a:rPr lang="ko-KR" altLang="en-US" sz="1600" dirty="0">
                <a:latin typeface="Arial Black" panose="020B0A04020102020204" pitchFamily="34" charset="0"/>
              </a:rPr>
              <a:t>으로 변경하고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의 자식으로 추가 해보면 부모가 있기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은 지역공간을 표현하게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1EEF0754-05BB-4FA6-8CDB-86C7A61C8359}"/>
              </a:ext>
            </a:extLst>
          </p:cNvPr>
          <p:cNvGrpSpPr/>
          <p:nvPr/>
        </p:nvGrpSpPr>
        <p:grpSpPr>
          <a:xfrm>
            <a:off x="2182365" y="2794328"/>
            <a:ext cx="7820845" cy="3000794"/>
            <a:chOff x="1148080" y="2794328"/>
            <a:chExt cx="7820845" cy="3000794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E26FB5B8-DFA6-4CD6-8E32-CEB5D3388582}"/>
                </a:ext>
              </a:extLst>
            </p:cNvPr>
            <p:cNvGrpSpPr/>
            <p:nvPr/>
          </p:nvGrpSpPr>
          <p:grpSpPr>
            <a:xfrm>
              <a:off x="1148080" y="2794328"/>
              <a:ext cx="7820845" cy="3000794"/>
              <a:chOff x="1148080" y="2794328"/>
              <a:chExt cx="7820845" cy="3000794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657C9607-AE0F-4CD4-A448-57DF0A5B7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080" y="2794328"/>
                <a:ext cx="3639058" cy="3000794"/>
              </a:xfrm>
              <a:prstGeom prst="rect">
                <a:avLst/>
              </a:prstGeom>
            </p:spPr>
          </p:pic>
          <p:pic>
            <p:nvPicPr>
              <p:cNvPr id="6" name="그림 5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CA1E4081-3C4D-41B3-B7D0-5A04F8AF6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445" y="3099128"/>
                <a:ext cx="4153480" cy="1181265"/>
              </a:xfrm>
              <a:prstGeom prst="rect">
                <a:avLst/>
              </a:prstGeom>
            </p:spPr>
          </p:pic>
          <p:pic>
            <p:nvPicPr>
              <p:cNvPr id="13" name="그림 12" descr="스크린샷이(가) 표시된 사진&#10;&#10;자동 생성된 설명">
                <a:extLst>
                  <a:ext uri="{FF2B5EF4-FFF2-40B4-BE49-F238E27FC236}">
                    <a16:creationId xmlns="" xmlns:a16="http://schemas.microsoft.com/office/drawing/2014/main" id="{DF1A44EC-E30E-4404-836F-4E0D04036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5445" y="4326326"/>
                <a:ext cx="4141156" cy="1032253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A3C55A04-8A46-4CAF-BFCD-5DDEA481EEAC}"/>
                </a:ext>
              </a:extLst>
            </p:cNvPr>
            <p:cNvSpPr/>
            <p:nvPr/>
          </p:nvSpPr>
          <p:spPr>
            <a:xfrm>
              <a:off x="6351639" y="3716594"/>
              <a:ext cx="875071" cy="157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B6C8745B-5A91-4E9A-963E-67773B57E9D9}"/>
                </a:ext>
              </a:extLst>
            </p:cNvPr>
            <p:cNvSpPr/>
            <p:nvPr/>
          </p:nvSpPr>
          <p:spPr>
            <a:xfrm>
              <a:off x="4984955" y="4916129"/>
              <a:ext cx="1533832" cy="442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945D269-82D4-4413-B0B4-3B6829F7922F}"/>
                </a:ext>
              </a:extLst>
            </p:cNvPr>
            <p:cNvSpPr/>
            <p:nvPr/>
          </p:nvSpPr>
          <p:spPr>
            <a:xfrm>
              <a:off x="1148080" y="3242394"/>
              <a:ext cx="3639058" cy="442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8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>
                <a:latin typeface="Arial Black" panose="020B0A04020102020204" pitchFamily="34" charset="0"/>
              </a:rPr>
              <a:t>지역</a:t>
            </a:r>
            <a:r>
              <a:rPr lang="en-US" altLang="ko-KR" dirty="0">
                <a:latin typeface="Arial Black" panose="020B0A04020102020204" pitchFamily="34" charset="0"/>
              </a:rPr>
              <a:t>(local)</a:t>
            </a:r>
            <a:r>
              <a:rPr lang="ko-KR" altLang="en-US" dirty="0">
                <a:latin typeface="Arial Black" panose="020B0A04020102020204" pitchFamily="34" charset="0"/>
              </a:rPr>
              <a:t> 공간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부모 </a:t>
            </a:r>
            <a:r>
              <a:rPr lang="en-US" altLang="ko-KR" sz="1600" dirty="0" err="1">
                <a:latin typeface="Arial Black" panose="020B0A04020102020204" pitchFamily="34" charset="0"/>
              </a:rPr>
              <a:t>GameObject</a:t>
            </a:r>
            <a:r>
              <a:rPr lang="ko-KR" altLang="en-US" sz="1600" dirty="0">
                <a:latin typeface="Arial Black" panose="020B0A04020102020204" pitchFamily="34" charset="0"/>
              </a:rPr>
              <a:t>가 없는 경우에 한해서 </a:t>
            </a:r>
            <a:r>
              <a:rPr lang="en-US" altLang="ko-KR" sz="1600" dirty="0">
                <a:latin typeface="Arial Black" panose="020B0A04020102020204" pitchFamily="34" charset="0"/>
              </a:rPr>
              <a:t>Inspector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View</a:t>
            </a:r>
            <a:r>
              <a:rPr lang="ko-KR" altLang="en-US" sz="1600" dirty="0">
                <a:latin typeface="Arial Black" panose="020B0A04020102020204" pitchFamily="34" charset="0"/>
              </a:rPr>
              <a:t>에 표시되는 지역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지역 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지역 스케일이 전역 공간에서의 전역 위치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전역 회전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전역 스케일과 일치하게 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latin typeface="Arial Black" panose="020B0A04020102020204" pitchFamily="34" charset="0"/>
              </a:rPr>
              <a:t>를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에서 빼서 </a:t>
            </a:r>
            <a:r>
              <a:rPr lang="en-US" altLang="ko-KR" sz="1600" dirty="0">
                <a:latin typeface="Arial Black" panose="020B0A04020102020204" pitchFamily="34" charset="0"/>
              </a:rPr>
              <a:t>Root</a:t>
            </a:r>
            <a:r>
              <a:rPr lang="ko-KR" altLang="en-US" sz="1600" dirty="0">
                <a:latin typeface="Arial Black" panose="020B0A04020102020204" pitchFamily="34" charset="0"/>
              </a:rPr>
              <a:t>로 만들어 버리면 </a:t>
            </a:r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 의해서 이미 스케일이 늘어난 상황이기 때문에 </a:t>
            </a:r>
            <a:r>
              <a:rPr lang="en-US" altLang="ko-KR" sz="1600" dirty="0">
                <a:latin typeface="Arial Black" panose="020B0A04020102020204" pitchFamily="34" charset="0"/>
              </a:rPr>
              <a:t>(2, 2, 2)</a:t>
            </a:r>
            <a:r>
              <a:rPr lang="ko-KR" altLang="en-US" sz="1600" dirty="0">
                <a:latin typeface="Arial Black" panose="020B0A04020102020204" pitchFamily="34" charset="0"/>
              </a:rPr>
              <a:t>로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스케일 값이 조정된다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A9450137-7FE8-45CF-A4AA-92A4A0C024E2}"/>
              </a:ext>
            </a:extLst>
          </p:cNvPr>
          <p:cNvGrpSpPr/>
          <p:nvPr/>
        </p:nvGrpSpPr>
        <p:grpSpPr>
          <a:xfrm>
            <a:off x="1138168" y="1338473"/>
            <a:ext cx="6064519" cy="2361457"/>
            <a:chOff x="1141411" y="1377802"/>
            <a:chExt cx="6064519" cy="2361457"/>
          </a:xfrm>
        </p:grpSpPr>
        <p:pic>
          <p:nvPicPr>
            <p:cNvPr id="33" name="그림 32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72B99E30-59FD-4516-B203-19743EE8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411" y="2132970"/>
              <a:ext cx="3597609" cy="830997"/>
            </a:xfrm>
            <a:prstGeom prst="rect">
              <a:avLst/>
            </a:prstGeom>
          </p:spPr>
        </p:pic>
        <p:pic>
          <p:nvPicPr>
            <p:cNvPr id="35" name="그림 34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04519DBD-1DEF-4E2F-9636-D34DCAEA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398" y="1377802"/>
              <a:ext cx="4172532" cy="1181265"/>
            </a:xfrm>
            <a:prstGeom prst="rect">
              <a:avLst/>
            </a:prstGeom>
          </p:spPr>
        </p:pic>
        <p:pic>
          <p:nvPicPr>
            <p:cNvPr id="37" name="그림 36" descr="스크린샷이(가) 표시된 사진&#10;&#10;자동 생성된 설명">
              <a:extLst>
                <a:ext uri="{FF2B5EF4-FFF2-40B4-BE49-F238E27FC236}">
                  <a16:creationId xmlns="" xmlns:a16="http://schemas.microsoft.com/office/drawing/2014/main" id="{3318086B-58A4-47B1-86A1-51AEED6A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450" y="2548468"/>
              <a:ext cx="4153480" cy="1190791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71C0B82-2C4E-4BA2-B632-EAFA9967631D}"/>
              </a:ext>
            </a:extLst>
          </p:cNvPr>
          <p:cNvSpPr txBox="1"/>
          <p:nvPr/>
        </p:nvSpPr>
        <p:spPr>
          <a:xfrm>
            <a:off x="7305448" y="2104239"/>
            <a:ext cx="374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Cube</a:t>
            </a:r>
            <a:r>
              <a:rPr lang="ko-KR" altLang="en-US" sz="1600" dirty="0">
                <a:latin typeface="Arial Black" panose="020B0A04020102020204" pitchFamily="34" charset="0"/>
              </a:rPr>
              <a:t>에서 위치와 </a:t>
            </a:r>
            <a:r>
              <a:rPr lang="en-US" altLang="ko-KR" sz="1600" dirty="0">
                <a:latin typeface="Arial Black" panose="020B0A04020102020204" pitchFamily="34" charset="0"/>
              </a:rPr>
              <a:t>Scale</a:t>
            </a:r>
            <a:r>
              <a:rPr lang="ko-KR" altLang="en-US" sz="1600" dirty="0">
                <a:latin typeface="Arial Black" panose="020B0A04020102020204" pitchFamily="34" charset="0"/>
              </a:rPr>
              <a:t>을 바꿔도 </a:t>
            </a:r>
            <a:r>
              <a:rPr lang="en-US" altLang="ko-KR" sz="1600" dirty="0">
                <a:latin typeface="Arial Black" panose="020B0A04020102020204" pitchFamily="34" charset="0"/>
              </a:rPr>
              <a:t>Sphere</a:t>
            </a:r>
            <a:r>
              <a:rPr lang="ko-KR" altLang="en-US" sz="1600" dirty="0">
                <a:latin typeface="Arial Black" panose="020B0A04020102020204" pitchFamily="34" charset="0"/>
              </a:rPr>
              <a:t>의 위치와 </a:t>
            </a:r>
            <a:r>
              <a:rPr lang="en-US" altLang="ko-KR" sz="1600" dirty="0">
                <a:latin typeface="Arial Black" panose="020B0A04020102020204" pitchFamily="34" charset="0"/>
              </a:rPr>
              <a:t>Scale</a:t>
            </a:r>
            <a:r>
              <a:rPr lang="ko-KR" altLang="en-US" sz="1600" dirty="0">
                <a:latin typeface="Arial Black" panose="020B0A04020102020204" pitchFamily="34" charset="0"/>
              </a:rPr>
              <a:t>이 바뀌지 않는다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41" name="그림 4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7D18C4DA-CA9B-4DB2-B069-27F004169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439" y="5362342"/>
            <a:ext cx="4163006" cy="1181265"/>
          </a:xfrm>
          <a:prstGeom prst="rect">
            <a:avLst/>
          </a:prstGeom>
        </p:spPr>
      </p:pic>
      <p:pic>
        <p:nvPicPr>
          <p:cNvPr id="43" name="그림 4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67102DC-022F-4EBF-AD6B-3BC63182E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168" y="5519527"/>
            <a:ext cx="341042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오브젝트의 이동과 회전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Script</a:t>
            </a:r>
            <a:r>
              <a:rPr lang="ko-KR" altLang="en-US" sz="1600" dirty="0">
                <a:latin typeface="Arial Black" panose="020B0A04020102020204" pitchFamily="34" charset="0"/>
              </a:rPr>
              <a:t>로 전역과 지역공간을 구분하여 움직여 보자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자기 자신의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은 직접 쓸 수 있으니 자식의 </a:t>
            </a:r>
            <a:r>
              <a:rPr lang="en-US" altLang="ko-KR" sz="1600" dirty="0">
                <a:latin typeface="Arial Black" panose="020B0A04020102020204" pitchFamily="34" charset="0"/>
              </a:rPr>
              <a:t>Transform</a:t>
            </a:r>
            <a:r>
              <a:rPr lang="ko-KR" altLang="en-US" sz="1600" dirty="0">
                <a:latin typeface="Arial Black" panose="020B0A04020102020204" pitchFamily="34" charset="0"/>
              </a:rPr>
              <a:t>을 받을 수 있게 하고 위치와 </a:t>
            </a:r>
            <a:r>
              <a:rPr lang="ko-KR" altLang="en-US" sz="1600" dirty="0" err="1">
                <a:latin typeface="Arial Black" panose="020B0A04020102020204" pitchFamily="34" charset="0"/>
              </a:rPr>
              <a:t>회전값을</a:t>
            </a:r>
            <a:r>
              <a:rPr lang="ko-KR" altLang="en-US" sz="1600" dirty="0">
                <a:latin typeface="Arial Black" panose="020B0A04020102020204" pitchFamily="34" charset="0"/>
              </a:rPr>
              <a:t> 설정한다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키보드 위쪽 방향으로  초당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의 속도로 평행이동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자신을 </a:t>
            </a:r>
            <a:r>
              <a:rPr lang="en-US" altLang="ko-KR" sz="1600" dirty="0">
                <a:latin typeface="Arial Black" panose="020B0A04020102020204" pitchFamily="34" charset="0"/>
              </a:rPr>
              <a:t>Z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초당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</a:t>
            </a:r>
            <a:r>
              <a:rPr lang="en-US" altLang="ko-KR" sz="1600" dirty="0">
                <a:latin typeface="Arial Black" panose="020B0A04020102020204" pitchFamily="34" charset="0"/>
              </a:rPr>
              <a:t>, </a:t>
            </a:r>
            <a:r>
              <a:rPr lang="ko-KR" altLang="en-US" sz="1600" dirty="0">
                <a:latin typeface="Arial Black" panose="020B0A04020102020204" pitchFamily="34" charset="0"/>
              </a:rPr>
              <a:t>자식을</a:t>
            </a:r>
            <a:r>
              <a:rPr lang="en-US" altLang="ko-KR" sz="1600" dirty="0">
                <a:latin typeface="Arial Black" panose="020B0A04020102020204" pitchFamily="34" charset="0"/>
              </a:rPr>
              <a:t> Y</a:t>
            </a:r>
            <a:r>
              <a:rPr lang="ko-KR" altLang="en-US" sz="1600" dirty="0">
                <a:latin typeface="Arial Black" panose="020B0A04020102020204" pitchFamily="34" charset="0"/>
              </a:rPr>
              <a:t>축 기준으로 초당 </a:t>
            </a:r>
            <a:r>
              <a:rPr lang="en-US" altLang="ko-KR" sz="1600" dirty="0">
                <a:latin typeface="Arial Black" panose="020B0A04020102020204" pitchFamily="34" charset="0"/>
              </a:rPr>
              <a:t>180</a:t>
            </a:r>
            <a:r>
              <a:rPr lang="ko-KR" altLang="en-US" sz="1600" dirty="0">
                <a:latin typeface="Arial Black" panose="020B0A04020102020204" pitchFamily="34" charset="0"/>
              </a:rPr>
              <a:t>도 반시계 방향으로 회전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3" name="그림 2" descr="모니터, 화면, 테이블, 녹색이(가) 표시된 사진&#10;&#10;자동 생성된 설명">
            <a:extLst>
              <a:ext uri="{FF2B5EF4-FFF2-40B4-BE49-F238E27FC236}">
                <a16:creationId xmlns="" xmlns:a16="http://schemas.microsoft.com/office/drawing/2014/main" id="{27CB5BF8-5ADF-4A8C-A307-0FA129B33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1809443"/>
            <a:ext cx="8392696" cy="3019846"/>
          </a:xfrm>
          <a:prstGeom prst="rect">
            <a:avLst/>
          </a:prstGeom>
        </p:spPr>
      </p:pic>
      <p:pic>
        <p:nvPicPr>
          <p:cNvPr id="6" name="그림 5" descr="검은색, 오렌지, 측정기, 쥐고있는이(가) 표시된 사진&#10;&#10;자동 생성된 설명">
            <a:extLst>
              <a:ext uri="{FF2B5EF4-FFF2-40B4-BE49-F238E27FC236}">
                <a16:creationId xmlns="" xmlns:a16="http://schemas.microsoft.com/office/drawing/2014/main" id="{22A3233F-E856-415B-9B1D-158119FA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5532838"/>
            <a:ext cx="4269574" cy="745298"/>
          </a:xfrm>
          <a:prstGeom prst="rect">
            <a:avLst/>
          </a:prstGeom>
        </p:spPr>
      </p:pic>
      <p:pic>
        <p:nvPicPr>
          <p:cNvPr id="9" name="그림 8" descr="화면, 모니터, 앉아있는, 검은색이(가) 표시된 사진&#10;&#10;자동 생성된 설명">
            <a:extLst>
              <a:ext uri="{FF2B5EF4-FFF2-40B4-BE49-F238E27FC236}">
                <a16:creationId xmlns="" xmlns:a16="http://schemas.microsoft.com/office/drawing/2014/main" id="{42B9861B-7863-448E-BA55-998219DA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15" y="5316528"/>
            <a:ext cx="5516028" cy="1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>
                <a:latin typeface="Arial Black" panose="020B0A04020102020204" pitchFamily="34" charset="0"/>
              </a:rPr>
              <a:t>오브젝트의 이동과 회전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CC86963-37FB-41DE-B155-2A7DE5BCA43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전역 평행이동과 지역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Translate() Method</a:t>
            </a:r>
            <a:r>
              <a:rPr lang="ko-KR" altLang="en-US" sz="1600" dirty="0">
                <a:latin typeface="Arial Black" panose="020B0A04020102020204" pitchFamily="34" charset="0"/>
              </a:rPr>
              <a:t>에 의한 평행이동은 전역공간이 아니라 지역 공간을 기준으로 이루어 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ex)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transform.Translate</a:t>
            </a:r>
            <a:r>
              <a:rPr lang="en-US" altLang="ko-KR" sz="1600" dirty="0">
                <a:latin typeface="Arial Black" panose="020B0A04020102020204" pitchFamily="34" charset="0"/>
              </a:rPr>
              <a:t>(0, 0, 1);</a:t>
            </a:r>
            <a:r>
              <a:rPr lang="ko-KR" altLang="en-US" sz="1600" dirty="0">
                <a:latin typeface="Arial Black" panose="020B0A04020102020204" pitchFamily="34" charset="0"/>
              </a:rPr>
              <a:t>을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실행하면 자신의 앞쪽 방향으로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만큼 움직인다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anose="020B0A04020102020204" pitchFamily="34" charset="0"/>
              </a:rPr>
              <a:t>게임 월드의 앞쪽과 다른 방향으로 움직일 수도 있다는 의미이다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두 번째 매개변수 </a:t>
            </a:r>
            <a:r>
              <a:rPr lang="en-US" altLang="ko-KR" sz="1600" dirty="0">
                <a:latin typeface="Arial Black" panose="020B0A04020102020204" pitchFamily="34" charset="0"/>
              </a:rPr>
              <a:t>Space Type</a:t>
            </a:r>
            <a:r>
              <a:rPr lang="ko-KR" altLang="en-US" sz="1600" dirty="0">
                <a:latin typeface="Arial Black" panose="020B0A04020102020204" pitchFamily="34" charset="0"/>
              </a:rPr>
              <a:t>을 받아 평행이동의 기준을 전역 공간으로 할지 지역 공간으로 할지 지정할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전역 공간 기준으로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지역 공간 기준으로 평행이동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Rotate() Method</a:t>
            </a:r>
            <a:r>
              <a:rPr lang="ko-KR" altLang="en-US" sz="1600" dirty="0">
                <a:latin typeface="Arial Black" panose="020B0A04020102020204" pitchFamily="34" charset="0"/>
              </a:rPr>
              <a:t>에 역시 전역 공간 기준 회전과 지역 공간 기준 회전을 이용할 수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전역 공간 기준으로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지역 공간 기준으로 회전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BE6F753-15F4-4C8B-97DE-65B903DB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3502949"/>
            <a:ext cx="8040222" cy="2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2274502-79A1-4D37-86D6-471FFA521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68" y="4203508"/>
            <a:ext cx="7887801" cy="314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3621666-6682-42D8-95B0-9EAB975A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68" y="5479004"/>
            <a:ext cx="7925906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6D9CFE93-DD1D-4547-964D-B69F9EBE5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424" y="6266404"/>
            <a:ext cx="782111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벡터 연산으로 평행이동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4C1B364-31DC-4E30-9431-92E4BFDD95D1}"/>
              </a:ext>
            </a:extLst>
          </p:cNvPr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벡터의 프로퍼티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get</a:t>
            </a:r>
            <a:r>
              <a:rPr lang="ko-KR" altLang="en-US" sz="1600" dirty="0">
                <a:latin typeface="Arial Black" panose="020B0A04020102020204" pitchFamily="34" charset="0"/>
              </a:rPr>
              <a:t>형식으로만 되어 있고 </a:t>
            </a:r>
            <a:r>
              <a:rPr lang="en-US" altLang="ko-KR" sz="1600" dirty="0">
                <a:latin typeface="Arial Black" panose="020B0A04020102020204" pitchFamily="34" charset="0"/>
              </a:rPr>
              <a:t>set</a:t>
            </a:r>
            <a:r>
              <a:rPr lang="ko-KR" altLang="en-US" sz="1600" dirty="0">
                <a:latin typeface="Arial Black" panose="020B0A04020102020204" pitchFamily="34" charset="0"/>
              </a:rPr>
              <a:t>을 이용할 수 없다</a:t>
            </a:r>
            <a:r>
              <a:rPr lang="en-US" altLang="ko-KR" sz="1600" dirty="0">
                <a:latin typeface="Arial Black" panose="020B0A04020102020204" pitchFamily="34" charset="0"/>
              </a:rPr>
              <a:t>.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자주 사용되는 </a:t>
            </a:r>
            <a:r>
              <a:rPr lang="en-US" altLang="ko-KR" sz="1600" dirty="0">
                <a:latin typeface="Arial Black" panose="020B0A04020102020204" pitchFamily="34" charset="0"/>
              </a:rPr>
              <a:t>Vector3 </a:t>
            </a:r>
            <a:r>
              <a:rPr lang="ko-KR" altLang="en-US" sz="1600" dirty="0">
                <a:latin typeface="Arial Black" panose="020B0A04020102020204" pitchFamily="34" charset="0"/>
              </a:rPr>
              <a:t>값은 프로퍼티 형태로 제공하고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Vector3.forward : new Vector3(0, 0, 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Vector3.back : new Vector3(0, 0, -1);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Vector3.right : new Vector3(1, 0, 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Vector3.left : new Vector3</a:t>
            </a:r>
            <a:r>
              <a:rPr lang="en-US" altLang="ko-KR" sz="1600" dirty="0" smtClean="0">
                <a:latin typeface="Arial Black" panose="020B0A04020102020204" pitchFamily="34" charset="0"/>
              </a:rPr>
              <a:t>(-1, 0, </a:t>
            </a:r>
            <a:r>
              <a:rPr lang="en-US" altLang="ko-KR" sz="1600" dirty="0">
                <a:latin typeface="Arial Black" panose="020B0A04020102020204" pitchFamily="34" charset="0"/>
              </a:rPr>
              <a:t>0);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Vector3.down : new Vector3(0, -1, 0);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모두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크기가 </a:t>
            </a:r>
            <a:r>
              <a:rPr lang="en-US" altLang="ko-KR" sz="1600" dirty="0">
                <a:latin typeface="Arial Black" panose="020B0A04020102020204" pitchFamily="34" charset="0"/>
              </a:rPr>
              <a:t>1</a:t>
            </a:r>
            <a:r>
              <a:rPr lang="ko-KR" altLang="en-US" sz="1600" dirty="0">
                <a:latin typeface="Arial Black" panose="020B0A04020102020204" pitchFamily="34" charset="0"/>
              </a:rPr>
              <a:t>인 벡터이다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Transform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방향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앞쪽을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transform.right</a:t>
            </a:r>
            <a:r>
              <a:rPr lang="en-US" altLang="ko-KR" sz="1600" dirty="0">
                <a:latin typeface="Arial Black" panose="020B0A04020102020204" pitchFamily="34" charset="0"/>
              </a:rPr>
              <a:t> : </a:t>
            </a:r>
            <a:r>
              <a:rPr lang="ko-KR" altLang="en-US" sz="1600" dirty="0">
                <a:latin typeface="Arial Black" panose="020B0A04020102020204" pitchFamily="34" charset="0"/>
              </a:rPr>
              <a:t>자신의 오른쪽을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 err="1" smtClean="0">
                <a:latin typeface="Arial Black" panose="020B0A04020102020204" pitchFamily="34" charset="0"/>
              </a:rPr>
              <a:t>transform.up</a:t>
            </a:r>
            <a:r>
              <a:rPr lang="en-US" altLang="ko-KR" sz="1600" dirty="0" smtClean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: </a:t>
            </a:r>
            <a:r>
              <a:rPr lang="ko-KR" altLang="en-US" sz="1600" dirty="0">
                <a:latin typeface="Arial Black" panose="020B0A04020102020204" pitchFamily="34" charset="0"/>
              </a:rPr>
              <a:t>자신의 위쪽을 가리키는 방향벡터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뒤쪽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transform.forward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왼쪽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transform.right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자신의 아래쪽 </a:t>
            </a:r>
            <a:r>
              <a:rPr lang="en-US" altLang="ko-KR" sz="1600" dirty="0">
                <a:latin typeface="Arial Black" panose="020B0A04020102020204" pitchFamily="34" charset="0"/>
              </a:rPr>
              <a:t>: -1 * </a:t>
            </a:r>
            <a:r>
              <a:rPr lang="en-US" altLang="ko-KR" sz="1600" dirty="0" err="1">
                <a:latin typeface="Arial Black" panose="020B0A04020102020204" pitchFamily="34" charset="0"/>
              </a:rPr>
              <a:t>transform.up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pic>
        <p:nvPicPr>
          <p:cNvPr id="3" name="그림 2" descr="개체, 시계, 공, 측정기이(가) 표시된 사진&#10;&#10;자동 생성된 설명">
            <a:extLst>
              <a:ext uri="{FF2B5EF4-FFF2-40B4-BE49-F238E27FC236}">
                <a16:creationId xmlns="" xmlns:a16="http://schemas.microsoft.com/office/drawing/2014/main" id="{07EFF098-E668-4BB8-AA5B-0D868094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777937"/>
            <a:ext cx="586821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벡터의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물리학자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공학자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게임 개발자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공간상의 방향으로 사용된다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</a:t>
            </a:r>
            <a:r>
              <a:rPr lang="en-US" altLang="ko-KR" sz="1600" dirty="0">
                <a:latin typeface="Arial Black" pitchFamily="34" charset="0"/>
              </a:rPr>
              <a:t>ex)(10, 5, 0)</a:t>
            </a:r>
            <a:r>
              <a:rPr lang="ko-KR" altLang="en-US" sz="1600" dirty="0">
                <a:latin typeface="Arial Black" pitchFamily="34" charset="0"/>
              </a:rPr>
              <a:t>은 오른쪽으로 </a:t>
            </a:r>
            <a:r>
              <a:rPr lang="en-US" altLang="ko-KR" sz="1600" dirty="0">
                <a:latin typeface="Arial Black" pitchFamily="34" charset="0"/>
              </a:rPr>
              <a:t>10</a:t>
            </a:r>
            <a:r>
              <a:rPr lang="ko-KR" altLang="en-US" sz="1600" dirty="0">
                <a:latin typeface="Arial Black" pitchFamily="34" charset="0"/>
              </a:rPr>
              <a:t>단위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위쪽으로 </a:t>
            </a:r>
            <a:r>
              <a:rPr lang="en-US" altLang="ko-KR" sz="1600" dirty="0">
                <a:latin typeface="Arial Black" pitchFamily="34" charset="0"/>
              </a:rPr>
              <a:t>5</a:t>
            </a:r>
            <a:r>
              <a:rPr lang="ko-KR" altLang="en-US" sz="1600" dirty="0">
                <a:latin typeface="Arial Black" pitchFamily="34" charset="0"/>
              </a:rPr>
              <a:t>단위 만큼 이동하는 방향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빅데이터를 관리하는 프로그래머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나열된 데이터를 묶는 단위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</a:t>
            </a:r>
            <a:r>
              <a:rPr lang="en-US" altLang="ko-KR" sz="1600" dirty="0">
                <a:latin typeface="Arial Black" pitchFamily="34" charset="0"/>
              </a:rPr>
              <a:t>ex(172, 64)</a:t>
            </a:r>
            <a:r>
              <a:rPr lang="ko-KR" altLang="en-US" sz="1600" dirty="0">
                <a:latin typeface="Arial Black" pitchFamily="34" charset="0"/>
              </a:rPr>
              <a:t>은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키 </a:t>
            </a:r>
            <a:r>
              <a:rPr lang="en-US" altLang="ko-KR" sz="1600" dirty="0">
                <a:latin typeface="Arial Black" pitchFamily="34" charset="0"/>
              </a:rPr>
              <a:t>172, </a:t>
            </a:r>
            <a:r>
              <a:rPr lang="ko-KR" altLang="en-US" sz="1600" dirty="0">
                <a:latin typeface="Arial Black" pitchFamily="34" charset="0"/>
              </a:rPr>
              <a:t>몸무게 </a:t>
            </a:r>
            <a:r>
              <a:rPr lang="en-US" altLang="ko-KR" sz="1600" dirty="0">
                <a:latin typeface="Arial Black" pitchFamily="34" charset="0"/>
              </a:rPr>
              <a:t>64</a:t>
            </a:r>
            <a:r>
              <a:rPr lang="ko-KR" altLang="en-US" sz="1600" dirty="0">
                <a:latin typeface="Arial Black" pitchFamily="34" charset="0"/>
              </a:rPr>
              <a:t>를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나타내는 데이터</a:t>
            </a: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수학자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벡터 연산을 만족하고 정해진 개수의 원소를 가지면 무엇이든 벡터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게임 개발자에게는 주로 위치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방향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속도를 나타내는 데 사용된다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벡터라는 데이터 형식과 특징과 속성을 사용해서 어떻게 이용할 수 있는지는 분야마다 다르다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표현법을 활용한 정의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수학에서 벡터 연산이 만족하기 위해서는 정해진 개수의 원소를 가져야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이부분을 활용하여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벡터는 평면에 입체의 폭을 더하여 공간을 만들 수 있기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개의 원소를 가지는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x, y, z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벡터를 하나로 하여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가지의 방향을 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</a:rPr>
              <a:t>유니티에서는 </a:t>
            </a:r>
            <a:r>
              <a:rPr lang="en-US" altLang="ko-KR" sz="1600" dirty="0">
                <a:latin typeface="Arial Black" pitchFamily="34" charset="0"/>
              </a:rPr>
              <a:t>3D</a:t>
            </a:r>
            <a:r>
              <a:rPr lang="ko-KR" altLang="en-US" sz="1600" dirty="0">
                <a:latin typeface="Arial Black" pitchFamily="34" charset="0"/>
              </a:rPr>
              <a:t>벡터를 나타내는 </a:t>
            </a:r>
            <a:r>
              <a:rPr lang="en-US" altLang="ko-KR" sz="1600" dirty="0">
                <a:latin typeface="Arial Black" pitchFamily="34" charset="0"/>
              </a:rPr>
              <a:t>Vector3</a:t>
            </a:r>
            <a:r>
              <a:rPr lang="ko-KR" altLang="en-US" sz="1600" dirty="0">
                <a:latin typeface="Arial Black" pitchFamily="34" charset="0"/>
              </a:rPr>
              <a:t>를 사용해서 </a:t>
            </a:r>
            <a:r>
              <a:rPr lang="en-US" altLang="ko-KR" sz="1600" dirty="0">
                <a:latin typeface="Arial Black" pitchFamily="34" charset="0"/>
              </a:rPr>
              <a:t>3D </a:t>
            </a:r>
            <a:r>
              <a:rPr lang="ko-KR" altLang="en-US" sz="1600" dirty="0">
                <a:latin typeface="Arial Black" pitchFamily="34" charset="0"/>
              </a:rPr>
              <a:t>공간에서의 </a:t>
            </a:r>
            <a:r>
              <a:rPr lang="en-US" altLang="ko-KR" sz="1600" dirty="0">
                <a:latin typeface="Arial Black" pitchFamily="34" charset="0"/>
              </a:rPr>
              <a:t>x, y, z </a:t>
            </a:r>
            <a:r>
              <a:rPr lang="ko-KR" altLang="en-US" sz="1600" dirty="0">
                <a:latin typeface="Arial Black" pitchFamily="34" charset="0"/>
              </a:rPr>
              <a:t>좌표를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</a:rPr>
              <a:t>2D</a:t>
            </a:r>
            <a:r>
              <a:rPr lang="ko-KR" altLang="en-US" sz="1600" dirty="0">
                <a:latin typeface="Arial Black" pitchFamily="34" charset="0"/>
              </a:rPr>
              <a:t>벡터는 </a:t>
            </a:r>
            <a:r>
              <a:rPr lang="en-US" altLang="ko-KR" sz="1600" dirty="0">
                <a:latin typeface="Arial Black" pitchFamily="34" charset="0"/>
              </a:rPr>
              <a:t>Vector2</a:t>
            </a:r>
            <a:r>
              <a:rPr lang="ko-KR" altLang="en-US" sz="1600" dirty="0">
                <a:latin typeface="Arial Black" pitchFamily="34" charset="0"/>
              </a:rPr>
              <a:t>를 이용해서 </a:t>
            </a:r>
            <a:r>
              <a:rPr lang="en-US" altLang="ko-KR" sz="1600" dirty="0">
                <a:latin typeface="Arial Black" pitchFamily="34" charset="0"/>
              </a:rPr>
              <a:t>2D</a:t>
            </a:r>
            <a:r>
              <a:rPr lang="ko-KR" altLang="en-US" sz="1600" dirty="0">
                <a:latin typeface="Arial Black" pitchFamily="34" charset="0"/>
              </a:rPr>
              <a:t>공간에서 필요한 </a:t>
            </a:r>
            <a:r>
              <a:rPr lang="en-US" altLang="ko-KR" sz="1600" dirty="0">
                <a:latin typeface="Arial Black" pitchFamily="34" charset="0"/>
              </a:rPr>
              <a:t>x, y </a:t>
            </a:r>
            <a:r>
              <a:rPr lang="ko-KR" altLang="en-US" sz="1600" dirty="0">
                <a:latin typeface="Arial Black" pitchFamily="34" charset="0"/>
              </a:rPr>
              <a:t>좌표를 표현한다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CFAEDDAA-445E-4E23-BACD-B7B670DFCF5F}"/>
              </a:ext>
            </a:extLst>
          </p:cNvPr>
          <p:cNvGrpSpPr/>
          <p:nvPr/>
        </p:nvGrpSpPr>
        <p:grpSpPr>
          <a:xfrm>
            <a:off x="1383015" y="4764098"/>
            <a:ext cx="9419546" cy="1885950"/>
            <a:chOff x="1148080" y="4764098"/>
            <a:chExt cx="9419546" cy="1885950"/>
          </a:xfrm>
        </p:grpSpPr>
        <p:pic>
          <p:nvPicPr>
            <p:cNvPr id="3" name="그림 2" descr="시계, 표지판이(가) 표시된 사진&#10;&#10;자동 생성된 설명">
              <a:extLst>
                <a:ext uri="{FF2B5EF4-FFF2-40B4-BE49-F238E27FC236}">
                  <a16:creationId xmlns="" xmlns:a16="http://schemas.microsoft.com/office/drawing/2014/main" id="{15A05DC0-0AE2-4FC1-9E8F-C60BCDCA1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080" y="4764098"/>
              <a:ext cx="2038350" cy="1885950"/>
            </a:xfrm>
            <a:prstGeom prst="rect">
              <a:avLst/>
            </a:prstGeom>
          </p:spPr>
        </p:pic>
        <p:pic>
          <p:nvPicPr>
            <p:cNvPr id="6" name="그림 5" descr="옅은, 앉아있는, 거리, 빨간색이(가) 표시된 사진&#10;&#10;자동 생성된 설명">
              <a:extLst>
                <a:ext uri="{FF2B5EF4-FFF2-40B4-BE49-F238E27FC236}">
                  <a16:creationId xmlns="" xmlns:a16="http://schemas.microsoft.com/office/drawing/2014/main" id="{A0BA52A6-71C2-4227-A8E4-E093DBF7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4087" y="4764098"/>
              <a:ext cx="2162175" cy="18859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E82CA2E6-BF47-47D0-8691-CA8626F60914}"/>
                </a:ext>
              </a:extLst>
            </p:cNvPr>
            <p:cNvSpPr txBox="1"/>
            <p:nvPr/>
          </p:nvSpPr>
          <p:spPr>
            <a:xfrm>
              <a:off x="3662723" y="5414685"/>
              <a:ext cx="18950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Vector3</a:t>
              </a:r>
              <a:r>
                <a:rPr lang="ko-KR" altLang="en-US" sz="1600" dirty="0">
                  <a:latin typeface="Arial Black" panose="020B0A04020102020204" pitchFamily="34" charset="0"/>
                </a:rPr>
                <a:t>는 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3</a:t>
              </a:r>
              <a:r>
                <a:rPr lang="ko-KR" altLang="en-US" sz="1600" dirty="0">
                  <a:latin typeface="Arial Black" panose="020B0A04020102020204" pitchFamily="34" charset="0"/>
                </a:rPr>
                <a:t>차원 공간에 대응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="" xmlns:a16="http://schemas.microsoft.com/office/drawing/2014/main" id="{11117BDB-0CF5-4C4F-888B-B923024F2640}"/>
                </a:ext>
              </a:extLst>
            </p:cNvPr>
            <p:cNvCxnSpPr>
              <a:stCxn id="3" idx="3"/>
              <a:endCxn id="8" idx="1"/>
            </p:cNvCxnSpPr>
            <p:nvPr/>
          </p:nvCxnSpPr>
          <p:spPr>
            <a:xfrm>
              <a:off x="3186430" y="5707073"/>
              <a:ext cx="47629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7C03476-3CC3-425A-95AE-13B5762A2E1A}"/>
                </a:ext>
              </a:extLst>
            </p:cNvPr>
            <p:cNvSpPr txBox="1"/>
            <p:nvPr/>
          </p:nvSpPr>
          <p:spPr>
            <a:xfrm>
              <a:off x="8672555" y="5414685"/>
              <a:ext cx="1895071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Vector2</a:t>
              </a:r>
              <a:r>
                <a:rPr lang="ko-KR" altLang="en-US" sz="1600" dirty="0">
                  <a:latin typeface="Arial Black" panose="020B0A04020102020204" pitchFamily="34" charset="0"/>
                </a:rPr>
                <a:t>는 </a:t>
              </a:r>
              <a:endParaRPr lang="en-US" altLang="ko-KR" sz="16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2</a:t>
              </a:r>
              <a:r>
                <a:rPr lang="ko-KR" altLang="en-US" sz="1600" dirty="0">
                  <a:latin typeface="Arial Black" panose="020B0A04020102020204" pitchFamily="34" charset="0"/>
                </a:rPr>
                <a:t>차원 공간에 대응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B876E1E8-F0DF-4183-ABE0-A4B79E22094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8196262" y="5707073"/>
              <a:ext cx="47629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절대 위치와 상대 위치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벡터는 방향과 크기를 가지고 있고 화살표의 방향과 길이로 이를 표현할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절대적인 기준 없이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 위치에서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상대적으로 어느 방향으로 얼마만큼의 크기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길이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갈 것인지를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표현한다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600" dirty="0"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ex)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(1 ,1)</a:t>
            </a:r>
            <a:r>
              <a:rPr lang="ko-KR" altLang="en-US" sz="1600" dirty="0">
                <a:latin typeface="Arial Black" pitchFamily="34" charset="0"/>
              </a:rPr>
              <a:t>이란</a:t>
            </a:r>
            <a:r>
              <a:rPr lang="en-US" altLang="ko-KR" sz="1600" dirty="0">
                <a:latin typeface="Arial Black" pitchFamily="34" charset="0"/>
              </a:rPr>
              <a:t> Vector2</a:t>
            </a:r>
            <a:r>
              <a:rPr lang="ko-KR" altLang="en-US" sz="1600" dirty="0">
                <a:latin typeface="Arial Black" pitchFamily="34" charset="0"/>
              </a:rPr>
              <a:t>는 월드에서 두가지 의미를 가질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상대좌표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내가 어디 있는지 모르겠지만 현재 좌표에서 </a:t>
            </a:r>
            <a:r>
              <a:rPr lang="en-US" altLang="ko-KR" sz="1600" dirty="0">
                <a:latin typeface="Arial Black" pitchFamily="34" charset="0"/>
              </a:rPr>
              <a:t>(1, 1)</a:t>
            </a:r>
            <a:r>
              <a:rPr lang="ko-KR" altLang="en-US" sz="1600" dirty="0">
                <a:latin typeface="Arial Black" pitchFamily="34" charset="0"/>
              </a:rPr>
              <a:t>만큼 더 가려고 한다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Local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절대좌표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: </a:t>
            </a:r>
            <a:r>
              <a:rPr lang="ko-KR" altLang="en-US" sz="1600" dirty="0">
                <a:latin typeface="Arial Black" pitchFamily="34" charset="0"/>
              </a:rPr>
              <a:t>게임 세상 속에서 나의 좌표가 </a:t>
            </a:r>
            <a:r>
              <a:rPr lang="en-US" altLang="ko-KR" sz="1600" dirty="0">
                <a:latin typeface="Arial Black" pitchFamily="34" charset="0"/>
              </a:rPr>
              <a:t>(1, 1)</a:t>
            </a:r>
            <a:r>
              <a:rPr lang="ko-KR" altLang="en-US" sz="1600" dirty="0">
                <a:latin typeface="Arial Black" pitchFamily="34" charset="0"/>
              </a:rPr>
              <a:t>이다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 World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벡터는 두 가지 상태를 나타낸다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절대적 좌표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상대적인 방향과 크기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길이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="" xmlns:a16="http://schemas.microsoft.com/office/drawing/2014/main" id="{EB5C0E11-25EB-4961-ACFD-CCF1D7E2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24" y="2794328"/>
            <a:ext cx="7459751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벡터의 크기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2D </a:t>
            </a:r>
            <a:r>
              <a:rPr lang="ko-KR" altLang="en-US" sz="1600" dirty="0">
                <a:latin typeface="Arial Black" pitchFamily="34" charset="0"/>
              </a:rPr>
              <a:t>벡터 </a:t>
            </a:r>
            <a:r>
              <a:rPr lang="en-US" altLang="ko-KR" sz="1600" dirty="0">
                <a:latin typeface="Arial Black" pitchFamily="34" charset="0"/>
              </a:rPr>
              <a:t>(-3, 4)</a:t>
            </a:r>
            <a:r>
              <a:rPr lang="ko-KR" altLang="en-US" sz="1600" dirty="0">
                <a:latin typeface="Arial Black" pitchFamily="34" charset="0"/>
              </a:rPr>
              <a:t>를 표현하면 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5EC33690-1A46-4232-9694-8983E3C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65" y="1147447"/>
            <a:ext cx="9926755" cy="456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벡터의 스칼라 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146" y="733245"/>
            <a:ext cx="990226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</a:rPr>
              <a:t>(-6, 8)</a:t>
            </a:r>
            <a:r>
              <a:rPr lang="ko-KR" altLang="en-US" sz="1600" dirty="0">
                <a:latin typeface="Arial Black" pitchFamily="34" charset="0"/>
              </a:rPr>
              <a:t>은 각 원소들이 </a:t>
            </a:r>
            <a:r>
              <a:rPr lang="en-US" altLang="ko-KR" sz="1600" dirty="0">
                <a:latin typeface="Arial Black" pitchFamily="34" charset="0"/>
              </a:rPr>
              <a:t>(-3, 4)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>
                <a:latin typeface="Arial Black" pitchFamily="34" charset="0"/>
              </a:rPr>
              <a:t>배 값을 가지고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벡터의 원소들에게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동일한 배수를 계산</a:t>
            </a:r>
            <a:r>
              <a:rPr lang="ko-KR" altLang="en-US" sz="1600" dirty="0">
                <a:latin typeface="Arial Black" pitchFamily="34" charset="0"/>
              </a:rPr>
              <a:t>에서 크기 값의 배율을 조정할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보통 이렇게 각 원소에 배율을 조정하면 결국 벡터의 크기 값의 배율도 함께 변한다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</a:rPr>
              <a:t>그렇기 때문에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방향은 변하지 않는다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전체적인 원소의 변화로 크기만 변하기 때문에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벡터의 스칼라 곱</a:t>
            </a:r>
            <a:r>
              <a:rPr lang="ko-KR" altLang="en-US" sz="1600" dirty="0">
                <a:latin typeface="Arial Black" pitchFamily="34" charset="0"/>
              </a:rPr>
              <a:t>이라고 부른다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속성은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Scale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값을 조정할 때 사용된다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</a:rPr>
              <a:t> </a:t>
            </a:r>
            <a:endParaRPr lang="en-US" altLang="ko-KR" sz="1600" dirty="0">
              <a:latin typeface="Arial Black" pitchFamily="34" charset="0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="" xmlns:a16="http://schemas.microsoft.com/office/drawing/2014/main" id="{2192867A-DF01-452D-97C5-6F1CA95E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85" y="2549127"/>
            <a:ext cx="3735029" cy="41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방향벡터</a:t>
            </a:r>
            <a:r>
              <a:rPr lang="en-US" altLang="ko-KR" dirty="0"/>
              <a:t>(Normalized Vector)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벡터는 방향과 크기를 가지고 있기 때문에 여러가지로 사용할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속도로 사용하면 벡터의 화살표 방향은 이동하려는 방향이 되고 화살표 길이는 속력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이동거리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방향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x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속력 또는 이동거리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속도를 표현한다면 일반적인 벡터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x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스칼라 값이 아닌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일반 벡터를 정규화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(Normalized)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하여 사용해야 올바르게 표현된다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속도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=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방향벡터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x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스칼라 곱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6B35564-5D0F-4871-9D2D-2D124A52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68" y="2271974"/>
            <a:ext cx="9909241" cy="39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벡터의 덧셈과 뺄셈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7" y="73222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벡터의 덧셈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같은 성분끼리 합하면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덧셈 첫 번째 항이 시작 위치가 출발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번째 항이 이동 위치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                                               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결과가 도착 위치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Ex) A(3, 2)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B(1, 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합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A + B = (3, 2) + (1, 6) = (3+1, 2+6) = (4, 8)	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합은 공강상에서 보면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이동한 상태에서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더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이동한다는 의미이다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현재위치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(3, 2)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(1, 6)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만큼 이동해서 도착한 위치가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(4, 8)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벡터의 뺄셈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같은 성분끼리 빼면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벡터의 간격을 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두 번째 항에서 첫 번째 항으로 가기 위한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 – A =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까지의 간격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= 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까지의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목적지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– 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위치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 =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현재 위치에서 목적지까지의 방향과 거리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그림 4" descr="텍스트, 화면이(가) 표시된 사진&#10;&#10;자동 생성된 설명">
            <a:extLst>
              <a:ext uri="{FF2B5EF4-FFF2-40B4-BE49-F238E27FC236}">
                <a16:creationId xmlns="" xmlns:a16="http://schemas.microsoft.com/office/drawing/2014/main" id="{BE66A526-1934-465C-A152-F009649C8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58" y="732224"/>
            <a:ext cx="2450786" cy="269677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FB2EE73C-C6A1-4EEC-A2CE-4EDF97C64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45" y="4085918"/>
            <a:ext cx="25812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2933</Words>
  <Application>Microsoft Office PowerPoint</Application>
  <PresentationFormat>사용자 지정</PresentationFormat>
  <Paragraphs>579</Paragraphs>
  <Slides>35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회로</vt:lpstr>
      <vt:lpstr>Unity -Cahpter5-</vt:lpstr>
      <vt:lpstr>목차</vt:lpstr>
      <vt:lpstr>기본 이론</vt:lpstr>
      <vt:lpstr>1. 벡터의 정의</vt:lpstr>
      <vt:lpstr>2. 절대 위치와 상대 위치</vt:lpstr>
      <vt:lpstr>3. 벡터의 크기</vt:lpstr>
      <vt:lpstr>4. 벡터의 스칼라 곱</vt:lpstr>
      <vt:lpstr>5. 방향벡터(Normalized Vector)</vt:lpstr>
      <vt:lpstr>6. 벡터의 덧셈과 뺄셈</vt:lpstr>
      <vt:lpstr>6. 벡터의 내적</vt:lpstr>
      <vt:lpstr>6. 벡터의 내적</vt:lpstr>
      <vt:lpstr>6. 벡터의 내적</vt:lpstr>
      <vt:lpstr>7. 벡터의 외적</vt:lpstr>
      <vt:lpstr>방향, 크기 - Unity C# 벡터</vt:lpstr>
      <vt:lpstr>1. Vector 타입</vt:lpstr>
      <vt:lpstr>2. Vector3 연산</vt:lpstr>
      <vt:lpstr>2. Vector3 연산</vt:lpstr>
      <vt:lpstr>3. Vector3 응용</vt:lpstr>
      <vt:lpstr>회전 – Unity C# 쿼터니언</vt:lpstr>
      <vt:lpstr>1. Unity의 회전</vt:lpstr>
      <vt:lpstr>2. 짐벌락(Gimbal lock)</vt:lpstr>
      <vt:lpstr>2. 짐벌락(Gimbal lock)</vt:lpstr>
      <vt:lpstr>3. 쿼터니언(quaternion)</vt:lpstr>
      <vt:lpstr>3. 쿼터니언(quaternion)</vt:lpstr>
      <vt:lpstr>공간과 움직임</vt:lpstr>
      <vt:lpstr>1. 유니티 공간</vt:lpstr>
      <vt:lpstr>2. 전역(Global) 공간</vt:lpstr>
      <vt:lpstr>2. 전역(Global) 공간</vt:lpstr>
      <vt:lpstr>2. 전역(Global) 공간</vt:lpstr>
      <vt:lpstr>2. 오브젝트 공간</vt:lpstr>
      <vt:lpstr>3. 지역(local) 공간</vt:lpstr>
      <vt:lpstr>3. 지역(local) 공간</vt:lpstr>
      <vt:lpstr>4. 오브젝트의 이동과 회전</vt:lpstr>
      <vt:lpstr>4. 오브젝트의 이동과 회전</vt:lpstr>
      <vt:lpstr>5. 벡터 연산으로 평행이동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kkobukks@naver.com</cp:lastModifiedBy>
  <cp:revision>145</cp:revision>
  <dcterms:created xsi:type="dcterms:W3CDTF">2019-01-08T00:45:21Z</dcterms:created>
  <dcterms:modified xsi:type="dcterms:W3CDTF">2020-01-07T11:35:04Z</dcterms:modified>
</cp:coreProperties>
</file>