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8" r:id="rId4"/>
    <p:sldId id="291" r:id="rId5"/>
    <p:sldId id="292" r:id="rId6"/>
    <p:sldId id="278" r:id="rId7"/>
    <p:sldId id="293" r:id="rId8"/>
    <p:sldId id="294" r:id="rId9"/>
    <p:sldId id="295" r:id="rId10"/>
    <p:sldId id="297" r:id="rId11"/>
    <p:sldId id="296" r:id="rId12"/>
    <p:sldId id="300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=""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79" d="100"/>
          <a:sy n="79" d="100"/>
        </p:scale>
        <p:origin x="-10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0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68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7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44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2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1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9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4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4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5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4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5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8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4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Enemy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인공지능 추가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&amp;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피탄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효과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Nav Mesh Agent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 Component &gt; Navigation &gt; Nav Mesh Agent)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Enemy Script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Prefabs Polder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BloodSprayPrefab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Zombie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Drag &amp; Drop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17F069B-0025-4AF0-AC1C-FABC7A13A4E1}"/>
              </a:ext>
            </a:extLst>
          </p:cNvPr>
          <p:cNvGrpSpPr/>
          <p:nvPr/>
        </p:nvGrpSpPr>
        <p:grpSpPr>
          <a:xfrm>
            <a:off x="1133944" y="2062342"/>
            <a:ext cx="4086986" cy="4795658"/>
            <a:chOff x="1133943" y="2062342"/>
            <a:chExt cx="4124901" cy="4972744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121AF939-724B-489A-89CE-F8E34447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943" y="2062342"/>
              <a:ext cx="4124901" cy="3372321"/>
            </a:xfrm>
            <a:prstGeom prst="rect">
              <a:avLst/>
            </a:prstGeom>
          </p:spPr>
        </p:pic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07A6CC20-0134-47B2-B328-ED244A0C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943" y="5434663"/>
              <a:ext cx="4115374" cy="1600423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31A6138C-1B9F-47AE-B83D-E344CAC9F434}"/>
              </a:ext>
            </a:extLst>
          </p:cNvPr>
          <p:cNvGrpSpPr/>
          <p:nvPr/>
        </p:nvGrpSpPr>
        <p:grpSpPr>
          <a:xfrm>
            <a:off x="6090676" y="3429000"/>
            <a:ext cx="3305636" cy="2136024"/>
            <a:chOff x="6090676" y="3688456"/>
            <a:chExt cx="3305636" cy="2136024"/>
          </a:xfrm>
        </p:grpSpPr>
        <p:pic>
          <p:nvPicPr>
            <p:cNvPr id="17" name="그림 16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4E6FE564-799F-4B0E-B624-54037D695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676" y="3688456"/>
              <a:ext cx="3305636" cy="106694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5938BD3E-EBD6-4C47-9346-70BACDEC4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0676" y="5367216"/>
              <a:ext cx="3267531" cy="457264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BDD9047-A1B2-48C6-86C8-C8468DCAC0EB}"/>
              </a:ext>
            </a:extLst>
          </p:cNvPr>
          <p:cNvSpPr/>
          <p:nvPr/>
        </p:nvSpPr>
        <p:spPr>
          <a:xfrm>
            <a:off x="6090676" y="5388076"/>
            <a:ext cx="3267531" cy="176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24412-237F-4B51-ABF0-93A264247EEF}"/>
              </a:ext>
            </a:extLst>
          </p:cNvPr>
          <p:cNvSpPr/>
          <p:nvPr/>
        </p:nvSpPr>
        <p:spPr>
          <a:xfrm>
            <a:off x="6128781" y="4323883"/>
            <a:ext cx="3267531" cy="176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4305A655-CC9D-425F-9BA5-E601198041DD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7724442" y="4500830"/>
            <a:ext cx="38105" cy="887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Script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에서 제공하는 기본 생명체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외부에서 </a:t>
            </a:r>
            <a:r>
              <a:rPr lang="en-US" altLang="ko-KR" sz="1600" dirty="0">
                <a:latin typeface="Arial Black" panose="020B0A04020102020204" pitchFamily="34" charset="0"/>
              </a:rPr>
              <a:t>Enemy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초기 능력치 셋업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주기적으로 목표 위치를 찾아 경로 갱신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공격받았을 때 </a:t>
            </a:r>
            <a:r>
              <a:rPr lang="ko-KR" altLang="en-US" sz="1600" dirty="0" err="1">
                <a:latin typeface="Arial Black" panose="020B0A04020102020204" pitchFamily="34" charset="0"/>
              </a:rPr>
              <a:t>피탄</a:t>
            </a:r>
            <a:r>
              <a:rPr lang="ko-KR" altLang="en-US" sz="1600" dirty="0">
                <a:latin typeface="Arial Black" panose="020B0A04020102020204" pitchFamily="34" charset="0"/>
              </a:rPr>
              <a:t> 효과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트리거 </a:t>
            </a:r>
            <a:r>
              <a:rPr lang="ko-KR" altLang="en-US" sz="1600" dirty="0" err="1">
                <a:latin typeface="Arial Black" panose="020B0A04020102020204" pitchFamily="34" charset="0"/>
              </a:rPr>
              <a:t>콜라이더를</a:t>
            </a:r>
            <a:r>
              <a:rPr lang="ko-KR" altLang="en-US" sz="1600" dirty="0">
                <a:latin typeface="Arial Black" panose="020B0A04020102020204" pitchFamily="34" charset="0"/>
              </a:rPr>
              <a:t> 이용해 감지된 상대방을 공 격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추적 중단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사망 효과 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4CADF2FB-0B05-40C3-891B-31DBE180DA3D}"/>
              </a:ext>
            </a:extLst>
          </p:cNvPr>
          <p:cNvGrpSpPr/>
          <p:nvPr/>
        </p:nvGrpSpPr>
        <p:grpSpPr>
          <a:xfrm>
            <a:off x="1133943" y="2801006"/>
            <a:ext cx="6230219" cy="3009761"/>
            <a:chOff x="1133943" y="2554785"/>
            <a:chExt cx="6230219" cy="3009761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8D9BDCC7-E2B7-48E1-A018-976BE0BED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943" y="2554785"/>
              <a:ext cx="6230219" cy="2095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93C37FBF-FF43-4966-88AD-7F6BE98E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943" y="2764364"/>
              <a:ext cx="3029373" cy="266737"/>
            </a:xfrm>
            <a:prstGeom prst="rect">
              <a:avLst/>
            </a:prstGeom>
          </p:spPr>
        </p:pic>
        <p:pic>
          <p:nvPicPr>
            <p:cNvPr id="11" name="그림 10" descr="검은색, 오렌지, 어두운, 배경이(가) 표시된 사진&#10;&#10;자동 생성된 설명">
              <a:extLst>
                <a:ext uri="{FF2B5EF4-FFF2-40B4-BE49-F238E27FC236}">
                  <a16:creationId xmlns="" xmlns:a16="http://schemas.microsoft.com/office/drawing/2014/main" id="{658DDBE8-4A6A-4BAE-8A08-08063527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3943" y="3031101"/>
              <a:ext cx="5458587" cy="476316"/>
            </a:xfrm>
            <a:prstGeom prst="rect">
              <a:avLst/>
            </a:prstGeom>
          </p:spPr>
        </p:pic>
        <p:pic>
          <p:nvPicPr>
            <p:cNvPr id="13" name="그림 12" descr="검은색, 앉아있는, 오렌지, 빨간색이(가) 표시된 사진&#10;&#10;자동 생성된 설명">
              <a:extLst>
                <a:ext uri="{FF2B5EF4-FFF2-40B4-BE49-F238E27FC236}">
                  <a16:creationId xmlns="" xmlns:a16="http://schemas.microsoft.com/office/drawing/2014/main" id="{2BEAC619-1978-4212-87F8-7061E532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3943" y="3507417"/>
              <a:ext cx="5877745" cy="676369"/>
            </a:xfrm>
            <a:prstGeom prst="rect">
              <a:avLst/>
            </a:prstGeom>
          </p:spPr>
        </p:pic>
        <p:pic>
          <p:nvPicPr>
            <p:cNvPr id="15" name="그림 14" descr="병, 오렌지, 검은색, 앉아있는이(가) 표시된 사진&#10;&#10;자동 생성된 설명">
              <a:extLst>
                <a:ext uri="{FF2B5EF4-FFF2-40B4-BE49-F238E27FC236}">
                  <a16:creationId xmlns="" xmlns:a16="http://schemas.microsoft.com/office/drawing/2014/main" id="{5FC856F9-21F0-443C-8DAD-B35B640A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1411" y="4183786"/>
              <a:ext cx="5944430" cy="704948"/>
            </a:xfrm>
            <a:prstGeom prst="rect">
              <a:avLst/>
            </a:prstGeom>
          </p:spPr>
        </p:pic>
        <p:pic>
          <p:nvPicPr>
            <p:cNvPr id="17" name="그림 16" descr="도로, 검은색, 거리, 빨간색이(가) 표시된 사진&#10;&#10;자동 생성된 설명">
              <a:extLst>
                <a:ext uri="{FF2B5EF4-FFF2-40B4-BE49-F238E27FC236}">
                  <a16:creationId xmlns="" xmlns:a16="http://schemas.microsoft.com/office/drawing/2014/main" id="{13ED2C08-5723-48C3-B6AA-1BC99167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5752" y="4878650"/>
              <a:ext cx="4734586" cy="68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69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hasTarget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추적대상이 존재하는지 알려주는 프로퍼티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set</a:t>
            </a:r>
            <a:r>
              <a:rPr lang="ko-KR" altLang="en-US" sz="1600" dirty="0">
                <a:latin typeface="Arial Black" panose="020B0A04020102020204" pitchFamily="34" charset="0"/>
              </a:rPr>
              <a:t> 접근자가 없으므로 임의로 값을 할당할 수 없으며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값을 읽는 것만 가능하다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get</a:t>
            </a:r>
            <a:r>
              <a:rPr lang="ko-KR" altLang="en-US" sz="1600" dirty="0">
                <a:latin typeface="Arial Black" panose="020B0A04020102020204" pitchFamily="34" charset="0"/>
              </a:rPr>
              <a:t> 접근자는 추적할 대상 </a:t>
            </a:r>
            <a:r>
              <a:rPr lang="en-US" altLang="ko-KR" sz="1600" dirty="0" err="1">
                <a:latin typeface="Arial Black" panose="020B0A04020102020204" pitchFamily="34" charset="0"/>
              </a:rPr>
              <a:t>targetEntity</a:t>
            </a:r>
            <a:r>
              <a:rPr lang="ko-KR" altLang="en-US" sz="1600" dirty="0">
                <a:latin typeface="Arial Black" panose="020B0A04020102020204" pitchFamily="34" charset="0"/>
              </a:rPr>
              <a:t>가 존재하고 </a:t>
            </a:r>
            <a:r>
              <a:rPr lang="en-US" altLang="ko-KR" sz="1600" dirty="0" err="1">
                <a:latin typeface="Arial Black" panose="020B0A04020102020204" pitchFamily="34" charset="0"/>
              </a:rPr>
              <a:t>targetEntity</a:t>
            </a:r>
            <a:r>
              <a:rPr lang="ko-KR" altLang="en-US" sz="1600" dirty="0">
                <a:latin typeface="Arial Black" panose="020B0A04020102020204" pitchFamily="34" charset="0"/>
              </a:rPr>
              <a:t>가 사망하지 않은 경우에만 </a:t>
            </a:r>
            <a:r>
              <a:rPr lang="en-US" altLang="ko-KR" sz="1600" dirty="0">
                <a:latin typeface="Arial Black" panose="020B0A04020102020204" pitchFamily="34" charset="0"/>
              </a:rPr>
              <a:t>true</a:t>
            </a:r>
            <a:r>
              <a:rPr lang="ko-KR" altLang="en-US" sz="1600" dirty="0">
                <a:latin typeface="Arial Black" panose="020B0A04020102020204" pitchFamily="34" charset="0"/>
              </a:rPr>
              <a:t>를 반환한다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targetEntity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아니고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targetEntity.dead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hasTarget</a:t>
            </a:r>
            <a:r>
              <a:rPr lang="ko-KR" altLang="en-US" sz="1600" dirty="0">
                <a:latin typeface="Arial Black" panose="020B0A04020102020204" pitchFamily="34" charset="0"/>
              </a:rPr>
              <a:t>을 받아서 </a:t>
            </a:r>
            <a:r>
              <a:rPr lang="en-US" altLang="ko-KR" sz="1600" dirty="0">
                <a:latin typeface="Arial Black" panose="020B0A04020102020204" pitchFamily="34" charset="0"/>
              </a:rPr>
              <a:t>AI</a:t>
            </a:r>
            <a:r>
              <a:rPr lang="ko-KR" altLang="en-US" sz="1600" dirty="0">
                <a:latin typeface="Arial Black" panose="020B0A04020102020204" pitchFamily="34" charset="0"/>
              </a:rPr>
              <a:t>가 추적할 대상이 존재하는지 알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8" name="그림 7" descr="화면, 모니터, 방, 텔레비전이(가) 표시된 사진&#10;&#10;자동 생성된 설명">
            <a:extLst>
              <a:ext uri="{FF2B5EF4-FFF2-40B4-BE49-F238E27FC236}">
                <a16:creationId xmlns="" xmlns:a16="http://schemas.microsoft.com/office/drawing/2014/main" id="{D00B30AA-705A-44CA-BE8B-85FD72BF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337444"/>
            <a:ext cx="577295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Awake() Method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Enemy Class</a:t>
            </a:r>
            <a:r>
              <a:rPr lang="ko-KR" altLang="en-US" sz="1600" dirty="0">
                <a:latin typeface="Arial Black" panose="020B0A04020102020204" pitchFamily="34" charset="0"/>
              </a:rPr>
              <a:t>에서 가장 먼저 실행되는 </a:t>
            </a:r>
            <a:r>
              <a:rPr lang="en-US" altLang="ko-KR" sz="1600" dirty="0">
                <a:latin typeface="Arial Black" panose="020B0A04020102020204" pitchFamily="34" charset="0"/>
              </a:rPr>
              <a:t>Awake() Method</a:t>
            </a:r>
            <a:r>
              <a:rPr lang="ko-KR" altLang="en-US" sz="1600" dirty="0">
                <a:latin typeface="Arial Black" panose="020B0A04020102020204" pitchFamily="34" charset="0"/>
              </a:rPr>
              <a:t>는 사용할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찾아 변수에 할당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Awake()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사용해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Agent, Animator, 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Game Object</a:t>
            </a:r>
            <a:r>
              <a:rPr lang="ko-KR" altLang="en-US" sz="1600" dirty="0">
                <a:latin typeface="Arial Black" panose="020B0A04020102020204" pitchFamily="34" charset="0"/>
              </a:rPr>
              <a:t>에서 찾아온다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Zombie</a:t>
            </a:r>
            <a:r>
              <a:rPr lang="ko-KR" altLang="en-US" sz="1600" dirty="0">
                <a:latin typeface="Arial Black" panose="020B0A04020102020204" pitchFamily="34" charset="0"/>
              </a:rPr>
              <a:t>의 외형을 그리는 </a:t>
            </a:r>
            <a:r>
              <a:rPr lang="en-US" altLang="ko-KR" sz="1600" dirty="0">
                <a:latin typeface="Arial Black" panose="020B0A04020102020204" pitchFamily="34" charset="0"/>
              </a:rPr>
              <a:t>Renderer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Zombie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자식인 </a:t>
            </a:r>
            <a:r>
              <a:rPr lang="en-US" altLang="ko-KR" sz="1600" smtClean="0">
                <a:latin typeface="Arial Black" panose="020B0A04020102020204" pitchFamily="34" charset="0"/>
              </a:rPr>
              <a:t>Zombie_Cylinder</a:t>
            </a:r>
            <a:r>
              <a:rPr lang="en-US" altLang="ko-KR" sz="1600" dirty="0" smtClean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추가되어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따라서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enemyRenderer</a:t>
            </a:r>
            <a:r>
              <a:rPr lang="ko-KR" altLang="en-US" sz="1600" dirty="0">
                <a:latin typeface="Arial Black" panose="020B0A04020102020204" pitchFamily="34" charset="0"/>
              </a:rPr>
              <a:t>에 할당할 </a:t>
            </a:r>
            <a:r>
              <a:rPr lang="en-US" altLang="ko-KR" sz="1600" dirty="0">
                <a:latin typeface="Arial Black" panose="020B0A04020102020204" pitchFamily="34" charset="0"/>
              </a:rPr>
              <a:t>Renderer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자식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 를 찾는 </a:t>
            </a:r>
            <a:r>
              <a:rPr lang="en-US" altLang="ko-KR" sz="1600" dirty="0" err="1">
                <a:latin typeface="Arial Black" panose="020B0A04020102020204" pitchFamily="34" charset="0"/>
              </a:rPr>
              <a:t>GetComponentInChildren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사용해 찾아온다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8" name="그림 7" descr="실내, 테이블, 노트북, 화면이(가) 표시된 사진&#10;&#10;자동 생성된 설명">
            <a:extLst>
              <a:ext uri="{FF2B5EF4-FFF2-40B4-BE49-F238E27FC236}">
                <a16:creationId xmlns="" xmlns:a16="http://schemas.microsoft.com/office/drawing/2014/main" id="{6FF744B2-B6EC-4C9D-B3E4-C9F81AFC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882603"/>
            <a:ext cx="562053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Setup()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공격력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체력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이동 속도 등 적의 능력치를 설정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Enemy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 내부에서 직접 사용하지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생성되는 적 스스로가 실행하는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아니고 적을 실시간으로 생성하는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적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생성기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생성한 적의 초기 능력치를 설정하기 위해 사용하는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준비되어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체력과 공격력을 그대로 적의 체력과 공격력으로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인공지능이 움직이는 속도를 조정하고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pathFinder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이동 속도를 나타내는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speed Field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가지고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speed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값을 입력 받은 새로운 속도 값인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newS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peed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값으로 변경한다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Renderer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모델의 외형을 그릴 때 사용하는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Material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material Field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사용 해 접근할 수 있고 해당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Material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기본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Tint Color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material.color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접근 가능하기 때문에 색깔 설정도 가능하다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좀비 보스나 위험한 좀비는 붉은 스킨색을 가진다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라고 설정할 때 필요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모니터, 화면, 스크린샷, 텔레비전이(가) 표시된 사진&#10;&#10;자동 생성된 설명">
            <a:extLst>
              <a:ext uri="{FF2B5EF4-FFF2-40B4-BE49-F238E27FC236}">
                <a16:creationId xmlns="" xmlns:a16="http://schemas.microsoft.com/office/drawing/2014/main" id="{A0892E9F-BCAF-4978-8A84-0EDBF9492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302905"/>
            <a:ext cx="8382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4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Start() &amp; Update()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경로 갱신을 위한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Coroutine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UpdatePath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시작한다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Animator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파라미터에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프로퍼티의 값을 할당하여 추적 대상의 존재 여부에 따라 알맞은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재생되도록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쥐고있는, 그리기, 하얀색이(가) 표시된 사진&#10;&#10;자동 생성된 설명">
            <a:extLst>
              <a:ext uri="{FF2B5EF4-FFF2-40B4-BE49-F238E27FC236}">
                <a16:creationId xmlns="" xmlns:a16="http://schemas.microsoft.com/office/drawing/2014/main" id="{5D55B878-82EE-4E45-83AE-2D0C42E4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89280"/>
            <a:ext cx="5068007" cy="1066949"/>
          </a:xfrm>
          <a:prstGeom prst="rect">
            <a:avLst/>
          </a:prstGeom>
        </p:spPr>
      </p:pic>
      <p:pic>
        <p:nvPicPr>
          <p:cNvPr id="8" name="그림 7" descr="검은색, 시계, 하얀색이(가) 표시된 사진&#10;&#10;자동 생성된 설명">
            <a:extLst>
              <a:ext uri="{FF2B5EF4-FFF2-40B4-BE49-F238E27FC236}">
                <a16:creationId xmlns="" xmlns:a16="http://schemas.microsoft.com/office/drawing/2014/main" id="{C54C46CC-19A2-44DE-8602-BAFF54527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627793"/>
            <a:ext cx="516327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6494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UpdatePath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추적할 대상의 갱신된 위치를 일정주기로 파악하고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인공지능의 목적지를 재설정하는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Coroutine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지속적인 경로 갱신을 위해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UpdatePath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MainThread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진행하는 동시에 진행되어야 하기 때문 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Coroutine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메서드로 구현한다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MainThread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영향을 미치지 않게 흘러가는 구조를 만들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Update,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FixedUpdate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같은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Main Thread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구간에서는 과도한 계산부분은 적절하지 않기 때문이며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Update,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FixedUpdate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보다 더 간격이 넓게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프레임의 간격은 엄청 짧은 시간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체크할 필요가 있을 경우에는 더욱 장점을 가진다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자신이 사망하지 않은 동안 처리를 영원히 반복하여 실행하고 있고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으로 추적 대상의 존재 여부를 체크하고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존재할 경우 추적 및 이동을 계속 진행하게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이동 중단 여부를 나타내는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isStopeed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목표 위치를 입력 받아 이동 경로를 갱신하는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SetDestination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가지고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isStopped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변경하여 이동을 계속 진행하며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SetDestination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실행하고 추적 대상의 위치를 입력하여 경로를 갱신한다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화면, 텔레비전, 앉아있는, 모니터이(가) 표시된 사진&#10;&#10;자동 생성된 설명">
            <a:extLst>
              <a:ext uri="{FF2B5EF4-FFF2-40B4-BE49-F238E27FC236}">
                <a16:creationId xmlns="" xmlns:a16="http://schemas.microsoft.com/office/drawing/2014/main" id="{F2826185-2052-48A6-BA59-0AD29FEF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82161"/>
            <a:ext cx="726858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6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27263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hasTarget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라면 추적할 대상이 없으므로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 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isStopped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값 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변경하여 추적과 이동을 중단한다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위치에서 화면에 보이지 않는 반지름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유닛의 가상의 구를 그리고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구와 겹쳐 있는 모든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찾는 배열로 가져온다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Physics.OverlapSphere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중심위치와 반지름을 입력 받아 가상의 구를 그리고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구에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겹치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는 모든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반환한다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그런데 아무런 필터링 없이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OverlapSphere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실행하면 성능 을 낭비하게 되므로 세번째 값으로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LayerMask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입력하여 특정 레이어만 감지하게 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가져온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colliders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배열에 전달 되었으며 이것을 순회하면서 해당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Game 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살아 있는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인지 체크한다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8" name="그림 7" descr="개체, 시계이(가) 표시된 사진&#10;&#10;자동 생성된 설명">
            <a:extLst>
              <a:ext uri="{FF2B5EF4-FFF2-40B4-BE49-F238E27FC236}">
                <a16:creationId xmlns="" xmlns:a16="http://schemas.microsoft.com/office/drawing/2014/main" id="{7925FDD0-7EFD-418B-AD8A-B68B4EB5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318020"/>
            <a:ext cx="3333750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D087E80-D7A7-411C-8D49-78F30C9BA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743200"/>
            <a:ext cx="8810625" cy="685800"/>
          </a:xfrm>
          <a:prstGeom prst="rect">
            <a:avLst/>
          </a:prstGeom>
        </p:spPr>
      </p:pic>
      <p:pic>
        <p:nvPicPr>
          <p:cNvPr id="14" name="그림 13" descr="앉아있는, 노트북, 테이블, 검은색이(가) 표시된 사진&#10;&#10;자동 생성된 설명">
            <a:extLst>
              <a:ext uri="{FF2B5EF4-FFF2-40B4-BE49-F238E27FC236}">
                <a16:creationId xmlns="" xmlns:a16="http://schemas.microsoft.com/office/drawing/2014/main" id="{427911C7-5807-483C-ADAB-9087B12BD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4670323"/>
            <a:ext cx="7914099" cy="2157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17F967-6AF3-4A83-BB30-BBCD14B609C1}"/>
              </a:ext>
            </a:extLst>
          </p:cNvPr>
          <p:cNvSpPr txBox="1"/>
          <p:nvPr/>
        </p:nvSpPr>
        <p:spPr>
          <a:xfrm>
            <a:off x="6528619" y="5938094"/>
            <a:ext cx="4518790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살아있는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찾았다면 해당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추적 대상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target 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삼고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break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루프를 빠져 나가면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67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if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else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코드블록의 모든 처리가 끝난 다음에는 마지막으로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while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문의 다음 루프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회차가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실행되기 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yield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문을 사용하여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0.25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초 동안 처리를 쉰다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while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문 내부의 경로 갱신 코드는 적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AI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살이 있는 동안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0.25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초마다 반복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Damage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적용하는 처리는 부모 클래스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구현된 것을 그대 로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Enemy Script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에서는 기존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Damage()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Particle Effect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Effect Sound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재 생을 추가한다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 descr="시계, 개체, 공, 검은색이(가) 표시된 사진&#10;&#10;자동 생성된 설명">
            <a:extLst>
              <a:ext uri="{FF2B5EF4-FFF2-40B4-BE49-F238E27FC236}">
                <a16:creationId xmlns="" xmlns:a16="http://schemas.microsoft.com/office/drawing/2014/main" id="{D0897439-E5D5-4C1C-9B6A-F8867E29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15650"/>
            <a:ext cx="3933825" cy="666750"/>
          </a:xfrm>
          <a:prstGeom prst="rect">
            <a:avLst/>
          </a:prstGeom>
        </p:spPr>
      </p:pic>
      <p:pic>
        <p:nvPicPr>
          <p:cNvPr id="9" name="그림 8" descr="스크린샷, 앉아있는, 테이블, 화면이(가) 표시된 사진&#10;&#10;자동 생성된 설명">
            <a:extLst>
              <a:ext uri="{FF2B5EF4-FFF2-40B4-BE49-F238E27FC236}">
                <a16:creationId xmlns="" xmlns:a16="http://schemas.microsoft.com/office/drawing/2014/main" id="{E4F20986-1F63-43B6-8E09-876F9C914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534013"/>
            <a:ext cx="8130407" cy="3324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777AA1-A34C-47A6-874D-C973CAFF8712}"/>
              </a:ext>
            </a:extLst>
          </p:cNvPr>
          <p:cNvSpPr txBox="1"/>
          <p:nvPr/>
        </p:nvSpPr>
        <p:spPr>
          <a:xfrm>
            <a:off x="6007510" y="5287769"/>
            <a:ext cx="5039899" cy="7386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hitEffect.transform.Position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공격받은 지점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피격 위치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hitEffect.transform.rotation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공격이 날아온 방향을 바라보는 방향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피격 방향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315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기본적인 사망 처리는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구현된 것을 그대로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테이블, 앉아있는, 검은색, 녹색이(가) 표시된 사진&#10;&#10;자동 생성된 설명">
            <a:extLst>
              <a:ext uri="{FF2B5EF4-FFF2-40B4-BE49-F238E27FC236}">
                <a16:creationId xmlns="" xmlns:a16="http://schemas.microsoft.com/office/drawing/2014/main" id="{8CA5A57F-03AD-42B6-887E-F80AD9B6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64242"/>
            <a:ext cx="590632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Navigation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Zombie Set – Enemy Script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Enemy Component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 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Enemy Public Field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Zombie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Prefab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으로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74A1B9D2-21A2-4D32-98DA-81BAC4D30710}"/>
              </a:ext>
            </a:extLst>
          </p:cNvPr>
          <p:cNvGrpSpPr/>
          <p:nvPr/>
        </p:nvGrpSpPr>
        <p:grpSpPr>
          <a:xfrm>
            <a:off x="1141411" y="1473222"/>
            <a:ext cx="6144292" cy="1050568"/>
            <a:chOff x="1141411" y="1466490"/>
            <a:chExt cx="8315851" cy="1486107"/>
          </a:xfrm>
        </p:grpSpPr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3CCB3474-9CF6-4695-B7AD-6DFCEF537504}"/>
                </a:ext>
              </a:extLst>
            </p:cNvPr>
            <p:cNvGrpSpPr/>
            <p:nvPr/>
          </p:nvGrpSpPr>
          <p:grpSpPr>
            <a:xfrm>
              <a:off x="1141411" y="1466490"/>
              <a:ext cx="8315851" cy="1486107"/>
              <a:chOff x="1141411" y="1466490"/>
              <a:chExt cx="8315851" cy="1486107"/>
            </a:xfrm>
          </p:grpSpPr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4E87F696-44B1-44A9-8361-13B0311C2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836" y="1466490"/>
                <a:ext cx="3772426" cy="1486107"/>
              </a:xfrm>
              <a:prstGeom prst="rect">
                <a:avLst/>
              </a:prstGeom>
            </p:spPr>
          </p:pic>
          <p:pic>
            <p:nvPicPr>
              <p:cNvPr id="12" name="그림 11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B695F765-E6FC-4070-9C73-5CCC30B8C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411" y="1876168"/>
                <a:ext cx="4543425" cy="66675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BEE57A84-DDD7-4827-B705-747A056004DF}"/>
                </a:ext>
              </a:extLst>
            </p:cNvPr>
            <p:cNvSpPr/>
            <p:nvPr/>
          </p:nvSpPr>
          <p:spPr>
            <a:xfrm>
              <a:off x="3952568" y="2182761"/>
              <a:ext cx="1730477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A11DC520-FB10-4C9D-8DCB-C72FEA5F376B}"/>
                </a:ext>
              </a:extLst>
            </p:cNvPr>
            <p:cNvSpPr/>
            <p:nvPr/>
          </p:nvSpPr>
          <p:spPr>
            <a:xfrm>
              <a:off x="6297563" y="2620298"/>
              <a:ext cx="1086464" cy="1720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BD55B62D-7D24-4868-8B3D-41793ED63E00}"/>
              </a:ext>
            </a:extLst>
          </p:cNvPr>
          <p:cNvGrpSpPr/>
          <p:nvPr/>
        </p:nvGrpSpPr>
        <p:grpSpPr>
          <a:xfrm>
            <a:off x="1141411" y="3049834"/>
            <a:ext cx="6144292" cy="1364634"/>
            <a:chOff x="1141411" y="3473042"/>
            <a:chExt cx="7421010" cy="1823781"/>
          </a:xfrm>
        </p:grpSpPr>
        <p:pic>
          <p:nvPicPr>
            <p:cNvPr id="19" name="그림 18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4D5B54E4-633D-4E66-BEA5-9F1B7CB5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1411" y="3473042"/>
              <a:ext cx="4115374" cy="182378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4D36BA8F-9089-4F9B-AC83-D8840F35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6785" y="3477620"/>
              <a:ext cx="3305636" cy="438211"/>
            </a:xfrm>
            <a:prstGeom prst="rect">
              <a:avLst/>
            </a:prstGeom>
          </p:spPr>
        </p:pic>
        <p:pic>
          <p:nvPicPr>
            <p:cNvPr id="23" name="그림 22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2948225D-B001-42EA-94E1-6D28E27BE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6785" y="3944084"/>
              <a:ext cx="3305636" cy="1352739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978B0A2-23E0-439F-9473-50CC036521ED}"/>
              </a:ext>
            </a:extLst>
          </p:cNvPr>
          <p:cNvGrpSpPr/>
          <p:nvPr/>
        </p:nvGrpSpPr>
        <p:grpSpPr>
          <a:xfrm>
            <a:off x="1235982" y="4765118"/>
            <a:ext cx="9716856" cy="1971950"/>
            <a:chOff x="1141411" y="4668466"/>
            <a:chExt cx="9716856" cy="1971950"/>
          </a:xfrm>
        </p:grpSpPr>
        <p:pic>
          <p:nvPicPr>
            <p:cNvPr id="29" name="그림 28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3994D077-170E-4364-AF81-590E9B46D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1411" y="5273388"/>
              <a:ext cx="3296110" cy="762106"/>
            </a:xfrm>
            <a:prstGeom prst="rect">
              <a:avLst/>
            </a:prstGeom>
          </p:spPr>
        </p:pic>
        <p:pic>
          <p:nvPicPr>
            <p:cNvPr id="31" name="그림 30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AE747F10-5FB7-4A9A-BCB5-8DE749C0F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7521" y="4668466"/>
              <a:ext cx="3153215" cy="1971950"/>
            </a:xfrm>
            <a:prstGeom prst="rect">
              <a:avLst/>
            </a:prstGeom>
          </p:spPr>
        </p:pic>
        <p:pic>
          <p:nvPicPr>
            <p:cNvPr id="33" name="그림 32" descr="스크린샷, 조류이(가) 표시된 사진&#10;&#10;자동 생성된 설명">
              <a:extLst>
                <a:ext uri="{FF2B5EF4-FFF2-40B4-BE49-F238E27FC236}">
                  <a16:creationId xmlns="" xmlns:a16="http://schemas.microsoft.com/office/drawing/2014/main" id="{04934FB1-8125-4717-9789-8006B33A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90736" y="5192414"/>
              <a:ext cx="3267531" cy="924054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AB986CA-F9EA-4B64-B258-5CF9E2A5D64F}"/>
              </a:ext>
            </a:extLst>
          </p:cNvPr>
          <p:cNvSpPr/>
          <p:nvPr/>
        </p:nvSpPr>
        <p:spPr>
          <a:xfrm>
            <a:off x="4548772" y="3261730"/>
            <a:ext cx="2736931" cy="140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AFD111C7-2446-459A-8C24-35471C1F413A}"/>
              </a:ext>
            </a:extLst>
          </p:cNvPr>
          <p:cNvSpPr/>
          <p:nvPr/>
        </p:nvSpPr>
        <p:spPr>
          <a:xfrm>
            <a:off x="4548772" y="4196805"/>
            <a:ext cx="2736931" cy="217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993A0E8-675F-4850-88BC-024D465EB288}"/>
              </a:ext>
            </a:extLst>
          </p:cNvPr>
          <p:cNvSpPr/>
          <p:nvPr/>
        </p:nvSpPr>
        <p:spPr>
          <a:xfrm>
            <a:off x="2489305" y="3644107"/>
            <a:ext cx="2042787" cy="426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537B404-6867-414E-BEDD-8DF3F8F2A2ED}"/>
              </a:ext>
            </a:extLst>
          </p:cNvPr>
          <p:cNvSpPr/>
          <p:nvPr/>
        </p:nvSpPr>
        <p:spPr>
          <a:xfrm>
            <a:off x="1264560" y="5969532"/>
            <a:ext cx="3232505" cy="16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BBC03AE-1B65-4C2C-92F9-2814FA9091BB}"/>
              </a:ext>
            </a:extLst>
          </p:cNvPr>
          <p:cNvSpPr/>
          <p:nvPr/>
        </p:nvSpPr>
        <p:spPr>
          <a:xfrm>
            <a:off x="4548772" y="6574454"/>
            <a:ext cx="3136535" cy="16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Navigation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Navigation system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Navigation System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A* </a:t>
            </a:r>
            <a:r>
              <a:rPr lang="ko-KR" altLang="en-US" sz="1600" dirty="0">
                <a:latin typeface="Arial Black" panose="020B0A04020102020204" pitchFamily="34" charset="0"/>
              </a:rPr>
              <a:t>알고리즘을 기반으로 하는 </a:t>
            </a:r>
            <a:r>
              <a:rPr lang="en-US" altLang="ko-KR" sz="1600" dirty="0">
                <a:latin typeface="Arial Black" panose="020B0A04020102020204" pitchFamily="34" charset="0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한 위치에서 다른 위치로의 경로를 계산하고 실시간으로 장애물을 피하며 이동하는 인공지능을 만드는 시스템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Navigation System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포함되는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Object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종류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NavMesh</a:t>
            </a:r>
            <a:r>
              <a:rPr lang="en-US" altLang="ko-KR" sz="1600" dirty="0">
                <a:latin typeface="Arial Black" panose="020B0A04020102020204" pitchFamily="34" charset="0"/>
              </a:rPr>
              <a:t> : Agent</a:t>
            </a:r>
            <a:r>
              <a:rPr lang="ko-KR" altLang="en-US" sz="1600" dirty="0">
                <a:latin typeface="Arial Black" panose="020B0A04020102020204" pitchFamily="34" charset="0"/>
              </a:rPr>
              <a:t>가 걸어 다닐 수 있는 표면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NavMesh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Agent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위에서 경로를 계산하고 이동하는 캐릭터 또는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NavMesh</a:t>
            </a:r>
            <a:r>
              <a:rPr lang="en-US" altLang="ko-KR" sz="1600" dirty="0">
                <a:latin typeface="Arial Black" panose="020B0A04020102020204" pitchFamily="34" charset="0"/>
              </a:rPr>
              <a:t> Obstacle : Agent</a:t>
            </a:r>
            <a:r>
              <a:rPr lang="ko-KR" altLang="en-US" sz="1600" dirty="0">
                <a:latin typeface="Arial Black" panose="020B0A04020102020204" pitchFamily="34" charset="0"/>
              </a:rPr>
              <a:t>의 경로를 막는 장애물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Off Mesh Link </a:t>
            </a:r>
            <a:r>
              <a:rPr lang="ko-KR" altLang="en-US" sz="1600" dirty="0">
                <a:latin typeface="Arial Black" panose="020B0A04020102020204" pitchFamily="34" charset="0"/>
              </a:rPr>
              <a:t>끊어진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영역 사이를 잊는 연결 지점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뛰어넘을 수 있는 울타리나 타고 올라갈 수 있는 담벼락을 구현하는데 사용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그림 2" descr="테이블, 장난감, 사진, 앉아있는이(가) 표시된 사진&#10;&#10;자동 생성된 설명">
            <a:extLst>
              <a:ext uri="{FF2B5EF4-FFF2-40B4-BE49-F238E27FC236}">
                <a16:creationId xmlns="" xmlns:a16="http://schemas.microsoft.com/office/drawing/2014/main" id="{619C05AB-C5CD-4BEC-B588-28D6B0FC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56" y="4032112"/>
            <a:ext cx="9110133" cy="28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Navimesh</a:t>
            </a:r>
            <a:r>
              <a:rPr lang="en-US" altLang="ko-KR" dirty="0"/>
              <a:t> build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World</a:t>
            </a:r>
            <a:r>
              <a:rPr lang="ko-KR" altLang="en-US" sz="1600" dirty="0">
                <a:latin typeface="Arial Black" panose="020B0A04020102020204" pitchFamily="34" charset="0"/>
              </a:rPr>
              <a:t>내에서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</a:rPr>
              <a:t> Agent</a:t>
            </a:r>
            <a:r>
              <a:rPr lang="ko-KR" altLang="en-US" sz="1600" dirty="0">
                <a:latin typeface="Arial Black" panose="020B0A04020102020204" pitchFamily="34" charset="0"/>
              </a:rPr>
              <a:t>가 걸어 다닐 표면이다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Agent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위에 있는 한 점에서 다른 점으로 경로를 계산하고 이동할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정적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대상으로 생성된다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Level Art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그 하위 자식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Game Play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도중에 실시간으로 생성할 수 없기 때문에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미리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Baked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Baking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Navigation Open(Window &gt; AI &gt; Navigation), Navigation View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Bake Tab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클릭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Agent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Radius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0.4 Agent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Height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1.8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버튼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Bake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클릭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14A41D0-D9EC-4AB3-A7D4-B5FF5EE2B615}"/>
              </a:ext>
            </a:extLst>
          </p:cNvPr>
          <p:cNvGrpSpPr/>
          <p:nvPr/>
        </p:nvGrpSpPr>
        <p:grpSpPr>
          <a:xfrm>
            <a:off x="1133944" y="3785891"/>
            <a:ext cx="9905998" cy="3046988"/>
            <a:chOff x="1133944" y="3785891"/>
            <a:chExt cx="11170722" cy="3080482"/>
          </a:xfrm>
        </p:grpSpPr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DFDB6412-3953-4A64-B942-4D4E45A94FAB}"/>
                </a:ext>
              </a:extLst>
            </p:cNvPr>
            <p:cNvGrpSpPr/>
            <p:nvPr/>
          </p:nvGrpSpPr>
          <p:grpSpPr>
            <a:xfrm>
              <a:off x="1133944" y="3785891"/>
              <a:ext cx="7046496" cy="3074824"/>
              <a:chOff x="1133943" y="3539670"/>
              <a:chExt cx="7213645" cy="3321045"/>
            </a:xfrm>
          </p:grpSpPr>
          <p:pic>
            <p:nvPicPr>
              <p:cNvPr id="5" name="그림 4">
                <a:extLst>
                  <a:ext uri="{FF2B5EF4-FFF2-40B4-BE49-F238E27FC236}">
                    <a16:creationId xmlns="" xmlns:a16="http://schemas.microsoft.com/office/drawing/2014/main" id="{2BF63546-8D18-41CB-A54B-86E9AF899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943" y="3539670"/>
                <a:ext cx="3453172" cy="3316334"/>
              </a:xfrm>
              <a:prstGeom prst="rect">
                <a:avLst/>
              </a:prstGeom>
            </p:spPr>
          </p:pic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A5EF9F26-5DAA-4104-A79E-C98CF8FB6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116" y="3539670"/>
                <a:ext cx="3760472" cy="332104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EAD8DA06-C699-4068-8D12-3006A3DCEA70}"/>
                  </a:ext>
                </a:extLst>
              </p:cNvPr>
              <p:cNvSpPr/>
              <p:nvPr/>
            </p:nvSpPr>
            <p:spPr>
              <a:xfrm>
                <a:off x="1141411" y="6646606"/>
                <a:ext cx="3445704" cy="209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FC315706-E92B-4712-9C9F-09CB65B9B9A0}"/>
                  </a:ext>
                </a:extLst>
              </p:cNvPr>
              <p:cNvSpPr/>
              <p:nvPr/>
            </p:nvSpPr>
            <p:spPr>
              <a:xfrm>
                <a:off x="6386921" y="3721509"/>
                <a:ext cx="495660" cy="22122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6FE53CF7-3B09-4998-8CF3-E5B0273EA1BC}"/>
                  </a:ext>
                </a:extLst>
              </p:cNvPr>
              <p:cNvSpPr/>
              <p:nvPr/>
            </p:nvSpPr>
            <p:spPr>
              <a:xfrm>
                <a:off x="4587115" y="5319250"/>
                <a:ext cx="3760472" cy="3244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57460C2-22CB-4710-BF32-08ABEDD4FC3A}"/>
                  </a:ext>
                </a:extLst>
              </p:cNvPr>
              <p:cNvSpPr/>
              <p:nvPr/>
            </p:nvSpPr>
            <p:spPr>
              <a:xfrm>
                <a:off x="7502380" y="6646606"/>
                <a:ext cx="845207" cy="2093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 descr="옅은, 케이크, 테이블, 걸린이(가) 표시된 사진&#10;&#10;자동 생성된 설명">
              <a:extLst>
                <a:ext uri="{FF2B5EF4-FFF2-40B4-BE49-F238E27FC236}">
                  <a16:creationId xmlns="" xmlns:a16="http://schemas.microsoft.com/office/drawing/2014/main" id="{DA1E1AFB-B962-4F27-BBBE-865938143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0439" y="3791549"/>
              <a:ext cx="4124227" cy="3074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3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Zombie Set – Enemy 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Zombie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Object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Model Folder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Zombie Model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ko-KR" altLang="en-US" sz="16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600" dirty="0">
                <a:latin typeface="Arial Black" panose="020B0A04020102020204" pitchFamily="34" charset="0"/>
              </a:rPr>
              <a:t> 창으로 </a:t>
            </a:r>
            <a:r>
              <a:rPr lang="en-US" altLang="ko-KR" sz="1600" dirty="0">
                <a:latin typeface="Arial Black" panose="020B0A04020102020204" pitchFamily="34" charset="0"/>
              </a:rPr>
              <a:t>Drag &amp; Drop, </a:t>
            </a:r>
            <a:r>
              <a:rPr lang="ko-KR" altLang="en-US" sz="1600" dirty="0">
                <a:latin typeface="Arial Black" panose="020B0A04020102020204" pitchFamily="34" charset="0"/>
              </a:rPr>
              <a:t>생성된 </a:t>
            </a:r>
            <a:r>
              <a:rPr lang="en-US" altLang="ko-KR" sz="1600" dirty="0">
                <a:latin typeface="Arial Black" panose="020B0A04020102020204" pitchFamily="34" charset="0"/>
              </a:rPr>
              <a:t>Zombie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ject</a:t>
            </a:r>
            <a:r>
              <a:rPr lang="ko-KR" altLang="en-US" sz="1600" dirty="0">
                <a:latin typeface="Arial Black" panose="020B0A04020102020204" pitchFamily="34" charset="0"/>
              </a:rPr>
              <a:t>위 위치를 </a:t>
            </a:r>
            <a:r>
              <a:rPr lang="en-US" altLang="ko-KR" sz="1600" dirty="0">
                <a:latin typeface="Arial Black" panose="020B0A04020102020204" pitchFamily="34" charset="0"/>
              </a:rPr>
              <a:t>(-2, 0, 0)</a:t>
            </a:r>
            <a:r>
              <a:rPr lang="ko-KR" altLang="en-US" sz="1600" dirty="0">
                <a:latin typeface="Arial Black" panose="020B0A04020102020204" pitchFamily="34" charset="0"/>
              </a:rPr>
              <a:t>으로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Animator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Controller Field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 err="1">
                <a:latin typeface="Arial Black" panose="020B0A04020102020204" pitchFamily="34" charset="0"/>
              </a:rPr>
              <a:t>ZombieAnimator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 err="1">
                <a:latin typeface="Arial Black" panose="020B0A04020102020204" pitchFamily="34" charset="0"/>
              </a:rPr>
              <a:t>AnimatorContorller</a:t>
            </a:r>
            <a:r>
              <a:rPr lang="ko-KR" altLang="en-US" sz="1600" dirty="0">
                <a:latin typeface="Arial Black" panose="020B0A04020102020204" pitchFamily="34" charset="0"/>
              </a:rPr>
              <a:t>에 할당   </a:t>
            </a:r>
            <a:r>
              <a:rPr lang="en-US" altLang="ko-KR" sz="1600" dirty="0">
                <a:latin typeface="Arial Black" panose="020B0A04020102020204" pitchFamily="34" charset="0"/>
              </a:rPr>
              <a:t>(Controller Field </a:t>
            </a:r>
            <a:r>
              <a:rPr lang="ko-KR" altLang="en-US" sz="1600" dirty="0">
                <a:latin typeface="Arial Black" panose="020B0A04020102020204" pitchFamily="34" charset="0"/>
              </a:rPr>
              <a:t>옆에 선택버튼 클릭 </a:t>
            </a:r>
            <a:r>
              <a:rPr lang="en-US" altLang="ko-KR" sz="1600" dirty="0">
                <a:latin typeface="Arial Black" panose="020B0A04020102020204" pitchFamily="34" charset="0"/>
              </a:rPr>
              <a:t>&gt; Zombie Animator </a:t>
            </a:r>
            <a:r>
              <a:rPr lang="ko-KR" altLang="en-US" sz="1600" dirty="0">
                <a:latin typeface="Arial Black" panose="020B0A04020102020204" pitchFamily="34" charset="0"/>
              </a:rPr>
              <a:t>선택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Animator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Apply Root Motion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732955B5-8571-4820-8E3D-F25AC1166379}"/>
              </a:ext>
            </a:extLst>
          </p:cNvPr>
          <p:cNvGrpSpPr/>
          <p:nvPr/>
        </p:nvGrpSpPr>
        <p:grpSpPr>
          <a:xfrm>
            <a:off x="1672353" y="2857127"/>
            <a:ext cx="8085627" cy="3086531"/>
            <a:chOff x="1672353" y="2857127"/>
            <a:chExt cx="8085627" cy="3086531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62E443DD-EB10-441C-8FCF-A02E10CD6D32}"/>
                </a:ext>
              </a:extLst>
            </p:cNvPr>
            <p:cNvGrpSpPr/>
            <p:nvPr/>
          </p:nvGrpSpPr>
          <p:grpSpPr>
            <a:xfrm>
              <a:off x="1672353" y="2857127"/>
              <a:ext cx="8085627" cy="3086531"/>
              <a:chOff x="1672353" y="2857127"/>
              <a:chExt cx="8085627" cy="3086531"/>
            </a:xfrm>
          </p:grpSpPr>
          <p:pic>
            <p:nvPicPr>
              <p:cNvPr id="5" name="그림 4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79B1DE81-EA22-43A4-859B-1F86B4C80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879" y="4426467"/>
                <a:ext cx="3267531" cy="1514686"/>
              </a:xfrm>
              <a:prstGeom prst="rect">
                <a:avLst/>
              </a:prstGeom>
            </p:spPr>
          </p:pic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CEE8E280-C708-4B48-B7C1-9F1C3A9AD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2353" y="2878398"/>
                <a:ext cx="3286584" cy="781159"/>
              </a:xfrm>
              <a:prstGeom prst="rect">
                <a:avLst/>
              </a:prstGeom>
            </p:spPr>
          </p:pic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B3A2A0F8-A35A-41E7-BC04-3D9AFF1E3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9237" y="2857127"/>
                <a:ext cx="4248743" cy="3086531"/>
              </a:xfrm>
              <a:prstGeom prst="rect">
                <a:avLst/>
              </a:prstGeom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6DC77F7-983F-45FF-9F0D-FC9225FD985E}"/>
                </a:ext>
              </a:extLst>
            </p:cNvPr>
            <p:cNvSpPr/>
            <p:nvPr/>
          </p:nvSpPr>
          <p:spPr>
            <a:xfrm>
              <a:off x="1681879" y="5742039"/>
              <a:ext cx="3267531" cy="1991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149A329-FB80-4192-9D8A-A5975EB9C9EB}"/>
                </a:ext>
              </a:extLst>
            </p:cNvPr>
            <p:cNvSpPr/>
            <p:nvPr/>
          </p:nvSpPr>
          <p:spPr>
            <a:xfrm>
              <a:off x="1691406" y="3473112"/>
              <a:ext cx="3267531" cy="1991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1F933061-0643-44DD-A592-DA37A774BB1C}"/>
                </a:ext>
              </a:extLst>
            </p:cNvPr>
            <p:cNvCxnSpPr>
              <a:stCxn id="12" idx="0"/>
              <a:endCxn id="8" idx="2"/>
            </p:cNvCxnSpPr>
            <p:nvPr/>
          </p:nvCxnSpPr>
          <p:spPr>
            <a:xfrm flipV="1">
              <a:off x="3315645" y="3659557"/>
              <a:ext cx="0" cy="20824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CD3D119-6DBB-4FAA-9D70-0934D9049DA1}"/>
                </a:ext>
              </a:extLst>
            </p:cNvPr>
            <p:cNvSpPr/>
            <p:nvPr/>
          </p:nvSpPr>
          <p:spPr>
            <a:xfrm>
              <a:off x="5619698" y="3653157"/>
              <a:ext cx="4138282" cy="1715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8AAFFB7-833C-46A2-B8D9-05316E32E0DD}"/>
                </a:ext>
              </a:extLst>
            </p:cNvPr>
            <p:cNvSpPr/>
            <p:nvPr/>
          </p:nvSpPr>
          <p:spPr>
            <a:xfrm>
              <a:off x="5619698" y="4415140"/>
              <a:ext cx="4138282" cy="1715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DF3F9FF0-90CE-48C7-B00B-A0B23EC855CC}"/>
                </a:ext>
              </a:extLst>
            </p:cNvPr>
            <p:cNvSpPr/>
            <p:nvPr/>
          </p:nvSpPr>
          <p:spPr>
            <a:xfrm>
              <a:off x="5619698" y="4762714"/>
              <a:ext cx="1754496" cy="1263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53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Zombie animator controller </a:t>
            </a:r>
            <a:r>
              <a:rPr lang="ko-KR" altLang="en-US" dirty="0"/>
              <a:t>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3993380"/>
            <a:ext cx="990599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Zombie Animator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상태값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Idle : </a:t>
            </a:r>
            <a:r>
              <a:rPr lang="ko-KR" altLang="en-US" sz="1600" dirty="0">
                <a:latin typeface="Arial Black" panose="020B0A04020102020204" pitchFamily="34" charset="0"/>
              </a:rPr>
              <a:t>가만히 서 있는 </a:t>
            </a:r>
            <a:r>
              <a:rPr lang="en-US" altLang="ko-KR" sz="1600" dirty="0">
                <a:latin typeface="Arial Black" panose="020B0A04020102020204" pitchFamily="34" charset="0"/>
              </a:rPr>
              <a:t>Animation Clip </a:t>
            </a:r>
            <a:r>
              <a:rPr lang="ko-KR" altLang="en-US" sz="1600" dirty="0">
                <a:latin typeface="Arial Black" panose="020B0A04020102020204" pitchFamily="34" charset="0"/>
              </a:rPr>
              <a:t>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Move : </a:t>
            </a:r>
            <a:r>
              <a:rPr lang="ko-KR" altLang="en-US" sz="1600" dirty="0">
                <a:latin typeface="Arial Black" panose="020B0A04020102020204" pitchFamily="34" charset="0"/>
              </a:rPr>
              <a:t>뛰는 </a:t>
            </a:r>
            <a:r>
              <a:rPr lang="en-US" altLang="ko-KR" sz="1600" dirty="0">
                <a:latin typeface="Arial Black" panose="020B0A04020102020204" pitchFamily="34" charset="0"/>
              </a:rPr>
              <a:t>Animation Clip </a:t>
            </a:r>
            <a:r>
              <a:rPr lang="ko-KR" altLang="en-US" sz="1600" dirty="0">
                <a:latin typeface="Arial Black" panose="020B0A04020102020204" pitchFamily="34" charset="0"/>
              </a:rPr>
              <a:t>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Die : </a:t>
            </a:r>
            <a:r>
              <a:rPr lang="ko-KR" altLang="en-US" sz="1600" dirty="0">
                <a:latin typeface="Arial Black" panose="020B0A04020102020204" pitchFamily="34" charset="0"/>
              </a:rPr>
              <a:t>사망 </a:t>
            </a:r>
            <a:r>
              <a:rPr lang="en-US" altLang="ko-KR" sz="1600" dirty="0">
                <a:latin typeface="Arial Black" panose="020B0A04020102020204" pitchFamily="34" charset="0"/>
              </a:rPr>
              <a:t>Animation Clip </a:t>
            </a:r>
            <a:r>
              <a:rPr lang="ko-KR" altLang="en-US" sz="1600" dirty="0">
                <a:latin typeface="Arial Black" panose="020B0A04020102020204" pitchFamily="34" charset="0"/>
              </a:rPr>
              <a:t>재생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Parameta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Die : Trigger Type, </a:t>
            </a:r>
            <a:r>
              <a:rPr lang="ko-KR" altLang="en-US" sz="1600" dirty="0">
                <a:latin typeface="Arial Black" panose="020B0A04020102020204" pitchFamily="34" charset="0"/>
              </a:rPr>
              <a:t>사망 시 발동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Has Target : bool Type, </a:t>
            </a:r>
            <a:r>
              <a:rPr lang="ko-KR" altLang="en-US" sz="1600" dirty="0">
                <a:latin typeface="Arial Black" panose="020B0A04020102020204" pitchFamily="34" charset="0"/>
              </a:rPr>
              <a:t>추적 대상이 있으면 </a:t>
            </a:r>
            <a:r>
              <a:rPr lang="en-US" altLang="ko-KR" sz="1600" dirty="0">
                <a:latin typeface="Arial Black" panose="020B0A04020102020204" pitchFamily="34" charset="0"/>
              </a:rPr>
              <a:t>true, </a:t>
            </a:r>
            <a:r>
              <a:rPr lang="ko-KR" altLang="en-US" sz="1600" dirty="0">
                <a:latin typeface="Arial Black" panose="020B0A04020102020204" pitchFamily="34" charset="0"/>
              </a:rPr>
              <a:t>추적 대상이 없으면 </a:t>
            </a:r>
            <a:r>
              <a:rPr lang="en-US" altLang="ko-KR" sz="1600" dirty="0">
                <a:latin typeface="Arial Black" panose="020B0A04020102020204" pitchFamily="34" charset="0"/>
              </a:rPr>
              <a:t>false</a:t>
            </a:r>
          </a:p>
        </p:txBody>
      </p:sp>
      <p:pic>
        <p:nvPicPr>
          <p:cNvPr id="9" name="그림 8" descr="컴퓨터, 화면, 플레이어, 게임이(가) 표시된 사진&#10;&#10;자동 생성된 설명">
            <a:extLst>
              <a:ext uri="{FF2B5EF4-FFF2-40B4-BE49-F238E27FC236}">
                <a16:creationId xmlns="" xmlns:a16="http://schemas.microsoft.com/office/drawing/2014/main" id="{FFD24D8B-67CD-4934-A7D4-D8487A58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824810"/>
            <a:ext cx="650648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Zombie component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Collider &amp;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AudioSouce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Capsule Collider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 Component &gt; Physics &gt; Capsule Collider)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Capsule Collider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Center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(0, 0.75, 0), Radius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0.2, Height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1.5</a:t>
            </a:r>
            <a:r>
              <a:rPr lang="ko-KR" altLang="en-US" sz="1600" dirty="0">
                <a:latin typeface="Arial Black" panose="020B0A04020102020204" pitchFamily="34" charset="0"/>
              </a:rPr>
              <a:t>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Box Collider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&gt;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Physics &gt; Box Collider), Box Collider </a:t>
            </a:r>
            <a:r>
              <a:rPr lang="ko-KR" altLang="en-US" sz="1600" dirty="0">
                <a:latin typeface="Arial Black" panose="020B0A04020102020204" pitchFamily="34" charset="0"/>
              </a:rPr>
              <a:t>만 </a:t>
            </a:r>
            <a:r>
              <a:rPr lang="en-US" altLang="ko-KR" sz="1600" dirty="0">
                <a:latin typeface="Arial Black" panose="020B0A04020102020204" pitchFamily="34" charset="0"/>
              </a:rPr>
              <a:t>Is Trigger </a:t>
            </a:r>
            <a:r>
              <a:rPr lang="ko-KR" altLang="en-US" sz="1600" dirty="0">
                <a:latin typeface="Arial Black" panose="020B0A04020102020204" pitchFamily="34" charset="0"/>
              </a:rPr>
              <a:t>체크</a:t>
            </a:r>
            <a:r>
              <a:rPr lang="en-US" altLang="ko-KR" sz="1600" dirty="0">
                <a:latin typeface="Arial Black" panose="020B0A04020102020204" pitchFamily="34" charset="0"/>
              </a:rPr>
              <a:t>, Center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(0, 1, 0.25), Size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(0.5, 0.5, 0.5)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Audio Source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r>
              <a:rPr lang="en-US" altLang="ko-KR" sz="1600" dirty="0">
                <a:latin typeface="Arial Black" panose="020B0A04020102020204" pitchFamily="34" charset="0"/>
              </a:rPr>
              <a:t>(Add </a:t>
            </a:r>
            <a:r>
              <a:rPr lang="en-US" altLang="ko-KR" sz="1600" dirty="0" err="1">
                <a:latin typeface="Arial Black" panose="020B0A04020102020204" pitchFamily="34" charset="0"/>
              </a:rPr>
              <a:t>Componentd</a:t>
            </a:r>
            <a:r>
              <a:rPr lang="en-US" altLang="ko-KR" sz="1600" dirty="0">
                <a:latin typeface="Arial Black" panose="020B0A04020102020204" pitchFamily="34" charset="0"/>
              </a:rPr>
              <a:t> &gt; Audio &gt; Audio Source)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Play On Awake </a:t>
            </a:r>
            <a:r>
              <a:rPr lang="ko-KR" altLang="en-US" sz="1600" dirty="0">
                <a:latin typeface="Arial Black" panose="020B0A04020102020204" pitchFamily="34" charset="0"/>
              </a:rPr>
              <a:t>체크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C1EA3CFF-51B3-4C65-9364-39BFFE9D1682}"/>
              </a:ext>
            </a:extLst>
          </p:cNvPr>
          <p:cNvGrpSpPr/>
          <p:nvPr/>
        </p:nvGrpSpPr>
        <p:grpSpPr>
          <a:xfrm>
            <a:off x="1416492" y="3095974"/>
            <a:ext cx="9348367" cy="3362794"/>
            <a:chOff x="1148325" y="2801006"/>
            <a:chExt cx="9348367" cy="3362794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441B19AD-F20B-4663-B221-71AF2161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2801006"/>
              <a:ext cx="4258269" cy="2705478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D0E149EE-F25C-493D-8388-EDBE7D71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7475" y="2801006"/>
              <a:ext cx="4239217" cy="3362794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9CE4DA0-7792-4D29-8711-AC83D13B3248}"/>
              </a:ext>
            </a:extLst>
          </p:cNvPr>
          <p:cNvSpPr/>
          <p:nvPr/>
        </p:nvSpPr>
        <p:spPr>
          <a:xfrm>
            <a:off x="1533832" y="3883742"/>
            <a:ext cx="4139381" cy="501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704224-A5B0-4D29-82C2-58A694F02326}"/>
              </a:ext>
            </a:extLst>
          </p:cNvPr>
          <p:cNvSpPr/>
          <p:nvPr/>
        </p:nvSpPr>
        <p:spPr>
          <a:xfrm>
            <a:off x="1533831" y="5369601"/>
            <a:ext cx="4081485" cy="362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55722AB-FF82-4EF4-BF94-EF0AEE0C0BDF}"/>
              </a:ext>
            </a:extLst>
          </p:cNvPr>
          <p:cNvSpPr/>
          <p:nvPr/>
        </p:nvSpPr>
        <p:spPr>
          <a:xfrm>
            <a:off x="1533831" y="5063612"/>
            <a:ext cx="1730479" cy="178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DBE8F63-BAFF-4947-8157-90360FAF40B1}"/>
              </a:ext>
            </a:extLst>
          </p:cNvPr>
          <p:cNvSpPr/>
          <p:nvPr/>
        </p:nvSpPr>
        <p:spPr>
          <a:xfrm>
            <a:off x="6604507" y="4385186"/>
            <a:ext cx="1762745" cy="17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5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1321</Words>
  <Application>Microsoft Office PowerPoint</Application>
  <PresentationFormat>사용자 지정</PresentationFormat>
  <Paragraphs>226</Paragraphs>
  <Slides>20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회로</vt:lpstr>
      <vt:lpstr>Unity -Cahpter7-</vt:lpstr>
      <vt:lpstr>목차</vt:lpstr>
      <vt:lpstr>Navigation System</vt:lpstr>
      <vt:lpstr>1. Navigation system</vt:lpstr>
      <vt:lpstr>2. Navimesh build</vt:lpstr>
      <vt:lpstr>Zombie Set – Enemy Script</vt:lpstr>
      <vt:lpstr>1. Enemy GameObject 준비</vt:lpstr>
      <vt:lpstr>2. Zombie animator controller 구성</vt:lpstr>
      <vt:lpstr>3. Zombie component 설정</vt:lpstr>
      <vt:lpstr>3. Enemy script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  <vt:lpstr>3. Zombie component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kkobukks@naver.com</cp:lastModifiedBy>
  <cp:revision>142</cp:revision>
  <dcterms:created xsi:type="dcterms:W3CDTF">2019-01-08T00:45:21Z</dcterms:created>
  <dcterms:modified xsi:type="dcterms:W3CDTF">2020-01-29T10:33:39Z</dcterms:modified>
</cp:coreProperties>
</file>