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324D8D1-2B8B-4F50-9AAC-18623E4BCB71}">
  <a:tblStyle styleId="{7324D8D1-2B8B-4F50-9AAC-18623E4BCB7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P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Ablauf erklären, kurz auf die jeweiligen Matching Algorithmen eingehen, Flink Bereich erwähnen, auf integer sort Merge genauer eingehen</a:t>
            </a:r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533400" y="1276350"/>
            <a:ext cx="81533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33400" y="2038350"/>
            <a:ext cx="81533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5_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133348"/>
            <a:ext cx="8229600" cy="609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rgbClr val="150092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PH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971550"/>
            <a:ext cx="2666999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 sz="1400"/>
            </a:lvl1pPr>
            <a:lvl2pPr lvl="1" rtl="0">
              <a:spcBef>
                <a:spcPts val="0"/>
              </a:spcBef>
              <a:defRPr sz="1200"/>
            </a:lvl2pPr>
            <a:lvl3pPr lvl="2" rtl="0">
              <a:spcBef>
                <a:spcPts val="0"/>
              </a:spcBef>
              <a:defRPr sz="1100"/>
            </a:lvl3pPr>
            <a:lvl4pPr lvl="3" rtl="0">
              <a:spcBef>
                <a:spcPts val="0"/>
              </a:spcBef>
              <a:defRPr sz="1100"/>
            </a:lvl4pPr>
            <a:lvl5pPr lvl="4" rtl="0">
              <a:spcBef>
                <a:spcPts val="0"/>
              </a:spcBef>
              <a:defRPr sz="1100"/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3238500" y="971550"/>
            <a:ext cx="2666999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 sz="1400"/>
            </a:lvl1pPr>
            <a:lvl2pPr lvl="1" rtl="0">
              <a:spcBef>
                <a:spcPts val="0"/>
              </a:spcBef>
              <a:defRPr sz="1200"/>
            </a:lvl2pPr>
            <a:lvl3pPr lvl="2" rtl="0">
              <a:spcBef>
                <a:spcPts val="0"/>
              </a:spcBef>
              <a:defRPr sz="1100"/>
            </a:lvl3pPr>
            <a:lvl4pPr lvl="3" rtl="0">
              <a:spcBef>
                <a:spcPts val="0"/>
              </a:spcBef>
              <a:defRPr sz="1100"/>
            </a:lvl4pPr>
            <a:lvl5pPr lvl="4" rtl="0">
              <a:spcBef>
                <a:spcPts val="0"/>
              </a:spcBef>
              <a:defRPr sz="1100"/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PH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81915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>
                <a:solidFill>
                  <a:srgbClr val="150092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575050" y="819150"/>
            <a:ext cx="5111750" cy="3775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57200" y="1733550"/>
            <a:ext cx="3008313" cy="28610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4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PH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>
                <a:solidFill>
                  <a:srgbClr val="150092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/>
          <p:nvPr>
            <p:ph idx="2" type="pic"/>
          </p:nvPr>
        </p:nvSpPr>
        <p:spPr>
          <a:xfrm>
            <a:off x="1792288" y="895349"/>
            <a:ext cx="5486399" cy="265033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4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PH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133350"/>
            <a:ext cx="8229600" cy="609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rgbClr val="150092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2760463" y="-1331713"/>
            <a:ext cx="36230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rtl="0" algn="l">
              <a:spcBef>
                <a:spcPts val="36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rtl="0" algn="l">
              <a:spcBef>
                <a:spcPts val="320"/>
              </a:spcBef>
              <a:buClr>
                <a:schemeClr val="dk1"/>
              </a:buClr>
              <a:buFont typeface="Arial"/>
              <a:buChar char="–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rtl="0" algn="l">
              <a:spcBef>
                <a:spcPts val="320"/>
              </a:spcBef>
              <a:buClr>
                <a:schemeClr val="dk1"/>
              </a:buClr>
              <a:buFont typeface="Arial"/>
              <a:buChar char="»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PH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 rot="5400000">
            <a:off x="5884663" y="1792485"/>
            <a:ext cx="354687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rgbClr val="150092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 rot="5400000">
            <a:off x="1693663" y="-188714"/>
            <a:ext cx="354687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rtl="0" algn="l">
              <a:spcBef>
                <a:spcPts val="36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rtl="0" algn="l">
              <a:spcBef>
                <a:spcPts val="320"/>
              </a:spcBef>
              <a:buClr>
                <a:schemeClr val="dk1"/>
              </a:buClr>
              <a:buFont typeface="Arial"/>
              <a:buChar char="–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rtl="0" algn="l">
              <a:spcBef>
                <a:spcPts val="320"/>
              </a:spcBef>
              <a:buClr>
                <a:schemeClr val="dk1"/>
              </a:buClr>
              <a:buFont typeface="Arial"/>
              <a:buChar char="»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PH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971550"/>
            <a:ext cx="8229600" cy="36230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rtl="0" algn="l">
              <a:spcBef>
                <a:spcPts val="36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rtl="0" algn="l">
              <a:spcBef>
                <a:spcPts val="320"/>
              </a:spcBef>
              <a:buClr>
                <a:schemeClr val="dk1"/>
              </a:buClr>
              <a:buFont typeface="Arial"/>
              <a:buChar char="–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rtl="0" algn="l">
              <a:spcBef>
                <a:spcPts val="320"/>
              </a:spcBef>
              <a:buClr>
                <a:schemeClr val="dk1"/>
              </a:buClr>
              <a:buFont typeface="Arial"/>
              <a:buChar char="»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PH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133348"/>
            <a:ext cx="8229600" cy="609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rgbClr val="150092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3657600" cy="5143499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348854"/>
            <a:ext cx="2971799" cy="1676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2038350"/>
            <a:ext cx="29717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D8D8D8"/>
              </a:buClr>
              <a:buFont typeface="Calibri"/>
              <a:buNone/>
              <a:defRPr sz="1400">
                <a:solidFill>
                  <a:srgbClr val="D8D8D8"/>
                </a:solidFill>
              </a:defRPr>
            </a:lvl1pPr>
            <a:lvl2pPr lvl="1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133350"/>
            <a:ext cx="8229600" cy="609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rgbClr val="150092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PH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133348"/>
            <a:ext cx="8229600" cy="609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rgbClr val="150092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PH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971550"/>
            <a:ext cx="4038599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 sz="1400"/>
            </a:lvl1pPr>
            <a:lvl2pPr lvl="1" rtl="0">
              <a:spcBef>
                <a:spcPts val="0"/>
              </a:spcBef>
              <a:defRPr sz="1200"/>
            </a:lvl2pPr>
            <a:lvl3pPr lvl="2" rtl="0">
              <a:spcBef>
                <a:spcPts val="0"/>
              </a:spcBef>
              <a:defRPr sz="1100"/>
            </a:lvl3pPr>
            <a:lvl4pPr lvl="3" rtl="0">
              <a:spcBef>
                <a:spcPts val="0"/>
              </a:spcBef>
              <a:defRPr sz="1100"/>
            </a:lvl4pPr>
            <a:lvl5pPr lvl="4" rtl="0">
              <a:spcBef>
                <a:spcPts val="0"/>
              </a:spcBef>
              <a:defRPr sz="1100"/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648200" y="971550"/>
            <a:ext cx="4038599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400"/>
            </a:lvl1pPr>
            <a:lvl2pPr lvl="1" rtl="0">
              <a:spcBef>
                <a:spcPts val="0"/>
              </a:spcBef>
              <a:defRPr sz="1200"/>
            </a:lvl2pPr>
            <a:lvl3pPr lvl="2" rtl="0">
              <a:spcBef>
                <a:spcPts val="0"/>
              </a:spcBef>
              <a:defRPr sz="1100"/>
            </a:lvl3pPr>
            <a:lvl4pPr lvl="3" rtl="0">
              <a:spcBef>
                <a:spcPts val="0"/>
              </a:spcBef>
              <a:defRPr sz="1100"/>
            </a:lvl4pPr>
            <a:lvl5pPr lvl="4" rtl="0">
              <a:spcBef>
                <a:spcPts val="0"/>
              </a:spcBef>
              <a:defRPr sz="1100"/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_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133348"/>
            <a:ext cx="8229600" cy="609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rgbClr val="150092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PH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971550"/>
            <a:ext cx="2666999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 sz="1400"/>
            </a:lvl1pPr>
            <a:lvl2pPr lvl="1" rtl="0">
              <a:spcBef>
                <a:spcPts val="0"/>
              </a:spcBef>
              <a:defRPr sz="1200"/>
            </a:lvl2pPr>
            <a:lvl3pPr lvl="2" rtl="0">
              <a:spcBef>
                <a:spcPts val="0"/>
              </a:spcBef>
              <a:defRPr sz="1100"/>
            </a:lvl3pPr>
            <a:lvl4pPr lvl="3" rtl="0">
              <a:spcBef>
                <a:spcPts val="0"/>
              </a:spcBef>
              <a:defRPr sz="1100"/>
            </a:lvl4pPr>
            <a:lvl5pPr lvl="4" rtl="0">
              <a:spcBef>
                <a:spcPts val="0"/>
              </a:spcBef>
              <a:defRPr sz="1100"/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3238500" y="971550"/>
            <a:ext cx="2666999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 sz="1400"/>
            </a:lvl1pPr>
            <a:lvl2pPr lvl="1" rtl="0">
              <a:spcBef>
                <a:spcPts val="0"/>
              </a:spcBef>
              <a:defRPr sz="1200"/>
            </a:lvl2pPr>
            <a:lvl3pPr lvl="2" rtl="0">
              <a:spcBef>
                <a:spcPts val="0"/>
              </a:spcBef>
              <a:defRPr sz="1100"/>
            </a:lvl3pPr>
            <a:lvl4pPr lvl="3" rtl="0">
              <a:spcBef>
                <a:spcPts val="0"/>
              </a:spcBef>
              <a:defRPr sz="1100"/>
            </a:lvl4pPr>
            <a:lvl5pPr lvl="4" rtl="0">
              <a:spcBef>
                <a:spcPts val="0"/>
              </a:spcBef>
              <a:defRPr sz="1100"/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6019800" y="971550"/>
            <a:ext cx="2666999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 sz="1400"/>
            </a:lvl1pPr>
            <a:lvl2pPr lvl="1" rtl="0">
              <a:spcBef>
                <a:spcPts val="0"/>
              </a:spcBef>
              <a:defRPr sz="1200"/>
            </a:lvl2pPr>
            <a:lvl3pPr lvl="2" rtl="0">
              <a:spcBef>
                <a:spcPts val="0"/>
              </a:spcBef>
              <a:defRPr sz="1100"/>
            </a:lvl3pPr>
            <a:lvl4pPr lvl="3" rtl="0">
              <a:spcBef>
                <a:spcPts val="0"/>
              </a:spcBef>
              <a:defRPr sz="1100"/>
            </a:lvl4pPr>
            <a:lvl5pPr lvl="4" rtl="0">
              <a:spcBef>
                <a:spcPts val="0"/>
              </a:spcBef>
              <a:defRPr sz="1100"/>
            </a:lvl5pPr>
            <a:lvl6pPr lvl="5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ctrTitle"/>
          </p:nvPr>
        </p:nvSpPr>
        <p:spPr>
          <a:xfrm>
            <a:off x="533400" y="819150"/>
            <a:ext cx="81533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533400" y="1657350"/>
            <a:ext cx="81533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2414003" y="2152975"/>
            <a:ext cx="4449167" cy="533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 b="0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 b="1" sz="3200" cap="none">
                <a:solidFill>
                  <a:srgbClr val="150092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PH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133350"/>
            <a:ext cx="8229600" cy="609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50092"/>
              </a:buClr>
              <a:buFont typeface="Arial"/>
              <a:buNone/>
              <a:defRPr b="1" i="0" sz="2800" u="none" cap="none" strike="noStrike">
                <a:solidFill>
                  <a:srgbClr val="15009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971550"/>
            <a:ext cx="8229600" cy="36230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PH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Relationship Id="rId5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470725" y="1657350"/>
            <a:ext cx="82395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PH">
                <a:latin typeface="Roboto"/>
                <a:ea typeface="Roboto"/>
                <a:cs typeface="Roboto"/>
                <a:sym typeface="Roboto"/>
              </a:rPr>
              <a:t>Thema 6: String Similarity on Flink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685800" y="2724150"/>
            <a:ext cx="78485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PH">
                <a:latin typeface="Roboto"/>
                <a:ea typeface="Roboto"/>
                <a:cs typeface="Roboto"/>
                <a:sym typeface="Roboto"/>
              </a:rPr>
              <a:t>Christopher Rost, Florian Zeidler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PH" sz="12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  <p:sp>
        <p:nvSpPr>
          <p:cNvPr id="264" name="Shape 264"/>
          <p:cNvSpPr txBox="1"/>
          <p:nvPr/>
        </p:nvSpPr>
        <p:spPr>
          <a:xfrm>
            <a:off x="457200" y="209548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PH" sz="2800">
                <a:solidFill>
                  <a:srgbClr val="06448F"/>
                </a:solidFill>
                <a:latin typeface="Roboto"/>
                <a:ea typeface="Roboto"/>
                <a:cs typeface="Roboto"/>
                <a:sym typeface="Roboto"/>
              </a:rPr>
              <a:t>Auswertung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232800" y="721625"/>
            <a:ext cx="3138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165250" y="804200"/>
            <a:ext cx="3318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Trefferverteilung pro Threshold</a:t>
            </a:r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986" y="1187874"/>
            <a:ext cx="5948024" cy="357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PH" sz="12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  <p:sp>
        <p:nvSpPr>
          <p:cNvPr id="273" name="Shape 273"/>
          <p:cNvSpPr txBox="1"/>
          <p:nvPr/>
        </p:nvSpPr>
        <p:spPr>
          <a:xfrm>
            <a:off x="457200" y="209548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PH" sz="2800">
                <a:solidFill>
                  <a:srgbClr val="06448F"/>
                </a:solidFill>
                <a:latin typeface="Roboto"/>
                <a:ea typeface="Roboto"/>
                <a:cs typeface="Roboto"/>
                <a:sym typeface="Roboto"/>
              </a:rPr>
              <a:t>Auswertung - Treffervarianten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95250" y="894300"/>
            <a:ext cx="8672700" cy="3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5" name="Shape 275"/>
          <p:cNvCxnSpPr/>
          <p:nvPr/>
        </p:nvCxnSpPr>
        <p:spPr>
          <a:xfrm rot="10800000">
            <a:off x="1719525" y="4491025"/>
            <a:ext cx="5856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6" name="Shape 276"/>
          <p:cNvCxnSpPr/>
          <p:nvPr/>
        </p:nvCxnSpPr>
        <p:spPr>
          <a:xfrm rot="10800000">
            <a:off x="1449200" y="1172050"/>
            <a:ext cx="0" cy="301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7" name="Shape 277"/>
          <p:cNvSpPr txBox="1"/>
          <p:nvPr/>
        </p:nvSpPr>
        <p:spPr>
          <a:xfrm>
            <a:off x="195200" y="2471175"/>
            <a:ext cx="12540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Trefferwahr-</a:t>
            </a:r>
          </a:p>
          <a:p>
            <a:pPr lvl="0">
              <a:spcBef>
                <a:spcPts val="0"/>
              </a:spcBef>
              <a:buNone/>
            </a:pPr>
            <a:r>
              <a:rPr lang="en-PH"/>
              <a:t>scheinlichkeit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3779775" y="4491025"/>
            <a:ext cx="11760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Semantik</a:t>
            </a:r>
          </a:p>
        </p:txBody>
      </p:sp>
      <p:grpSp>
        <p:nvGrpSpPr>
          <p:cNvPr id="279" name="Shape 279"/>
          <p:cNvGrpSpPr/>
          <p:nvPr/>
        </p:nvGrpSpPr>
        <p:grpSpPr>
          <a:xfrm>
            <a:off x="1719525" y="1149575"/>
            <a:ext cx="2530500" cy="1539300"/>
            <a:chOff x="1719525" y="1149575"/>
            <a:chExt cx="2530500" cy="1539300"/>
          </a:xfrm>
        </p:grpSpPr>
        <p:sp>
          <p:nvSpPr>
            <p:cNvPr id="280" name="Shape 280"/>
            <p:cNvSpPr/>
            <p:nvPr/>
          </p:nvSpPr>
          <p:spPr>
            <a:xfrm>
              <a:off x="1719525" y="1149575"/>
              <a:ext cx="2523000" cy="153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 txBox="1"/>
            <p:nvPr/>
          </p:nvSpPr>
          <p:spPr>
            <a:xfrm>
              <a:off x="1727025" y="1600125"/>
              <a:ext cx="25230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PH" sz="1100"/>
                <a:t>Bsp:</a:t>
              </a:r>
            </a:p>
            <a:p>
              <a:pPr lvl="0">
                <a:spcBef>
                  <a:spcPts val="0"/>
                </a:spcBef>
                <a:buNone/>
              </a:pPr>
              <a:r>
                <a:rPr lang="en-PH" sz="1100"/>
                <a:t>zermatt;zermatt; 1.0</a:t>
              </a:r>
            </a:p>
            <a:p>
              <a:pPr lvl="0">
                <a:spcBef>
                  <a:spcPts val="0"/>
                </a:spcBef>
                <a:buNone/>
              </a:pPr>
              <a:r>
                <a:rPr lang="en-PH" sz="1100"/>
                <a:t>köln;koeln; 0.82</a:t>
              </a:r>
            </a:p>
          </p:txBody>
        </p:sp>
        <p:sp>
          <p:nvSpPr>
            <p:cNvPr id="282" name="Shape 282"/>
            <p:cNvSpPr txBox="1"/>
            <p:nvPr/>
          </p:nvSpPr>
          <p:spPr>
            <a:xfrm>
              <a:off x="1724300" y="1155825"/>
              <a:ext cx="2511600" cy="4443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en-PH"/>
                <a:t>true - positive</a:t>
              </a:r>
            </a:p>
          </p:txBody>
        </p:sp>
      </p:grpSp>
      <p:sp>
        <p:nvSpPr>
          <p:cNvPr id="283" name="Shape 283"/>
          <p:cNvSpPr/>
          <p:nvPr/>
        </p:nvSpPr>
        <p:spPr>
          <a:xfrm>
            <a:off x="4220836" y="1149575"/>
            <a:ext cx="3360383" cy="153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 txBox="1"/>
          <p:nvPr/>
        </p:nvSpPr>
        <p:spPr>
          <a:xfrm>
            <a:off x="4230826" y="1600125"/>
            <a:ext cx="3360383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 sz="1100"/>
              <a:t>Bsp:</a:t>
            </a:r>
          </a:p>
          <a:p>
            <a:pPr lvl="0">
              <a:spcBef>
                <a:spcPts val="0"/>
              </a:spcBef>
              <a:buNone/>
            </a:pPr>
            <a:r>
              <a:rPr lang="en-PH" sz="1100"/>
              <a:t>starkelementaryschool;sabinelementaryschool; 0.79</a:t>
            </a:r>
          </a:p>
          <a:p>
            <a:pPr lvl="0">
              <a:spcBef>
                <a:spcPts val="0"/>
              </a:spcBef>
              <a:buNone/>
            </a:pPr>
            <a:r>
              <a:rPr lang="en-PH" sz="1100"/>
              <a:t>schoolnumber5;schoolnumber1; 0.95</a:t>
            </a:r>
          </a:p>
          <a:p>
            <a:pPr lvl="0" rtl="0">
              <a:spcBef>
                <a:spcPts val="0"/>
              </a:spcBef>
              <a:buNone/>
            </a:pPr>
            <a:r>
              <a:rPr lang="en-PH" sz="1100"/>
              <a:t>southebby;southmarin; 0.72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4227196" y="1155825"/>
            <a:ext cx="3345200" cy="444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PH"/>
              <a:t>false - positive</a:t>
            </a:r>
          </a:p>
        </p:txBody>
      </p:sp>
      <p:sp>
        <p:nvSpPr>
          <p:cNvPr id="286" name="Shape 286"/>
          <p:cNvSpPr/>
          <p:nvPr/>
        </p:nvSpPr>
        <p:spPr>
          <a:xfrm>
            <a:off x="1719525" y="2688875"/>
            <a:ext cx="2523000" cy="153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/>
        </p:nvSpPr>
        <p:spPr>
          <a:xfrm>
            <a:off x="1727025" y="3139425"/>
            <a:ext cx="25230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 sz="1100"/>
              <a:t>Bsp:</a:t>
            </a:r>
          </a:p>
          <a:p>
            <a:pPr lvl="0">
              <a:spcBef>
                <a:spcPts val="0"/>
              </a:spcBef>
              <a:buNone/>
            </a:pPr>
            <a:r>
              <a:rPr lang="en-PH" sz="1100"/>
              <a:t>austria;österreich; 0.0</a:t>
            </a:r>
          </a:p>
          <a:p>
            <a:pPr lvl="0" rtl="0">
              <a:spcBef>
                <a:spcPts val="0"/>
              </a:spcBef>
              <a:buNone/>
            </a:pPr>
            <a:r>
              <a:rPr lang="en-PH" sz="1100"/>
              <a:t>allemagne;deutschland; 0.0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1724300" y="2695125"/>
            <a:ext cx="2511600" cy="444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PH"/>
              <a:t>true </a:t>
            </a:r>
            <a:r>
              <a:rPr b="1" lang="en-PH"/>
              <a:t>- negative</a:t>
            </a:r>
          </a:p>
        </p:txBody>
      </p:sp>
      <p:grpSp>
        <p:nvGrpSpPr>
          <p:cNvPr id="289" name="Shape 289"/>
          <p:cNvGrpSpPr/>
          <p:nvPr/>
        </p:nvGrpSpPr>
        <p:grpSpPr>
          <a:xfrm>
            <a:off x="4220836" y="2688875"/>
            <a:ext cx="3370372" cy="1539300"/>
            <a:chOff x="1719525" y="1149575"/>
            <a:chExt cx="2530500" cy="1539300"/>
          </a:xfrm>
        </p:grpSpPr>
        <p:sp>
          <p:nvSpPr>
            <p:cNvPr id="290" name="Shape 290"/>
            <p:cNvSpPr/>
            <p:nvPr/>
          </p:nvSpPr>
          <p:spPr>
            <a:xfrm>
              <a:off x="1719525" y="1149575"/>
              <a:ext cx="2523000" cy="153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 txBox="1"/>
            <p:nvPr/>
          </p:nvSpPr>
          <p:spPr>
            <a:xfrm>
              <a:off x="1727025" y="1600125"/>
              <a:ext cx="25230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PH" sz="1100"/>
                <a:t>Bsp:</a:t>
              </a:r>
            </a:p>
            <a:p>
              <a:pPr lvl="0">
                <a:spcBef>
                  <a:spcPts val="0"/>
                </a:spcBef>
                <a:buNone/>
              </a:pPr>
              <a:r>
                <a:rPr lang="en-PH" sz="1100"/>
                <a:t>denver;newyork; 0.0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PH" sz="1100"/>
                <a:t>houston;miami; 0.0</a:t>
              </a:r>
            </a:p>
          </p:txBody>
        </p:sp>
        <p:sp>
          <p:nvSpPr>
            <p:cNvPr id="292" name="Shape 292"/>
            <p:cNvSpPr txBox="1"/>
            <p:nvPr/>
          </p:nvSpPr>
          <p:spPr>
            <a:xfrm>
              <a:off x="1724300" y="1155825"/>
              <a:ext cx="2511600" cy="4443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PH"/>
                <a:t>false - negative</a:t>
              </a:r>
            </a:p>
          </p:txBody>
        </p:sp>
      </p:grpSp>
      <p:sp>
        <p:nvSpPr>
          <p:cNvPr id="293" name="Shape 293"/>
          <p:cNvSpPr txBox="1"/>
          <p:nvPr/>
        </p:nvSpPr>
        <p:spPr>
          <a:xfrm>
            <a:off x="1719525" y="3897875"/>
            <a:ext cx="18996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>
                <a:solidFill>
                  <a:srgbClr val="FF0000"/>
                </a:solidFill>
              </a:rPr>
              <a:t>Fehlerklasse 2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6247300" y="1512675"/>
            <a:ext cx="14418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>
                <a:solidFill>
                  <a:srgbClr val="FF0000"/>
                </a:solidFill>
              </a:rPr>
              <a:t>Fehlerklasse 1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PH" sz="12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  <p:sp>
        <p:nvSpPr>
          <p:cNvPr id="300" name="Shape 300"/>
          <p:cNvSpPr txBox="1"/>
          <p:nvPr/>
        </p:nvSpPr>
        <p:spPr>
          <a:xfrm>
            <a:off x="457200" y="209548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PH" sz="2800">
                <a:solidFill>
                  <a:srgbClr val="06448F"/>
                </a:solidFill>
                <a:latin typeface="Roboto"/>
                <a:ea typeface="Roboto"/>
                <a:cs typeface="Roboto"/>
                <a:sym typeface="Roboto"/>
              </a:rPr>
              <a:t>Zusammenfassung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95250" y="894300"/>
            <a:ext cx="8672700" cy="3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2" name="Shape 30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062" y="731450"/>
            <a:ext cx="6969862" cy="43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1938250" y="4297225"/>
            <a:ext cx="51867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 sz="1100"/>
              <a:t>perfect Datensatz: ~28 Mio. Datensätze, simThreshold 1.0, Tokengröße 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PH" sz="12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  <p:sp>
        <p:nvSpPr>
          <p:cNvPr id="309" name="Shape 309"/>
          <p:cNvSpPr txBox="1"/>
          <p:nvPr/>
        </p:nvSpPr>
        <p:spPr>
          <a:xfrm>
            <a:off x="457200" y="209548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PH" sz="2800">
                <a:solidFill>
                  <a:srgbClr val="06448F"/>
                </a:solidFill>
                <a:latin typeface="Roboto"/>
                <a:ea typeface="Roboto"/>
                <a:cs typeface="Roboto"/>
                <a:sym typeface="Roboto"/>
              </a:rPr>
              <a:t>Zusammenfassung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95250" y="894300"/>
            <a:ext cx="8672700" cy="3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1" name="Shape 31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287" y="728753"/>
            <a:ext cx="6974277" cy="43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1916575" y="4253575"/>
            <a:ext cx="52017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 sz="1100"/>
              <a:t>perfect Datensatz: ~28 Mio. Datensätze, simThreshold 0.7, Tokengröße 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ctrTitle"/>
          </p:nvPr>
        </p:nvSpPr>
        <p:spPr>
          <a:xfrm>
            <a:off x="381000" y="954513"/>
            <a:ext cx="80771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PH">
                <a:latin typeface="Roboto"/>
                <a:ea typeface="Roboto"/>
                <a:cs typeface="Roboto"/>
                <a:sym typeface="Roboto"/>
              </a:rPr>
              <a:t>Vielen Dank</a:t>
            </a:r>
          </a:p>
        </p:txBody>
      </p:sp>
      <p:sp>
        <p:nvSpPr>
          <p:cNvPr id="318" name="Shape 318"/>
          <p:cNvSpPr txBox="1"/>
          <p:nvPr>
            <p:ph idx="1" type="subTitle"/>
          </p:nvPr>
        </p:nvSpPr>
        <p:spPr>
          <a:xfrm>
            <a:off x="381000" y="1952625"/>
            <a:ext cx="80771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0" y="0"/>
            <a:ext cx="3657600" cy="5143499"/>
          </a:xfrm>
          <a:prstGeom prst="rect">
            <a:avLst/>
          </a:prstGeom>
          <a:gradFill>
            <a:gsLst>
              <a:gs pos="0">
                <a:srgbClr val="C5D8F1"/>
              </a:gs>
              <a:gs pos="100000">
                <a:srgbClr val="0070C0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457200" y="348854"/>
            <a:ext cx="2971799" cy="167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PH">
                <a:latin typeface="Roboto"/>
                <a:ea typeface="Roboto"/>
                <a:cs typeface="Roboto"/>
                <a:sym typeface="Roboto"/>
              </a:rPr>
              <a:t>Agenda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457197" y="2392606"/>
            <a:ext cx="2743199" cy="1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3776925" y="834250"/>
            <a:ext cx="5271300" cy="42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-PH" sz="1800">
                <a:latin typeface="Roboto"/>
                <a:ea typeface="Roboto"/>
                <a:cs typeface="Roboto"/>
                <a:sym typeface="Roboto"/>
              </a:rPr>
              <a:t>Problemstellung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-PH" sz="1800">
                <a:latin typeface="Roboto"/>
                <a:ea typeface="Roboto"/>
                <a:cs typeface="Roboto"/>
                <a:sym typeface="Roboto"/>
              </a:rPr>
              <a:t>Lösungskonzept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Roboto"/>
              <a:buChar char="○"/>
            </a:pPr>
            <a:r>
              <a:rPr lang="en-PH" sz="1800">
                <a:latin typeface="Roboto"/>
                <a:ea typeface="Roboto"/>
                <a:cs typeface="Roboto"/>
                <a:sym typeface="Roboto"/>
              </a:rPr>
              <a:t>Algorithmen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-PH" sz="1800">
                <a:latin typeface="Roboto"/>
                <a:ea typeface="Roboto"/>
                <a:cs typeface="Roboto"/>
                <a:sym typeface="Roboto"/>
              </a:rPr>
              <a:t>Auswertung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Roboto"/>
              <a:buChar char="○"/>
            </a:pPr>
            <a:r>
              <a:rPr lang="en-PH" sz="1800">
                <a:latin typeface="Roboto"/>
                <a:ea typeface="Roboto"/>
                <a:cs typeface="Roboto"/>
                <a:sym typeface="Roboto"/>
              </a:rPr>
              <a:t>Testdatensatz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Roboto"/>
              <a:buChar char="○"/>
            </a:pPr>
            <a:r>
              <a:rPr lang="en-PH" sz="1800">
                <a:latin typeface="Roboto"/>
                <a:ea typeface="Roboto"/>
                <a:cs typeface="Roboto"/>
                <a:sym typeface="Roboto"/>
              </a:rPr>
              <a:t>Ergebnisse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Roboto"/>
              <a:buChar char="○"/>
            </a:pPr>
            <a:r>
              <a:rPr lang="en-PH" sz="1800">
                <a:latin typeface="Roboto"/>
                <a:ea typeface="Roboto"/>
                <a:cs typeface="Roboto"/>
                <a:sym typeface="Roboto"/>
              </a:rPr>
              <a:t>Performanzanalyse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Roboto"/>
              <a:buChar char="○"/>
            </a:pPr>
            <a:r>
              <a:rPr lang="en-PH" sz="1800">
                <a:latin typeface="Roboto"/>
                <a:ea typeface="Roboto"/>
                <a:cs typeface="Roboto"/>
                <a:sym typeface="Roboto"/>
              </a:rPr>
              <a:t>Treffervarianten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-PH" sz="1800">
                <a:latin typeface="Roboto"/>
                <a:ea typeface="Roboto"/>
                <a:cs typeface="Roboto"/>
                <a:sym typeface="Roboto"/>
              </a:rPr>
              <a:t>Zusammenfassung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PH" sz="12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  <p:sp>
        <p:nvSpPr>
          <p:cNvPr id="115" name="Shape 115"/>
          <p:cNvSpPr txBox="1"/>
          <p:nvPr/>
        </p:nvSpPr>
        <p:spPr>
          <a:xfrm>
            <a:off x="457200" y="209548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PH" sz="2800">
                <a:solidFill>
                  <a:srgbClr val="06448F"/>
                </a:solidFill>
                <a:latin typeface="Roboto"/>
                <a:ea typeface="Roboto"/>
                <a:cs typeface="Roboto"/>
                <a:sym typeface="Roboto"/>
              </a:rPr>
              <a:t>Problemstellung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95250" y="894300"/>
            <a:ext cx="8672700" cy="3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Roboto"/>
              <a:buChar char="●"/>
            </a:pPr>
            <a:r>
              <a:rPr lang="en-PH">
                <a:latin typeface="Roboto"/>
                <a:ea typeface="Roboto"/>
                <a:cs typeface="Roboto"/>
                <a:sym typeface="Roboto"/>
              </a:rPr>
              <a:t>Identifizierung von gleichen Objekten (Strings)</a:t>
            </a:r>
          </a:p>
          <a:p>
            <a:pPr indent="-228600" lvl="0" marL="457200" rtl="0">
              <a:spcBef>
                <a:spcPts val="0"/>
              </a:spcBef>
              <a:buFont typeface="Roboto"/>
              <a:buChar char="●"/>
            </a:pPr>
            <a:r>
              <a:rPr lang="en-PH">
                <a:latin typeface="Roboto"/>
                <a:ea typeface="Roboto"/>
                <a:cs typeface="Roboto"/>
                <a:sym typeface="Roboto"/>
              </a:rPr>
              <a:t>Vergleich von Ähnlichkeiten auf Objekteigenschaften</a:t>
            </a:r>
          </a:p>
          <a:p>
            <a:pPr indent="-228600" lvl="1" marL="914400" rtl="0">
              <a:spcBef>
                <a:spcPts val="0"/>
              </a:spcBef>
              <a:buFont typeface="Roboto"/>
              <a:buChar char="○"/>
            </a:pPr>
            <a:r>
              <a:rPr lang="en-PH">
                <a:latin typeface="Roboto"/>
                <a:ea typeface="Roboto"/>
                <a:cs typeface="Roboto"/>
                <a:sym typeface="Roboto"/>
              </a:rPr>
              <a:t>syntaktisch</a:t>
            </a:r>
          </a:p>
          <a:p>
            <a:pPr indent="-228600" lvl="1" marL="914400" rtl="0">
              <a:spcBef>
                <a:spcPts val="0"/>
              </a:spcBef>
              <a:buFont typeface="Roboto"/>
              <a:buChar char="○"/>
            </a:pPr>
            <a:r>
              <a:rPr lang="en-PH">
                <a:latin typeface="Roboto"/>
                <a:ea typeface="Roboto"/>
                <a:cs typeface="Roboto"/>
                <a:sym typeface="Roboto"/>
              </a:rPr>
              <a:t>semantisch</a:t>
            </a:r>
          </a:p>
          <a:p>
            <a:pPr indent="-228600" lvl="0" marL="457200" rtl="0">
              <a:spcBef>
                <a:spcPts val="0"/>
              </a:spcBef>
              <a:buFont typeface="Roboto"/>
              <a:buChar char="●"/>
            </a:pPr>
            <a:r>
              <a:rPr lang="en-PH">
                <a:latin typeface="Roboto"/>
                <a:ea typeface="Roboto"/>
                <a:cs typeface="Roboto"/>
                <a:sym typeface="Roboto"/>
              </a:rPr>
              <a:t>Bewältigung von Komplexität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PH">
                <a:latin typeface="Roboto"/>
                <a:ea typeface="Roboto"/>
                <a:cs typeface="Roboto"/>
                <a:sym typeface="Roboto"/>
              </a:rPr>
              <a:t>CSV Datenmodell</a:t>
            </a:r>
          </a:p>
          <a:p>
            <a:pPr lvl="0">
              <a:spcBef>
                <a:spcPts val="0"/>
              </a:spcBef>
              <a:buNone/>
            </a:pPr>
            <a:r>
              <a:rPr lang="en-PH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aus öffentlichen Quellen </a:t>
            </a:r>
          </a:p>
          <a:p>
            <a:pPr lvl="0" rtl="0">
              <a:spcBef>
                <a:spcPts val="0"/>
              </a:spcBef>
              <a:buNone/>
            </a:pPr>
            <a:r>
              <a:rPr lang="en-PH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extrahierte Geodaten</a:t>
            </a:r>
            <a:r>
              <a:rPr lang="en-PH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3394000" y="4224000"/>
            <a:ext cx="315300" cy="273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3746950" y="4051300"/>
            <a:ext cx="1981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PH" sz="3000"/>
              <a:t>O(n²/2 -n)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52925" y="4144775"/>
            <a:ext cx="31311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PH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Problem: Alles mit allem vergleichen</a:t>
            </a:r>
          </a:p>
        </p:txBody>
      </p:sp>
      <p:sp>
        <p:nvSpPr>
          <p:cNvPr id="120" name="Shape 120"/>
          <p:cNvSpPr/>
          <p:nvPr/>
        </p:nvSpPr>
        <p:spPr>
          <a:xfrm>
            <a:off x="2999775" y="2339425"/>
            <a:ext cx="978300" cy="10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 u="sng"/>
              <a:t>concept</a:t>
            </a:r>
          </a:p>
          <a:p>
            <a:pPr lvl="0">
              <a:spcBef>
                <a:spcPts val="0"/>
              </a:spcBef>
              <a:buNone/>
            </a:pPr>
            <a:r>
              <a:rPr lang="en-PH"/>
              <a:t>entity_id</a:t>
            </a:r>
          </a:p>
          <a:p>
            <a:pPr lvl="0">
              <a:spcBef>
                <a:spcPts val="0"/>
              </a:spcBef>
              <a:buNone/>
            </a:pPr>
            <a:r>
              <a:rPr lang="en-PH"/>
              <a:t>uri</a:t>
            </a:r>
          </a:p>
          <a:p>
            <a:pPr lvl="0">
              <a:spcBef>
                <a:spcPts val="0"/>
              </a:spcBef>
              <a:buNone/>
            </a:pPr>
            <a:r>
              <a:rPr lang="en-PH"/>
              <a:t>source</a:t>
            </a:r>
          </a:p>
        </p:txBody>
      </p:sp>
      <p:sp>
        <p:nvSpPr>
          <p:cNvPr id="121" name="Shape 121"/>
          <p:cNvSpPr/>
          <p:nvPr/>
        </p:nvSpPr>
        <p:spPr>
          <a:xfrm>
            <a:off x="5299275" y="2203375"/>
            <a:ext cx="1695600" cy="129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 u="sng"/>
              <a:t>concept_attributes</a:t>
            </a:r>
          </a:p>
          <a:p>
            <a:pPr lvl="0" rtl="0">
              <a:spcBef>
                <a:spcPts val="0"/>
              </a:spcBef>
              <a:buNone/>
            </a:pPr>
            <a:r>
              <a:rPr lang="en-PH"/>
              <a:t>entity_id</a:t>
            </a:r>
          </a:p>
          <a:p>
            <a:pPr lvl="0">
              <a:spcBef>
                <a:spcPts val="0"/>
              </a:spcBef>
              <a:buNone/>
            </a:pPr>
            <a:r>
              <a:rPr lang="en-PH"/>
              <a:t>property_name</a:t>
            </a:r>
          </a:p>
          <a:p>
            <a:pPr lvl="0">
              <a:spcBef>
                <a:spcPts val="0"/>
              </a:spcBef>
              <a:buNone/>
            </a:pPr>
            <a:r>
              <a:rPr lang="en-PH"/>
              <a:t>property_value</a:t>
            </a:r>
          </a:p>
          <a:p>
            <a:pPr lvl="0" rtl="0">
              <a:spcBef>
                <a:spcPts val="0"/>
              </a:spcBef>
              <a:buNone/>
            </a:pPr>
            <a:r>
              <a:rPr lang="en-PH"/>
              <a:t>property_type</a:t>
            </a:r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978075" y="2665950"/>
            <a:ext cx="1325100" cy="1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23" name="Shape 123"/>
          <p:cNvSpPr txBox="1"/>
          <p:nvPr/>
        </p:nvSpPr>
        <p:spPr>
          <a:xfrm>
            <a:off x="5063425" y="3457950"/>
            <a:ext cx="24834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(46039 Attribut Entitäten)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flipH="1">
            <a:off x="263075" y="882975"/>
            <a:ext cx="8639400" cy="4053300"/>
          </a:xfrm>
          <a:prstGeom prst="snip1Rect">
            <a:avLst>
              <a:gd fmla="val 44829" name="adj"/>
            </a:avLst>
          </a:prstGeom>
          <a:solidFill>
            <a:srgbClr val="D7D7D7">
              <a:alpha val="257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PH" sz="12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  <p:sp>
        <p:nvSpPr>
          <p:cNvPr id="130" name="Shape 130"/>
          <p:cNvSpPr txBox="1"/>
          <p:nvPr/>
        </p:nvSpPr>
        <p:spPr>
          <a:xfrm>
            <a:off x="457200" y="209548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PH" sz="2800">
                <a:solidFill>
                  <a:srgbClr val="06448F"/>
                </a:solidFill>
                <a:latin typeface="Roboto"/>
                <a:ea typeface="Roboto"/>
                <a:cs typeface="Roboto"/>
                <a:sym typeface="Roboto"/>
              </a:rPr>
              <a:t>Lösungskonzept</a:t>
            </a:r>
          </a:p>
        </p:txBody>
      </p:sp>
      <p:sp>
        <p:nvSpPr>
          <p:cNvPr id="131" name="Shape 131"/>
          <p:cNvSpPr/>
          <p:nvPr/>
        </p:nvSpPr>
        <p:spPr>
          <a:xfrm>
            <a:off x="263225" y="1043475"/>
            <a:ext cx="575100" cy="4146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PH"/>
              <a:t>*.csv</a:t>
            </a:r>
          </a:p>
        </p:txBody>
      </p:sp>
      <p:sp>
        <p:nvSpPr>
          <p:cNvPr id="132" name="Shape 132"/>
          <p:cNvSpPr/>
          <p:nvPr/>
        </p:nvSpPr>
        <p:spPr>
          <a:xfrm>
            <a:off x="415625" y="1195875"/>
            <a:ext cx="575100" cy="4146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/>
              <a:t>*.csv</a:t>
            </a:r>
          </a:p>
        </p:txBody>
      </p:sp>
      <p:sp>
        <p:nvSpPr>
          <p:cNvPr id="133" name="Shape 133"/>
          <p:cNvSpPr/>
          <p:nvPr/>
        </p:nvSpPr>
        <p:spPr>
          <a:xfrm>
            <a:off x="568025" y="1348275"/>
            <a:ext cx="575100" cy="4146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/>
              <a:t>*.csv</a:t>
            </a:r>
          </a:p>
        </p:txBody>
      </p:sp>
      <p:sp>
        <p:nvSpPr>
          <p:cNvPr id="134" name="Shape 134"/>
          <p:cNvSpPr/>
          <p:nvPr/>
        </p:nvSpPr>
        <p:spPr>
          <a:xfrm>
            <a:off x="1859425" y="1133737"/>
            <a:ext cx="989900" cy="5388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PH"/>
              <a:t>Importer</a:t>
            </a:r>
          </a:p>
        </p:txBody>
      </p:sp>
      <p:sp>
        <p:nvSpPr>
          <p:cNvPr id="135" name="Shape 135"/>
          <p:cNvSpPr/>
          <p:nvPr/>
        </p:nvSpPr>
        <p:spPr>
          <a:xfrm>
            <a:off x="3538250" y="953125"/>
            <a:ext cx="989873" cy="595295"/>
          </a:xfrm>
          <a:prstGeom prst="flowChartDocumen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PH"/>
              <a:t>DataSet</a:t>
            </a:r>
          </a:p>
        </p:txBody>
      </p:sp>
      <p:sp>
        <p:nvSpPr>
          <p:cNvPr id="136" name="Shape 136"/>
          <p:cNvSpPr/>
          <p:nvPr/>
        </p:nvSpPr>
        <p:spPr>
          <a:xfrm>
            <a:off x="3690650" y="1105525"/>
            <a:ext cx="989873" cy="595295"/>
          </a:xfrm>
          <a:prstGeom prst="flowChartDocumen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/>
              <a:t>DataSet</a:t>
            </a:r>
          </a:p>
        </p:txBody>
      </p:sp>
      <p:sp>
        <p:nvSpPr>
          <p:cNvPr id="137" name="Shape 137"/>
          <p:cNvSpPr/>
          <p:nvPr/>
        </p:nvSpPr>
        <p:spPr>
          <a:xfrm>
            <a:off x="3843050" y="1257925"/>
            <a:ext cx="989873" cy="595295"/>
          </a:xfrm>
          <a:prstGeom prst="flowChartDocumen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/>
              <a:t>DataSet</a:t>
            </a:r>
          </a:p>
        </p:txBody>
      </p:sp>
      <p:sp>
        <p:nvSpPr>
          <p:cNvPr id="138" name="Shape 138"/>
          <p:cNvSpPr/>
          <p:nvPr/>
        </p:nvSpPr>
        <p:spPr>
          <a:xfrm>
            <a:off x="5389400" y="1133737"/>
            <a:ext cx="1479750" cy="5388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/>
              <a:t>Preprocessing</a:t>
            </a:r>
          </a:p>
        </p:txBody>
      </p:sp>
      <p:sp>
        <p:nvSpPr>
          <p:cNvPr id="139" name="Shape 139"/>
          <p:cNvSpPr/>
          <p:nvPr/>
        </p:nvSpPr>
        <p:spPr>
          <a:xfrm>
            <a:off x="7380450" y="953125"/>
            <a:ext cx="989874" cy="595295"/>
          </a:xfrm>
          <a:prstGeom prst="flowChartDocumen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/>
              <a:t>DataSet</a:t>
            </a:r>
          </a:p>
        </p:txBody>
      </p:sp>
      <p:sp>
        <p:nvSpPr>
          <p:cNvPr id="140" name="Shape 140"/>
          <p:cNvSpPr/>
          <p:nvPr/>
        </p:nvSpPr>
        <p:spPr>
          <a:xfrm>
            <a:off x="7532850" y="1105525"/>
            <a:ext cx="989874" cy="595295"/>
          </a:xfrm>
          <a:prstGeom prst="flowChartDocumen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/>
              <a:t>DataSet</a:t>
            </a:r>
          </a:p>
        </p:txBody>
      </p:sp>
      <p:sp>
        <p:nvSpPr>
          <p:cNvPr id="141" name="Shape 141"/>
          <p:cNvSpPr/>
          <p:nvPr/>
        </p:nvSpPr>
        <p:spPr>
          <a:xfrm>
            <a:off x="7685250" y="1257925"/>
            <a:ext cx="989874" cy="595295"/>
          </a:xfrm>
          <a:prstGeom prst="flowChartDocument">
            <a:avLst/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/>
              <a:t>DataSet</a:t>
            </a:r>
          </a:p>
        </p:txBody>
      </p:sp>
      <p:sp>
        <p:nvSpPr>
          <p:cNvPr id="142" name="Shape 142"/>
          <p:cNvSpPr/>
          <p:nvPr/>
        </p:nvSpPr>
        <p:spPr>
          <a:xfrm>
            <a:off x="335875" y="3591250"/>
            <a:ext cx="1297575" cy="595300"/>
          </a:xfrm>
          <a:prstGeom prst="flowChart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Naive StrCmp</a:t>
            </a:r>
          </a:p>
        </p:txBody>
      </p:sp>
      <p:sp>
        <p:nvSpPr>
          <p:cNvPr id="143" name="Shape 143"/>
          <p:cNvSpPr/>
          <p:nvPr/>
        </p:nvSpPr>
        <p:spPr>
          <a:xfrm>
            <a:off x="1880950" y="3591250"/>
            <a:ext cx="1546475" cy="595300"/>
          </a:xfrm>
          <a:prstGeom prst="flowChartProcess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/>
              <a:t>nGram compare</a:t>
            </a:r>
          </a:p>
        </p:txBody>
      </p:sp>
      <p:sp>
        <p:nvSpPr>
          <p:cNvPr id="144" name="Shape 144"/>
          <p:cNvSpPr/>
          <p:nvPr/>
        </p:nvSpPr>
        <p:spPr>
          <a:xfrm>
            <a:off x="3662750" y="3591250"/>
            <a:ext cx="1546475" cy="595300"/>
          </a:xfrm>
          <a:prstGeom prst="flowChartProcess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/>
              <a:t>Naive integer sort merge</a:t>
            </a:r>
          </a:p>
        </p:txBody>
      </p:sp>
      <p:sp>
        <p:nvSpPr>
          <p:cNvPr id="145" name="Shape 145"/>
          <p:cNvSpPr/>
          <p:nvPr/>
        </p:nvSpPr>
        <p:spPr>
          <a:xfrm>
            <a:off x="5520750" y="3591250"/>
            <a:ext cx="1631100" cy="595300"/>
          </a:xfrm>
          <a:prstGeom prst="flowChartProcess">
            <a:avLst/>
          </a:prstGeom>
          <a:solidFill>
            <a:srgbClr val="6FA8DC"/>
          </a:solidFill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/>
              <a:t>Optimized integer sort merge</a:t>
            </a:r>
          </a:p>
        </p:txBody>
      </p:sp>
      <p:sp>
        <p:nvSpPr>
          <p:cNvPr id="146" name="Shape 146"/>
          <p:cNvSpPr/>
          <p:nvPr/>
        </p:nvSpPr>
        <p:spPr>
          <a:xfrm>
            <a:off x="7439125" y="3591250"/>
            <a:ext cx="1297575" cy="595300"/>
          </a:xfrm>
          <a:prstGeom prst="flowChartProcess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/>
              <a:t>Simmetrics Framework</a:t>
            </a:r>
          </a:p>
        </p:txBody>
      </p:sp>
      <p:sp>
        <p:nvSpPr>
          <p:cNvPr id="147" name="Shape 147"/>
          <p:cNvSpPr/>
          <p:nvPr/>
        </p:nvSpPr>
        <p:spPr>
          <a:xfrm>
            <a:off x="3618500" y="2390450"/>
            <a:ext cx="1631123" cy="381240"/>
          </a:xfrm>
          <a:prstGeom prst="flowChartTerminator">
            <a:avLst/>
          </a:prstGeom>
          <a:solidFill>
            <a:schemeClr val="lt2"/>
          </a:solidFill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PH"/>
              <a:t>Tokenizer</a:t>
            </a:r>
          </a:p>
        </p:txBody>
      </p:sp>
      <p:cxnSp>
        <p:nvCxnSpPr>
          <p:cNvPr id="148" name="Shape 148"/>
          <p:cNvCxnSpPr>
            <a:stCxn id="141" idx="2"/>
            <a:endCxn id="142" idx="0"/>
          </p:cNvCxnSpPr>
          <p:nvPr/>
        </p:nvCxnSpPr>
        <p:spPr>
          <a:xfrm rot="5400000">
            <a:off x="3693686" y="-895134"/>
            <a:ext cx="1777500" cy="7195500"/>
          </a:xfrm>
          <a:prstGeom prst="curvedConnector3">
            <a:avLst>
              <a:gd fmla="val 142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9" name="Shape 149"/>
          <p:cNvCxnSpPr>
            <a:stCxn id="141" idx="2"/>
            <a:endCxn id="147" idx="0"/>
          </p:cNvCxnSpPr>
          <p:nvPr/>
        </p:nvCxnSpPr>
        <p:spPr>
          <a:xfrm rot="5400000">
            <a:off x="6018836" y="229115"/>
            <a:ext cx="576600" cy="3746100"/>
          </a:xfrm>
          <a:prstGeom prst="curvedConnector3">
            <a:avLst>
              <a:gd fmla="val 52753" name="adj1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>
            <a:stCxn id="141" idx="2"/>
            <a:endCxn id="146" idx="0"/>
          </p:cNvCxnSpPr>
          <p:nvPr/>
        </p:nvCxnSpPr>
        <p:spPr>
          <a:xfrm rot="5400000">
            <a:off x="7245236" y="2656415"/>
            <a:ext cx="1777500" cy="92400"/>
          </a:xfrm>
          <a:prstGeom prst="curvedConnector3">
            <a:avLst>
              <a:gd fmla="val 508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" name="Shape 151"/>
          <p:cNvCxnSpPr>
            <a:stCxn id="147" idx="2"/>
            <a:endCxn id="143" idx="0"/>
          </p:cNvCxnSpPr>
          <p:nvPr/>
        </p:nvCxnSpPr>
        <p:spPr>
          <a:xfrm rot="5400000">
            <a:off x="3134312" y="2291540"/>
            <a:ext cx="819600" cy="17799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2" name="Shape 152"/>
          <p:cNvCxnSpPr>
            <a:stCxn id="147" idx="2"/>
            <a:endCxn id="153" idx="0"/>
          </p:cNvCxnSpPr>
          <p:nvPr/>
        </p:nvCxnSpPr>
        <p:spPr>
          <a:xfrm flipH="1" rot="-5400000">
            <a:off x="4782362" y="2423390"/>
            <a:ext cx="231900" cy="9285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4" name="Shape 154"/>
          <p:cNvCxnSpPr>
            <a:stCxn id="153" idx="3"/>
            <a:endCxn id="144" idx="0"/>
          </p:cNvCxnSpPr>
          <p:nvPr/>
        </p:nvCxnSpPr>
        <p:spPr>
          <a:xfrm flipH="1">
            <a:off x="4436126" y="3240825"/>
            <a:ext cx="576900" cy="350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>
            <a:stCxn id="153" idx="1"/>
            <a:endCxn id="145" idx="0"/>
          </p:cNvCxnSpPr>
          <p:nvPr/>
        </p:nvCxnSpPr>
        <p:spPr>
          <a:xfrm>
            <a:off x="5712030" y="3240825"/>
            <a:ext cx="624300" cy="350400"/>
          </a:xfrm>
          <a:prstGeom prst="curvedConnector2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Book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013026" y="3003599"/>
            <a:ext cx="699004" cy="4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5563200" y="2849325"/>
            <a:ext cx="990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Dictionary</a:t>
            </a:r>
          </a:p>
        </p:txBody>
      </p:sp>
      <p:cxnSp>
        <p:nvCxnSpPr>
          <p:cNvPr id="157" name="Shape 157"/>
          <p:cNvCxnSpPr>
            <a:stCxn id="134" idx="3"/>
            <a:endCxn id="136" idx="1"/>
          </p:cNvCxnSpPr>
          <p:nvPr/>
        </p:nvCxnSpPr>
        <p:spPr>
          <a:xfrm>
            <a:off x="2849325" y="140317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8" name="Shape 158"/>
          <p:cNvCxnSpPr>
            <a:endCxn id="138" idx="1"/>
          </p:cNvCxnSpPr>
          <p:nvPr/>
        </p:nvCxnSpPr>
        <p:spPr>
          <a:xfrm>
            <a:off x="4842500" y="1403175"/>
            <a:ext cx="54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9" name="Shape 159"/>
          <p:cNvCxnSpPr>
            <a:endCxn id="134" idx="1"/>
          </p:cNvCxnSpPr>
          <p:nvPr/>
        </p:nvCxnSpPr>
        <p:spPr>
          <a:xfrm>
            <a:off x="1157125" y="1403175"/>
            <a:ext cx="70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0" name="Shape 160"/>
          <p:cNvCxnSpPr>
            <a:stCxn id="138" idx="3"/>
            <a:endCxn id="140" idx="1"/>
          </p:cNvCxnSpPr>
          <p:nvPr/>
        </p:nvCxnSpPr>
        <p:spPr>
          <a:xfrm>
            <a:off x="6869150" y="1403175"/>
            <a:ext cx="6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1" name="Shape 161"/>
          <p:cNvSpPr/>
          <p:nvPr/>
        </p:nvSpPr>
        <p:spPr>
          <a:xfrm>
            <a:off x="489724" y="4400100"/>
            <a:ext cx="989874" cy="414612"/>
          </a:xfrm>
          <a:prstGeom prst="flowChartDocumen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/>
              <a:t>Matches</a:t>
            </a:r>
          </a:p>
        </p:txBody>
      </p:sp>
      <p:sp>
        <p:nvSpPr>
          <p:cNvPr id="162" name="Shape 162"/>
          <p:cNvSpPr/>
          <p:nvPr/>
        </p:nvSpPr>
        <p:spPr>
          <a:xfrm>
            <a:off x="2159250" y="4400100"/>
            <a:ext cx="989873" cy="414612"/>
          </a:xfrm>
          <a:prstGeom prst="flowChartDocumen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/>
              <a:t>Matches</a:t>
            </a:r>
          </a:p>
        </p:txBody>
      </p:sp>
      <p:sp>
        <p:nvSpPr>
          <p:cNvPr id="163" name="Shape 163"/>
          <p:cNvSpPr/>
          <p:nvPr/>
        </p:nvSpPr>
        <p:spPr>
          <a:xfrm>
            <a:off x="3939125" y="4400100"/>
            <a:ext cx="989873" cy="414612"/>
          </a:xfrm>
          <a:prstGeom prst="flowChartDocumen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/>
              <a:t>Matches</a:t>
            </a:r>
          </a:p>
        </p:txBody>
      </p:sp>
      <p:sp>
        <p:nvSpPr>
          <p:cNvPr id="164" name="Shape 164"/>
          <p:cNvSpPr/>
          <p:nvPr/>
        </p:nvSpPr>
        <p:spPr>
          <a:xfrm>
            <a:off x="5841363" y="4400100"/>
            <a:ext cx="989874" cy="414612"/>
          </a:xfrm>
          <a:prstGeom prst="flowChartDocumen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/>
              <a:t>Matches</a:t>
            </a:r>
          </a:p>
        </p:txBody>
      </p:sp>
      <p:sp>
        <p:nvSpPr>
          <p:cNvPr id="165" name="Shape 165"/>
          <p:cNvSpPr/>
          <p:nvPr/>
        </p:nvSpPr>
        <p:spPr>
          <a:xfrm>
            <a:off x="7592975" y="4400100"/>
            <a:ext cx="989874" cy="414612"/>
          </a:xfrm>
          <a:prstGeom prst="flowChartDocumen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/>
              <a:t>Matches</a:t>
            </a:r>
          </a:p>
        </p:txBody>
      </p:sp>
      <p:cxnSp>
        <p:nvCxnSpPr>
          <p:cNvPr id="166" name="Shape 166"/>
          <p:cNvCxnSpPr>
            <a:stCxn id="142" idx="2"/>
            <a:endCxn id="161" idx="0"/>
          </p:cNvCxnSpPr>
          <p:nvPr/>
        </p:nvCxnSpPr>
        <p:spPr>
          <a:xfrm>
            <a:off x="984662" y="4186550"/>
            <a:ext cx="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7" name="Shape 167"/>
          <p:cNvCxnSpPr>
            <a:stCxn id="143" idx="2"/>
            <a:endCxn id="162" idx="0"/>
          </p:cNvCxnSpPr>
          <p:nvPr/>
        </p:nvCxnSpPr>
        <p:spPr>
          <a:xfrm>
            <a:off x="2654187" y="4186550"/>
            <a:ext cx="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8" name="Shape 168"/>
          <p:cNvCxnSpPr>
            <a:stCxn id="144" idx="2"/>
            <a:endCxn id="163" idx="0"/>
          </p:cNvCxnSpPr>
          <p:nvPr/>
        </p:nvCxnSpPr>
        <p:spPr>
          <a:xfrm flipH="1">
            <a:off x="4434187" y="4186550"/>
            <a:ext cx="180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9" name="Shape 169"/>
          <p:cNvCxnSpPr>
            <a:stCxn id="145" idx="2"/>
            <a:endCxn id="164" idx="0"/>
          </p:cNvCxnSpPr>
          <p:nvPr/>
        </p:nvCxnSpPr>
        <p:spPr>
          <a:xfrm>
            <a:off x="6336300" y="4186550"/>
            <a:ext cx="0" cy="213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0" name="Shape 170"/>
          <p:cNvCxnSpPr>
            <a:stCxn id="146" idx="2"/>
            <a:endCxn id="165" idx="0"/>
          </p:cNvCxnSpPr>
          <p:nvPr/>
        </p:nvCxnSpPr>
        <p:spPr>
          <a:xfrm>
            <a:off x="8087912" y="4186550"/>
            <a:ext cx="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navbar-brand-logo.jpg"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325" y="2007851"/>
            <a:ext cx="1046361" cy="53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PH" sz="12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  <p:sp>
        <p:nvSpPr>
          <p:cNvPr id="177" name="Shape 177"/>
          <p:cNvSpPr txBox="1"/>
          <p:nvPr/>
        </p:nvSpPr>
        <p:spPr>
          <a:xfrm>
            <a:off x="457200" y="209548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PH" sz="2800">
                <a:solidFill>
                  <a:srgbClr val="06448F"/>
                </a:solidFill>
                <a:latin typeface="Roboto"/>
                <a:ea typeface="Roboto"/>
                <a:cs typeface="Roboto"/>
                <a:sym typeface="Roboto"/>
              </a:rPr>
              <a:t>Lösungskonzept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5527325" y="898125"/>
            <a:ext cx="266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PH"/>
              <a:t>Optimized Integer Sort Merge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34425" y="4795700"/>
            <a:ext cx="8046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 sz="1000"/>
              <a:t>[Quelle: M. Hartung, L. Kolb, A. Groß, E. Rahm: Optimizing Similarity Computation for Ontology Matching - Experiences from GOMMA]</a:t>
            </a:r>
          </a:p>
        </p:txBody>
      </p:sp>
      <p:cxnSp>
        <p:nvCxnSpPr>
          <p:cNvPr id="180" name="Shape 180"/>
          <p:cNvCxnSpPr/>
          <p:nvPr/>
        </p:nvCxnSpPr>
        <p:spPr>
          <a:xfrm>
            <a:off x="4571975" y="1079225"/>
            <a:ext cx="0" cy="40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navbar-brand-logo.jpg"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826" y="841725"/>
            <a:ext cx="805607" cy="414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632825" y="1653850"/>
            <a:ext cx="963300" cy="307500"/>
          </a:xfrm>
          <a:prstGeom prst="rect">
            <a:avLst/>
          </a:prstGeom>
          <a:solidFill>
            <a:srgbClr val="C5D8F1"/>
          </a:solidFill>
          <a:ln cap="flat" cmpd="sng" w="952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PH"/>
              <a:t>prag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2849825" y="1667912"/>
            <a:ext cx="963300" cy="30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/>
              <a:t>braga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137975" y="2137912"/>
            <a:ext cx="1953000" cy="307500"/>
          </a:xfrm>
          <a:prstGeom prst="rect">
            <a:avLst/>
          </a:prstGeom>
          <a:solidFill>
            <a:srgbClr val="C5D8F1"/>
          </a:solidFill>
          <a:ln cap="flat" cmpd="sng" w="952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 sz="1200"/>
              <a:t>##p #pr pra rag ag# g##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37962" y="2669075"/>
            <a:ext cx="1953000" cy="307500"/>
          </a:xfrm>
          <a:prstGeom prst="rect">
            <a:avLst/>
          </a:prstGeom>
          <a:solidFill>
            <a:srgbClr val="C5D8F1"/>
          </a:solidFill>
          <a:ln cap="flat" cmpd="sng" w="952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 sz="1200"/>
              <a:t>5 </a:t>
            </a:r>
            <a:r>
              <a:rPr lang="en-PH" sz="1200"/>
              <a:t> 7  1  4  6  8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363737" y="2669075"/>
            <a:ext cx="1953000" cy="30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 sz="1200"/>
              <a:t>2</a:t>
            </a:r>
            <a:r>
              <a:rPr lang="en-PH" sz="1200"/>
              <a:t>  3  9  4  10  13  18 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37950" y="3153200"/>
            <a:ext cx="1953000" cy="307500"/>
          </a:xfrm>
          <a:prstGeom prst="rect">
            <a:avLst/>
          </a:prstGeom>
          <a:solidFill>
            <a:srgbClr val="C5D8F1"/>
          </a:solidFill>
          <a:ln cap="flat" cmpd="sng" w="952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 sz="1200"/>
              <a:t>1</a:t>
            </a:r>
            <a:r>
              <a:rPr lang="en-PH" sz="1200"/>
              <a:t>  4  5  6  7  8 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363725" y="3153200"/>
            <a:ext cx="1953000" cy="30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 sz="1200"/>
              <a:t>2  3  4  9  10  13  18 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250850" y="4223125"/>
            <a:ext cx="1953000" cy="307500"/>
          </a:xfrm>
          <a:prstGeom prst="rect">
            <a:avLst/>
          </a:prstGeom>
          <a:solidFill>
            <a:srgbClr val="C5D8F1"/>
          </a:solidFill>
          <a:ln cap="flat" cmpd="sng" w="952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 sz="1200"/>
              <a:t>1  4  5  6  7  8 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250850" y="3848550"/>
            <a:ext cx="1953000" cy="30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 sz="1200"/>
              <a:t>2  3  4  9  10  13  18 </a:t>
            </a:r>
          </a:p>
        </p:txBody>
      </p:sp>
      <p:sp>
        <p:nvSpPr>
          <p:cNvPr id="191" name="Shape 191"/>
          <p:cNvSpPr/>
          <p:nvPr/>
        </p:nvSpPr>
        <p:spPr>
          <a:xfrm>
            <a:off x="1538375" y="3745600"/>
            <a:ext cx="107100" cy="17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1749775" y="4497350"/>
            <a:ext cx="107100" cy="176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3" name="Shape 193"/>
          <p:cNvCxnSpPr>
            <a:stCxn id="182" idx="2"/>
            <a:endCxn id="184" idx="0"/>
          </p:cNvCxnSpPr>
          <p:nvPr/>
        </p:nvCxnSpPr>
        <p:spPr>
          <a:xfrm>
            <a:off x="1114475" y="1961350"/>
            <a:ext cx="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4" name="Shape 194"/>
          <p:cNvCxnSpPr/>
          <p:nvPr/>
        </p:nvCxnSpPr>
        <p:spPr>
          <a:xfrm>
            <a:off x="1114450" y="2445425"/>
            <a:ext cx="27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5" name="Shape 195"/>
          <p:cNvCxnSpPr>
            <a:stCxn id="185" idx="2"/>
          </p:cNvCxnSpPr>
          <p:nvPr/>
        </p:nvCxnSpPr>
        <p:spPr>
          <a:xfrm>
            <a:off x="1114462" y="2976575"/>
            <a:ext cx="1200" cy="1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6" name="Shape 196"/>
          <p:cNvCxnSpPr>
            <a:stCxn id="183" idx="2"/>
            <a:endCxn id="197" idx="0"/>
          </p:cNvCxnSpPr>
          <p:nvPr/>
        </p:nvCxnSpPr>
        <p:spPr>
          <a:xfrm>
            <a:off x="3331475" y="1975412"/>
            <a:ext cx="0" cy="1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8" name="Shape 198"/>
          <p:cNvCxnSpPr>
            <a:stCxn id="197" idx="2"/>
            <a:endCxn id="186" idx="0"/>
          </p:cNvCxnSpPr>
          <p:nvPr/>
        </p:nvCxnSpPr>
        <p:spPr>
          <a:xfrm>
            <a:off x="3331475" y="2468950"/>
            <a:ext cx="8700" cy="2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7" name="Shape 197"/>
          <p:cNvSpPr txBox="1"/>
          <p:nvPr/>
        </p:nvSpPr>
        <p:spPr>
          <a:xfrm>
            <a:off x="2240375" y="2161450"/>
            <a:ext cx="2182200" cy="30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 sz="1200"/>
              <a:t>##b #br bra rag aga ga# a## </a:t>
            </a:r>
          </a:p>
        </p:txBody>
      </p:sp>
      <p:cxnSp>
        <p:nvCxnSpPr>
          <p:cNvPr id="199" name="Shape 199"/>
          <p:cNvCxnSpPr>
            <a:stCxn id="186" idx="2"/>
            <a:endCxn id="188" idx="0"/>
          </p:cNvCxnSpPr>
          <p:nvPr/>
        </p:nvCxnSpPr>
        <p:spPr>
          <a:xfrm>
            <a:off x="3340237" y="2976575"/>
            <a:ext cx="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0" name="Shape 200"/>
          <p:cNvCxnSpPr>
            <a:stCxn id="187" idx="2"/>
            <a:endCxn id="189" idx="1"/>
          </p:cNvCxnSpPr>
          <p:nvPr/>
        </p:nvCxnSpPr>
        <p:spPr>
          <a:xfrm flipH="1" rot="-5400000">
            <a:off x="724600" y="3850550"/>
            <a:ext cx="916200" cy="136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1" name="Shape 201"/>
          <p:cNvCxnSpPr>
            <a:stCxn id="188" idx="2"/>
            <a:endCxn id="190" idx="3"/>
          </p:cNvCxnSpPr>
          <p:nvPr/>
        </p:nvCxnSpPr>
        <p:spPr>
          <a:xfrm rot="5400000">
            <a:off x="3001225" y="3663200"/>
            <a:ext cx="541500" cy="136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2" name="Shape 202"/>
          <p:cNvSpPr txBox="1"/>
          <p:nvPr/>
        </p:nvSpPr>
        <p:spPr>
          <a:xfrm>
            <a:off x="4730275" y="1431600"/>
            <a:ext cx="4218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PH">
                <a:latin typeface="Courier New"/>
                <a:ea typeface="Courier New"/>
                <a:cs typeface="Courier New"/>
                <a:sym typeface="Courier New"/>
              </a:rPr>
              <a:t>DS&lt;Tuple4&lt;Int,Str,Int,Str&gt;&gt;</a:t>
            </a:r>
          </a:p>
        </p:txBody>
      </p:sp>
      <p:cxnSp>
        <p:nvCxnSpPr>
          <p:cNvPr id="203" name="Shape 203"/>
          <p:cNvCxnSpPr>
            <a:stCxn id="202" idx="2"/>
            <a:endCxn id="204" idx="0"/>
          </p:cNvCxnSpPr>
          <p:nvPr/>
        </p:nvCxnSpPr>
        <p:spPr>
          <a:xfrm rot="5400000">
            <a:off x="6161425" y="1490100"/>
            <a:ext cx="429000" cy="9270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5" name="Shape 205"/>
          <p:cNvSpPr/>
          <p:nvPr/>
        </p:nvSpPr>
        <p:spPr>
          <a:xfrm>
            <a:off x="5477925" y="3661250"/>
            <a:ext cx="2702100" cy="347700"/>
          </a:xfrm>
          <a:prstGeom prst="rect">
            <a:avLst/>
          </a:prstGeom>
          <a:solidFill>
            <a:srgbClr val="8CB3E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PH"/>
              <a:t>RichFlatMap Transformation</a:t>
            </a:r>
          </a:p>
        </p:txBody>
      </p:sp>
      <p:cxnSp>
        <p:nvCxnSpPr>
          <p:cNvPr id="206" name="Shape 206"/>
          <p:cNvCxnSpPr>
            <a:stCxn id="207" idx="2"/>
            <a:endCxn id="205" idx="1"/>
          </p:cNvCxnSpPr>
          <p:nvPr/>
        </p:nvCxnSpPr>
        <p:spPr>
          <a:xfrm rot="5400000">
            <a:off x="5420874" y="3269400"/>
            <a:ext cx="622800" cy="508800"/>
          </a:xfrm>
          <a:prstGeom prst="curvedConnector4">
            <a:avLst>
              <a:gd fmla="val 36035" name="adj1"/>
              <a:gd fmla="val 146791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208" name="Shape 208"/>
          <p:cNvCxnSpPr>
            <a:stCxn id="204" idx="2"/>
            <a:endCxn id="207" idx="0"/>
          </p:cNvCxnSpPr>
          <p:nvPr/>
        </p:nvCxnSpPr>
        <p:spPr>
          <a:xfrm flipH="1" rot="-5400000">
            <a:off x="5734826" y="2653187"/>
            <a:ext cx="429300" cy="74400"/>
          </a:xfrm>
          <a:prstGeom prst="curved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9" name="Shape 209"/>
          <p:cNvCxnSpPr/>
          <p:nvPr/>
        </p:nvCxnSpPr>
        <p:spPr>
          <a:xfrm flipH="1" rot="-5400000">
            <a:off x="6583200" y="2563350"/>
            <a:ext cx="1908900" cy="24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0" name="Shape 210"/>
          <p:cNvSpPr txBox="1"/>
          <p:nvPr/>
        </p:nvSpPr>
        <p:spPr>
          <a:xfrm>
            <a:off x="4719825" y="4347150"/>
            <a:ext cx="4218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>
                <a:latin typeface="Courier New"/>
                <a:ea typeface="Courier New"/>
                <a:cs typeface="Courier New"/>
                <a:sym typeface="Courier New"/>
              </a:rPr>
              <a:t>DS&lt;Tuple5&lt;Int,Str,Int,Str,</a:t>
            </a:r>
            <a:r>
              <a:rPr b="1" lang="en-PH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PH"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</a:p>
        </p:txBody>
      </p:sp>
      <p:cxnSp>
        <p:nvCxnSpPr>
          <p:cNvPr id="211" name="Shape 211"/>
          <p:cNvCxnSpPr>
            <a:stCxn id="205" idx="2"/>
            <a:endCxn id="210" idx="0"/>
          </p:cNvCxnSpPr>
          <p:nvPr/>
        </p:nvCxnSpPr>
        <p:spPr>
          <a:xfrm flipH="1" rot="-5400000">
            <a:off x="6660225" y="4177700"/>
            <a:ext cx="338100" cy="6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2" name="Shape 212"/>
          <p:cNvSpPr txBox="1"/>
          <p:nvPr/>
        </p:nvSpPr>
        <p:spPr>
          <a:xfrm>
            <a:off x="950150" y="826475"/>
            <a:ext cx="26652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PH"/>
              <a:t>GOMMAS optimized n-gram matcher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4654076" y="2168237"/>
            <a:ext cx="2516400" cy="30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DS&lt;Tuple2&lt;Int,Str[]&gt;&gt;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4654074" y="2904900"/>
            <a:ext cx="2665200" cy="30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PH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DS&lt;Tuple2&lt;Int,Long[]&gt;&gt;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492600" y="3963650"/>
            <a:ext cx="9270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= 0,15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PH" sz="12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  <p:sp>
        <p:nvSpPr>
          <p:cNvPr id="219" name="Shape 219"/>
          <p:cNvSpPr txBox="1"/>
          <p:nvPr/>
        </p:nvSpPr>
        <p:spPr>
          <a:xfrm>
            <a:off x="457200" y="209548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PH" sz="2800">
                <a:solidFill>
                  <a:srgbClr val="06448F"/>
                </a:solidFill>
                <a:latin typeface="Roboto"/>
                <a:ea typeface="Roboto"/>
                <a:cs typeface="Roboto"/>
                <a:sym typeface="Roboto"/>
              </a:rPr>
              <a:t>Auswertung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195250" y="894300"/>
            <a:ext cx="8672700" cy="3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21" name="Shape 221"/>
          <p:cNvGraphicFramePr/>
          <p:nvPr/>
        </p:nvGraphicFramePr>
        <p:xfrm>
          <a:off x="1636000" y="929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{7324D8D1-2B8B-4F50-9AAC-18623E4BCB71}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PH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</a:t>
                      </a:r>
                    </a:p>
                  </a:txBody>
                  <a:tcPr marT="19050" marB="19050" marR="28575" marL="28575" anchor="b"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PH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bracketsmode</a:t>
                      </a:r>
                    </a:p>
                  </a:txBody>
                  <a:tcPr marT="19050" marB="19050" marR="28575" marL="28575" anchor="b"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PH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records</a:t>
                      </a:r>
                    </a:p>
                  </a:txBody>
                  <a:tcPr marT="19050" marB="19050" marR="28575" marL="28575" anchor="b"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PH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executiontime</a:t>
                      </a:r>
                    </a:p>
                  </a:txBody>
                  <a:tcPr marT="19050" marB="19050" marR="28575" marL="28575" anchor="b">
                    <a:solidFill>
                      <a:srgbClr val="4472C4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PH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createCompareCsv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PH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PH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28.422.030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PH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PH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createCompareCsv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PH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PH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28.422.030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PH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Shape 222"/>
          <p:cNvGraphicFramePr/>
          <p:nvPr/>
        </p:nvGraphicFramePr>
        <p:xfrm>
          <a:off x="1072400" y="259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{7324D8D1-2B8B-4F50-9AAC-18623E4BCB71}</a:tableStyleId>
              </a:tblPr>
              <a:tblGrid>
                <a:gridCol w="934975"/>
                <a:gridCol w="934975"/>
                <a:gridCol w="934975"/>
              </a:tblGrid>
              <a:tr h="101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PH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algorithm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PH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matches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PH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executiontime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PH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nGram compare</a:t>
                      </a:r>
                    </a:p>
                  </a:txBody>
                  <a:tcPr marT="19050" marB="19050" marR="28575" marL="28575" anchor="b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PH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6.571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PH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r>
                        <a:rPr lang="en-PH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1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PH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Naive integer sort merge</a:t>
                      </a:r>
                    </a:p>
                  </a:txBody>
                  <a:tcPr marT="19050" marB="19050" marR="28575" marL="28575" anchor="b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PH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6.571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PH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187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1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PH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Optimized integer sort merge</a:t>
                      </a:r>
                    </a:p>
                  </a:txBody>
                  <a:tcPr marT="19050" marB="19050" marR="28575" marL="28575" anchor="b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PH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6.571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PH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1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PH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Simmetrics Framework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PH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6.571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PH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3" name="Shape 223"/>
          <p:cNvGraphicFramePr/>
          <p:nvPr/>
        </p:nvGraphicFramePr>
        <p:xfrm>
          <a:off x="4822025" y="259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{7324D8D1-2B8B-4F50-9AAC-18623E4BCB71}</a:tableStyleId>
              </a:tblPr>
              <a:tblGrid>
                <a:gridCol w="934975"/>
                <a:gridCol w="934975"/>
                <a:gridCol w="934975"/>
              </a:tblGrid>
              <a:tr h="101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PH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algorithm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PH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matches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PH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executiontime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PH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nGram compare</a:t>
                      </a:r>
                    </a:p>
                  </a:txBody>
                  <a:tcPr marT="19050" marB="19050" marR="28575" marL="28575" anchor="b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PH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10604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PH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1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PH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Naive integer sort merge</a:t>
                      </a:r>
                    </a:p>
                  </a:txBody>
                  <a:tcPr marT="19050" marB="19050" marR="28575" marL="28575" anchor="b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PH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10604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PH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1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PH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Optimized integer sort merge</a:t>
                      </a:r>
                    </a:p>
                  </a:txBody>
                  <a:tcPr marT="19050" marB="19050" marR="28575" marL="28575" anchor="b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PH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10604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PH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1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PH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Simmetrics Framework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PH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10604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PH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108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4" name="Shape 224"/>
          <p:cNvSpPr/>
          <p:nvPr/>
        </p:nvSpPr>
        <p:spPr>
          <a:xfrm>
            <a:off x="4084775" y="3409750"/>
            <a:ext cx="529800" cy="35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5" name="Shape 225"/>
          <p:cNvCxnSpPr/>
          <p:nvPr/>
        </p:nvCxnSpPr>
        <p:spPr>
          <a:xfrm flipH="1" rot="-5400000">
            <a:off x="1568725" y="2305500"/>
            <a:ext cx="541800" cy="75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6" name="Shape 226"/>
          <p:cNvCxnSpPr/>
          <p:nvPr/>
        </p:nvCxnSpPr>
        <p:spPr>
          <a:xfrm flipH="1" rot="-5400000">
            <a:off x="6964500" y="1979225"/>
            <a:ext cx="1088700" cy="150300"/>
          </a:xfrm>
          <a:prstGeom prst="curvedConnector3">
            <a:avLst>
              <a:gd fmla="val 144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PH" sz="12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  <p:sp>
        <p:nvSpPr>
          <p:cNvPr id="232" name="Shape 232"/>
          <p:cNvSpPr txBox="1"/>
          <p:nvPr/>
        </p:nvSpPr>
        <p:spPr>
          <a:xfrm>
            <a:off x="457200" y="209548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PH" sz="2800">
                <a:solidFill>
                  <a:srgbClr val="06448F"/>
                </a:solidFill>
                <a:latin typeface="Roboto"/>
                <a:ea typeface="Roboto"/>
                <a:cs typeface="Roboto"/>
                <a:sym typeface="Roboto"/>
              </a:rPr>
              <a:t>Auswertung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95250" y="894300"/>
            <a:ext cx="8672700" cy="3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34" name="Shape 234"/>
          <p:cNvGraphicFramePr/>
          <p:nvPr/>
        </p:nvGraphicFramePr>
        <p:xfrm>
          <a:off x="668062" y="145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{7324D8D1-2B8B-4F50-9AAC-18623E4BCB71}</a:tableStyleId>
              </a:tblPr>
              <a:tblGrid>
                <a:gridCol w="1392950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PH"/>
                        <a:t>Threshold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PH"/>
                        <a:t>0.0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PH"/>
                        <a:t>0.1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PH"/>
                        <a:t>0.3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PH"/>
                        <a:t>0.5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PH"/>
                        <a:t>0.7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PH"/>
                        <a:t>0.9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PH"/>
                        <a:t>1.0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PH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Naive StrCmp</a:t>
                      </a:r>
                    </a:p>
                  </a:txBody>
                  <a:tcPr marT="19050" marB="19050" marR="28575" marL="28575" anchor="b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PH" sz="1100"/>
                        <a:t>28.422.030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PH" sz="1100"/>
                        <a:t>-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PH" sz="1100"/>
                        <a:t>-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PH" sz="1100"/>
                        <a:t>-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PH" sz="1100"/>
                        <a:t>-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PH" sz="1100"/>
                        <a:t>-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PH" sz="1100"/>
                        <a:t>9802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PH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nGram compare</a:t>
                      </a:r>
                    </a:p>
                  </a:txBody>
                  <a:tcPr marT="19050" marB="19050" marR="28575" marL="28575" anchor="b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28.422.030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2.402.933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177.793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30.032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10.604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9806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9802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PH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Naive integer sort merge</a:t>
                      </a:r>
                    </a:p>
                  </a:txBody>
                  <a:tcPr marT="19050" marB="19050" marR="28575" marL="28575" anchor="b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28.422.030</a:t>
                      </a: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2.402.933</a:t>
                      </a: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177.793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30.032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10.604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9806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9802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PH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Optimized integer sort merge</a:t>
                      </a:r>
                    </a:p>
                  </a:txBody>
                  <a:tcPr marT="19050" marB="19050" marR="28575" marL="28575" anchor="b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28.422.030</a:t>
                      </a: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2.402.933</a:t>
                      </a: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177.793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30.032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10.604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9806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9802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PH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Simmetrics Framework</a:t>
                      </a:r>
                    </a:p>
                  </a:txBody>
                  <a:tcPr marT="19050" marB="19050" marR="28575" marL="28575" anchor="b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28.422.030</a:t>
                      </a: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2.402.933</a:t>
                      </a: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177.793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30.032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10.604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9806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PH" sz="1100">
                          <a:solidFill>
                            <a:schemeClr val="dk1"/>
                          </a:solidFill>
                        </a:rPr>
                        <a:t>9802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235" name="Shape 235"/>
          <p:cNvSpPr txBox="1"/>
          <p:nvPr/>
        </p:nvSpPr>
        <p:spPr>
          <a:xfrm>
            <a:off x="240300" y="856775"/>
            <a:ext cx="3146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Anzahl Matches pro Algorithmus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PH" sz="12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  <p:sp>
        <p:nvSpPr>
          <p:cNvPr id="241" name="Shape 241"/>
          <p:cNvSpPr txBox="1"/>
          <p:nvPr/>
        </p:nvSpPr>
        <p:spPr>
          <a:xfrm>
            <a:off x="457200" y="209548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PH" sz="2800">
                <a:solidFill>
                  <a:srgbClr val="06448F"/>
                </a:solidFill>
                <a:latin typeface="Roboto"/>
                <a:ea typeface="Roboto"/>
                <a:cs typeface="Roboto"/>
                <a:sym typeface="Roboto"/>
              </a:rPr>
              <a:t>Auswertung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49" y="1269024"/>
            <a:ext cx="2842924" cy="2409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774" y="1268087"/>
            <a:ext cx="2842924" cy="24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2699" y="1277249"/>
            <a:ext cx="2898324" cy="238454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232800" y="721625"/>
            <a:ext cx="3138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467300" y="885424"/>
            <a:ext cx="822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1000"/>
              </a:spcBef>
              <a:buNone/>
            </a:pPr>
            <a:r>
              <a:rPr b="1" lang="en-PH"/>
              <a:t>Verarbeitsungszeitentwicklung (Algorithmen mit Token)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862412" y="3637725"/>
            <a:ext cx="1471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nGram compare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836100" y="3678200"/>
            <a:ext cx="1471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Naive integer sort merge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6398662" y="3694100"/>
            <a:ext cx="1826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PH"/>
              <a:t>Optimized integer sort merge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PH" sz="12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  <p:sp>
        <p:nvSpPr>
          <p:cNvPr id="255" name="Shape 255"/>
          <p:cNvSpPr txBox="1"/>
          <p:nvPr/>
        </p:nvSpPr>
        <p:spPr>
          <a:xfrm>
            <a:off x="457200" y="209548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PH" sz="2800">
                <a:solidFill>
                  <a:srgbClr val="06448F"/>
                </a:solidFill>
                <a:latin typeface="Roboto"/>
                <a:ea typeface="Roboto"/>
                <a:cs typeface="Roboto"/>
                <a:sym typeface="Roboto"/>
              </a:rPr>
              <a:t>Auswertung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232800" y="721625"/>
            <a:ext cx="3138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200" y="1215550"/>
            <a:ext cx="6101606" cy="315882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165250" y="804200"/>
            <a:ext cx="3318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PH"/>
              <a:t>Trefferverteilung pro Tokengröße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