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bb64d9ef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bb64d9ef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bb64d9ef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bb64d9ef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b64d9ef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b64d9ef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bb64d9efd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bb64d9efd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bb64d9ef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bb64d9ef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b64d9ef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b64d9ef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bb64d9ef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bb64d9ef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bb64d9ef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bb64d9ef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bb64d9ef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bb64d9ef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bb64d9ef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bb64d9ef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bb64d9ef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bb64d9ef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b64d9ef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b64d9ef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bbc.com/russian/society/2012/03/120323_loneliness_depression" TargetMode="External"/><Relationship Id="rId4" Type="http://schemas.openxmlformats.org/officeDocument/2006/relationships/hyperlink" Target="https://www.kaggle.com/diegobabativa/depress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по статистике и 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выполнила: Чиркова Е. А.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0"/>
            <a:ext cx="8520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15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t-критерий Уэлча</a:t>
            </a:r>
            <a:endParaRPr sz="415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2086525"/>
            <a:ext cx="8520600" cy="24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25" y="1551600"/>
            <a:ext cx="78105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145575"/>
            <a:ext cx="8520600" cy="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Результаты: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812775"/>
            <a:ext cx="8520600" cy="3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127"/>
              <a:t>Welch Two Sample t-test</a:t>
            </a:r>
            <a:endParaRPr sz="712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12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7127"/>
              <a:t>data:  CH_PE$people_with and CH_PE$people_without</a:t>
            </a:r>
            <a:endParaRPr sz="712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7127"/>
              <a:t>t = -2.8024, df = 11.937, </a:t>
            </a:r>
            <a:r>
              <a:rPr lang="ru" sz="7127">
                <a:solidFill>
                  <a:srgbClr val="000000"/>
                </a:solidFill>
                <a:highlight>
                  <a:srgbClr val="FFF2CC"/>
                </a:highlight>
              </a:rPr>
              <a:t>p-value = 0.01604</a:t>
            </a:r>
            <a:endParaRPr sz="7127">
              <a:solidFill>
                <a:srgbClr val="000000"/>
              </a:solidFill>
              <a:highlight>
                <a:srgbClr val="FFF2CC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7127"/>
              <a:t>alternative hypothesis: true difference in means is not equal to 0</a:t>
            </a:r>
            <a:endParaRPr sz="712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7127">
                <a:highlight>
                  <a:srgbClr val="FFF2CC"/>
                </a:highlight>
              </a:rPr>
              <a:t>95</a:t>
            </a:r>
            <a:r>
              <a:rPr lang="ru" sz="7127"/>
              <a:t> percent confidence interval:</a:t>
            </a:r>
            <a:endParaRPr sz="712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7127"/>
              <a:t> -141.1973  -17.6360</a:t>
            </a:r>
            <a:endParaRPr sz="712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7127"/>
              <a:t>sample estimates:</a:t>
            </a:r>
            <a:endParaRPr sz="712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7127"/>
              <a:t>mean of x mean of y</a:t>
            </a:r>
            <a:endParaRPr sz="712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7127"/>
              <a:t> 19.83333  99.25000</a:t>
            </a:r>
            <a:endParaRPr sz="712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12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72775"/>
            <a:ext cx="8520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График распределения</a:t>
            </a:r>
            <a:endParaRPr b="1"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72775" y="1436300"/>
            <a:ext cx="3748500" cy="31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50">
                <a:solidFill>
                  <a:srgbClr val="36F9F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qqPlot</a:t>
            </a:r>
            <a:r>
              <a:rPr lang="ru" sz="2150">
                <a:solidFill>
                  <a:srgbClr val="BBBBBB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2150">
                <a:solidFill>
                  <a:srgbClr val="36F9F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subset</a:t>
            </a:r>
            <a:r>
              <a:rPr lang="ru" sz="2150">
                <a:solidFill>
                  <a:srgbClr val="BBBBBB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2150">
                <a:solidFill>
                  <a:srgbClr val="FF7EDB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CH_PE</a:t>
            </a:r>
            <a:r>
              <a:rPr lang="ru" sz="2150">
                <a:solidFill>
                  <a:srgbClr val="BBBBBB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ru" sz="2150">
                <a:solidFill>
                  <a:srgbClr val="FF7EDB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ru" sz="2150">
                <a:solidFill>
                  <a:srgbClr val="BBBBBB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215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2150">
                <a:solidFill>
                  <a:srgbClr val="BBBBBB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2150">
                <a:solidFill>
                  <a:srgbClr val="36F9F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ru" sz="2150">
                <a:solidFill>
                  <a:srgbClr val="BBBBBB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2150">
                <a:solidFill>
                  <a:srgbClr val="FF7EDB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people_without</a:t>
            </a:r>
            <a:r>
              <a:rPr lang="ru" sz="2150">
                <a:solidFill>
                  <a:srgbClr val="BBBBBB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2150">
                <a:solidFill>
                  <a:srgbClr val="FF7EDB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people_with</a:t>
            </a:r>
            <a:r>
              <a:rPr lang="ru" sz="2150">
                <a:solidFill>
                  <a:srgbClr val="BBBBBB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sz="2300">
              <a:highlight>
                <a:srgbClr val="434343"/>
              </a:highlight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-84925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Источники: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[1]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https://www.bbc.com/russian/society/2012/03/120323_loneliness_depression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[2]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https://www.kaggle.com/diegobabativa/depression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181975"/>
            <a:ext cx="8520600" cy="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Гипотеза: “Количество детей не влияет на возникновение депрессии”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360875"/>
            <a:ext cx="3910200" cy="32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F3F42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Живущие в одиночестве люди трудоспособного возраста гораздо в большей степени подвержены депрессиям, чем те, кто живет с семьей, говорится в исследовании финских ученых.</a:t>
            </a:r>
            <a:endParaRPr sz="1400">
              <a:solidFill>
                <a:srgbClr val="3F3F42"/>
              </a:solidFill>
              <a:highlight>
                <a:srgbClr val="FDFDF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rgbClr val="3F3F42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Исследователи говорят, что жизнь в полной семье дает необходимую эмоциональную поддержку и чувство социальной интеграции, что защищает человека от психических расстройств.[1]</a:t>
            </a:r>
            <a:endParaRPr sz="1400">
              <a:solidFill>
                <a:srgbClr val="3F3F42"/>
              </a:solidFill>
              <a:highlight>
                <a:srgbClr val="FDFDFD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025" y="1017725"/>
            <a:ext cx="382097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8525"/>
            <a:ext cx="85206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Ход работы: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582275"/>
            <a:ext cx="8520600" cy="18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импортируем необходимые библиотеки и открываем файл с датасетом на чтение.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выбираем нужные строки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удаляем 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фильтруем значения для дальнейшей работы с ними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600" y="2311850"/>
            <a:ext cx="6660754" cy="24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09175"/>
            <a:ext cx="8520600" cy="44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5. Находим основные характеристики групп (с депрессией и без)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42" y="678049"/>
            <a:ext cx="8247682" cy="34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84925"/>
            <a:ext cx="85206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Сравнение результатов:</a:t>
            </a:r>
            <a:endParaRPr b="1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642925"/>
            <a:ext cx="8277000" cy="43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Количество детей у тех, кто не подвержен депрессии: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минимум: 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нижняя граница типичных значений: 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медиана: 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верхняя граница типичных значений: 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максимум: 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Количество детей у тех, кто подвержен депрессии: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минимум: 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нижняя граница типичных значений: 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медиана: 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верхняя граница типичных значений: 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максимум: 11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133450"/>
            <a:ext cx="85206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Диаграмма размаха (“Ящик с усами”)</a:t>
            </a:r>
            <a:endParaRPr b="1" sz="3100"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570150"/>
            <a:ext cx="8520600" cy="39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50">
                <a:solidFill>
                  <a:srgbClr val="36F9F6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950">
                <a:solidFill>
                  <a:srgbClr val="BBBBBB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950">
                <a:solidFill>
                  <a:srgbClr val="36F9F6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boxplot</a:t>
            </a:r>
            <a:r>
              <a:rPr lang="ru" sz="1950">
                <a:solidFill>
                  <a:srgbClr val="BBBBBB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950">
                <a:solidFill>
                  <a:srgbClr val="FF7EDB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Number_children</a:t>
            </a:r>
            <a:r>
              <a:rPr lang="ru" sz="1950">
                <a:solidFill>
                  <a:srgbClr val="BBBBBB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950">
                <a:solidFill>
                  <a:srgbClr val="FEDE5D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ru" sz="1950">
                <a:solidFill>
                  <a:srgbClr val="BBBBBB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950">
                <a:solidFill>
                  <a:srgbClr val="FF7EDB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depressed</a:t>
            </a:r>
            <a:r>
              <a:rPr lang="ru" sz="1950">
                <a:solidFill>
                  <a:srgbClr val="BBBBBB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950">
                <a:solidFill>
                  <a:srgbClr val="FF7EDB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df2</a:t>
            </a:r>
            <a:r>
              <a:rPr lang="ru" sz="1950">
                <a:solidFill>
                  <a:srgbClr val="BBBBBB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950">
              <a:solidFill>
                <a:srgbClr val="BBBBBB"/>
              </a:solidFill>
              <a:highlight>
                <a:srgbClr val="66666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775" y="1017850"/>
            <a:ext cx="6308051" cy="39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9705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6. Строим графики зависимости количества детей от количества заболевших.</a:t>
            </a:r>
            <a:endParaRPr b="1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Подготовка данных: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400" y="2301750"/>
            <a:ext cx="7785350" cy="13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121300"/>
            <a:ext cx="85206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графиков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950" y="795463"/>
            <a:ext cx="8040099" cy="41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121300"/>
            <a:ext cx="8520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Результаты:</a:t>
            </a:r>
            <a:endParaRPr b="1"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50" y="727900"/>
            <a:ext cx="4399354" cy="392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025" y="618700"/>
            <a:ext cx="4030649" cy="403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