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72" r:id="rId10"/>
    <p:sldId id="273" r:id="rId11"/>
    <p:sldId id="274" r:id="rId12"/>
    <p:sldId id="275" r:id="rId13"/>
    <p:sldId id="276" r:id="rId14"/>
    <p:sldId id="277" r:id="rId15"/>
    <p:sldId id="278" r:id="rId16"/>
    <p:sldId id="280" r:id="rId17"/>
    <p:sldId id="281" r:id="rId18"/>
    <p:sldId id="279"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149b7cd1b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149b7cd1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149b7cd1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149b7cd1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149b7cd1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149b7cd1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149b7cd1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149b7cd1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6149b7cd1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6149b7cd1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149b7cd1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149b7cd1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149b7cd1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149b7cd1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23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149b7cd1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149b7cd1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99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149b7cd1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149b7cd1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6149b7cd1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6149b7cd1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149b7cd1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149b7cd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149b7cd1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149b7cd1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149b7cd1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149b7cd1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149b7cd1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149b7cd1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149b7cd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149b7cd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149b7cd1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149b7cd1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149b7cd1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149b7cd1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40000"/>
          </a:blip>
          <a:srcRect l="-7923" t="-16417" r="-12674" b="20466"/>
          <a:stretch/>
        </p:blipFill>
        <p:spPr>
          <a:xfrm>
            <a:off x="-457200" y="1528575"/>
            <a:ext cx="3732950" cy="3614925"/>
          </a:xfrm>
          <a:prstGeom prst="rect">
            <a:avLst/>
          </a:prstGeom>
          <a:noFill/>
          <a:ln>
            <a:noFill/>
          </a:ln>
        </p:spPr>
      </p:pic>
      <p:sp>
        <p:nvSpPr>
          <p:cNvPr id="55" name="Google Shape;55;p13"/>
          <p:cNvSpPr txBox="1">
            <a:spLocks noGrp="1"/>
          </p:cNvSpPr>
          <p:nvPr>
            <p:ph type="ctrTitle"/>
          </p:nvPr>
        </p:nvSpPr>
        <p:spPr>
          <a:xfrm>
            <a:off x="311700" y="1909575"/>
            <a:ext cx="8520600" cy="1268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6211" b="1" dirty="0">
                <a:solidFill>
                  <a:srgbClr val="FFFFFF"/>
                </a:solidFill>
              </a:rPr>
              <a:t>HO</a:t>
            </a:r>
            <a:r>
              <a:rPr lang="en" sz="6211" b="1" dirty="0">
                <a:solidFill>
                  <a:srgbClr val="6FBDBC"/>
                </a:solidFill>
              </a:rPr>
              <a:t>S</a:t>
            </a:r>
            <a:r>
              <a:rPr lang="en" sz="6211" b="1" dirty="0"/>
              <a:t>PITA</a:t>
            </a:r>
            <a:r>
              <a:rPr lang="en" sz="6211" b="1" dirty="0">
                <a:solidFill>
                  <a:srgbClr val="8CC1C1"/>
                </a:solidFill>
              </a:rPr>
              <a:t>L</a:t>
            </a:r>
            <a:br>
              <a:rPr lang="en" dirty="0"/>
            </a:br>
            <a:endParaRPr sz="1311" dirty="0">
              <a:solidFill>
                <a:schemeClr val="lt2"/>
              </a:solidFill>
            </a:endParaRPr>
          </a:p>
          <a:p>
            <a:pPr marL="0" lvl="0" indent="0" algn="ctr" rtl="0">
              <a:spcBef>
                <a:spcPts val="0"/>
              </a:spcBef>
              <a:spcAft>
                <a:spcPts val="0"/>
              </a:spcAft>
              <a:buNone/>
            </a:pPr>
            <a:r>
              <a:rPr lang="en" sz="1422" b="1" i="1" dirty="0">
                <a:solidFill>
                  <a:schemeClr val="lt2"/>
                </a:solidFill>
              </a:rPr>
              <a:t>APPOINTMENT-SYSTEM</a:t>
            </a:r>
            <a:endParaRPr sz="1422" b="1" i="1" dirty="0">
              <a:solidFill>
                <a:schemeClr val="lt2"/>
              </a:solidFill>
            </a:endParaRPr>
          </a:p>
        </p:txBody>
      </p:sp>
      <p:sp>
        <p:nvSpPr>
          <p:cNvPr id="56" name="Google Shape;56;p13"/>
          <p:cNvSpPr txBox="1">
            <a:spLocks noGrp="1"/>
          </p:cNvSpPr>
          <p:nvPr>
            <p:ph type="subTitle" idx="1"/>
          </p:nvPr>
        </p:nvSpPr>
        <p:spPr>
          <a:xfrm>
            <a:off x="6986100" y="4211181"/>
            <a:ext cx="1846200" cy="627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280" i="1" dirty="0"/>
              <a:t>Priyansh Sahu</a:t>
            </a:r>
            <a:endParaRPr sz="1280" i="1" dirty="0"/>
          </a:p>
          <a:p>
            <a:pPr marL="0" lvl="0" indent="0" algn="ctr" rtl="0">
              <a:lnSpc>
                <a:spcPct val="80000"/>
              </a:lnSpc>
              <a:spcBef>
                <a:spcPts val="0"/>
              </a:spcBef>
              <a:spcAft>
                <a:spcPts val="0"/>
              </a:spcAft>
              <a:buSzPts val="935"/>
              <a:buNone/>
            </a:pPr>
            <a:endParaRPr sz="128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0"/>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199" name="Google Shape;199;p30"/>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00" name="Google Shape;200;p30"/>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MAIN-LOOP (Output-INSERT)</a:t>
            </a:r>
            <a:endParaRPr b="1">
              <a:solidFill>
                <a:srgbClr val="6FBDBC"/>
              </a:solidFill>
            </a:endParaRPr>
          </a:p>
        </p:txBody>
      </p:sp>
      <p:pic>
        <p:nvPicPr>
          <p:cNvPr id="201" name="Google Shape;201;p30"/>
          <p:cNvPicPr preferRelativeResize="0"/>
          <p:nvPr/>
        </p:nvPicPr>
        <p:blipFill>
          <a:blip r:embed="rId5">
            <a:alphaModFix amt="70000"/>
          </a:blip>
          <a:stretch>
            <a:fillRect/>
          </a:stretch>
        </p:blipFill>
        <p:spPr>
          <a:xfrm>
            <a:off x="1218700" y="1569408"/>
            <a:ext cx="6441400" cy="239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07" name="Google Shape;207;p31"/>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08" name="Google Shape;208;p31"/>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CASE-1 (Output-INPUT)</a:t>
            </a:r>
            <a:endParaRPr b="1">
              <a:solidFill>
                <a:srgbClr val="6FBDBC"/>
              </a:solidFill>
            </a:endParaRPr>
          </a:p>
        </p:txBody>
      </p:sp>
      <p:pic>
        <p:nvPicPr>
          <p:cNvPr id="209" name="Google Shape;209;p31"/>
          <p:cNvPicPr preferRelativeResize="0"/>
          <p:nvPr/>
        </p:nvPicPr>
        <p:blipFill>
          <a:blip r:embed="rId5">
            <a:alphaModFix amt="70000"/>
          </a:blip>
          <a:stretch>
            <a:fillRect/>
          </a:stretch>
        </p:blipFill>
        <p:spPr>
          <a:xfrm>
            <a:off x="926595" y="1671200"/>
            <a:ext cx="7290804" cy="1272168"/>
          </a:xfrm>
          <a:prstGeom prst="rect">
            <a:avLst/>
          </a:prstGeom>
          <a:noFill/>
          <a:ln>
            <a:noFill/>
          </a:ln>
        </p:spPr>
      </p:pic>
      <p:pic>
        <p:nvPicPr>
          <p:cNvPr id="210" name="Google Shape;210;p31"/>
          <p:cNvPicPr preferRelativeResize="0"/>
          <p:nvPr/>
        </p:nvPicPr>
        <p:blipFill rotWithShape="1">
          <a:blip r:embed="rId6">
            <a:alphaModFix amt="70000"/>
          </a:blip>
          <a:srcRect t="8182" b="10238"/>
          <a:stretch/>
        </p:blipFill>
        <p:spPr>
          <a:xfrm>
            <a:off x="898975" y="3380222"/>
            <a:ext cx="7346051" cy="11303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2"/>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16" name="Google Shape;216;p32"/>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17" name="Google Shape;217;p32"/>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CASE-1 (Output-INPUT)</a:t>
            </a:r>
            <a:endParaRPr b="1">
              <a:solidFill>
                <a:srgbClr val="6FBDBC"/>
              </a:solidFill>
            </a:endParaRPr>
          </a:p>
        </p:txBody>
      </p:sp>
      <p:pic>
        <p:nvPicPr>
          <p:cNvPr id="218" name="Google Shape;218;p32"/>
          <p:cNvPicPr preferRelativeResize="0"/>
          <p:nvPr/>
        </p:nvPicPr>
        <p:blipFill rotWithShape="1">
          <a:blip r:embed="rId5">
            <a:alphaModFix amt="70000"/>
          </a:blip>
          <a:srcRect b="7278"/>
          <a:stretch/>
        </p:blipFill>
        <p:spPr>
          <a:xfrm>
            <a:off x="691363" y="1658675"/>
            <a:ext cx="7761282" cy="1252164"/>
          </a:xfrm>
          <a:prstGeom prst="rect">
            <a:avLst/>
          </a:prstGeom>
          <a:noFill/>
          <a:ln>
            <a:noFill/>
          </a:ln>
        </p:spPr>
      </p:pic>
      <p:pic>
        <p:nvPicPr>
          <p:cNvPr id="219" name="Google Shape;219;p32"/>
          <p:cNvPicPr preferRelativeResize="0"/>
          <p:nvPr/>
        </p:nvPicPr>
        <p:blipFill>
          <a:blip r:embed="rId6">
            <a:alphaModFix amt="70000"/>
          </a:blip>
          <a:stretch>
            <a:fillRect/>
          </a:stretch>
        </p:blipFill>
        <p:spPr>
          <a:xfrm>
            <a:off x="630487" y="3023470"/>
            <a:ext cx="7883026" cy="1513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3"/>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25" name="Google Shape;225;p33"/>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26" name="Google Shape;226;p3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CASE-2 (Output-SHOWFINAL)</a:t>
            </a:r>
            <a:endParaRPr b="1">
              <a:solidFill>
                <a:srgbClr val="6FBDBC"/>
              </a:solidFill>
            </a:endParaRPr>
          </a:p>
        </p:txBody>
      </p:sp>
      <p:pic>
        <p:nvPicPr>
          <p:cNvPr id="227" name="Google Shape;227;p33"/>
          <p:cNvPicPr preferRelativeResize="0"/>
          <p:nvPr/>
        </p:nvPicPr>
        <p:blipFill>
          <a:blip r:embed="rId5">
            <a:alphaModFix amt="70000"/>
          </a:blip>
          <a:stretch>
            <a:fillRect/>
          </a:stretch>
        </p:blipFill>
        <p:spPr>
          <a:xfrm>
            <a:off x="1287063" y="1803551"/>
            <a:ext cx="6569875" cy="22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4"/>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33" name="Google Shape;233;p34"/>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34" name="Google Shape;234;p3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CASE-3 (Output-SIM)</a:t>
            </a:r>
            <a:endParaRPr b="1">
              <a:solidFill>
                <a:srgbClr val="6FBDBC"/>
              </a:solidFill>
            </a:endParaRPr>
          </a:p>
        </p:txBody>
      </p:sp>
      <p:pic>
        <p:nvPicPr>
          <p:cNvPr id="235" name="Google Shape;235;p34"/>
          <p:cNvPicPr preferRelativeResize="0"/>
          <p:nvPr/>
        </p:nvPicPr>
        <p:blipFill>
          <a:blip r:embed="rId5">
            <a:alphaModFix amt="70000"/>
          </a:blip>
          <a:stretch>
            <a:fillRect/>
          </a:stretch>
        </p:blipFill>
        <p:spPr>
          <a:xfrm>
            <a:off x="976300" y="1652088"/>
            <a:ext cx="7191375" cy="1438275"/>
          </a:xfrm>
          <a:prstGeom prst="rect">
            <a:avLst/>
          </a:prstGeom>
          <a:noFill/>
          <a:ln>
            <a:noFill/>
          </a:ln>
        </p:spPr>
      </p:pic>
      <p:pic>
        <p:nvPicPr>
          <p:cNvPr id="236" name="Google Shape;236;p34"/>
          <p:cNvPicPr preferRelativeResize="0"/>
          <p:nvPr/>
        </p:nvPicPr>
        <p:blipFill>
          <a:blip r:embed="rId6">
            <a:alphaModFix amt="70000"/>
          </a:blip>
          <a:stretch>
            <a:fillRect/>
          </a:stretch>
        </p:blipFill>
        <p:spPr>
          <a:xfrm>
            <a:off x="947724" y="3274415"/>
            <a:ext cx="7191376" cy="12737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5"/>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42" name="Google Shape;242;p35"/>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43" name="Google Shape;243;p3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CASE-3 (Output-SIM)</a:t>
            </a:r>
            <a:endParaRPr b="1">
              <a:solidFill>
                <a:srgbClr val="6FBDBC"/>
              </a:solidFill>
            </a:endParaRPr>
          </a:p>
        </p:txBody>
      </p:sp>
      <p:pic>
        <p:nvPicPr>
          <p:cNvPr id="244" name="Google Shape;244;p35"/>
          <p:cNvPicPr preferRelativeResize="0"/>
          <p:nvPr/>
        </p:nvPicPr>
        <p:blipFill>
          <a:blip r:embed="rId5">
            <a:alphaModFix amt="80000"/>
          </a:blip>
          <a:stretch>
            <a:fillRect/>
          </a:stretch>
        </p:blipFill>
        <p:spPr>
          <a:xfrm>
            <a:off x="985838" y="3340275"/>
            <a:ext cx="7172325" cy="800100"/>
          </a:xfrm>
          <a:prstGeom prst="rect">
            <a:avLst/>
          </a:prstGeom>
          <a:noFill/>
          <a:ln>
            <a:noFill/>
          </a:ln>
        </p:spPr>
      </p:pic>
      <p:pic>
        <p:nvPicPr>
          <p:cNvPr id="245" name="Google Shape;245;p35"/>
          <p:cNvPicPr preferRelativeResize="0"/>
          <p:nvPr/>
        </p:nvPicPr>
        <p:blipFill>
          <a:blip r:embed="rId6">
            <a:alphaModFix amt="80000"/>
          </a:blip>
          <a:stretch>
            <a:fillRect/>
          </a:stretch>
        </p:blipFill>
        <p:spPr>
          <a:xfrm>
            <a:off x="1019188" y="1896713"/>
            <a:ext cx="7105650" cy="1057275"/>
          </a:xfrm>
          <a:prstGeom prst="rect">
            <a:avLst/>
          </a:prstGeom>
          <a:noFill/>
          <a:ln>
            <a:noFill/>
          </a:ln>
        </p:spPr>
      </p:pic>
      <p:sp>
        <p:nvSpPr>
          <p:cNvPr id="246" name="Google Shape;246;p35"/>
          <p:cNvSpPr txBox="1"/>
          <p:nvPr/>
        </p:nvSpPr>
        <p:spPr>
          <a:xfrm>
            <a:off x="6751775" y="4436650"/>
            <a:ext cx="19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FBDBC"/>
                </a:solidFill>
              </a:rPr>
              <a:t>CASE-4 (EXITS)*</a:t>
            </a:r>
            <a:endParaRPr>
              <a:solidFill>
                <a:srgbClr val="6FBDB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6FBDBC"/>
                </a:solidFill>
              </a:rPr>
              <a:t>&gt;&gt;FUTURE SCALABILITY</a:t>
            </a:r>
            <a:endParaRPr b="1" dirty="0">
              <a:solidFill>
                <a:srgbClr val="6FBDBC"/>
              </a:solidFill>
            </a:endParaRPr>
          </a:p>
        </p:txBody>
      </p:sp>
      <p:sp>
        <p:nvSpPr>
          <p:cNvPr id="162" name="Google Shape;162;p28"/>
          <p:cNvSpPr txBox="1">
            <a:spLocks noGrp="1"/>
          </p:cNvSpPr>
          <p:nvPr>
            <p:ph type="body" idx="1"/>
          </p:nvPr>
        </p:nvSpPr>
        <p:spPr>
          <a:xfrm>
            <a:off x="311700" y="1626900"/>
            <a:ext cx="8520600" cy="3824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IN" sz="1500" dirty="0">
                <a:latin typeface="Courier New"/>
                <a:ea typeface="Courier New"/>
                <a:cs typeface="Courier New"/>
                <a:sym typeface="Courier New"/>
              </a:rPr>
              <a:t>Addition of a Separate structure to store patient data. Which will contain the data of the patient who was treated /will seek treatment in Hospital. The data of the patient will be stored in a DAT file in system</a:t>
            </a:r>
          </a:p>
          <a:p>
            <a:pPr marL="0" lvl="0" indent="0" algn="l" rtl="0">
              <a:lnSpc>
                <a:spcPct val="100000"/>
              </a:lnSpc>
              <a:spcBef>
                <a:spcPts val="0"/>
              </a:spcBef>
              <a:spcAft>
                <a:spcPts val="0"/>
              </a:spcAft>
              <a:buNone/>
            </a:pPr>
            <a:r>
              <a:rPr lang="en-IN" sz="1500" dirty="0">
                <a:latin typeface="Courier New"/>
                <a:ea typeface="Courier New"/>
                <a:cs typeface="Courier New"/>
                <a:sym typeface="Courier New"/>
              </a:rPr>
              <a:t>Which is saved in case the system powers down the data can be fetched without any problem.</a:t>
            </a:r>
            <a:br>
              <a:rPr lang="en-IN" sz="1500" dirty="0">
                <a:latin typeface="Courier New"/>
                <a:ea typeface="Courier New"/>
                <a:cs typeface="Courier New"/>
                <a:sym typeface="Courier New"/>
              </a:rPr>
            </a:br>
            <a:br>
              <a:rPr lang="en-IN" sz="1500" dirty="0">
                <a:latin typeface="Courier New"/>
                <a:ea typeface="Courier New"/>
                <a:cs typeface="Courier New"/>
                <a:sym typeface="Courier New"/>
              </a:rPr>
            </a:br>
            <a:r>
              <a:rPr lang="en-IN" sz="1500" dirty="0">
                <a:latin typeface="Courier New"/>
                <a:ea typeface="Courier New"/>
                <a:cs typeface="Courier New"/>
                <a:sym typeface="Courier New"/>
              </a:rPr>
              <a:t>This data consist of Name of patient, His ID, Blood group, Disease.</a:t>
            </a:r>
          </a:p>
          <a:p>
            <a:pPr marL="0" lvl="0" indent="0" algn="l" rtl="0">
              <a:lnSpc>
                <a:spcPct val="100000"/>
              </a:lnSpc>
              <a:spcBef>
                <a:spcPts val="0"/>
              </a:spcBef>
              <a:spcAft>
                <a:spcPts val="0"/>
              </a:spcAft>
              <a:buNone/>
            </a:pPr>
            <a:r>
              <a:rPr lang="en-IN" sz="1500" dirty="0">
                <a:latin typeface="Courier New"/>
                <a:ea typeface="Courier New"/>
                <a:cs typeface="Courier New"/>
                <a:sym typeface="Courier New"/>
              </a:rPr>
              <a:t>We have added the code snippet of implementation  of this in our Docs</a:t>
            </a:r>
            <a:endParaRPr sz="1500" dirty="0">
              <a:latin typeface="Courier New"/>
              <a:ea typeface="Courier New"/>
              <a:cs typeface="Courier New"/>
              <a:sym typeface="Courier New"/>
            </a:endParaRPr>
          </a:p>
        </p:txBody>
      </p:sp>
      <p:pic>
        <p:nvPicPr>
          <p:cNvPr id="163" name="Google Shape;163;p28"/>
          <p:cNvPicPr preferRelativeResize="0"/>
          <p:nvPr/>
        </p:nvPicPr>
        <p:blipFill>
          <a:blip r:embed="rId3">
            <a:alphaModFix amt="10000"/>
          </a:blip>
          <a:stretch>
            <a:fillRect/>
          </a:stretch>
        </p:blipFill>
        <p:spPr>
          <a:xfrm>
            <a:off x="4586288" y="428625"/>
            <a:ext cx="3781425" cy="4286250"/>
          </a:xfrm>
          <a:prstGeom prst="rect">
            <a:avLst/>
          </a:prstGeom>
          <a:noFill/>
          <a:ln>
            <a:noFill/>
          </a:ln>
        </p:spPr>
      </p:pic>
    </p:spTree>
    <p:extLst>
      <p:ext uri="{BB962C8B-B14F-4D97-AF65-F5344CB8AC3E}">
        <p14:creationId xmlns:p14="http://schemas.microsoft.com/office/powerpoint/2010/main" val="151886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6FBDBC"/>
                </a:solidFill>
              </a:rPr>
              <a:t>&gt;&gt; Output With New Database (DAT)</a:t>
            </a:r>
            <a:endParaRPr b="1" dirty="0">
              <a:solidFill>
                <a:srgbClr val="6FBDBC"/>
              </a:solidFill>
            </a:endParaRPr>
          </a:p>
        </p:txBody>
      </p:sp>
      <p:pic>
        <p:nvPicPr>
          <p:cNvPr id="163" name="Google Shape;163;p28"/>
          <p:cNvPicPr preferRelativeResize="0"/>
          <p:nvPr/>
        </p:nvPicPr>
        <p:blipFill>
          <a:blip r:embed="rId3">
            <a:alphaModFix amt="10000"/>
          </a:blip>
          <a:stretch>
            <a:fillRect/>
          </a:stretch>
        </p:blipFill>
        <p:spPr>
          <a:xfrm>
            <a:off x="4586288" y="428625"/>
            <a:ext cx="3781425" cy="4286250"/>
          </a:xfrm>
          <a:prstGeom prst="rect">
            <a:avLst/>
          </a:prstGeom>
          <a:noFill/>
          <a:ln>
            <a:noFill/>
          </a:ln>
        </p:spPr>
      </p:pic>
      <p:pic>
        <p:nvPicPr>
          <p:cNvPr id="3" name="Picture 2">
            <a:extLst>
              <a:ext uri="{FF2B5EF4-FFF2-40B4-BE49-F238E27FC236}">
                <a16:creationId xmlns:a16="http://schemas.microsoft.com/office/drawing/2014/main" id="{8BA795A7-6D5E-3BB1-21E7-7E32E30DE6F5}"/>
              </a:ext>
            </a:extLst>
          </p:cNvPr>
          <p:cNvPicPr>
            <a:picLocks noChangeAspect="1"/>
          </p:cNvPicPr>
          <p:nvPr/>
        </p:nvPicPr>
        <p:blipFill>
          <a:blip r:embed="rId4"/>
          <a:stretch>
            <a:fillRect/>
          </a:stretch>
        </p:blipFill>
        <p:spPr>
          <a:xfrm>
            <a:off x="1515322" y="1570656"/>
            <a:ext cx="3132091" cy="1371719"/>
          </a:xfrm>
          <a:prstGeom prst="rect">
            <a:avLst/>
          </a:prstGeom>
        </p:spPr>
      </p:pic>
      <p:pic>
        <p:nvPicPr>
          <p:cNvPr id="5" name="Picture 4">
            <a:extLst>
              <a:ext uri="{FF2B5EF4-FFF2-40B4-BE49-F238E27FC236}">
                <a16:creationId xmlns:a16="http://schemas.microsoft.com/office/drawing/2014/main" id="{C5E54450-31E8-2B18-C806-3FC98AEE4FA8}"/>
              </a:ext>
            </a:extLst>
          </p:cNvPr>
          <p:cNvPicPr>
            <a:picLocks noChangeAspect="1"/>
          </p:cNvPicPr>
          <p:nvPr/>
        </p:nvPicPr>
        <p:blipFill>
          <a:blip r:embed="rId5"/>
          <a:stretch>
            <a:fillRect/>
          </a:stretch>
        </p:blipFill>
        <p:spPr>
          <a:xfrm>
            <a:off x="3825091" y="2343167"/>
            <a:ext cx="2682472" cy="1714649"/>
          </a:xfrm>
          <a:prstGeom prst="rect">
            <a:avLst/>
          </a:prstGeom>
        </p:spPr>
      </p:pic>
      <p:sp>
        <p:nvSpPr>
          <p:cNvPr id="7" name="TextBox 6">
            <a:extLst>
              <a:ext uri="{FF2B5EF4-FFF2-40B4-BE49-F238E27FC236}">
                <a16:creationId xmlns:a16="http://schemas.microsoft.com/office/drawing/2014/main" id="{E1E6825B-1310-CE69-5A44-2A6CC1694BBE}"/>
              </a:ext>
            </a:extLst>
          </p:cNvPr>
          <p:cNvSpPr txBox="1"/>
          <p:nvPr/>
        </p:nvSpPr>
        <p:spPr>
          <a:xfrm>
            <a:off x="2286000" y="2417079"/>
            <a:ext cx="4572000" cy="307777"/>
          </a:xfrm>
          <a:prstGeom prst="rect">
            <a:avLst/>
          </a:prstGeom>
          <a:noFill/>
        </p:spPr>
        <p:txBody>
          <a:bodyPr wrap="square">
            <a:spAutoFit/>
          </a:bodyPr>
          <a:lstStyle/>
          <a:p>
            <a:r>
              <a:rPr lang="en-IN" sz="1400" dirty="0">
                <a:latin typeface="Courier New"/>
                <a:ea typeface="Courier New"/>
                <a:cs typeface="Courier New"/>
                <a:sym typeface="Courier New"/>
              </a:rPr>
              <a:t>without any problem</a:t>
            </a:r>
            <a:endParaRPr lang="en-IN" dirty="0"/>
          </a:p>
        </p:txBody>
      </p:sp>
      <p:sp>
        <p:nvSpPr>
          <p:cNvPr id="11" name="TextBox 10">
            <a:extLst>
              <a:ext uri="{FF2B5EF4-FFF2-40B4-BE49-F238E27FC236}">
                <a16:creationId xmlns:a16="http://schemas.microsoft.com/office/drawing/2014/main" id="{FDFEE41A-5208-D4E7-A00C-488EACE4129F}"/>
              </a:ext>
            </a:extLst>
          </p:cNvPr>
          <p:cNvSpPr txBox="1"/>
          <p:nvPr/>
        </p:nvSpPr>
        <p:spPr>
          <a:xfrm>
            <a:off x="335142" y="4360328"/>
            <a:ext cx="6363222" cy="461665"/>
          </a:xfrm>
          <a:prstGeom prst="rect">
            <a:avLst/>
          </a:prstGeom>
          <a:noFill/>
        </p:spPr>
        <p:txBody>
          <a:bodyPr wrap="square">
            <a:spAutoFit/>
          </a:bodyPr>
          <a:lstStyle/>
          <a:p>
            <a:r>
              <a:rPr lang="en-IN" sz="1200" dirty="0">
                <a:solidFill>
                  <a:schemeClr val="tx1"/>
                </a:solidFill>
                <a:latin typeface="Courier New"/>
                <a:cs typeface="Courier New"/>
                <a:sym typeface="Courier New"/>
              </a:rPr>
              <a:t>* After adding the data of patient here it will get stored in DAT which can be fetched and modified anytime</a:t>
            </a:r>
            <a:endParaRPr lang="en-IN" sz="1200" dirty="0">
              <a:solidFill>
                <a:schemeClr val="tx1"/>
              </a:solidFill>
            </a:endParaRPr>
          </a:p>
        </p:txBody>
      </p:sp>
      <p:pic>
        <p:nvPicPr>
          <p:cNvPr id="13" name="Picture 12">
            <a:extLst>
              <a:ext uri="{FF2B5EF4-FFF2-40B4-BE49-F238E27FC236}">
                <a16:creationId xmlns:a16="http://schemas.microsoft.com/office/drawing/2014/main" id="{0B65423B-9111-1CC0-C79B-0CC82C4447A0}"/>
              </a:ext>
            </a:extLst>
          </p:cNvPr>
          <p:cNvPicPr>
            <a:picLocks noChangeAspect="1"/>
          </p:cNvPicPr>
          <p:nvPr/>
        </p:nvPicPr>
        <p:blipFill>
          <a:blip r:embed="rId6"/>
          <a:stretch>
            <a:fillRect/>
          </a:stretch>
        </p:blipFill>
        <p:spPr>
          <a:xfrm>
            <a:off x="7007070" y="3754485"/>
            <a:ext cx="861135" cy="1211685"/>
          </a:xfrm>
          <a:prstGeom prst="rect">
            <a:avLst/>
          </a:prstGeom>
        </p:spPr>
      </p:pic>
    </p:spTree>
    <p:extLst>
      <p:ext uri="{BB962C8B-B14F-4D97-AF65-F5344CB8AC3E}">
        <p14:creationId xmlns:p14="http://schemas.microsoft.com/office/powerpoint/2010/main" val="63744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6"/>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252" name="Google Shape;252;p36"/>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253" name="Google Shape;253;p36"/>
          <p:cNvSpPr txBox="1">
            <a:spLocks noGrp="1"/>
          </p:cNvSpPr>
          <p:nvPr>
            <p:ph type="title"/>
          </p:nvPr>
        </p:nvSpPr>
        <p:spPr>
          <a:xfrm>
            <a:off x="311700" y="1435625"/>
            <a:ext cx="8589300" cy="20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620" b="1">
                <a:solidFill>
                  <a:srgbClr val="6FBDBC"/>
                </a:solidFill>
              </a:rPr>
              <a:t>printf( “ THANK-YOU ” );</a:t>
            </a:r>
            <a:endParaRPr sz="4620" b="1">
              <a:solidFill>
                <a:srgbClr val="6FBDB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20000"/>
          </a:blip>
          <a:srcRect r="-10729" b="11964"/>
          <a:stretch/>
        </p:blipFill>
        <p:spPr>
          <a:xfrm>
            <a:off x="5078425" y="1969725"/>
            <a:ext cx="4670651" cy="3173775"/>
          </a:xfrm>
          <a:prstGeom prst="rect">
            <a:avLst/>
          </a:prstGeom>
          <a:noFill/>
          <a:ln>
            <a:noFill/>
          </a:ln>
        </p:spPr>
      </p:pic>
      <p:sp>
        <p:nvSpPr>
          <p:cNvPr id="62" name="Google Shape;62;p1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PROBLEM STATEMENT</a:t>
            </a:r>
            <a:endParaRPr b="1">
              <a:solidFill>
                <a:srgbClr val="6FBDBC"/>
              </a:solidFill>
            </a:endParaRPr>
          </a:p>
        </p:txBody>
      </p:sp>
      <p:sp>
        <p:nvSpPr>
          <p:cNvPr id="63" name="Google Shape;63;p14"/>
          <p:cNvSpPr txBox="1">
            <a:spLocks noGrp="1"/>
          </p:cNvSpPr>
          <p:nvPr>
            <p:ph type="body" idx="1"/>
          </p:nvPr>
        </p:nvSpPr>
        <p:spPr>
          <a:xfrm>
            <a:off x="311700" y="1626900"/>
            <a:ext cx="8520600" cy="201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 sz="1500">
                <a:latin typeface="Roboto"/>
                <a:ea typeface="Roboto"/>
                <a:cs typeface="Roboto"/>
                <a:sym typeface="Roboto"/>
              </a:rPr>
              <a:t>Design and implement a Hospital Queue Management System to efficiently manage the flow of patients based on their priority levels. The system should provide the ability to enqueue new patients, display the current patient queue, and will send them to staff for treatment as per their Priority of case.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CONCEPTS USED</a:t>
            </a:r>
            <a:endParaRPr b="1">
              <a:solidFill>
                <a:srgbClr val="6FBDBC"/>
              </a:solidFill>
            </a:endParaRPr>
          </a:p>
        </p:txBody>
      </p:sp>
      <p:sp>
        <p:nvSpPr>
          <p:cNvPr id="69" name="Google Shape;69;p15"/>
          <p:cNvSpPr txBox="1">
            <a:spLocks noGrp="1"/>
          </p:cNvSpPr>
          <p:nvPr>
            <p:ph type="body" idx="1"/>
          </p:nvPr>
        </p:nvSpPr>
        <p:spPr>
          <a:xfrm>
            <a:off x="311700" y="1626900"/>
            <a:ext cx="8520600" cy="2613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QUEUE</a:t>
            </a:r>
            <a:endParaRPr sz="1500">
              <a:latin typeface="Roboto"/>
              <a:ea typeface="Roboto"/>
              <a:cs typeface="Roboto"/>
              <a:sym typeface="Roboto"/>
            </a:endParaRPr>
          </a:p>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STRUCTURES</a:t>
            </a:r>
            <a:endParaRPr sz="1500">
              <a:latin typeface="Roboto"/>
              <a:ea typeface="Roboto"/>
              <a:cs typeface="Roboto"/>
              <a:sym typeface="Roboto"/>
            </a:endParaRPr>
          </a:p>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PRIORITY QUEUE</a:t>
            </a:r>
            <a:endParaRPr sz="1500">
              <a:latin typeface="Roboto"/>
              <a:ea typeface="Roboto"/>
              <a:cs typeface="Roboto"/>
              <a:sym typeface="Roboto"/>
            </a:endParaRPr>
          </a:p>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ERROR-HANDLING</a:t>
            </a:r>
            <a:endParaRPr sz="1500">
              <a:latin typeface="Roboto"/>
              <a:ea typeface="Roboto"/>
              <a:cs typeface="Roboto"/>
              <a:sym typeface="Roboto"/>
            </a:endParaRPr>
          </a:p>
        </p:txBody>
      </p:sp>
      <p:grpSp>
        <p:nvGrpSpPr>
          <p:cNvPr id="70" name="Google Shape;70;p15"/>
          <p:cNvGrpSpPr/>
          <p:nvPr/>
        </p:nvGrpSpPr>
        <p:grpSpPr>
          <a:xfrm>
            <a:off x="1164925" y="752374"/>
            <a:ext cx="7520976" cy="5694626"/>
            <a:chOff x="1012525" y="828574"/>
            <a:chExt cx="7520976" cy="5694626"/>
          </a:xfrm>
        </p:grpSpPr>
        <p:pic>
          <p:nvPicPr>
            <p:cNvPr id="71" name="Google Shape;71;p15"/>
            <p:cNvPicPr preferRelativeResize="0"/>
            <p:nvPr/>
          </p:nvPicPr>
          <p:blipFill rotWithShape="1">
            <a:blip r:embed="rId3">
              <a:alphaModFix amt="30000"/>
            </a:blip>
            <a:srcRect b="23218"/>
            <a:stretch/>
          </p:blipFill>
          <p:spPr>
            <a:xfrm rot="-1157677">
              <a:off x="1026336" y="4508227"/>
              <a:ext cx="5852226" cy="1078397"/>
            </a:xfrm>
            <a:prstGeom prst="rect">
              <a:avLst/>
            </a:prstGeom>
            <a:noFill/>
            <a:ln>
              <a:noFill/>
            </a:ln>
          </p:spPr>
        </p:pic>
        <p:pic>
          <p:nvPicPr>
            <p:cNvPr id="72" name="Google Shape;72;p15"/>
            <p:cNvPicPr preferRelativeResize="0"/>
            <p:nvPr/>
          </p:nvPicPr>
          <p:blipFill rotWithShape="1">
            <a:blip r:embed="rId4">
              <a:alphaModFix amt="30000"/>
            </a:blip>
            <a:srcRect r="-361"/>
            <a:stretch/>
          </p:blipFill>
          <p:spPr>
            <a:xfrm rot="-890193">
              <a:off x="5863929" y="1089010"/>
              <a:ext cx="2374492" cy="261390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QUEUE</a:t>
            </a:r>
            <a:endParaRPr b="1">
              <a:solidFill>
                <a:srgbClr val="6FBDBC"/>
              </a:solidFill>
            </a:endParaRPr>
          </a:p>
        </p:txBody>
      </p:sp>
      <p:sp>
        <p:nvSpPr>
          <p:cNvPr id="78" name="Google Shape;78;p16"/>
          <p:cNvSpPr txBox="1">
            <a:spLocks noGrp="1"/>
          </p:cNvSpPr>
          <p:nvPr>
            <p:ph type="body" idx="1"/>
          </p:nvPr>
        </p:nvSpPr>
        <p:spPr>
          <a:xfrm>
            <a:off x="311700" y="1626900"/>
            <a:ext cx="8520600" cy="3382200"/>
          </a:xfrm>
          <a:prstGeom prst="rect">
            <a:avLst/>
          </a:prstGeom>
        </p:spPr>
        <p:txBody>
          <a:bodyPr spcFirstLastPara="1" wrap="square" lIns="91425" tIns="91425" rIns="91425" bIns="91425" anchor="t" anchorCtr="0">
            <a:normAutofit lnSpcReduction="10000"/>
          </a:bodyPr>
          <a:lstStyle/>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The primary data structure used for managing patients is a queue.</a:t>
            </a:r>
            <a:endParaRPr sz="1500">
              <a:latin typeface="Roboto"/>
              <a:ea typeface="Roboto"/>
              <a:cs typeface="Roboto"/>
              <a:sym typeface="Roboto"/>
            </a:endParaRPr>
          </a:p>
          <a:p>
            <a:pPr marL="457200" lvl="0" indent="-323850" algn="l" rtl="0">
              <a:lnSpc>
                <a:spcPct val="150000"/>
              </a:lnSpc>
              <a:spcBef>
                <a:spcPts val="0"/>
              </a:spcBef>
              <a:spcAft>
                <a:spcPts val="0"/>
              </a:spcAft>
              <a:buSzPts val="1500"/>
              <a:buFont typeface="Roboto"/>
              <a:buChar char="●"/>
            </a:pPr>
            <a:r>
              <a:rPr lang="en" sz="1500">
                <a:latin typeface="Roboto"/>
                <a:ea typeface="Roboto"/>
                <a:cs typeface="Roboto"/>
                <a:sym typeface="Roboto"/>
              </a:rPr>
              <a:t>Enqueue and dequeue operations are implemented to add and remove patients from the queue, respectively.</a:t>
            </a:r>
            <a:endParaRPr sz="1500">
              <a:latin typeface="Roboto"/>
              <a:ea typeface="Roboto"/>
              <a:cs typeface="Roboto"/>
              <a:sym typeface="Roboto"/>
            </a:endParaRPr>
          </a:p>
          <a:p>
            <a:pPr marL="0" lvl="0" indent="0" algn="l" rtl="0">
              <a:lnSpc>
                <a:spcPct val="150000"/>
              </a:lnSpc>
              <a:spcBef>
                <a:spcPts val="0"/>
              </a:spcBef>
              <a:spcAft>
                <a:spcPts val="0"/>
              </a:spcAft>
              <a:buNone/>
            </a:pPr>
            <a:endParaRPr sz="1500">
              <a:latin typeface="Roboto"/>
              <a:ea typeface="Roboto"/>
              <a:cs typeface="Roboto"/>
              <a:sym typeface="Roboto"/>
            </a:endParaRPr>
          </a:p>
          <a:p>
            <a:pPr marL="457200" lvl="0" indent="-323850" algn="l" rtl="0">
              <a:lnSpc>
                <a:spcPct val="150000"/>
              </a:lnSpc>
              <a:spcBef>
                <a:spcPts val="0"/>
              </a:spcBef>
              <a:spcAft>
                <a:spcPts val="0"/>
              </a:spcAft>
              <a:buClr>
                <a:srgbClr val="8CC1C1"/>
              </a:buClr>
              <a:buSzPts val="1500"/>
              <a:buFont typeface="Roboto"/>
              <a:buChar char="●"/>
            </a:pPr>
            <a:r>
              <a:rPr lang="en" sz="1500">
                <a:solidFill>
                  <a:srgbClr val="8CC1C1"/>
                </a:solidFill>
                <a:latin typeface="Roboto"/>
                <a:ea typeface="Roboto"/>
                <a:cs typeface="Roboto"/>
                <a:sym typeface="Roboto"/>
              </a:rPr>
              <a:t>Circular Queue:</a:t>
            </a:r>
            <a:endParaRPr sz="1500">
              <a:solidFill>
                <a:srgbClr val="8CC1C1"/>
              </a:solidFill>
              <a:latin typeface="Roboto"/>
              <a:ea typeface="Roboto"/>
              <a:cs typeface="Roboto"/>
              <a:sym typeface="Roboto"/>
            </a:endParaRPr>
          </a:p>
          <a:p>
            <a:pPr marL="457200" lvl="0" indent="0" algn="l" rtl="0">
              <a:lnSpc>
                <a:spcPct val="150000"/>
              </a:lnSpc>
              <a:spcBef>
                <a:spcPts val="0"/>
              </a:spcBef>
              <a:spcAft>
                <a:spcPts val="0"/>
              </a:spcAft>
              <a:buNone/>
            </a:pPr>
            <a:endParaRPr sz="1500">
              <a:latin typeface="Roboto"/>
              <a:ea typeface="Roboto"/>
              <a:cs typeface="Roboto"/>
              <a:sym typeface="Roboto"/>
            </a:endParaRPr>
          </a:p>
          <a:p>
            <a:pPr marL="457200" lvl="0" indent="0" algn="l" rtl="0">
              <a:lnSpc>
                <a:spcPct val="150000"/>
              </a:lnSpc>
              <a:spcBef>
                <a:spcPts val="0"/>
              </a:spcBef>
              <a:spcAft>
                <a:spcPts val="0"/>
              </a:spcAft>
              <a:buNone/>
            </a:pPr>
            <a:r>
              <a:rPr lang="en" sz="1500">
                <a:latin typeface="Roboto"/>
                <a:ea typeface="Roboto"/>
                <a:cs typeface="Roboto"/>
                <a:sym typeface="Roboto"/>
              </a:rPr>
              <a:t>The queue is implemented as a circular queue to efficiently manage patient data without wasting space.</a:t>
            </a:r>
            <a:endParaRPr sz="1500">
              <a:latin typeface="Roboto"/>
              <a:ea typeface="Roboto"/>
              <a:cs typeface="Roboto"/>
              <a:sym typeface="Roboto"/>
            </a:endParaRPr>
          </a:p>
          <a:p>
            <a:pPr marL="0" lvl="0" indent="0" algn="l" rtl="0">
              <a:lnSpc>
                <a:spcPct val="150000"/>
              </a:lnSpc>
              <a:spcBef>
                <a:spcPts val="0"/>
              </a:spcBef>
              <a:spcAft>
                <a:spcPts val="0"/>
              </a:spcAft>
              <a:buNone/>
            </a:pPr>
            <a:endParaRPr sz="1500">
              <a:latin typeface="Roboto"/>
              <a:ea typeface="Roboto"/>
              <a:cs typeface="Roboto"/>
              <a:sym typeface="Roboto"/>
            </a:endParaRPr>
          </a:p>
          <a:p>
            <a:pPr marL="457200" lvl="0" indent="0" algn="l" rtl="0">
              <a:lnSpc>
                <a:spcPct val="150000"/>
              </a:lnSpc>
              <a:spcBef>
                <a:spcPts val="0"/>
              </a:spcBef>
              <a:spcAft>
                <a:spcPts val="1200"/>
              </a:spcAft>
              <a:buNone/>
            </a:pPr>
            <a:endParaRPr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STRUCTURES</a:t>
            </a:r>
            <a:endParaRPr b="1">
              <a:solidFill>
                <a:srgbClr val="6FBDBC"/>
              </a:solidFill>
            </a:endParaRPr>
          </a:p>
          <a:p>
            <a:pPr marL="0" lvl="0" indent="0" algn="l" rtl="0">
              <a:spcBef>
                <a:spcPts val="0"/>
              </a:spcBef>
              <a:spcAft>
                <a:spcPts val="0"/>
              </a:spcAft>
              <a:buNone/>
            </a:pPr>
            <a:endParaRPr b="1">
              <a:solidFill>
                <a:srgbClr val="6FBDBC"/>
              </a:solidFill>
            </a:endParaRPr>
          </a:p>
        </p:txBody>
      </p:sp>
      <p:sp>
        <p:nvSpPr>
          <p:cNvPr id="84" name="Google Shape;84;p17"/>
          <p:cNvSpPr txBox="1">
            <a:spLocks noGrp="1"/>
          </p:cNvSpPr>
          <p:nvPr>
            <p:ph type="body" idx="1"/>
          </p:nvPr>
        </p:nvSpPr>
        <p:spPr>
          <a:xfrm>
            <a:off x="311700" y="1626900"/>
            <a:ext cx="8520600" cy="9450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1200"/>
              </a:spcAft>
              <a:buNone/>
            </a:pPr>
            <a:r>
              <a:rPr lang="en" sz="1500">
                <a:latin typeface="Roboto"/>
                <a:ea typeface="Roboto"/>
                <a:cs typeface="Roboto"/>
                <a:sym typeface="Roboto"/>
              </a:rPr>
              <a:t>The project uses structures to represent patients and organize patient data with attributes such as name and priority.</a:t>
            </a:r>
            <a:endParaRPr sz="1500">
              <a:latin typeface="Roboto"/>
              <a:ea typeface="Roboto"/>
              <a:cs typeface="Roboto"/>
              <a:sym typeface="Roboto"/>
            </a:endParaRPr>
          </a:p>
        </p:txBody>
      </p:sp>
      <p:sp>
        <p:nvSpPr>
          <p:cNvPr id="85" name="Google Shape;85;p17"/>
          <p:cNvSpPr txBox="1"/>
          <p:nvPr/>
        </p:nvSpPr>
        <p:spPr>
          <a:xfrm>
            <a:off x="304800" y="2667000"/>
            <a:ext cx="621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FBDBC"/>
                </a:solidFill>
              </a:rPr>
              <a:t>&gt;&gt; PRIORITY QUEUE</a:t>
            </a:r>
            <a:endParaRPr sz="2500" b="1">
              <a:solidFill>
                <a:srgbClr val="6FBDBC"/>
              </a:solidFill>
            </a:endParaRPr>
          </a:p>
        </p:txBody>
      </p:sp>
      <p:sp>
        <p:nvSpPr>
          <p:cNvPr id="86" name="Google Shape;86;p17"/>
          <p:cNvSpPr txBox="1"/>
          <p:nvPr/>
        </p:nvSpPr>
        <p:spPr>
          <a:xfrm>
            <a:off x="304800" y="3429000"/>
            <a:ext cx="8280000" cy="7620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1200"/>
              </a:spcAft>
              <a:buNone/>
            </a:pPr>
            <a:r>
              <a:rPr lang="en" sz="1500">
                <a:solidFill>
                  <a:schemeClr val="lt2"/>
                </a:solidFill>
                <a:latin typeface="Roboto"/>
                <a:ea typeface="Roboto"/>
                <a:cs typeface="Roboto"/>
                <a:sym typeface="Roboto"/>
              </a:rPr>
              <a:t>Although not explicitly mentioned, the project simulates a priority queue behavior where patients are dequeued based on their priority levels.</a:t>
            </a:r>
            <a:endParaRPr sz="15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a:t>
            </a:r>
            <a:r>
              <a:rPr lang="en" sz="2750" b="1">
                <a:solidFill>
                  <a:srgbClr val="6FBDBC"/>
                </a:solidFill>
                <a:latin typeface="Roboto"/>
                <a:ea typeface="Roboto"/>
                <a:cs typeface="Roboto"/>
                <a:sym typeface="Roboto"/>
              </a:rPr>
              <a:t>ERROR-HANDLING</a:t>
            </a:r>
            <a:endParaRPr sz="2750" b="1">
              <a:solidFill>
                <a:srgbClr val="6FBDBC"/>
              </a:solidFill>
              <a:latin typeface="Roboto"/>
              <a:ea typeface="Roboto"/>
              <a:cs typeface="Roboto"/>
              <a:sym typeface="Roboto"/>
            </a:endParaRPr>
          </a:p>
          <a:p>
            <a:pPr marL="0" lvl="0" indent="0" algn="l" rtl="0">
              <a:spcBef>
                <a:spcPts val="0"/>
              </a:spcBef>
              <a:spcAft>
                <a:spcPts val="0"/>
              </a:spcAft>
              <a:buNone/>
            </a:pPr>
            <a:endParaRPr b="1">
              <a:solidFill>
                <a:srgbClr val="6FBDBC"/>
              </a:solidFill>
            </a:endParaRPr>
          </a:p>
        </p:txBody>
      </p:sp>
      <p:sp>
        <p:nvSpPr>
          <p:cNvPr id="92" name="Google Shape;92;p18"/>
          <p:cNvSpPr txBox="1">
            <a:spLocks noGrp="1"/>
          </p:cNvSpPr>
          <p:nvPr>
            <p:ph type="body" idx="1"/>
          </p:nvPr>
        </p:nvSpPr>
        <p:spPr>
          <a:xfrm>
            <a:off x="791925" y="1605575"/>
            <a:ext cx="7854000" cy="3382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1500">
                <a:latin typeface="Roboto"/>
                <a:ea typeface="Roboto"/>
                <a:cs typeface="Roboto"/>
                <a:sym typeface="Roboto"/>
              </a:rPr>
              <a:t>The code includes error handling to check if the queue is full or empty, displaying appropriate messages to the user.</a:t>
            </a:r>
            <a:endParaRPr sz="1500">
              <a:latin typeface="Roboto"/>
              <a:ea typeface="Roboto"/>
              <a:cs typeface="Roboto"/>
              <a:sym typeface="Roboto"/>
            </a:endParaRPr>
          </a:p>
        </p:txBody>
      </p:sp>
      <p:pic>
        <p:nvPicPr>
          <p:cNvPr id="93" name="Google Shape;93;p18"/>
          <p:cNvPicPr preferRelativeResize="0"/>
          <p:nvPr/>
        </p:nvPicPr>
        <p:blipFill rotWithShape="1">
          <a:blip r:embed="rId3">
            <a:alphaModFix amt="30000"/>
          </a:blip>
          <a:srcRect r="18213" b="18354"/>
          <a:stretch/>
        </p:blipFill>
        <p:spPr>
          <a:xfrm>
            <a:off x="5070925" y="1801425"/>
            <a:ext cx="4073075" cy="338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mt="10000"/>
          </a:blip>
          <a:stretch>
            <a:fillRect/>
          </a:stretch>
        </p:blipFill>
        <p:spPr>
          <a:xfrm>
            <a:off x="1809750" y="428625"/>
            <a:ext cx="5524500" cy="4286250"/>
          </a:xfrm>
          <a:prstGeom prst="rect">
            <a:avLst/>
          </a:prstGeom>
          <a:noFill/>
          <a:ln>
            <a:noFill/>
          </a:ln>
        </p:spPr>
      </p:pic>
      <p:sp>
        <p:nvSpPr>
          <p:cNvPr id="99" name="Google Shape;99;p19"/>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ALGORITHM</a:t>
            </a:r>
            <a:endParaRPr b="1">
              <a:solidFill>
                <a:srgbClr val="6FBDBC"/>
              </a:solidFill>
            </a:endParaRPr>
          </a:p>
        </p:txBody>
      </p:sp>
      <p:sp>
        <p:nvSpPr>
          <p:cNvPr id="100" name="Google Shape;100;p19"/>
          <p:cNvSpPr txBox="1">
            <a:spLocks noGrp="1"/>
          </p:cNvSpPr>
          <p:nvPr>
            <p:ph type="body" idx="1"/>
          </p:nvPr>
        </p:nvSpPr>
        <p:spPr>
          <a:xfrm>
            <a:off x="311700" y="1626900"/>
            <a:ext cx="8520600" cy="3824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 sz="1500">
                <a:solidFill>
                  <a:srgbClr val="8CC1C1"/>
                </a:solidFill>
                <a:latin typeface="Roboto"/>
                <a:ea typeface="Roboto"/>
                <a:cs typeface="Roboto"/>
                <a:sym typeface="Roboto"/>
              </a:rPr>
              <a:t>STEP-1 START</a:t>
            </a:r>
            <a:endParaRPr sz="1500">
              <a:solidFill>
                <a:srgbClr val="8CC1C1"/>
              </a:solidFill>
              <a:latin typeface="Roboto"/>
              <a:ea typeface="Roboto"/>
              <a:cs typeface="Roboto"/>
              <a:sym typeface="Roboto"/>
            </a:endParaRPr>
          </a:p>
          <a:p>
            <a:pPr marL="0" lvl="0" indent="0" algn="l" rtl="0">
              <a:lnSpc>
                <a:spcPct val="115000"/>
              </a:lnSpc>
              <a:spcBef>
                <a:spcPts val="1200"/>
              </a:spcBef>
              <a:spcAft>
                <a:spcPts val="0"/>
              </a:spcAft>
              <a:buNone/>
            </a:pPr>
            <a:r>
              <a:rPr lang="en" sz="1500">
                <a:solidFill>
                  <a:srgbClr val="8CC1C1"/>
                </a:solidFill>
                <a:latin typeface="Roboto"/>
                <a:ea typeface="Roboto"/>
                <a:cs typeface="Roboto"/>
                <a:sym typeface="Roboto"/>
              </a:rPr>
              <a:t>STEP-2 Initialization: </a:t>
            </a:r>
            <a:r>
              <a:rPr lang="en" sz="1500">
                <a:latin typeface="Roboto"/>
                <a:ea typeface="Roboto"/>
                <a:cs typeface="Roboto"/>
                <a:sym typeface="Roboto"/>
              </a:rPr>
              <a:t>Initialize an empty circular queue for patient management.</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solidFill>
                  <a:srgbClr val="8CC1C1"/>
                </a:solidFill>
                <a:latin typeface="Roboto"/>
                <a:ea typeface="Roboto"/>
                <a:cs typeface="Roboto"/>
                <a:sym typeface="Roboto"/>
              </a:rPr>
              <a:t>STEP-3 User Interaction Loop: </a:t>
            </a:r>
            <a:r>
              <a:rPr lang="en" sz="1500">
                <a:latin typeface="Roboto"/>
                <a:ea typeface="Roboto"/>
                <a:cs typeface="Roboto"/>
                <a:sym typeface="Roboto"/>
              </a:rPr>
              <a:t>Display a menu to the user with options to enqueue a patient, display the queue, simulate treatment, or exit.</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latin typeface="Roboto"/>
                <a:ea typeface="Roboto"/>
                <a:cs typeface="Roboto"/>
                <a:sym typeface="Roboto"/>
              </a:rPr>
              <a:t>Accept user input and perform the corresponding action.</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solidFill>
                  <a:srgbClr val="8CC1C1"/>
                </a:solidFill>
                <a:latin typeface="Roboto"/>
                <a:ea typeface="Roboto"/>
                <a:cs typeface="Roboto"/>
                <a:sym typeface="Roboto"/>
              </a:rPr>
              <a:t>STEP-4 Enqueue Operation:</a:t>
            </a:r>
            <a:r>
              <a:rPr lang="en" sz="1500">
                <a:latin typeface="Roboto"/>
                <a:ea typeface="Roboto"/>
                <a:cs typeface="Roboto"/>
                <a:sym typeface="Roboto"/>
              </a:rPr>
              <a:t> Prompt the user for patient information (name and priority).</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latin typeface="Roboto"/>
                <a:ea typeface="Roboto"/>
                <a:cs typeface="Roboto"/>
                <a:sym typeface="Roboto"/>
              </a:rPr>
              <a:t>Enqueue the patient into the queue, displaying a message.</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latin typeface="Roboto"/>
                <a:ea typeface="Roboto"/>
                <a:cs typeface="Roboto"/>
                <a:sym typeface="Roboto"/>
              </a:rPr>
              <a:t>If the queue is full, show an error message.</a:t>
            </a:r>
            <a:endParaRPr sz="1500">
              <a:latin typeface="Roboto"/>
              <a:ea typeface="Roboto"/>
              <a:cs typeface="Roboto"/>
              <a:sym typeface="Roboto"/>
            </a:endParaRPr>
          </a:p>
          <a:p>
            <a:pPr marL="0" lvl="0" indent="0" algn="l" rtl="0">
              <a:lnSpc>
                <a:spcPct val="115000"/>
              </a:lnSpc>
              <a:spcBef>
                <a:spcPts val="1200"/>
              </a:spcBef>
              <a:spcAft>
                <a:spcPts val="0"/>
              </a:spcAft>
              <a:buNone/>
            </a:pPr>
            <a:endParaRPr sz="1500">
              <a:latin typeface="Roboto"/>
              <a:ea typeface="Roboto"/>
              <a:cs typeface="Roboto"/>
              <a:sym typeface="Roboto"/>
            </a:endParaRPr>
          </a:p>
          <a:p>
            <a:pPr marL="0" lvl="0" indent="0" algn="l" rtl="0">
              <a:lnSpc>
                <a:spcPct val="115000"/>
              </a:lnSpc>
              <a:spcBef>
                <a:spcPts val="1200"/>
              </a:spcBef>
              <a:spcAft>
                <a:spcPts val="1200"/>
              </a:spcAft>
              <a:buNone/>
            </a:pPr>
            <a:endParaRPr sz="1200">
              <a:solidFill>
                <a:srgbClr val="000000"/>
              </a:solidFill>
              <a:highlight>
                <a:srgbClr val="444654"/>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a:blip r:embed="rId3">
            <a:alphaModFix amt="10000"/>
          </a:blip>
          <a:stretch>
            <a:fillRect/>
          </a:stretch>
        </p:blipFill>
        <p:spPr>
          <a:xfrm>
            <a:off x="1809750" y="428625"/>
            <a:ext cx="5524500" cy="4286250"/>
          </a:xfrm>
          <a:prstGeom prst="rect">
            <a:avLst/>
          </a:prstGeom>
          <a:noFill/>
          <a:ln>
            <a:noFill/>
          </a:ln>
        </p:spPr>
      </p:pic>
      <p:sp>
        <p:nvSpPr>
          <p:cNvPr id="106" name="Google Shape;106;p20"/>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ALGORITHM</a:t>
            </a:r>
            <a:endParaRPr b="1">
              <a:solidFill>
                <a:srgbClr val="6FBDBC"/>
              </a:solidFill>
            </a:endParaRPr>
          </a:p>
        </p:txBody>
      </p:sp>
      <p:sp>
        <p:nvSpPr>
          <p:cNvPr id="107" name="Google Shape;107;p20"/>
          <p:cNvSpPr txBox="1">
            <a:spLocks noGrp="1"/>
          </p:cNvSpPr>
          <p:nvPr>
            <p:ph type="body" idx="1"/>
          </p:nvPr>
        </p:nvSpPr>
        <p:spPr>
          <a:xfrm>
            <a:off x="311700" y="1626900"/>
            <a:ext cx="8520600" cy="3824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a:solidFill>
                  <a:srgbClr val="8CC1C1"/>
                </a:solidFill>
                <a:latin typeface="Roboto"/>
                <a:ea typeface="Roboto"/>
                <a:cs typeface="Roboto"/>
                <a:sym typeface="Roboto"/>
              </a:rPr>
              <a:t>STEP-5 Display Queue Operation: </a:t>
            </a:r>
            <a:r>
              <a:rPr lang="en" sz="1500">
                <a:latin typeface="Roboto"/>
                <a:ea typeface="Roboto"/>
                <a:cs typeface="Roboto"/>
                <a:sym typeface="Roboto"/>
              </a:rPr>
              <a:t>Display the names and priorities of patients in the queue.</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latin typeface="Roboto"/>
                <a:ea typeface="Roboto"/>
                <a:cs typeface="Roboto"/>
                <a:sym typeface="Roboto"/>
              </a:rPr>
              <a:t>If the queue is empty, indicate that it is empty.</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solidFill>
                  <a:srgbClr val="8CC1C1"/>
                </a:solidFill>
                <a:latin typeface="Roboto"/>
                <a:ea typeface="Roboto"/>
                <a:cs typeface="Roboto"/>
                <a:sym typeface="Roboto"/>
              </a:rPr>
              <a:t>STEP-6 Simulate Treatment Operation</a:t>
            </a:r>
            <a:r>
              <a:rPr lang="en" sz="1500">
                <a:latin typeface="Roboto"/>
                <a:ea typeface="Roboto"/>
                <a:cs typeface="Roboto"/>
                <a:sym typeface="Roboto"/>
              </a:rPr>
              <a:t>: Dequeue and treat the patient with the highest priority.</a:t>
            </a:r>
            <a:endParaRPr sz="1500">
              <a:latin typeface="Roboto"/>
              <a:ea typeface="Roboto"/>
              <a:cs typeface="Roboto"/>
              <a:sym typeface="Roboto"/>
            </a:endParaRPr>
          </a:p>
          <a:p>
            <a:pPr marL="0" lvl="0" indent="0" algn="l" rtl="0">
              <a:spcBef>
                <a:spcPts val="1200"/>
              </a:spcBef>
              <a:spcAft>
                <a:spcPts val="0"/>
              </a:spcAft>
              <a:buNone/>
            </a:pPr>
            <a:r>
              <a:rPr lang="en" sz="1500">
                <a:latin typeface="Roboto"/>
                <a:ea typeface="Roboto"/>
                <a:cs typeface="Roboto"/>
                <a:sym typeface="Roboto"/>
              </a:rPr>
              <a:t>Simulate treatment using the </a:t>
            </a:r>
            <a:r>
              <a:rPr lang="en" sz="1500">
                <a:latin typeface="Courier New"/>
                <a:ea typeface="Courier New"/>
                <a:cs typeface="Courier New"/>
                <a:sym typeface="Courier New"/>
              </a:rPr>
              <a:t>sleep</a:t>
            </a:r>
            <a:r>
              <a:rPr lang="en" sz="1500">
                <a:latin typeface="Roboto"/>
                <a:ea typeface="Roboto"/>
                <a:cs typeface="Roboto"/>
                <a:sym typeface="Roboto"/>
              </a:rPr>
              <a:t> function.</a:t>
            </a:r>
            <a:endParaRPr sz="1500">
              <a:latin typeface="Roboto"/>
              <a:ea typeface="Roboto"/>
              <a:cs typeface="Roboto"/>
              <a:sym typeface="Roboto"/>
            </a:endParaRPr>
          </a:p>
          <a:p>
            <a:pPr marL="0" lvl="0" indent="0" algn="l" rtl="0">
              <a:spcBef>
                <a:spcPts val="1200"/>
              </a:spcBef>
              <a:spcAft>
                <a:spcPts val="0"/>
              </a:spcAft>
              <a:buNone/>
            </a:pPr>
            <a:r>
              <a:rPr lang="en" sz="1500">
                <a:latin typeface="Roboto"/>
                <a:ea typeface="Roboto"/>
                <a:cs typeface="Roboto"/>
                <a:sym typeface="Roboto"/>
              </a:rPr>
              <a:t>Display the remaining patients in the queue after treatment.</a:t>
            </a:r>
            <a:endParaRPr sz="1500">
              <a:latin typeface="Roboto"/>
              <a:ea typeface="Roboto"/>
              <a:cs typeface="Roboto"/>
              <a:sym typeface="Roboto"/>
            </a:endParaRPr>
          </a:p>
          <a:p>
            <a:pPr marL="0" lvl="0" indent="0" algn="l" rtl="0">
              <a:lnSpc>
                <a:spcPct val="115000"/>
              </a:lnSpc>
              <a:spcBef>
                <a:spcPts val="1200"/>
              </a:spcBef>
              <a:spcAft>
                <a:spcPts val="0"/>
              </a:spcAft>
              <a:buNone/>
            </a:pPr>
            <a:r>
              <a:rPr lang="en" sz="1500">
                <a:latin typeface="Roboto"/>
                <a:ea typeface="Roboto"/>
                <a:cs typeface="Roboto"/>
                <a:sym typeface="Roboto"/>
              </a:rPr>
              <a:t>If the queue is empty, show a message.</a:t>
            </a:r>
            <a:endParaRPr sz="1500">
              <a:latin typeface="Roboto"/>
              <a:ea typeface="Roboto"/>
              <a:cs typeface="Roboto"/>
              <a:sym typeface="Roboto"/>
            </a:endParaRPr>
          </a:p>
          <a:p>
            <a:pPr marL="0" lvl="0" indent="0" algn="l" rtl="0">
              <a:lnSpc>
                <a:spcPct val="115000"/>
              </a:lnSpc>
              <a:spcBef>
                <a:spcPts val="1200"/>
              </a:spcBef>
              <a:spcAft>
                <a:spcPts val="1200"/>
              </a:spcAft>
              <a:buNone/>
            </a:pPr>
            <a:r>
              <a:rPr lang="en" sz="1500">
                <a:solidFill>
                  <a:srgbClr val="8CC1C1"/>
                </a:solidFill>
                <a:latin typeface="Roboto"/>
                <a:ea typeface="Roboto"/>
                <a:cs typeface="Roboto"/>
                <a:sym typeface="Roboto"/>
              </a:rPr>
              <a:t>STEP-7 EXIT</a:t>
            </a:r>
            <a:endParaRPr sz="1500">
              <a:solidFill>
                <a:srgbClr val="8CC1C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9"/>
          <p:cNvPicPr preferRelativeResize="0"/>
          <p:nvPr/>
        </p:nvPicPr>
        <p:blipFill rotWithShape="1">
          <a:blip r:embed="rId3">
            <a:alphaModFix amt="20000"/>
          </a:blip>
          <a:srcRect l="21929" b="4223"/>
          <a:stretch/>
        </p:blipFill>
        <p:spPr>
          <a:xfrm>
            <a:off x="0" y="1038225"/>
            <a:ext cx="5086351" cy="4105275"/>
          </a:xfrm>
          <a:prstGeom prst="rect">
            <a:avLst/>
          </a:prstGeom>
          <a:noFill/>
          <a:ln>
            <a:noFill/>
          </a:ln>
        </p:spPr>
      </p:pic>
      <p:pic>
        <p:nvPicPr>
          <p:cNvPr id="169" name="Google Shape;169;p29"/>
          <p:cNvPicPr preferRelativeResize="0"/>
          <p:nvPr/>
        </p:nvPicPr>
        <p:blipFill rotWithShape="1">
          <a:blip r:embed="rId4">
            <a:alphaModFix amt="20000"/>
          </a:blip>
          <a:srcRect t="-22789" r="35056"/>
          <a:stretch/>
        </p:blipFill>
        <p:spPr>
          <a:xfrm>
            <a:off x="6306250" y="-1444300"/>
            <a:ext cx="2837750" cy="6096000"/>
          </a:xfrm>
          <a:prstGeom prst="rect">
            <a:avLst/>
          </a:prstGeom>
          <a:noFill/>
          <a:ln>
            <a:noFill/>
          </a:ln>
        </p:spPr>
      </p:pic>
      <p:sp>
        <p:nvSpPr>
          <p:cNvPr id="170" name="Google Shape;170;p29"/>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FBDBC"/>
                </a:solidFill>
              </a:rPr>
              <a:t>&gt;&gt; BLOCK-DIAGRAM</a:t>
            </a:r>
            <a:endParaRPr b="1">
              <a:solidFill>
                <a:srgbClr val="6FBDBC"/>
              </a:solidFill>
            </a:endParaRPr>
          </a:p>
        </p:txBody>
      </p:sp>
      <p:sp>
        <p:nvSpPr>
          <p:cNvPr id="171" name="Google Shape;171;p29"/>
          <p:cNvSpPr/>
          <p:nvPr/>
        </p:nvSpPr>
        <p:spPr>
          <a:xfrm>
            <a:off x="2440100" y="1466811"/>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2" name="Google Shape;172;p29"/>
          <p:cNvSpPr/>
          <p:nvPr/>
        </p:nvSpPr>
        <p:spPr>
          <a:xfrm>
            <a:off x="2440100" y="2591246"/>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3" name="Google Shape;173;p29"/>
          <p:cNvSpPr/>
          <p:nvPr/>
        </p:nvSpPr>
        <p:spPr>
          <a:xfrm>
            <a:off x="4644703" y="1466811"/>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4" name="Google Shape;174;p29"/>
          <p:cNvSpPr/>
          <p:nvPr/>
        </p:nvSpPr>
        <p:spPr>
          <a:xfrm>
            <a:off x="2440103" y="3715696"/>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5" name="Google Shape;175;p29"/>
          <p:cNvSpPr/>
          <p:nvPr/>
        </p:nvSpPr>
        <p:spPr>
          <a:xfrm>
            <a:off x="4644706" y="3715694"/>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6" name="Google Shape;176;p29"/>
          <p:cNvSpPr/>
          <p:nvPr/>
        </p:nvSpPr>
        <p:spPr>
          <a:xfrm>
            <a:off x="4644706" y="2591244"/>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7" name="Google Shape;177;p29"/>
          <p:cNvSpPr/>
          <p:nvPr/>
        </p:nvSpPr>
        <p:spPr>
          <a:xfrm>
            <a:off x="6849306" y="2228794"/>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sp>
        <p:nvSpPr>
          <p:cNvPr id="178" name="Google Shape;178;p29"/>
          <p:cNvSpPr/>
          <p:nvPr/>
        </p:nvSpPr>
        <p:spPr>
          <a:xfrm>
            <a:off x="311706" y="2953694"/>
            <a:ext cx="1879200" cy="859800"/>
          </a:xfrm>
          <a:prstGeom prst="roundRect">
            <a:avLst>
              <a:gd name="adj" fmla="val 16667"/>
            </a:avLst>
          </a:prstGeom>
          <a:solidFill>
            <a:schemeClr val="lt2"/>
          </a:solidFill>
          <a:ln w="9525" cap="flat" cmpd="sng">
            <a:solidFill>
              <a:schemeClr val="lt1"/>
            </a:solidFill>
            <a:prstDash val="solid"/>
            <a:round/>
            <a:headEnd type="none" w="sm" len="sm"/>
            <a:tailEnd type="none" w="sm" len="sm"/>
          </a:ln>
          <a:effectLst>
            <a:outerShdw blurRad="200025" dist="114300" dir="8160000" algn="bl" rotWithShape="0">
              <a:schemeClr val="dk1">
                <a:alpha val="1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2"/>
              </a:highlight>
            </a:endParaRPr>
          </a:p>
        </p:txBody>
      </p:sp>
      <p:cxnSp>
        <p:nvCxnSpPr>
          <p:cNvPr id="179" name="Google Shape;179;p29"/>
          <p:cNvCxnSpPr>
            <a:stCxn id="178" idx="3"/>
            <a:endCxn id="174" idx="1"/>
          </p:cNvCxnSpPr>
          <p:nvPr/>
        </p:nvCxnSpPr>
        <p:spPr>
          <a:xfrm>
            <a:off x="2190906" y="3383594"/>
            <a:ext cx="249300" cy="762000"/>
          </a:xfrm>
          <a:prstGeom prst="straightConnector1">
            <a:avLst/>
          </a:prstGeom>
          <a:noFill/>
          <a:ln w="28575" cap="flat" cmpd="sng">
            <a:solidFill>
              <a:srgbClr val="6FBDBC"/>
            </a:solidFill>
            <a:prstDash val="solid"/>
            <a:round/>
            <a:headEnd type="none" w="med" len="med"/>
            <a:tailEnd type="triangle" w="med" len="med"/>
          </a:ln>
        </p:spPr>
      </p:cxnSp>
      <p:cxnSp>
        <p:nvCxnSpPr>
          <p:cNvPr id="180" name="Google Shape;180;p29"/>
          <p:cNvCxnSpPr>
            <a:stCxn id="174" idx="0"/>
            <a:endCxn id="172" idx="2"/>
          </p:cNvCxnSpPr>
          <p:nvPr/>
        </p:nvCxnSpPr>
        <p:spPr>
          <a:xfrm rot="10800000">
            <a:off x="3379703" y="3451096"/>
            <a:ext cx="0" cy="264600"/>
          </a:xfrm>
          <a:prstGeom prst="straightConnector1">
            <a:avLst/>
          </a:prstGeom>
          <a:noFill/>
          <a:ln w="28575" cap="flat" cmpd="sng">
            <a:solidFill>
              <a:srgbClr val="6FBDBC"/>
            </a:solidFill>
            <a:prstDash val="solid"/>
            <a:round/>
            <a:headEnd type="none" w="med" len="med"/>
            <a:tailEnd type="triangle" w="med" len="med"/>
          </a:ln>
        </p:spPr>
      </p:cxnSp>
      <p:cxnSp>
        <p:nvCxnSpPr>
          <p:cNvPr id="181" name="Google Shape;181;p29"/>
          <p:cNvCxnSpPr>
            <a:stCxn id="172" idx="0"/>
            <a:endCxn id="171" idx="2"/>
          </p:cNvCxnSpPr>
          <p:nvPr/>
        </p:nvCxnSpPr>
        <p:spPr>
          <a:xfrm rot="10800000">
            <a:off x="3379700" y="2326646"/>
            <a:ext cx="0" cy="264600"/>
          </a:xfrm>
          <a:prstGeom prst="straightConnector1">
            <a:avLst/>
          </a:prstGeom>
          <a:noFill/>
          <a:ln w="28575" cap="flat" cmpd="sng">
            <a:solidFill>
              <a:srgbClr val="6FBDBC"/>
            </a:solidFill>
            <a:prstDash val="solid"/>
            <a:round/>
            <a:headEnd type="none" w="med" len="med"/>
            <a:tailEnd type="triangle" w="med" len="med"/>
          </a:ln>
        </p:spPr>
      </p:cxnSp>
      <p:cxnSp>
        <p:nvCxnSpPr>
          <p:cNvPr id="182" name="Google Shape;182;p29"/>
          <p:cNvCxnSpPr>
            <a:stCxn id="171" idx="3"/>
            <a:endCxn id="173" idx="1"/>
          </p:cNvCxnSpPr>
          <p:nvPr/>
        </p:nvCxnSpPr>
        <p:spPr>
          <a:xfrm>
            <a:off x="4319300" y="1896711"/>
            <a:ext cx="325500" cy="0"/>
          </a:xfrm>
          <a:prstGeom prst="straightConnector1">
            <a:avLst/>
          </a:prstGeom>
          <a:noFill/>
          <a:ln w="28575" cap="flat" cmpd="sng">
            <a:solidFill>
              <a:srgbClr val="6FBDBC"/>
            </a:solidFill>
            <a:prstDash val="solid"/>
            <a:round/>
            <a:headEnd type="none" w="med" len="med"/>
            <a:tailEnd type="triangle" w="med" len="med"/>
          </a:ln>
        </p:spPr>
      </p:cxnSp>
      <p:cxnSp>
        <p:nvCxnSpPr>
          <p:cNvPr id="183" name="Google Shape;183;p29"/>
          <p:cNvCxnSpPr>
            <a:stCxn id="173" idx="2"/>
            <a:endCxn id="176" idx="0"/>
          </p:cNvCxnSpPr>
          <p:nvPr/>
        </p:nvCxnSpPr>
        <p:spPr>
          <a:xfrm>
            <a:off x="5584303" y="2326611"/>
            <a:ext cx="0" cy="264600"/>
          </a:xfrm>
          <a:prstGeom prst="straightConnector1">
            <a:avLst/>
          </a:prstGeom>
          <a:noFill/>
          <a:ln w="28575" cap="flat" cmpd="sng">
            <a:solidFill>
              <a:srgbClr val="6FBDBC"/>
            </a:solidFill>
            <a:prstDash val="solid"/>
            <a:round/>
            <a:headEnd type="none" w="med" len="med"/>
            <a:tailEnd type="triangle" w="med" len="med"/>
          </a:ln>
        </p:spPr>
      </p:cxnSp>
      <p:cxnSp>
        <p:nvCxnSpPr>
          <p:cNvPr id="184" name="Google Shape;184;p29"/>
          <p:cNvCxnSpPr>
            <a:stCxn id="176" idx="2"/>
            <a:endCxn id="175" idx="0"/>
          </p:cNvCxnSpPr>
          <p:nvPr/>
        </p:nvCxnSpPr>
        <p:spPr>
          <a:xfrm>
            <a:off x="5584306" y="3451044"/>
            <a:ext cx="0" cy="264600"/>
          </a:xfrm>
          <a:prstGeom prst="straightConnector1">
            <a:avLst/>
          </a:prstGeom>
          <a:noFill/>
          <a:ln w="28575" cap="flat" cmpd="sng">
            <a:solidFill>
              <a:srgbClr val="6FBDBC"/>
            </a:solidFill>
            <a:prstDash val="solid"/>
            <a:round/>
            <a:headEnd type="none" w="med" len="med"/>
            <a:tailEnd type="triangle" w="med" len="med"/>
          </a:ln>
        </p:spPr>
      </p:cxnSp>
      <p:cxnSp>
        <p:nvCxnSpPr>
          <p:cNvPr id="185" name="Google Shape;185;p29"/>
          <p:cNvCxnSpPr>
            <a:stCxn id="175" idx="3"/>
            <a:endCxn id="177" idx="2"/>
          </p:cNvCxnSpPr>
          <p:nvPr/>
        </p:nvCxnSpPr>
        <p:spPr>
          <a:xfrm rot="10800000" flipH="1">
            <a:off x="6523906" y="3088694"/>
            <a:ext cx="1265100" cy="1056900"/>
          </a:xfrm>
          <a:prstGeom prst="straightConnector1">
            <a:avLst/>
          </a:prstGeom>
          <a:noFill/>
          <a:ln w="28575" cap="flat" cmpd="sng">
            <a:solidFill>
              <a:srgbClr val="6FBDBC"/>
            </a:solidFill>
            <a:prstDash val="solid"/>
            <a:round/>
            <a:headEnd type="none" w="med" len="med"/>
            <a:tailEnd type="triangle" w="med" len="med"/>
          </a:ln>
        </p:spPr>
      </p:cxnSp>
      <p:sp>
        <p:nvSpPr>
          <p:cNvPr id="186" name="Google Shape;186;p29"/>
          <p:cNvSpPr txBox="1"/>
          <p:nvPr/>
        </p:nvSpPr>
        <p:spPr>
          <a:xfrm>
            <a:off x="622300" y="3158325"/>
            <a:ext cx="2051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Main-program</a:t>
            </a:r>
            <a:endParaRPr>
              <a:solidFill>
                <a:schemeClr val="dk2"/>
              </a:solidFill>
            </a:endParaRPr>
          </a:p>
        </p:txBody>
      </p:sp>
      <p:sp>
        <p:nvSpPr>
          <p:cNvPr id="187" name="Google Shape;187;p29"/>
          <p:cNvSpPr txBox="1"/>
          <p:nvPr/>
        </p:nvSpPr>
        <p:spPr>
          <a:xfrm>
            <a:off x="2705442" y="3902538"/>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Initialize Queue</a:t>
            </a:r>
            <a:endParaRPr>
              <a:solidFill>
                <a:schemeClr val="dk2"/>
              </a:solidFill>
            </a:endParaRPr>
          </a:p>
        </p:txBody>
      </p:sp>
      <p:sp>
        <p:nvSpPr>
          <p:cNvPr id="188" name="Google Shape;188;p29"/>
          <p:cNvSpPr txBox="1"/>
          <p:nvPr/>
        </p:nvSpPr>
        <p:spPr>
          <a:xfrm>
            <a:off x="2903769" y="2802448"/>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User Loop</a:t>
            </a:r>
            <a:endParaRPr>
              <a:solidFill>
                <a:schemeClr val="dk2"/>
              </a:solidFill>
            </a:endParaRPr>
          </a:p>
        </p:txBody>
      </p:sp>
      <p:sp>
        <p:nvSpPr>
          <p:cNvPr id="189" name="Google Shape;189;p29"/>
          <p:cNvSpPr txBox="1"/>
          <p:nvPr/>
        </p:nvSpPr>
        <p:spPr>
          <a:xfrm>
            <a:off x="2540852" y="1710000"/>
            <a:ext cx="219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Enqueue Operation</a:t>
            </a:r>
            <a:endParaRPr>
              <a:solidFill>
                <a:schemeClr val="dk2"/>
              </a:solidFill>
            </a:endParaRPr>
          </a:p>
        </p:txBody>
      </p:sp>
      <p:sp>
        <p:nvSpPr>
          <p:cNvPr id="190" name="Google Shape;190;p29"/>
          <p:cNvSpPr txBox="1"/>
          <p:nvPr/>
        </p:nvSpPr>
        <p:spPr>
          <a:xfrm>
            <a:off x="5181600" y="167883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Display</a:t>
            </a:r>
            <a:endParaRPr>
              <a:solidFill>
                <a:schemeClr val="dk2"/>
              </a:solidFill>
            </a:endParaRPr>
          </a:p>
        </p:txBody>
      </p:sp>
      <p:sp>
        <p:nvSpPr>
          <p:cNvPr id="191" name="Google Shape;191;p29"/>
          <p:cNvSpPr txBox="1"/>
          <p:nvPr/>
        </p:nvSpPr>
        <p:spPr>
          <a:xfrm>
            <a:off x="4949600" y="28210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Sim-Treatment</a:t>
            </a:r>
            <a:endParaRPr>
              <a:solidFill>
                <a:schemeClr val="dk2"/>
              </a:solidFill>
            </a:endParaRPr>
          </a:p>
        </p:txBody>
      </p:sp>
      <p:sp>
        <p:nvSpPr>
          <p:cNvPr id="192" name="Google Shape;192;p29"/>
          <p:cNvSpPr txBox="1"/>
          <p:nvPr/>
        </p:nvSpPr>
        <p:spPr>
          <a:xfrm>
            <a:off x="4949600" y="39454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Exit Operation</a:t>
            </a:r>
            <a:endParaRPr>
              <a:solidFill>
                <a:schemeClr val="dk2"/>
              </a:solidFill>
            </a:endParaRPr>
          </a:p>
        </p:txBody>
      </p:sp>
      <p:sp>
        <p:nvSpPr>
          <p:cNvPr id="193" name="Google Shape;193;p29"/>
          <p:cNvSpPr txBox="1"/>
          <p:nvPr/>
        </p:nvSpPr>
        <p:spPr>
          <a:xfrm>
            <a:off x="7520850" y="24585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END</a:t>
            </a:r>
            <a:endParaRPr>
              <a:solidFill>
                <a:schemeClr val="dk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534</Words>
  <Application>Microsoft Office PowerPoint</Application>
  <PresentationFormat>On-screen Show (16:9)</PresentationFormat>
  <Paragraphs>63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Courier New</vt:lpstr>
      <vt:lpstr>Arial</vt:lpstr>
      <vt:lpstr>Simple Dark</vt:lpstr>
      <vt:lpstr>HOSPITAL  APPOINTMENT-SYSTEM</vt:lpstr>
      <vt:lpstr>&gt;&gt; PROBLEM STATEMENT</vt:lpstr>
      <vt:lpstr>&gt;&gt; CONCEPTS USED</vt:lpstr>
      <vt:lpstr>&gt;&gt; QUEUE</vt:lpstr>
      <vt:lpstr>&gt;&gt; STRUCTURES </vt:lpstr>
      <vt:lpstr>&gt;&gt; ERROR-HANDLING </vt:lpstr>
      <vt:lpstr>&gt;&gt; ALGORITHM</vt:lpstr>
      <vt:lpstr>&gt;&gt; ALGORITHM</vt:lpstr>
      <vt:lpstr>&gt;&gt; BLOCK-DIAGRAM</vt:lpstr>
      <vt:lpstr>&gt;&gt; MAIN-LOOP (Output-INSERT)</vt:lpstr>
      <vt:lpstr>&gt;&gt; CASE-1 (Output-INPUT)</vt:lpstr>
      <vt:lpstr>&gt;&gt; CASE-1 (Output-INPUT)</vt:lpstr>
      <vt:lpstr>&gt;&gt; CASE-2 (Output-SHOWFINAL)</vt:lpstr>
      <vt:lpstr>&gt;&gt; CASE-3 (Output-SIM)</vt:lpstr>
      <vt:lpstr>&gt;&gt; CASE-3 (Output-SIM)</vt:lpstr>
      <vt:lpstr>&gt;&gt;FUTURE SCALABILITY</vt:lpstr>
      <vt:lpstr>&gt;&gt; Output With New Database (DAT)</vt:lpstr>
      <vt:lpstr>printf( “ THANK-YOU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APPOINTMENT-SYSTEM</dc:title>
  <cp:lastModifiedBy>Meow Meow</cp:lastModifiedBy>
  <cp:revision>3</cp:revision>
  <dcterms:modified xsi:type="dcterms:W3CDTF">2023-11-17T12:11:00Z</dcterms:modified>
</cp:coreProperties>
</file>