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0" r:id="rId3"/>
    <p:sldId id="264" r:id="rId4"/>
    <p:sldId id="261" r:id="rId5"/>
    <p:sldId id="256" r:id="rId6"/>
    <p:sldId id="267" r:id="rId7"/>
    <p:sldId id="265" r:id="rId8"/>
    <p:sldId id="268" r:id="rId9"/>
    <p:sldId id="262" r:id="rId10"/>
    <p:sldId id="273" r:id="rId11"/>
    <p:sldId id="269" r:id="rId12"/>
    <p:sldId id="270" r:id="rId13"/>
    <p:sldId id="271" r:id="rId14"/>
    <p:sldId id="272" r:id="rId15"/>
    <p:sldId id="274" r:id="rId16"/>
    <p:sldId id="275" r:id="rId17"/>
    <p:sldId id="26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D525"/>
    <a:srgbClr val="FFD961"/>
    <a:srgbClr val="62DD37"/>
    <a:srgbClr val="FF3333"/>
    <a:srgbClr val="F68426"/>
    <a:srgbClr val="3B9546"/>
    <a:srgbClr val="FF1111"/>
    <a:srgbClr val="4AB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03A47-666B-4D8F-BD3E-0EE110B5EF3B}" type="datetimeFigureOut">
              <a:rPr lang="fr-FR" smtClean="0"/>
              <a:pPr/>
              <a:t>04/12/2015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7F976-AC3E-4C59-96CF-28642F8B50E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21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F976-AC3E-4C59-96CF-28642F8B50E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F976-AC3E-4C59-96CF-28642F8B50E7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F976-AC3E-4C59-96CF-28642F8B50E7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F976-AC3E-4C59-96CF-28642F8B50E7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F976-AC3E-4C59-96CF-28642F8B50E7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F976-AC3E-4C59-96CF-28642F8B50E7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81AE5-0B52-4D08-868B-0B0D9597EB03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F976-AC3E-4C59-96CF-28642F8B50E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F976-AC3E-4C59-96CF-28642F8B50E7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F976-AC3E-4C59-96CF-28642F8B50E7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F976-AC3E-4C59-96CF-28642F8B50E7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F976-AC3E-4C59-96CF-28642F8B50E7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F976-AC3E-4C59-96CF-28642F8B50E7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F976-AC3E-4C59-96CF-28642F8B50E7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9C9C-4B5C-4E33-93DC-FFABB74BA9A6}" type="datetimeFigureOut">
              <a:rPr lang="fr-FR" smtClean="0"/>
              <a:pPr/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A22-715A-4B6F-AF18-5BF50E91F3F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9C9C-4B5C-4E33-93DC-FFABB74BA9A6}" type="datetimeFigureOut">
              <a:rPr lang="fr-FR" smtClean="0"/>
              <a:pPr/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A22-715A-4B6F-AF18-5BF50E91F3F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9C9C-4B5C-4E33-93DC-FFABB74BA9A6}" type="datetimeFigureOut">
              <a:rPr lang="fr-FR" smtClean="0"/>
              <a:pPr/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A22-715A-4B6F-AF18-5BF50E91F3F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9C9C-4B5C-4E33-93DC-FFABB74BA9A6}" type="datetimeFigureOut">
              <a:rPr lang="fr-FR" smtClean="0"/>
              <a:pPr/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A22-715A-4B6F-AF18-5BF50E91F3F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9C9C-4B5C-4E33-93DC-FFABB74BA9A6}" type="datetimeFigureOut">
              <a:rPr lang="fr-FR" smtClean="0"/>
              <a:pPr/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A22-715A-4B6F-AF18-5BF50E91F3F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9C9C-4B5C-4E33-93DC-FFABB74BA9A6}" type="datetimeFigureOut">
              <a:rPr lang="fr-FR" smtClean="0"/>
              <a:pPr/>
              <a:t>04/12/2015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A22-715A-4B6F-AF18-5BF50E91F3F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9C9C-4B5C-4E33-93DC-FFABB74BA9A6}" type="datetimeFigureOut">
              <a:rPr lang="fr-FR" smtClean="0"/>
              <a:pPr/>
              <a:t>04/12/2015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A22-715A-4B6F-AF18-5BF50E91F3F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9C9C-4B5C-4E33-93DC-FFABB74BA9A6}" type="datetimeFigureOut">
              <a:rPr lang="fr-FR" smtClean="0"/>
              <a:pPr/>
              <a:t>04/12/2015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A22-715A-4B6F-AF18-5BF50E91F3F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9C9C-4B5C-4E33-93DC-FFABB74BA9A6}" type="datetimeFigureOut">
              <a:rPr lang="fr-FR" smtClean="0"/>
              <a:pPr/>
              <a:t>04/12/2015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A22-715A-4B6F-AF18-5BF50E91F3F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9C9C-4B5C-4E33-93DC-FFABB74BA9A6}" type="datetimeFigureOut">
              <a:rPr lang="fr-FR" smtClean="0"/>
              <a:pPr/>
              <a:t>04/12/2015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A22-715A-4B6F-AF18-5BF50E91F3F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9C9C-4B5C-4E33-93DC-FFABB74BA9A6}" type="datetimeFigureOut">
              <a:rPr lang="fr-FR" smtClean="0"/>
              <a:pPr/>
              <a:t>04/12/2015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A22-715A-4B6F-AF18-5BF50E91F3F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9C9C-4B5C-4E33-93DC-FFABB74BA9A6}" type="datetimeFigureOut">
              <a:rPr lang="fr-FR" smtClean="0"/>
              <a:pPr/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2A22-715A-4B6F-AF18-5BF50E91F3F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jpe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5" name="Picture 9" descr="Afficher l'image d'orig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0174"/>
            <a:ext cx="9144000" cy="4067182"/>
          </a:xfrm>
          <a:prstGeom prst="rect">
            <a:avLst/>
          </a:prstGeom>
          <a:noFill/>
        </p:spPr>
      </p:pic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-11036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adley Hand ITC" pitchFamily="66" charset="0"/>
                <a:ea typeface="Calibri" pitchFamily="34" charset="0"/>
                <a:cs typeface="Times New Roman" pitchFamily="18" charset="0"/>
              </a:rPr>
              <a:t>Culture et éducation : </a:t>
            </a:r>
            <a:endParaRPr kumimoji="0" lang="fr-FR" sz="5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adley Hand ITC" pitchFamily="66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adley Hand ITC" pitchFamily="66" charset="0"/>
                <a:ea typeface="Calibri" pitchFamily="34" charset="0"/>
                <a:cs typeface="Times New Roman" pitchFamily="18" charset="0"/>
              </a:rPr>
              <a:t>dans la famille et dans la société</a:t>
            </a:r>
            <a:endParaRPr kumimoji="0" lang="fr-FR" sz="5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adley Hand ITC" pitchFamily="66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534561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b="1" dirty="0">
                <a:solidFill>
                  <a:prstClr val="black"/>
                </a:solidFill>
                <a:latin typeface="Bradley Hand ITC" pitchFamily="66" charset="0"/>
                <a:ea typeface="Calibri" pitchFamily="34" charset="0"/>
                <a:cs typeface="Times New Roman" pitchFamily="18" charset="0"/>
              </a:rPr>
              <a:t>Les codes des uns, les attentes des autres : </a:t>
            </a:r>
            <a:endParaRPr lang="fr-FR" sz="4000" b="1" dirty="0">
              <a:solidFill>
                <a:prstClr val="black"/>
              </a:solidFill>
              <a:latin typeface="Bradley Hand ITC" pitchFamily="66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b="1" dirty="0">
                <a:solidFill>
                  <a:prstClr val="black"/>
                </a:solidFill>
                <a:latin typeface="Bradley Hand ITC" pitchFamily="66" charset="0"/>
                <a:ea typeface="Calibri" pitchFamily="34" charset="0"/>
                <a:cs typeface="Times New Roman" pitchFamily="18" charset="0"/>
              </a:rPr>
              <a:t>décrypter pour s’enrichir</a:t>
            </a:r>
            <a:endParaRPr lang="fr-FR" sz="4000" b="1" dirty="0">
              <a:solidFill>
                <a:prstClr val="black"/>
              </a:solidFill>
              <a:latin typeface="Bradley Hand ITC" pitchFamily="66" charset="0"/>
              <a:cs typeface="Arial" pitchFamily="34" charset="0"/>
            </a:endParaRPr>
          </a:p>
        </p:txBody>
      </p:sp>
      <p:sp>
        <p:nvSpPr>
          <p:cNvPr id="19459" name="AutoShape 3" descr="Résultat de recherche d'images pour &quot;cultur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5693"/>
            <a:ext cx="4608512" cy="45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974463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/>
              <a:t>_ Enfant _ </a:t>
            </a:r>
            <a:r>
              <a:rPr lang="fr-FR" sz="3500" i="1" dirty="0" smtClean="0">
                <a:solidFill>
                  <a:prstClr val="black"/>
                </a:solidFill>
              </a:rPr>
              <a:t>Facilité _ Moule _ Dictats _ … _</a:t>
            </a:r>
            <a:endParaRPr lang="fr-FR" sz="3500" i="1" dirty="0">
              <a:solidFill>
                <a:prstClr val="black"/>
              </a:solidFill>
            </a:endParaRPr>
          </a:p>
        </p:txBody>
      </p:sp>
      <p:sp>
        <p:nvSpPr>
          <p:cNvPr id="4" name="ZoneTexte 1"/>
          <p:cNvSpPr txBox="1"/>
          <p:nvPr/>
        </p:nvSpPr>
        <p:spPr>
          <a:xfrm>
            <a:off x="0" y="1428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Eduquer = </a:t>
            </a:r>
            <a:r>
              <a:rPr lang="fr-FR" sz="4000" b="1" dirty="0" smtClean="0"/>
              <a:t>Résister</a:t>
            </a:r>
            <a:endParaRPr lang="fr-FR" sz="4000" b="1" dirty="0"/>
          </a:p>
        </p:txBody>
      </p:sp>
      <p:sp>
        <p:nvSpPr>
          <p:cNvPr id="5" name="ZoneTexte 1"/>
          <p:cNvSpPr txBox="1"/>
          <p:nvPr/>
        </p:nvSpPr>
        <p:spPr>
          <a:xfrm>
            <a:off x="0" y="588946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Offrir la meilleure des armes: la pensée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7395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4" name="Picture 6" descr="Afficher l'image d'orig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500430" y="2857496"/>
            <a:ext cx="250033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500" b="1" dirty="0" smtClean="0"/>
              <a:t>ECOLE</a:t>
            </a:r>
            <a:endParaRPr lang="fr-FR" sz="6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Afficher l'image d'origine"/>
          <p:cNvPicPr>
            <a:picLocks noChangeAspect="1" noChangeArrowheads="1"/>
          </p:cNvPicPr>
          <p:nvPr/>
        </p:nvPicPr>
        <p:blipFill>
          <a:blip r:embed="rId3"/>
          <a:srcRect l="45775" t="29546" r="27816" b="31818"/>
          <a:stretch>
            <a:fillRect/>
          </a:stretch>
        </p:blipFill>
        <p:spPr bwMode="auto">
          <a:xfrm rot="21103080">
            <a:off x="3913155" y="4566664"/>
            <a:ext cx="1071570" cy="1506693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0001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0" y="1165996"/>
            <a:ext cx="4500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dirty="0" smtClean="0"/>
              <a:t>Apprentissage informel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619720" y="1154121"/>
            <a:ext cx="4500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dirty="0" smtClean="0"/>
              <a:t>Apprentissage formel </a:t>
            </a:r>
          </a:p>
        </p:txBody>
      </p:sp>
      <p:sp>
        <p:nvSpPr>
          <p:cNvPr id="39942" name="AutoShape 6" descr="Afficher l'image d'origine"/>
          <p:cNvSpPr>
            <a:spLocks noChangeAspect="1" noChangeArrowheads="1"/>
          </p:cNvSpPr>
          <p:nvPr/>
        </p:nvSpPr>
        <p:spPr bwMode="auto">
          <a:xfrm>
            <a:off x="155575" y="-1355725"/>
            <a:ext cx="9829800" cy="282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944" name="AutoShape 8" descr="Afficher l'image d'origine"/>
          <p:cNvSpPr>
            <a:spLocks noChangeAspect="1" noChangeArrowheads="1"/>
          </p:cNvSpPr>
          <p:nvPr/>
        </p:nvSpPr>
        <p:spPr bwMode="auto">
          <a:xfrm>
            <a:off x="155575" y="-1355725"/>
            <a:ext cx="9829800" cy="282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946" name="AutoShape 10" descr="Résultat de recherche d'images pour &quot;famille maison dessi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0" y="142852"/>
            <a:ext cx="4500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FAMILLE</a:t>
            </a:r>
            <a:endParaRPr lang="fr-FR" sz="4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631595" y="142852"/>
            <a:ext cx="4500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ECOLE</a:t>
            </a:r>
            <a:endParaRPr lang="fr-FR" sz="4000" b="1" dirty="0"/>
          </a:p>
        </p:txBody>
      </p:sp>
      <p:cxnSp>
        <p:nvCxnSpPr>
          <p:cNvPr id="13" name="Connecteur droit 12"/>
          <p:cNvCxnSpPr/>
          <p:nvPr/>
        </p:nvCxnSpPr>
        <p:spPr>
          <a:xfrm rot="16200000" flipH="1">
            <a:off x="4071946" y="488179"/>
            <a:ext cx="1000108" cy="0"/>
          </a:xfrm>
          <a:prstGeom prst="line">
            <a:avLst/>
          </a:prstGeom>
          <a:ln w="101600">
            <a:solidFill>
              <a:srgbClr val="3B9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9" idx="2"/>
          </p:cNvCxnSpPr>
          <p:nvPr/>
        </p:nvCxnSpPr>
        <p:spPr>
          <a:xfrm rot="5400000">
            <a:off x="2893207" y="2678901"/>
            <a:ext cx="3357586" cy="0"/>
          </a:xfrm>
          <a:prstGeom prst="line">
            <a:avLst/>
          </a:prstGeom>
          <a:ln w="101600">
            <a:solidFill>
              <a:srgbClr val="3B954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3714752"/>
            <a:ext cx="4500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2100" dirty="0" smtClean="0">
                <a:solidFill>
                  <a:prstClr val="black"/>
                </a:solidFill>
              </a:rPr>
              <a:t>Pensée narrative</a:t>
            </a:r>
            <a:endParaRPr lang="fr-FR" sz="21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071810"/>
            <a:ext cx="4500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2100" dirty="0" smtClean="0">
                <a:solidFill>
                  <a:prstClr val="black"/>
                </a:solidFill>
              </a:rPr>
              <a:t>Imitation et observation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32" y="2428868"/>
            <a:ext cx="4500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2100" dirty="0" smtClean="0">
                <a:solidFill>
                  <a:prstClr val="black"/>
                </a:solidFill>
              </a:rPr>
              <a:t>Caractère non intentionnel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785926"/>
            <a:ext cx="4500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2100" dirty="0" smtClean="0">
                <a:solidFill>
                  <a:prstClr val="black"/>
                </a:solidFill>
              </a:rPr>
              <a:t>Activité de la vie quotidienne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19720" y="3714752"/>
            <a:ext cx="4500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2100" dirty="0" smtClean="0">
                <a:solidFill>
                  <a:prstClr val="black"/>
                </a:solidFill>
              </a:rPr>
              <a:t>Pensée logico-scientifique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91346" y="3071810"/>
            <a:ext cx="43814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100" dirty="0" smtClean="0">
                <a:solidFill>
                  <a:prstClr val="black"/>
                </a:solidFill>
              </a:rPr>
              <a:t>Echanges verbaux et questionnements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19532" y="2428868"/>
            <a:ext cx="4500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2100" dirty="0" smtClean="0">
                <a:solidFill>
                  <a:prstClr val="black"/>
                </a:solidFill>
              </a:rPr>
              <a:t>Apprentissage intentionnel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19500" y="1785926"/>
            <a:ext cx="4500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2100" dirty="0" smtClean="0">
                <a:solidFill>
                  <a:prstClr val="black"/>
                </a:solidFill>
              </a:rPr>
              <a:t>Contexte organisé, structuré</a:t>
            </a:r>
          </a:p>
        </p:txBody>
      </p:sp>
      <p:cxnSp>
        <p:nvCxnSpPr>
          <p:cNvPr id="28" name="Connecteur droit 27"/>
          <p:cNvCxnSpPr/>
          <p:nvPr/>
        </p:nvCxnSpPr>
        <p:spPr>
          <a:xfrm>
            <a:off x="2000232" y="5143512"/>
            <a:ext cx="1714512" cy="0"/>
          </a:xfrm>
          <a:prstGeom prst="line">
            <a:avLst/>
          </a:prstGeom>
          <a:ln w="76200">
            <a:solidFill>
              <a:srgbClr val="3B9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16200000" flipH="1">
            <a:off x="3428992" y="5429264"/>
            <a:ext cx="1500198" cy="928694"/>
          </a:xfrm>
          <a:prstGeom prst="line">
            <a:avLst/>
          </a:prstGeom>
          <a:ln w="76200">
            <a:solidFill>
              <a:srgbClr val="3B9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rot="5400000" flipH="1" flipV="1">
            <a:off x="4339873" y="5411452"/>
            <a:ext cx="1500198" cy="964319"/>
          </a:xfrm>
          <a:prstGeom prst="line">
            <a:avLst/>
          </a:prstGeom>
          <a:ln w="76200">
            <a:solidFill>
              <a:srgbClr val="3B9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572132" y="5143512"/>
            <a:ext cx="1714512" cy="0"/>
          </a:xfrm>
          <a:prstGeom prst="line">
            <a:avLst/>
          </a:prstGeom>
          <a:ln w="76200">
            <a:solidFill>
              <a:srgbClr val="3B9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14282" y="0"/>
            <a:ext cx="8572560" cy="685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214414" y="357166"/>
            <a:ext cx="6715172" cy="600079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071670" y="1071546"/>
            <a:ext cx="4857784" cy="4286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3035989" y="1809676"/>
            <a:ext cx="2857520" cy="278608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3857620" y="2571744"/>
            <a:ext cx="1285884" cy="12858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786182" y="2928934"/>
            <a:ext cx="1428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i="1" dirty="0" smtClean="0"/>
              <a:t>individu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428992" y="2089184"/>
            <a:ext cx="1285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i="1" dirty="0" smtClean="0"/>
              <a:t>famille</a:t>
            </a:r>
            <a:endParaRPr lang="fr-FR" sz="3000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5143504" y="4214818"/>
            <a:ext cx="1357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i="1" dirty="0" smtClean="0"/>
              <a:t>groupe</a:t>
            </a:r>
            <a:endParaRPr lang="fr-FR" sz="3000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357422" y="4929198"/>
            <a:ext cx="928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i="1" dirty="0" smtClean="0"/>
              <a:t>pays</a:t>
            </a:r>
            <a:endParaRPr lang="fr-FR" sz="30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3469" y="3214686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i="1" dirty="0" smtClean="0"/>
              <a:t>monde</a:t>
            </a:r>
            <a:endParaRPr lang="fr-FR" sz="3000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30359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/>
              <a:t>CULTURES</a:t>
            </a:r>
            <a:endParaRPr lang="fr-FR" sz="5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 descr="Afficher l'image d'orig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71678"/>
            <a:ext cx="9144000" cy="4786346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1928794" y="5500702"/>
            <a:ext cx="3071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CULTURE</a:t>
            </a:r>
            <a:endParaRPr lang="fr-FR" sz="6000" b="1" dirty="0"/>
          </a:p>
        </p:txBody>
      </p:sp>
      <p:sp>
        <p:nvSpPr>
          <p:cNvPr id="5" name="ZoneTexte 4"/>
          <p:cNvSpPr txBox="1"/>
          <p:nvPr/>
        </p:nvSpPr>
        <p:spPr>
          <a:xfrm rot="21363994">
            <a:off x="6533702" y="736178"/>
            <a:ext cx="1286755" cy="55399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valeurs</a:t>
            </a:r>
            <a:endParaRPr lang="fr-FR" sz="3000" dirty="0"/>
          </a:p>
        </p:txBody>
      </p:sp>
      <p:sp>
        <p:nvSpPr>
          <p:cNvPr id="6" name="ZoneTexte 5"/>
          <p:cNvSpPr txBox="1"/>
          <p:nvPr/>
        </p:nvSpPr>
        <p:spPr>
          <a:xfrm rot="221054">
            <a:off x="3076136" y="2466813"/>
            <a:ext cx="1447216" cy="5539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mythes</a:t>
            </a:r>
            <a:endParaRPr lang="fr-FR" sz="3000" dirty="0"/>
          </a:p>
        </p:txBody>
      </p:sp>
      <p:sp>
        <p:nvSpPr>
          <p:cNvPr id="7" name="ZoneTexte 6"/>
          <p:cNvSpPr txBox="1"/>
          <p:nvPr/>
        </p:nvSpPr>
        <p:spPr>
          <a:xfrm rot="3570300">
            <a:off x="3246200" y="3970302"/>
            <a:ext cx="1286755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règles</a:t>
            </a:r>
            <a:endParaRPr lang="fr-FR" sz="3000" dirty="0"/>
          </a:p>
        </p:txBody>
      </p:sp>
      <p:sp>
        <p:nvSpPr>
          <p:cNvPr id="8" name="ZoneTexte 7"/>
          <p:cNvSpPr txBox="1"/>
          <p:nvPr/>
        </p:nvSpPr>
        <p:spPr>
          <a:xfrm rot="21127755">
            <a:off x="2821333" y="842758"/>
            <a:ext cx="1286755" cy="55399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codes</a:t>
            </a:r>
            <a:endParaRPr lang="fr-FR" sz="3000" dirty="0"/>
          </a:p>
        </p:txBody>
      </p:sp>
      <p:sp>
        <p:nvSpPr>
          <p:cNvPr id="9" name="ZoneTexte 8"/>
          <p:cNvSpPr txBox="1"/>
          <p:nvPr/>
        </p:nvSpPr>
        <p:spPr>
          <a:xfrm rot="20403851">
            <a:off x="5246318" y="2895451"/>
            <a:ext cx="1666917" cy="553998"/>
          </a:xfrm>
          <a:prstGeom prst="rect">
            <a:avLst/>
          </a:prstGeom>
          <a:solidFill>
            <a:srgbClr val="FF3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relations</a:t>
            </a:r>
            <a:endParaRPr lang="fr-FR" sz="3000" dirty="0"/>
          </a:p>
        </p:txBody>
      </p:sp>
      <p:sp>
        <p:nvSpPr>
          <p:cNvPr id="10" name="ZoneTexte 9"/>
          <p:cNvSpPr txBox="1"/>
          <p:nvPr/>
        </p:nvSpPr>
        <p:spPr>
          <a:xfrm rot="221054">
            <a:off x="6965138" y="1943979"/>
            <a:ext cx="142153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normes</a:t>
            </a:r>
            <a:endParaRPr lang="fr-FR" sz="3000" dirty="0"/>
          </a:p>
        </p:txBody>
      </p:sp>
      <p:sp>
        <p:nvSpPr>
          <p:cNvPr id="11" name="ZoneTexte 10"/>
          <p:cNvSpPr txBox="1"/>
          <p:nvPr/>
        </p:nvSpPr>
        <p:spPr>
          <a:xfrm rot="17452252">
            <a:off x="4163781" y="1205192"/>
            <a:ext cx="2797065" cy="55399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comportements</a:t>
            </a:r>
            <a:endParaRPr lang="fr-F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96" y="1506850"/>
            <a:ext cx="9109397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P</a:t>
            </a:r>
            <a:r>
              <a:rPr lang="fr-FR" sz="3000" dirty="0" smtClean="0"/>
              <a:t>as totalement invisible     …      ne saute pas aux yeux</a:t>
            </a:r>
            <a:endParaRPr lang="fr-FR" sz="3000" dirty="0"/>
          </a:p>
        </p:txBody>
      </p:sp>
      <p:sp>
        <p:nvSpPr>
          <p:cNvPr id="3" name="Rectangle 2"/>
          <p:cNvSpPr/>
          <p:nvPr/>
        </p:nvSpPr>
        <p:spPr>
          <a:xfrm>
            <a:off x="0" y="176610"/>
            <a:ext cx="91366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000" b="1" dirty="0">
                <a:solidFill>
                  <a:prstClr val="black"/>
                </a:solidFill>
              </a:rPr>
              <a:t>Culture</a:t>
            </a:r>
            <a:endParaRPr lang="fr-FR" sz="5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607" y="2619977"/>
            <a:ext cx="9043249" cy="1015663"/>
          </a:xfrm>
          <a:prstGeom prst="rect">
            <a:avLst/>
          </a:prstGeom>
          <a:solidFill>
            <a:srgbClr val="62DD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Inconsciente… et détermine pourtant </a:t>
            </a:r>
          </a:p>
          <a:p>
            <a:pPr algn="ctr"/>
            <a:r>
              <a:rPr lang="fr-FR" sz="3000" dirty="0" smtClean="0"/>
              <a:t>nos relations aux autres et notre regard porté sur la vie</a:t>
            </a:r>
            <a:endParaRPr lang="fr-FR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2219264" y="4315162"/>
            <a:ext cx="4711584" cy="553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>
                <a:solidFill>
                  <a:srgbClr val="FF0000"/>
                </a:solidFill>
              </a:rPr>
              <a:t>E</a:t>
            </a:r>
            <a:r>
              <a:rPr lang="fr-FR" sz="3000" b="1" dirty="0" smtClean="0">
                <a:solidFill>
                  <a:srgbClr val="FF0000"/>
                </a:solidFill>
              </a:rPr>
              <a:t>nfermements</a:t>
            </a:r>
            <a:endParaRPr lang="fr-FR" sz="3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07" y="5301208"/>
            <a:ext cx="9043249" cy="86177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fr-FR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 libérer par la prise de conscience grâce à l’autre</a:t>
            </a:r>
          </a:p>
          <a:p>
            <a:pPr algn="ctr"/>
            <a:endParaRPr lang="fr-FR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72000" y="4869160"/>
            <a:ext cx="0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66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87624" y="836712"/>
            <a:ext cx="7200800" cy="1164574"/>
          </a:xfrm>
          <a:prstGeom prst="rect">
            <a:avLst/>
          </a:prstGeom>
          <a:solidFill>
            <a:srgbClr val="53D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5508104" y="1467009"/>
            <a:ext cx="25326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chemeClr val="accent4">
                    <a:lumMod val="50000"/>
                  </a:schemeClr>
                </a:solidFill>
              </a:rPr>
              <a:t> Géographique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36712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accent4">
                    <a:lumMod val="50000"/>
                  </a:schemeClr>
                </a:solidFill>
              </a:rPr>
              <a:t>Cultures</a:t>
            </a:r>
            <a:endParaRPr lang="fr-FR" sz="3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3043" y="1447288"/>
            <a:ext cx="13051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000" b="1" dirty="0">
                <a:solidFill>
                  <a:schemeClr val="accent4">
                    <a:lumMod val="50000"/>
                  </a:schemeClr>
                </a:solidFill>
              </a:rPr>
              <a:t>Sociale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5696" y="1467009"/>
            <a:ext cx="16136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000" b="1" dirty="0">
                <a:solidFill>
                  <a:schemeClr val="accent4">
                    <a:lumMod val="50000"/>
                  </a:schemeClr>
                </a:solidFill>
              </a:rPr>
              <a:t>Familiale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27" y="2852936"/>
            <a:ext cx="14242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/>
              <a:t>E</a:t>
            </a:r>
            <a:r>
              <a:rPr lang="fr-FR" sz="3500" b="1" dirty="0" smtClean="0"/>
              <a:t>nfant</a:t>
            </a:r>
            <a:endParaRPr lang="fr-FR" sz="3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52321" y="2636912"/>
            <a:ext cx="1584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smtClean="0"/>
              <a:t>Adulte Citoyen</a:t>
            </a:r>
            <a:endParaRPr lang="fr-FR" sz="3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2815768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Comprendre les règles </a:t>
            </a:r>
          </a:p>
          <a:p>
            <a:pPr algn="ctr"/>
            <a:r>
              <a:rPr lang="fr-FR" sz="3000" dirty="0"/>
              <a:t>L</a:t>
            </a:r>
            <a:r>
              <a:rPr lang="fr-FR" sz="3000" dirty="0" smtClean="0"/>
              <a:t>es apprivoiser </a:t>
            </a:r>
          </a:p>
          <a:p>
            <a:pPr algn="ctr"/>
            <a:r>
              <a:rPr lang="fr-FR" sz="3000" dirty="0"/>
              <a:t>S</a:t>
            </a:r>
            <a:r>
              <a:rPr lang="fr-FR" sz="3000" dirty="0" smtClean="0"/>
              <a:t>e construire</a:t>
            </a:r>
            <a:endParaRPr lang="fr-FR" sz="3000" dirty="0"/>
          </a:p>
        </p:txBody>
      </p:sp>
      <p:sp>
        <p:nvSpPr>
          <p:cNvPr id="9" name="Arc 8"/>
          <p:cNvSpPr/>
          <p:nvPr/>
        </p:nvSpPr>
        <p:spPr>
          <a:xfrm>
            <a:off x="1287446" y="2276872"/>
            <a:ext cx="6707364" cy="1233427"/>
          </a:xfrm>
          <a:prstGeom prst="arc">
            <a:avLst>
              <a:gd name="adj1" fmla="val 10872019"/>
              <a:gd name="adj2" fmla="val 21445015"/>
            </a:avLst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4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373216"/>
            <a:ext cx="1368152" cy="118649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714546" y="5760258"/>
            <a:ext cx="1921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/>
              <a:t>Convictions </a:t>
            </a:r>
            <a:endParaRPr lang="fr-FR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3779912" y="5743699"/>
            <a:ext cx="13211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/>
              <a:t>S</a:t>
            </a:r>
            <a:r>
              <a:rPr lang="fr-FR" sz="2500" dirty="0" smtClean="0"/>
              <a:t>ubjectif</a:t>
            </a:r>
            <a:endParaRPr lang="fr-FR" sz="2500" dirty="0"/>
          </a:p>
        </p:txBody>
      </p:sp>
      <p:sp>
        <p:nvSpPr>
          <p:cNvPr id="14" name="TextBox 13"/>
          <p:cNvSpPr txBox="1"/>
          <p:nvPr/>
        </p:nvSpPr>
        <p:spPr>
          <a:xfrm>
            <a:off x="5456735" y="5743699"/>
            <a:ext cx="36517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/>
              <a:t>Vérité objective et absolue</a:t>
            </a:r>
            <a:endParaRPr lang="fr-FR" sz="2500" dirty="0"/>
          </a:p>
        </p:txBody>
      </p:sp>
      <p:sp>
        <p:nvSpPr>
          <p:cNvPr id="15" name="Equal 14"/>
          <p:cNvSpPr/>
          <p:nvPr/>
        </p:nvSpPr>
        <p:spPr>
          <a:xfrm>
            <a:off x="3296212" y="5805264"/>
            <a:ext cx="483700" cy="414863"/>
          </a:xfrm>
          <a:prstGeom prst="mathEqua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Not Equal 15"/>
          <p:cNvSpPr/>
          <p:nvPr/>
        </p:nvSpPr>
        <p:spPr>
          <a:xfrm>
            <a:off x="5101108" y="5805264"/>
            <a:ext cx="406996" cy="414863"/>
          </a:xfrm>
          <a:prstGeom prst="mathNotEqua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5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7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0" t="4270" r="2858" b="4595"/>
          <a:stretch/>
        </p:blipFill>
        <p:spPr bwMode="auto">
          <a:xfrm>
            <a:off x="20413" y="4770820"/>
            <a:ext cx="6400800" cy="204255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554" y="476672"/>
            <a:ext cx="88214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i="1" dirty="0">
                <a:solidFill>
                  <a:schemeClr val="bg1"/>
                </a:solidFill>
              </a:rPr>
              <a:t>« Si nous ne changeons pas notre façon de penser, nous ne serons pas capables de résoudre les problèmes que nous créons avec nos modes actuels de pensée. » </a:t>
            </a:r>
            <a:endParaRPr lang="fr-FR" sz="4000" b="1" i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52120" y="4005064"/>
            <a:ext cx="33161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17073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8640"/>
            <a:ext cx="3459088" cy="292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7744" y="3110334"/>
            <a:ext cx="4536504" cy="47705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 smtClean="0"/>
              <a:t>Maintien des liens parent-enfant</a:t>
            </a:r>
            <a:endParaRPr lang="fr-FR" sz="2500" b="1" dirty="0"/>
          </a:p>
        </p:txBody>
      </p:sp>
      <p:sp>
        <p:nvSpPr>
          <p:cNvPr id="3" name="Rectangle 2"/>
          <p:cNvSpPr/>
          <p:nvPr/>
        </p:nvSpPr>
        <p:spPr>
          <a:xfrm>
            <a:off x="323528" y="4509120"/>
            <a:ext cx="2448272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323528" y="4437112"/>
            <a:ext cx="2448272" cy="207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200" b="1" dirty="0" smtClean="0"/>
              <a:t>Espace rencontre sous commandement </a:t>
            </a:r>
          </a:p>
          <a:p>
            <a:pPr algn="ctr">
              <a:lnSpc>
                <a:spcPct val="150000"/>
              </a:lnSpc>
            </a:pPr>
            <a:r>
              <a:rPr lang="fr-FR" sz="2200" b="1" dirty="0" smtClean="0"/>
              <a:t>de justice</a:t>
            </a:r>
            <a:endParaRPr lang="fr-FR" sz="2200" b="1" dirty="0"/>
          </a:p>
        </p:txBody>
      </p:sp>
      <p:sp>
        <p:nvSpPr>
          <p:cNvPr id="8" name="Rectangle 7"/>
          <p:cNvSpPr/>
          <p:nvPr/>
        </p:nvSpPr>
        <p:spPr>
          <a:xfrm>
            <a:off x="3347864" y="4512315"/>
            <a:ext cx="2448272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372200" y="4512315"/>
            <a:ext cx="2448272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3347864" y="4691351"/>
            <a:ext cx="2448272" cy="156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200" b="1" dirty="0" smtClean="0"/>
              <a:t>Soutien à la parentalité: guidance parentale</a:t>
            </a:r>
            <a:endParaRPr lang="fr-FR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88224" y="4437112"/>
            <a:ext cx="2016224" cy="207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200" b="1" dirty="0" smtClean="0"/>
              <a:t>Informations Conférences sur la Parentalité</a:t>
            </a:r>
            <a:endParaRPr lang="fr-FR" sz="2200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403648" y="3595998"/>
            <a:ext cx="1476164" cy="109535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2"/>
          </p:cNvCxnSpPr>
          <p:nvPr/>
        </p:nvCxnSpPr>
        <p:spPr>
          <a:xfrm>
            <a:off x="4535996" y="3587388"/>
            <a:ext cx="13648" cy="110396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84168" y="3595998"/>
            <a:ext cx="1656184" cy="109535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6058"/>
            <a:ext cx="9144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500" dirty="0" smtClean="0"/>
              <a:t>EDUCATION</a:t>
            </a:r>
            <a:endParaRPr lang="fr-FR" sz="5500" dirty="0"/>
          </a:p>
        </p:txBody>
      </p:sp>
      <p:cxnSp>
        <p:nvCxnSpPr>
          <p:cNvPr id="4" name="Connecteur droit 3"/>
          <p:cNvCxnSpPr/>
          <p:nvPr/>
        </p:nvCxnSpPr>
        <p:spPr>
          <a:xfrm rot="5400000" flipH="1" flipV="1">
            <a:off x="3750463" y="1893083"/>
            <a:ext cx="150019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rot="10800000">
            <a:off x="1071538" y="3214686"/>
            <a:ext cx="16430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rot="10800000">
            <a:off x="2214546" y="1500174"/>
            <a:ext cx="1357322" cy="128588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5500694" y="1571612"/>
            <a:ext cx="1428760" cy="121444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6281749" y="3214686"/>
            <a:ext cx="11430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6200000" flipV="1">
            <a:off x="3714744" y="4572008"/>
            <a:ext cx="1714512" cy="14287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071670" y="3714752"/>
            <a:ext cx="1428760" cy="11430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0800000">
            <a:off x="5357818" y="3714752"/>
            <a:ext cx="1500198" cy="100013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91680" y="795241"/>
            <a:ext cx="95092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1039" y="2901474"/>
            <a:ext cx="95092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80115" y="4714885"/>
            <a:ext cx="95092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67976" y="5500702"/>
            <a:ext cx="95092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17613" y="4885580"/>
            <a:ext cx="95092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0614" y="2801149"/>
            <a:ext cx="95092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9404" y="1142984"/>
            <a:ext cx="95092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25100" y="435098"/>
            <a:ext cx="95092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33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6058"/>
            <a:ext cx="9144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500" dirty="0" smtClean="0"/>
              <a:t>EDUCATION</a:t>
            </a:r>
            <a:endParaRPr lang="fr-FR" sz="5500" dirty="0"/>
          </a:p>
        </p:txBody>
      </p:sp>
      <p:cxnSp>
        <p:nvCxnSpPr>
          <p:cNvPr id="4" name="Connecteur droit 3"/>
          <p:cNvCxnSpPr/>
          <p:nvPr/>
        </p:nvCxnSpPr>
        <p:spPr>
          <a:xfrm rot="5400000" flipH="1" flipV="1">
            <a:off x="3750463" y="1893083"/>
            <a:ext cx="150019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rot="10800000">
            <a:off x="1071538" y="3214686"/>
            <a:ext cx="16430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rot="10800000">
            <a:off x="2214546" y="1500174"/>
            <a:ext cx="1357322" cy="128588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5500694" y="1571612"/>
            <a:ext cx="1428760" cy="121444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6281749" y="3214686"/>
            <a:ext cx="11430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6200000" flipV="1">
            <a:off x="3714744" y="4572008"/>
            <a:ext cx="1714512" cy="14287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071670" y="3714752"/>
            <a:ext cx="1428760" cy="11430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0800000">
            <a:off x="5357818" y="3714752"/>
            <a:ext cx="1500198" cy="100013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715140" y="4786322"/>
            <a:ext cx="1127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/>
              <a:t>école</a:t>
            </a:r>
            <a:endParaRPr lang="fr-FR" sz="25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571604" y="1000108"/>
            <a:ext cx="12858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/>
              <a:t>parents</a:t>
            </a:r>
            <a:endParaRPr lang="fr-FR" sz="25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572264" y="1071546"/>
            <a:ext cx="1143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/>
              <a:t>société</a:t>
            </a:r>
            <a:endParaRPr lang="fr-FR" sz="25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3714744" y="642918"/>
            <a:ext cx="1648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/>
              <a:t>apprendre</a:t>
            </a:r>
            <a:endParaRPr lang="fr-FR" sz="2500" i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3929057" y="5500702"/>
            <a:ext cx="1648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/>
              <a:t>s</a:t>
            </a:r>
            <a:r>
              <a:rPr lang="fr-FR" sz="2500" i="1" dirty="0" smtClean="0"/>
              <a:t>avoir être</a:t>
            </a:r>
            <a:endParaRPr lang="fr-FR" sz="2500" i="1" dirty="0"/>
          </a:p>
        </p:txBody>
      </p:sp>
      <p:sp>
        <p:nvSpPr>
          <p:cNvPr id="24" name="Rectangle 23"/>
          <p:cNvSpPr/>
          <p:nvPr/>
        </p:nvSpPr>
        <p:spPr>
          <a:xfrm>
            <a:off x="7429521" y="3000372"/>
            <a:ext cx="171448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500" i="1" dirty="0">
                <a:solidFill>
                  <a:prstClr val="black"/>
                </a:solidFill>
              </a:rPr>
              <a:t>savoir faire</a:t>
            </a:r>
            <a:endParaRPr lang="fr-FR" sz="2500" i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0" y="2928934"/>
            <a:ext cx="1214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/>
              <a:t>valeurs</a:t>
            </a:r>
            <a:endParaRPr lang="fr-FR" sz="2500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357290" y="4929198"/>
            <a:ext cx="15614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/>
              <a:t>culture</a:t>
            </a:r>
            <a:endParaRPr lang="fr-FR" sz="2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3634"/>
            <a:ext cx="9144000" cy="1416410"/>
          </a:xfrm>
          <a:prstGeom prst="rect">
            <a:avLst/>
          </a:prstGeom>
          <a:solidFill>
            <a:srgbClr val="62DD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0" y="-3634"/>
            <a:ext cx="8964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/>
              <a:t>EDUQUER</a:t>
            </a:r>
            <a:endParaRPr lang="fr-FR" sz="5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419872" y="791706"/>
            <a:ext cx="21296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v</a:t>
            </a:r>
            <a:r>
              <a:rPr lang="fr-FR" sz="2500" dirty="0" smtClean="0"/>
              <a:t>erbe d’action</a:t>
            </a:r>
            <a:endParaRPr lang="fr-FR" sz="2500" dirty="0"/>
          </a:p>
        </p:txBody>
      </p:sp>
      <p:sp>
        <p:nvSpPr>
          <p:cNvPr id="6" name="ZoneTexte 5"/>
          <p:cNvSpPr txBox="1"/>
          <p:nvPr/>
        </p:nvSpPr>
        <p:spPr>
          <a:xfrm>
            <a:off x="54876" y="368285"/>
            <a:ext cx="27431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e</a:t>
            </a:r>
            <a:r>
              <a:rPr lang="fr-FR" sz="2000" dirty="0" err="1" smtClean="0"/>
              <a:t>ducare</a:t>
            </a:r>
            <a:endParaRPr lang="fr-FR" sz="2000" dirty="0" smtClean="0"/>
          </a:p>
          <a:p>
            <a:pPr algn="ctr"/>
            <a:r>
              <a:rPr lang="fr-FR" sz="3500" b="1" dirty="0" smtClean="0"/>
              <a:t>prendre soin</a:t>
            </a:r>
            <a:endParaRPr lang="fr-FR" sz="3500" b="1" dirty="0"/>
          </a:p>
        </p:txBody>
      </p:sp>
      <p:sp>
        <p:nvSpPr>
          <p:cNvPr id="7" name="Rectangle 6"/>
          <p:cNvSpPr/>
          <p:nvPr/>
        </p:nvSpPr>
        <p:spPr>
          <a:xfrm>
            <a:off x="5787016" y="368285"/>
            <a:ext cx="333754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prstClr val="black"/>
                </a:solidFill>
              </a:rPr>
              <a:t>e</a:t>
            </a:r>
            <a:r>
              <a:rPr lang="fr-FR" sz="2000" dirty="0" smtClean="0">
                <a:solidFill>
                  <a:prstClr val="black"/>
                </a:solidFill>
              </a:rPr>
              <a:t>x-</a:t>
            </a:r>
            <a:r>
              <a:rPr lang="fr-FR" sz="2000" dirty="0" err="1" smtClean="0">
                <a:solidFill>
                  <a:prstClr val="black"/>
                </a:solidFill>
              </a:rPr>
              <a:t>ducere</a:t>
            </a:r>
            <a:endParaRPr lang="fr-FR" sz="2000" dirty="0" smtClean="0">
              <a:solidFill>
                <a:prstClr val="black"/>
              </a:solidFill>
            </a:endParaRPr>
          </a:p>
          <a:p>
            <a:pPr algn="ctr"/>
            <a:r>
              <a:rPr lang="fr-FR" sz="3500" b="1" dirty="0" smtClean="0">
                <a:solidFill>
                  <a:prstClr val="black"/>
                </a:solidFill>
              </a:rPr>
              <a:t>conduire </a:t>
            </a:r>
            <a:r>
              <a:rPr lang="fr-FR" sz="3500" b="1" dirty="0">
                <a:solidFill>
                  <a:prstClr val="black"/>
                </a:solidFill>
              </a:rPr>
              <a:t>hors </a:t>
            </a:r>
            <a:r>
              <a:rPr lang="fr-FR" sz="3500" b="1" dirty="0" smtClean="0">
                <a:solidFill>
                  <a:prstClr val="black"/>
                </a:solidFill>
              </a:rPr>
              <a:t>de</a:t>
            </a:r>
            <a:endParaRPr lang="fr-FR" sz="3500" b="1" dirty="0"/>
          </a:p>
        </p:txBody>
      </p:sp>
      <p:grpSp>
        <p:nvGrpSpPr>
          <p:cNvPr id="13" name="Groupe 12"/>
          <p:cNvGrpSpPr/>
          <p:nvPr/>
        </p:nvGrpSpPr>
        <p:grpSpPr>
          <a:xfrm>
            <a:off x="2798036" y="1700808"/>
            <a:ext cx="3286132" cy="4104456"/>
            <a:chOff x="2500298" y="2000240"/>
            <a:chExt cx="2500330" cy="3286148"/>
          </a:xfrm>
        </p:grpSpPr>
        <p:pic>
          <p:nvPicPr>
            <p:cNvPr id="13314" name="Picture 2" descr="Afficher l'image d'origine"/>
            <p:cNvPicPr>
              <a:picLocks noChangeAspect="1" noChangeArrowheads="1"/>
            </p:cNvPicPr>
            <p:nvPr/>
          </p:nvPicPr>
          <p:blipFill>
            <a:blip r:embed="rId3"/>
            <a:srcRect l="31621" r="33794" b="14603"/>
            <a:stretch>
              <a:fillRect/>
            </a:stretch>
          </p:blipFill>
          <p:spPr bwMode="auto">
            <a:xfrm>
              <a:off x="2500298" y="2000240"/>
              <a:ext cx="2500330" cy="3286148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3929058" y="2928934"/>
              <a:ext cx="571504" cy="2143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71933" y="3062284"/>
              <a:ext cx="204790" cy="1333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57686" y="2824158"/>
              <a:ext cx="204790" cy="1333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4644008" y="198884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Pourquoi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3105662" y="3068960"/>
            <a:ext cx="11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prstClr val="black"/>
                </a:solidFill>
              </a:rPr>
              <a:t>Comment</a:t>
            </a:r>
            <a:endParaRPr lang="fr-FR" b="1" dirty="0"/>
          </a:p>
        </p:txBody>
      </p:sp>
      <p:sp>
        <p:nvSpPr>
          <p:cNvPr id="16" name="Rectangle 15"/>
          <p:cNvSpPr/>
          <p:nvPr/>
        </p:nvSpPr>
        <p:spPr>
          <a:xfrm>
            <a:off x="3524420" y="3933056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prstClr val="black"/>
                </a:solidFill>
              </a:rPr>
              <a:t>Qui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>
            <a:off x="4628676" y="2780928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prstClr val="black"/>
                </a:solidFill>
              </a:rPr>
              <a:t>Quand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4477833" y="350100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prstClr val="black"/>
                </a:solidFill>
              </a:rPr>
              <a:t> Où </a:t>
            </a:r>
            <a:endParaRPr lang="fr-FR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663804" y="407707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Seul</a:t>
            </a:r>
            <a:endParaRPr lang="fr-FR" b="1" dirty="0"/>
          </a:p>
        </p:txBody>
      </p:sp>
      <p:sp>
        <p:nvSpPr>
          <p:cNvPr id="20" name="Rectangle 19"/>
          <p:cNvSpPr/>
          <p:nvPr/>
        </p:nvSpPr>
        <p:spPr>
          <a:xfrm>
            <a:off x="3131840" y="220486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prstClr val="black"/>
                </a:solidFill>
              </a:rPr>
              <a:t>Ensemble</a:t>
            </a:r>
            <a:endParaRPr lang="fr-FR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-886" y="1484784"/>
            <a:ext cx="2988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 smtClean="0"/>
              <a:t>Conduire hors de soi l’enfant pour qu’il devienne adulte</a:t>
            </a:r>
            <a:endParaRPr lang="fr-FR" sz="2800" i="1" dirty="0"/>
          </a:p>
        </p:txBody>
      </p:sp>
      <p:sp>
        <p:nvSpPr>
          <p:cNvPr id="3" name="Rectangle 2"/>
          <p:cNvSpPr/>
          <p:nvPr/>
        </p:nvSpPr>
        <p:spPr>
          <a:xfrm>
            <a:off x="6084168" y="2774538"/>
            <a:ext cx="30496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i="1" dirty="0"/>
              <a:t>P</a:t>
            </a:r>
            <a:r>
              <a:rPr lang="fr-FR" sz="2800" i="1" dirty="0" smtClean="0"/>
              <a:t>réparer </a:t>
            </a:r>
            <a:r>
              <a:rPr lang="fr-FR" sz="2800" i="1" dirty="0"/>
              <a:t>l'enfant à partir, à être apte à affronter un jour tout seul la </a:t>
            </a:r>
            <a:r>
              <a:rPr lang="fr-FR" sz="2800" i="1" dirty="0" smtClean="0"/>
              <a:t>vie</a:t>
            </a:r>
            <a:endParaRPr lang="fr-FR" sz="2800" i="1" dirty="0"/>
          </a:p>
        </p:txBody>
      </p:sp>
      <p:sp>
        <p:nvSpPr>
          <p:cNvPr id="8" name="Rectangle 7"/>
          <p:cNvSpPr/>
          <p:nvPr/>
        </p:nvSpPr>
        <p:spPr>
          <a:xfrm>
            <a:off x="-10162" y="601191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i="1" dirty="0" smtClean="0"/>
              <a:t>Orienter et Témoigner: valeurs, cadre sécurisant</a:t>
            </a:r>
            <a:endParaRPr lang="fr-FR" sz="3200" i="1" dirty="0"/>
          </a:p>
        </p:txBody>
      </p:sp>
      <p:sp>
        <p:nvSpPr>
          <p:cNvPr id="22" name="Rectangle 21"/>
          <p:cNvSpPr/>
          <p:nvPr/>
        </p:nvSpPr>
        <p:spPr>
          <a:xfrm>
            <a:off x="2483768" y="4590420"/>
            <a:ext cx="1563552" cy="121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863603" y="4590420"/>
            <a:ext cx="1004541" cy="998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863603" y="4653136"/>
            <a:ext cx="923413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2798036" y="2574196"/>
            <a:ext cx="621836" cy="494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-32" y="6250895"/>
            <a:ext cx="500066" cy="178501"/>
          </a:xfrm>
          <a:prstGeom prst="rect">
            <a:avLst/>
          </a:prstGeom>
          <a:solidFill>
            <a:srgbClr val="62DD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643966" y="6250707"/>
            <a:ext cx="500066" cy="178501"/>
          </a:xfrm>
          <a:prstGeom prst="rect">
            <a:avLst/>
          </a:prstGeom>
          <a:solidFill>
            <a:srgbClr val="62DD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3"/>
          <a:srcRect l="5999" b="5263"/>
          <a:stretch>
            <a:fillRect/>
          </a:stretch>
        </p:blipFill>
        <p:spPr bwMode="auto">
          <a:xfrm>
            <a:off x="-32" y="1357299"/>
            <a:ext cx="2357454" cy="3714775"/>
          </a:xfrm>
          <a:prstGeom prst="rect">
            <a:avLst/>
          </a:prstGeom>
          <a:noFill/>
        </p:spPr>
      </p:pic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1500174"/>
            <a:ext cx="3276605" cy="3643338"/>
          </a:xfrm>
          <a:prstGeom prst="rect">
            <a:avLst/>
          </a:prstGeom>
          <a:noFill/>
        </p:spPr>
      </p:pic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0892" y="1898797"/>
            <a:ext cx="2143108" cy="3101839"/>
          </a:xfrm>
          <a:prstGeom prst="rect">
            <a:avLst/>
          </a:prstGeom>
          <a:noFill/>
        </p:spPr>
      </p:pic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0298" y="2000240"/>
            <a:ext cx="2026591" cy="300039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2142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Eduquer = Orienter</a:t>
            </a:r>
            <a:endParaRPr lang="fr-FR" sz="4000" b="1" dirty="0"/>
          </a:p>
        </p:txBody>
      </p:sp>
      <p:sp>
        <p:nvSpPr>
          <p:cNvPr id="10242" name="AutoShape 2" descr="Résultat de recherche d'images pour &quot;symbole attent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44" name="AutoShape 4" descr="Afficher l'image d'origine"/>
          <p:cNvSpPr>
            <a:spLocks noChangeAspect="1" noChangeArrowheads="1"/>
          </p:cNvSpPr>
          <p:nvPr/>
        </p:nvSpPr>
        <p:spPr bwMode="auto">
          <a:xfrm>
            <a:off x="155575" y="-2308225"/>
            <a:ext cx="5781675" cy="4810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46" name="AutoShape 6" descr="Afficher l'image d'origine"/>
          <p:cNvSpPr>
            <a:spLocks noChangeAspect="1" noChangeArrowheads="1"/>
          </p:cNvSpPr>
          <p:nvPr/>
        </p:nvSpPr>
        <p:spPr bwMode="auto">
          <a:xfrm>
            <a:off x="155575" y="-2308225"/>
            <a:ext cx="5781675" cy="4810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48" name="AutoShape 8" descr="Résultat de recherche d'images pour &quot;symbole attention origina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50" name="AutoShape 10" descr="Afficher l'image d'origine"/>
          <p:cNvSpPr>
            <a:spLocks noChangeAspect="1" noChangeArrowheads="1"/>
          </p:cNvSpPr>
          <p:nvPr/>
        </p:nvSpPr>
        <p:spPr bwMode="auto">
          <a:xfrm>
            <a:off x="155575" y="-2370138"/>
            <a:ext cx="5629275" cy="4943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52" name="AutoShape 12" descr="Résultat de recherche d'images pour &quot;attent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1700808"/>
            <a:ext cx="5040560" cy="37444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889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123728" y="2141855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 smtClean="0"/>
              <a:t>Passées </a:t>
            </a:r>
          </a:p>
          <a:p>
            <a:pPr algn="ctr"/>
            <a:r>
              <a:rPr lang="fr-FR" sz="4500" dirty="0" smtClean="0"/>
              <a:t>les bornes, </a:t>
            </a:r>
          </a:p>
          <a:p>
            <a:pPr algn="ctr"/>
            <a:r>
              <a:rPr lang="fr-FR" sz="4500" dirty="0" smtClean="0"/>
              <a:t>il n’y a plus </a:t>
            </a:r>
          </a:p>
          <a:p>
            <a:pPr algn="ctr"/>
            <a:r>
              <a:rPr lang="fr-FR" sz="4500" dirty="0" smtClean="0"/>
              <a:t>de limite.</a:t>
            </a:r>
            <a:endParaRPr lang="fr-FR" sz="4500" dirty="0"/>
          </a:p>
        </p:txBody>
      </p:sp>
      <p:pic>
        <p:nvPicPr>
          <p:cNvPr id="7" name="Picture 6" descr="http://www.yapaka.be/sites/yapaka.be/files/styles/carousel/public/campagne/campange-etre-parent.jpg?itok=BUeR9759"/>
          <p:cNvPicPr>
            <a:picLocks noChangeAspect="1" noChangeArrowheads="1"/>
          </p:cNvPicPr>
          <p:nvPr/>
        </p:nvPicPr>
        <p:blipFill>
          <a:blip r:embed="rId3"/>
          <a:srcRect l="70000" t="15556" r="1764" b="32222"/>
          <a:stretch>
            <a:fillRect/>
          </a:stretch>
        </p:blipFill>
        <p:spPr bwMode="auto">
          <a:xfrm rot="10800000">
            <a:off x="1546017" y="2630147"/>
            <a:ext cx="1155422" cy="1826097"/>
          </a:xfrm>
          <a:prstGeom prst="rect">
            <a:avLst/>
          </a:prstGeom>
          <a:noFill/>
        </p:spPr>
      </p:pic>
      <p:pic>
        <p:nvPicPr>
          <p:cNvPr id="8" name="Picture 7" descr="http://www.yapaka.be/sites/yapaka.be/files/styles/carousel/public/campagne/campange-etre-parent.jpg?itok=BUeR9759"/>
          <p:cNvPicPr>
            <a:picLocks noChangeAspect="1" noChangeArrowheads="1"/>
          </p:cNvPicPr>
          <p:nvPr/>
        </p:nvPicPr>
        <p:blipFill>
          <a:blip r:embed="rId3"/>
          <a:srcRect l="70000" t="15556" r="1764" b="32222"/>
          <a:stretch>
            <a:fillRect/>
          </a:stretch>
        </p:blipFill>
        <p:spPr bwMode="auto">
          <a:xfrm rot="5400000">
            <a:off x="4066296" y="4533823"/>
            <a:ext cx="1155422" cy="1826097"/>
          </a:xfrm>
          <a:prstGeom prst="rect">
            <a:avLst/>
          </a:prstGeom>
          <a:noFill/>
        </p:spPr>
      </p:pic>
      <p:pic>
        <p:nvPicPr>
          <p:cNvPr id="9" name="Picture 8" descr="http://www.yapaka.be/sites/yapaka.be/files/styles/carousel/public/campagne/campange-etre-parent.jpg?itok=BUeR9759"/>
          <p:cNvPicPr>
            <a:picLocks noChangeAspect="1" noChangeArrowheads="1"/>
          </p:cNvPicPr>
          <p:nvPr/>
        </p:nvPicPr>
        <p:blipFill>
          <a:blip r:embed="rId3"/>
          <a:srcRect l="70000" t="15556" r="1764" b="32222"/>
          <a:stretch>
            <a:fillRect/>
          </a:stretch>
        </p:blipFill>
        <p:spPr bwMode="auto">
          <a:xfrm rot="16200000">
            <a:off x="4066297" y="787759"/>
            <a:ext cx="1155422" cy="1826097"/>
          </a:xfrm>
          <a:prstGeom prst="rect">
            <a:avLst/>
          </a:prstGeom>
          <a:noFill/>
        </p:spPr>
      </p:pic>
      <p:pic>
        <p:nvPicPr>
          <p:cNvPr id="10" name="Picture 9" descr="http://www.yapaka.be/sites/yapaka.be/files/styles/carousel/public/campagne/campange-etre-parent.jpg?itok=BUeR9759"/>
          <p:cNvPicPr>
            <a:picLocks noChangeAspect="1" noChangeArrowheads="1"/>
          </p:cNvPicPr>
          <p:nvPr/>
        </p:nvPicPr>
        <p:blipFill>
          <a:blip r:embed="rId3"/>
          <a:srcRect l="70000" t="15556" r="1764" b="32222"/>
          <a:stretch>
            <a:fillRect/>
          </a:stretch>
        </p:blipFill>
        <p:spPr bwMode="auto">
          <a:xfrm>
            <a:off x="6586577" y="2630146"/>
            <a:ext cx="1155422" cy="1826097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357158" y="21429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Eduquer = Cadrer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380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Afficher l'image d'origine"/>
          <p:cNvPicPr>
            <a:picLocks noChangeAspect="1" noChangeArrowheads="1"/>
          </p:cNvPicPr>
          <p:nvPr/>
        </p:nvPicPr>
        <p:blipFill>
          <a:blip r:embed="rId3"/>
          <a:srcRect l="10000" t="5479" r="8000" b="12329"/>
          <a:stretch>
            <a:fillRect/>
          </a:stretch>
        </p:blipFill>
        <p:spPr bwMode="auto">
          <a:xfrm>
            <a:off x="2643174" y="857232"/>
            <a:ext cx="4500594" cy="4286280"/>
          </a:xfrm>
          <a:prstGeom prst="rect">
            <a:avLst/>
          </a:prstGeom>
          <a:noFill/>
        </p:spPr>
      </p:pic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4"/>
          <a:srcRect l="5999" b="5263"/>
          <a:stretch>
            <a:fillRect/>
          </a:stretch>
        </p:blipFill>
        <p:spPr bwMode="auto">
          <a:xfrm>
            <a:off x="571472" y="2428868"/>
            <a:ext cx="1405405" cy="1928826"/>
          </a:xfrm>
          <a:prstGeom prst="rect">
            <a:avLst/>
          </a:prstGeom>
          <a:noFill/>
        </p:spPr>
      </p:pic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2786058"/>
            <a:ext cx="1413437" cy="1571636"/>
          </a:xfrm>
          <a:prstGeom prst="rect">
            <a:avLst/>
          </a:prstGeom>
          <a:noFill/>
        </p:spPr>
      </p:pic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5206" y="2786059"/>
            <a:ext cx="1085867" cy="1571636"/>
          </a:xfrm>
          <a:prstGeom prst="rect">
            <a:avLst/>
          </a:prstGeom>
          <a:noFill/>
        </p:spPr>
      </p:pic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0298" y="2786058"/>
            <a:ext cx="1061547" cy="157163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2142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Eduquer = Orienter</a:t>
            </a:r>
            <a:endParaRPr lang="fr-FR" sz="4000" b="1" dirty="0"/>
          </a:p>
        </p:txBody>
      </p:sp>
      <p:sp>
        <p:nvSpPr>
          <p:cNvPr id="10242" name="AutoShape 2" descr="Résultat de recherche d'images pour &quot;symbole attent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44" name="AutoShape 4" descr="Afficher l'image d'origine"/>
          <p:cNvSpPr>
            <a:spLocks noChangeAspect="1" noChangeArrowheads="1"/>
          </p:cNvSpPr>
          <p:nvPr/>
        </p:nvSpPr>
        <p:spPr bwMode="auto">
          <a:xfrm>
            <a:off x="155575" y="-2308225"/>
            <a:ext cx="5781675" cy="4810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46" name="AutoShape 6" descr="Afficher l'image d'origine"/>
          <p:cNvSpPr>
            <a:spLocks noChangeAspect="1" noChangeArrowheads="1"/>
          </p:cNvSpPr>
          <p:nvPr/>
        </p:nvSpPr>
        <p:spPr bwMode="auto">
          <a:xfrm>
            <a:off x="155575" y="-2308225"/>
            <a:ext cx="5781675" cy="4810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48" name="AutoShape 8" descr="Résultat de recherche d'images pour &quot;symbole attention origina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50" name="AutoShape 10" descr="Afficher l'image d'origine"/>
          <p:cNvSpPr>
            <a:spLocks noChangeAspect="1" noChangeArrowheads="1"/>
          </p:cNvSpPr>
          <p:nvPr/>
        </p:nvSpPr>
        <p:spPr bwMode="auto">
          <a:xfrm>
            <a:off x="155575" y="-2370138"/>
            <a:ext cx="5629275" cy="4943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52" name="AutoShape 12" descr="Résultat de recherche d'images pour &quot;attent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54" name="Picture 14" descr="Afficher l'image d'origin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28662" y="4976623"/>
            <a:ext cx="1857356" cy="1610750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2786050" y="5572140"/>
            <a:ext cx="13572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/>
              <a:t>Piège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143504" y="5584140"/>
            <a:ext cx="2571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/>
              <a:t>Dictature</a:t>
            </a:r>
            <a:endParaRPr lang="fr-FR" sz="3500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4000496" y="5929330"/>
            <a:ext cx="1428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428992" y="1214422"/>
            <a:ext cx="2571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AUCUNE ALTERNATIVE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428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Eduquer = Témoigner</a:t>
            </a:r>
            <a:endParaRPr lang="fr-FR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6143604" y="3789040"/>
            <a:ext cx="278611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500" i="1" dirty="0" smtClean="0"/>
              <a:t>ce qui nous importe</a:t>
            </a:r>
            <a:endParaRPr lang="fr-FR" sz="2500" i="1" dirty="0"/>
          </a:p>
        </p:txBody>
      </p:sp>
      <p:pic>
        <p:nvPicPr>
          <p:cNvPr id="4" name="Picture 14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5175836"/>
            <a:ext cx="1857356" cy="161075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786050" y="5727016"/>
            <a:ext cx="13572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/>
              <a:t>Piège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572132" y="5727016"/>
            <a:ext cx="2571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/>
              <a:t>Discordance</a:t>
            </a:r>
            <a:endParaRPr lang="fr-FR" sz="3500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4000496" y="6072206"/>
            <a:ext cx="1428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76416" y="2124145"/>
            <a:ext cx="1045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prstClr val="black"/>
                </a:solidFill>
              </a:rPr>
              <a:t>mots</a:t>
            </a:r>
            <a:endParaRPr lang="fr-FR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3786182" y="2124145"/>
            <a:ext cx="1902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prstClr val="black"/>
                </a:solidFill>
              </a:rPr>
              <a:t> attitudes </a:t>
            </a:r>
            <a:endParaRPr lang="fr-FR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6846141" y="2124145"/>
            <a:ext cx="1252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prstClr val="black"/>
                </a:solidFill>
              </a:rPr>
              <a:t> actes </a:t>
            </a:r>
            <a:endParaRPr lang="fr-FR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214282" y="3789040"/>
            <a:ext cx="25717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500" i="1" dirty="0" smtClean="0">
                <a:solidFill>
                  <a:prstClr val="black"/>
                </a:solidFill>
              </a:rPr>
              <a:t>ce qui nous anime </a:t>
            </a:r>
            <a:endParaRPr lang="fr-FR" sz="2500" i="1" dirty="0"/>
          </a:p>
        </p:txBody>
      </p:sp>
      <p:sp>
        <p:nvSpPr>
          <p:cNvPr id="12" name="Rectangle 11"/>
          <p:cNvSpPr/>
          <p:nvPr/>
        </p:nvSpPr>
        <p:spPr>
          <a:xfrm>
            <a:off x="3000364" y="3789040"/>
            <a:ext cx="28575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500" i="1" dirty="0" smtClean="0">
                <a:solidFill>
                  <a:prstClr val="black"/>
                </a:solidFill>
              </a:rPr>
              <a:t>ce qui nous fait vivre </a:t>
            </a:r>
            <a:endParaRPr lang="fr-FR" sz="2500" i="1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0" y="2445522"/>
            <a:ext cx="13572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572132" y="2445522"/>
            <a:ext cx="13572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500298" y="2445522"/>
            <a:ext cx="13572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7929586" y="2445522"/>
            <a:ext cx="121444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0" y="4074792"/>
            <a:ext cx="21428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929354" y="4074792"/>
            <a:ext cx="21428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8929750" y="4074792"/>
            <a:ext cx="21428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750237" y="4074792"/>
            <a:ext cx="21428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2" descr="Résultat de recherche d'images pour &quot;donner l'exempl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AutoShape 4" descr="Résultat de recherche d'images pour &quot;sport parent enfan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5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325</Words>
  <Application>Microsoft Office PowerPoint</Application>
  <PresentationFormat>On-screen Show (4:3)</PresentationFormat>
  <Paragraphs>127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virginie asensio</dc:creator>
  <cp:lastModifiedBy>Dad</cp:lastModifiedBy>
  <cp:revision>78</cp:revision>
  <dcterms:created xsi:type="dcterms:W3CDTF">2015-11-24T12:43:15Z</dcterms:created>
  <dcterms:modified xsi:type="dcterms:W3CDTF">2015-12-04T10:06:28Z</dcterms:modified>
</cp:coreProperties>
</file>