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1" r:id="rId12"/>
    <p:sldId id="268" r:id="rId13"/>
    <p:sldId id="269" r:id="rId14"/>
    <p:sldId id="270" r:id="rId15"/>
    <p:sldId id="271" r:id="rId16"/>
    <p:sldId id="260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9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FF4-15A1-40C9-BEF4-64F9E8AF07B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20F5-C47A-4E4C-8902-95E9543CE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1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FF4-15A1-40C9-BEF4-64F9E8AF07B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20F5-C47A-4E4C-8902-95E9543CE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93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FF4-15A1-40C9-BEF4-64F9E8AF07B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20F5-C47A-4E4C-8902-95E9543CE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386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8AFE-5C01-4A8C-B85B-B2ECE78FAB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C359-8DF5-4CE9-8AC5-DD845A8BB87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9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8AFE-5C01-4A8C-B85B-B2ECE78FAB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C359-8DF5-4CE9-8AC5-DD845A8BB87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3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8AFE-5C01-4A8C-B85B-B2ECE78FAB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C359-8DF5-4CE9-8AC5-DD845A8BB87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35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8AFE-5C01-4A8C-B85B-B2ECE78FAB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C359-8DF5-4CE9-8AC5-DD845A8BB87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20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8AFE-5C01-4A8C-B85B-B2ECE78FAB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C359-8DF5-4CE9-8AC5-DD845A8BB87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53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8AFE-5C01-4A8C-B85B-B2ECE78FAB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C359-8DF5-4CE9-8AC5-DD845A8BB87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07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8AFE-5C01-4A8C-B85B-B2ECE78FAB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C359-8DF5-4CE9-8AC5-DD845A8BB87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74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8AFE-5C01-4A8C-B85B-B2ECE78FAB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C359-8DF5-4CE9-8AC5-DD845A8BB87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26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FF4-15A1-40C9-BEF4-64F9E8AF07B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20F5-C47A-4E4C-8902-95E9543CE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684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8AFE-5C01-4A8C-B85B-B2ECE78FAB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C359-8DF5-4CE9-8AC5-DD845A8BB87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55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8AFE-5C01-4A8C-B85B-B2ECE78FAB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C359-8DF5-4CE9-8AC5-DD845A8BB87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254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8AFE-5C01-4A8C-B85B-B2ECE78FAB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C359-8DF5-4CE9-8AC5-DD845A8BB87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5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FF4-15A1-40C9-BEF4-64F9E8AF07B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20F5-C47A-4E4C-8902-95E9543CE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26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FF4-15A1-40C9-BEF4-64F9E8AF07B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20F5-C47A-4E4C-8902-95E9543CE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4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FF4-15A1-40C9-BEF4-64F9E8AF07B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20F5-C47A-4E4C-8902-95E9543CE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7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FF4-15A1-40C9-BEF4-64F9E8AF07B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20F5-C47A-4E4C-8902-95E9543CE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1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FF4-15A1-40C9-BEF4-64F9E8AF07B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20F5-C47A-4E4C-8902-95E9543CE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12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FF4-15A1-40C9-BEF4-64F9E8AF07B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20F5-C47A-4E4C-8902-95E9543CE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81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FF4-15A1-40C9-BEF4-64F9E8AF07B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20F5-C47A-4E4C-8902-95E9543CE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60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5FFF4-15A1-40C9-BEF4-64F9E8AF07BA}" type="datetimeFigureOut">
              <a:rPr lang="fr-FR" smtClean="0"/>
              <a:t>12/11/2016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920F5-C47A-4E4C-8902-95E9543CE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7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8AFE-5C01-4A8C-B85B-B2ECE78FAB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C359-8DF5-4CE9-8AC5-DD845A8BB87B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9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9263" y="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2886"/>
            <a:ext cx="9144000" cy="88106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COMMUNICATION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55302" y="1868555"/>
            <a:ext cx="6322751" cy="5670543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fr-FR" sz="2800" b="1" u="sng" dirty="0" smtClean="0"/>
              <a:t>On ne peut pas ne pas communiquer</a:t>
            </a:r>
          </a:p>
          <a:p>
            <a:pPr marL="457200" indent="-457200" algn="l">
              <a:buAutoNum type="arabicPeriod"/>
            </a:pPr>
            <a:endParaRPr lang="fr-F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Communication verbale / non verbale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Communication explicite / implicite</a:t>
            </a:r>
            <a:endParaRPr lang="fr-FR" dirty="0"/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053" y="242886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01" y="1123949"/>
            <a:ext cx="2961651" cy="296165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00" y="4314946"/>
            <a:ext cx="10483935" cy="21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2886"/>
            <a:ext cx="9144000" cy="88106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COMMUNICATION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3916" y="1815921"/>
            <a:ext cx="5053847" cy="3940935"/>
          </a:xfrm>
        </p:spPr>
        <p:txBody>
          <a:bodyPr/>
          <a:lstStyle/>
          <a:p>
            <a:pPr algn="l"/>
            <a:r>
              <a:rPr lang="fr-FR" sz="2800" b="1" dirty="0" smtClean="0"/>
              <a:t>2.  </a:t>
            </a:r>
            <a:r>
              <a:rPr lang="fr-FR" sz="3200" b="1" u="sng" dirty="0" smtClean="0"/>
              <a:t>Le contenu et la relation</a:t>
            </a:r>
          </a:p>
          <a:p>
            <a:pPr marL="457200" indent="-457200" algn="l">
              <a:buAutoNum type="arabicPeriod"/>
            </a:pPr>
            <a:endParaRPr lang="fr-F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b="1" dirty="0" smtClean="0"/>
              <a:t>Contenu</a:t>
            </a:r>
            <a:r>
              <a:rPr lang="fr-FR" sz="2800" dirty="0" smtClean="0"/>
              <a:t> = nature du message</a:t>
            </a:r>
          </a:p>
          <a:p>
            <a:pPr algn="l"/>
            <a:endParaRPr lang="fr-FR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b="1" dirty="0" smtClean="0"/>
              <a:t>Relation</a:t>
            </a:r>
            <a:r>
              <a:rPr lang="fr-FR" sz="2800" dirty="0" smtClean="0"/>
              <a:t> = prise en compte de l’affectif</a:t>
            </a:r>
            <a:endParaRPr lang="fr-FR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053" y="242886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47" y="2263755"/>
            <a:ext cx="4370003" cy="339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6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2886"/>
            <a:ext cx="9144000" cy="88106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COMMUNICATION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096" y="1693852"/>
            <a:ext cx="6322751" cy="5670543"/>
          </a:xfrm>
        </p:spPr>
        <p:txBody>
          <a:bodyPr/>
          <a:lstStyle/>
          <a:p>
            <a:pPr algn="l"/>
            <a:r>
              <a:rPr lang="fr-FR" sz="2800" b="1" dirty="0" smtClean="0"/>
              <a:t>3.  </a:t>
            </a:r>
            <a:r>
              <a:rPr lang="fr-FR" sz="2800" b="1" u="sng" dirty="0" smtClean="0"/>
              <a:t>La ponctuation</a:t>
            </a:r>
            <a:endParaRPr lang="fr-FR" sz="2800" b="1" u="sng" dirty="0" smtClean="0"/>
          </a:p>
          <a:p>
            <a:pPr marL="457200" indent="-457200" algn="l">
              <a:buAutoNum type="arabicPeriod"/>
            </a:pPr>
            <a:endParaRPr lang="fr-F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L’attitude = ce que fait l’un à une influence sur les autres et vice versa.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Communication = cycle ininterrompu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053" y="242886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62096" y="4098236"/>
            <a:ext cx="6671256" cy="430887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/>
              <a:t>Jeu conversationnel</a:t>
            </a:r>
            <a:endParaRPr lang="fr-FR" sz="22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1768179" y="4540720"/>
            <a:ext cx="1648497" cy="455004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416676" y="4529123"/>
            <a:ext cx="1635616" cy="569903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5169308"/>
            <a:ext cx="26144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ourne en rond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elation risque d’être courte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323471" y="5207264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/>
              <a:t>Remise en cause</a:t>
            </a:r>
          </a:p>
          <a:p>
            <a:pPr algn="ctr"/>
            <a:endParaRPr lang="fr-FR" sz="1000" dirty="0" smtClean="0"/>
          </a:p>
          <a:p>
            <a:pPr algn="ctr"/>
            <a:r>
              <a:rPr lang="fr-FR" sz="2200" dirty="0" smtClean="0"/>
              <a:t>Conversation continue</a:t>
            </a:r>
            <a:endParaRPr lang="fr-FR" sz="22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67" y="2368814"/>
            <a:ext cx="4610032" cy="31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2886"/>
            <a:ext cx="9144000" cy="88106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COMMUNICATION</a:t>
            </a:r>
            <a:endParaRPr lang="fr-FR" dirty="0"/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053" y="242886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553011" y="1406299"/>
            <a:ext cx="10496031" cy="2644742"/>
            <a:chOff x="627925" y="1825912"/>
            <a:chExt cx="10496031" cy="2644742"/>
          </a:xfrm>
        </p:grpSpPr>
        <p:sp>
          <p:nvSpPr>
            <p:cNvPr id="6" name="ZoneTexte 5"/>
            <p:cNvSpPr txBox="1"/>
            <p:nvPr/>
          </p:nvSpPr>
          <p:spPr>
            <a:xfrm>
              <a:off x="1268848" y="1825912"/>
              <a:ext cx="914400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500" b="1" dirty="0" smtClean="0"/>
                <a:t>4. Digitale </a:t>
              </a:r>
              <a:r>
                <a:rPr lang="fr-FR" sz="4500" b="1" dirty="0" smtClean="0"/>
                <a:t>et Analogique</a:t>
              </a:r>
              <a:endParaRPr lang="fr-FR" sz="4500" b="1" dirty="0"/>
            </a:p>
          </p:txBody>
        </p:sp>
        <p:grpSp>
          <p:nvGrpSpPr>
            <p:cNvPr id="18" name="Groupe 17"/>
            <p:cNvGrpSpPr/>
            <p:nvPr/>
          </p:nvGrpSpPr>
          <p:grpSpPr>
            <a:xfrm>
              <a:off x="627925" y="2596605"/>
              <a:ext cx="10496031" cy="1874049"/>
              <a:chOff x="627925" y="2596605"/>
              <a:chExt cx="10496031" cy="1874049"/>
            </a:xfrm>
          </p:grpSpPr>
          <p:cxnSp>
            <p:nvCxnSpPr>
              <p:cNvPr id="11" name="Connecteur droit 10"/>
              <p:cNvCxnSpPr/>
              <p:nvPr/>
            </p:nvCxnSpPr>
            <p:spPr>
              <a:xfrm>
                <a:off x="6096000" y="2596612"/>
                <a:ext cx="2428892" cy="0"/>
              </a:xfrm>
              <a:prstGeom prst="line">
                <a:avLst/>
              </a:prstGeom>
              <a:ln w="63500">
                <a:solidFill>
                  <a:srgbClr val="99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>
                <a:off x="7216001" y="2596605"/>
                <a:ext cx="1214446" cy="642942"/>
              </a:xfrm>
              <a:prstGeom prst="straightConnector1">
                <a:avLst/>
              </a:prstGeom>
              <a:ln w="63500">
                <a:solidFill>
                  <a:srgbClr val="99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e 16"/>
              <p:cNvGrpSpPr/>
              <p:nvPr/>
            </p:nvGrpSpPr>
            <p:grpSpPr>
              <a:xfrm>
                <a:off x="627925" y="2596612"/>
                <a:ext cx="4857752" cy="1807327"/>
                <a:chOff x="627925" y="2596612"/>
                <a:chExt cx="4857752" cy="1807327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>
                  <a:off x="3378272" y="2596612"/>
                  <a:ext cx="1643074" cy="0"/>
                </a:xfrm>
                <a:prstGeom prst="line">
                  <a:avLst/>
                </a:prstGeom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avec flèche 9"/>
                <p:cNvCxnSpPr/>
                <p:nvPr/>
              </p:nvCxnSpPr>
              <p:spPr>
                <a:xfrm rot="10800000" flipV="1">
                  <a:off x="3056801" y="2596612"/>
                  <a:ext cx="1143008" cy="642942"/>
                </a:xfrm>
                <a:prstGeom prst="straightConnector1">
                  <a:avLst/>
                </a:prstGeom>
                <a:ln w="63500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 12"/>
                <p:cNvSpPr/>
                <p:nvPr/>
              </p:nvSpPr>
              <p:spPr>
                <a:xfrm>
                  <a:off x="695459" y="3239547"/>
                  <a:ext cx="35227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2400" b="1" dirty="0" smtClean="0">
                      <a:solidFill>
                        <a:srgbClr val="FFC000"/>
                      </a:solidFill>
                    </a:rPr>
                    <a:t>Véhiculer une information</a:t>
                  </a:r>
                  <a:endParaRPr lang="fr-FR" sz="2400" b="1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27925" y="3572942"/>
                  <a:ext cx="4857752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sz="2400" b="1" dirty="0">
                      <a:solidFill>
                        <a:srgbClr val="FFC000"/>
                      </a:solidFill>
                    </a:rPr>
                    <a:t>P</a:t>
                  </a:r>
                  <a:r>
                    <a:rPr lang="fr-FR" sz="2400" b="1" dirty="0" smtClean="0">
                      <a:solidFill>
                        <a:srgbClr val="FFC000"/>
                      </a:solidFill>
                    </a:rPr>
                    <a:t>ermet </a:t>
                  </a:r>
                  <a:r>
                    <a:rPr lang="fr-FR" sz="2400" b="1" dirty="0" smtClean="0">
                      <a:solidFill>
                        <a:srgbClr val="FFC000"/>
                      </a:solidFill>
                    </a:rPr>
                    <a:t>d’exprimer clairement notre pensée</a:t>
                  </a:r>
                  <a:endParaRPr lang="fr-FR" sz="2400" b="1" dirty="0">
                    <a:solidFill>
                      <a:srgbClr val="FFC000"/>
                    </a:solidFill>
                  </a:endParaRP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7310446" y="3286947"/>
                <a:ext cx="32502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990000"/>
                    </a:solidFill>
                  </a:rPr>
                  <a:t>Souvent </a:t>
                </a:r>
                <a:r>
                  <a:rPr lang="fr-FR" sz="2400" b="1" dirty="0" smtClean="0">
                    <a:solidFill>
                      <a:srgbClr val="990000"/>
                    </a:solidFill>
                  </a:rPr>
                  <a:t>non </a:t>
                </a:r>
                <a:r>
                  <a:rPr lang="fr-FR" sz="2400" b="1" dirty="0" smtClean="0">
                    <a:solidFill>
                      <a:srgbClr val="990000"/>
                    </a:solidFill>
                  </a:rPr>
                  <a:t>verbale</a:t>
                </a:r>
                <a:endParaRPr lang="fr-FR" sz="2400" b="1" dirty="0">
                  <a:solidFill>
                    <a:srgbClr val="99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10446" y="3639657"/>
                <a:ext cx="381351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990000"/>
                    </a:solidFill>
                  </a:rPr>
                  <a:t>D</a:t>
                </a:r>
                <a:r>
                  <a:rPr lang="fr-FR" sz="2400" b="1" dirty="0" smtClean="0">
                    <a:solidFill>
                      <a:srgbClr val="990000"/>
                    </a:solidFill>
                  </a:rPr>
                  <a:t>onne </a:t>
                </a:r>
                <a:r>
                  <a:rPr lang="fr-FR" sz="2400" b="1" dirty="0" smtClean="0">
                    <a:solidFill>
                      <a:srgbClr val="990000"/>
                    </a:solidFill>
                  </a:rPr>
                  <a:t>son sens au message digital</a:t>
                </a:r>
                <a:endParaRPr lang="fr-FR" sz="2400" b="1" dirty="0">
                  <a:solidFill>
                    <a:srgbClr val="990000"/>
                  </a:solidFill>
                </a:endParaRPr>
              </a:p>
            </p:txBody>
          </p:sp>
        </p:grpSp>
      </p:grp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9" b="651"/>
          <a:stretch/>
        </p:blipFill>
        <p:spPr>
          <a:xfrm>
            <a:off x="4526074" y="3854671"/>
            <a:ext cx="2615013" cy="27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2886"/>
            <a:ext cx="9144000" cy="88106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COMMUNICATION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7925" y="1649056"/>
            <a:ext cx="5903853" cy="3940935"/>
          </a:xfrm>
        </p:spPr>
        <p:txBody>
          <a:bodyPr/>
          <a:lstStyle/>
          <a:p>
            <a:pPr algn="l"/>
            <a:r>
              <a:rPr lang="fr-FR" sz="3200" b="1" dirty="0" smtClean="0"/>
              <a:t>5. </a:t>
            </a:r>
            <a:r>
              <a:rPr lang="fr-FR" sz="3200" b="1" u="sng" dirty="0" smtClean="0"/>
              <a:t>Symétrique ou Complémentaire</a:t>
            </a:r>
          </a:p>
          <a:p>
            <a:pPr marL="457200" indent="-457200" algn="l">
              <a:buAutoNum type="arabicPeriod"/>
            </a:pPr>
            <a:endParaRPr lang="fr-F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b="1" dirty="0" smtClean="0"/>
              <a:t>Symétrique</a:t>
            </a:r>
            <a:r>
              <a:rPr lang="fr-FR" sz="2800" dirty="0" smtClean="0"/>
              <a:t>= relation d’égalité </a:t>
            </a:r>
          </a:p>
          <a:p>
            <a:pPr algn="l"/>
            <a:endParaRPr lang="fr-FR" sz="2800" dirty="0" smtClean="0"/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053" y="242886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096000" y="2562894"/>
            <a:ext cx="591998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Complémentaire </a:t>
            </a:r>
            <a:r>
              <a:rPr lang="fr-FR" sz="2800" dirty="0"/>
              <a:t>= </a:t>
            </a:r>
            <a:r>
              <a:rPr lang="fr-FR" sz="2800" dirty="0" smtClean="0"/>
              <a:t>maximisation </a:t>
            </a:r>
            <a:r>
              <a:rPr lang="fr-FR" sz="2800" dirty="0"/>
              <a:t>de la différence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88" y="3613318"/>
            <a:ext cx="3020614" cy="270512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" b="7892"/>
          <a:stretch/>
        </p:blipFill>
        <p:spPr>
          <a:xfrm>
            <a:off x="7550333" y="3613318"/>
            <a:ext cx="3600701" cy="27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28600" y="0"/>
            <a:ext cx="10687049" cy="1624013"/>
          </a:xfrm>
        </p:spPr>
        <p:txBody>
          <a:bodyPr>
            <a:normAutofit/>
          </a:bodyPr>
          <a:lstStyle/>
          <a:p>
            <a:r>
              <a:rPr lang="fr-FR" sz="4800" dirty="0" smtClean="0"/>
              <a:t>LA COMMUNICATION AU SEIN DE LA FAMILLE	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8090" y="2718312"/>
            <a:ext cx="4001037" cy="3515933"/>
          </a:xfrm>
        </p:spPr>
        <p:txBody>
          <a:bodyPr/>
          <a:lstStyle/>
          <a:p>
            <a:pPr algn="l"/>
            <a:r>
              <a:rPr lang="fr-FR" sz="3200" dirty="0" smtClean="0"/>
              <a:t>Différents buts :</a:t>
            </a:r>
          </a:p>
          <a:p>
            <a:pPr algn="l"/>
            <a:endParaRPr lang="fr-FR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Echange, partage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Transmission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Liaison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554" y="257175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40" y="2396540"/>
            <a:ext cx="4123492" cy="383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28600" y="0"/>
            <a:ext cx="10687049" cy="1624013"/>
          </a:xfrm>
        </p:spPr>
        <p:txBody>
          <a:bodyPr>
            <a:normAutofit/>
          </a:bodyPr>
          <a:lstStyle/>
          <a:p>
            <a:r>
              <a:rPr lang="fr-FR" sz="4800" dirty="0" smtClean="0"/>
              <a:t>LA COMMUNICATION AU SEIN DE LA FAMILLE	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8277" y="2074369"/>
            <a:ext cx="4670738" cy="267793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fr-FR" sz="3200" dirty="0" smtClean="0"/>
              <a:t>Tra</a:t>
            </a:r>
            <a:r>
              <a:rPr lang="fr-FR" sz="3200" dirty="0" smtClean="0"/>
              <a:t>nsmission familiale </a:t>
            </a:r>
            <a:r>
              <a:rPr lang="fr-FR" sz="3200" dirty="0" smtClean="0"/>
              <a:t>:</a:t>
            </a:r>
          </a:p>
          <a:p>
            <a:pPr algn="l"/>
            <a:endParaRPr lang="fr-FR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Non verbale 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Emergence des personnalités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3200" dirty="0"/>
          </a:p>
          <a:p>
            <a:pPr algn="l"/>
            <a:r>
              <a:rPr lang="fr-FR" sz="3200" dirty="0" smtClean="0"/>
              <a:t>            </a:t>
            </a:r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554" y="257175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457" y="1855427"/>
            <a:ext cx="3817434" cy="411010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365160" y="4509345"/>
            <a:ext cx="4445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Attention aux messages paradoxaux</a:t>
            </a:r>
            <a:endParaRPr lang="fr-FR" sz="2400" b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6" y="4479430"/>
            <a:ext cx="805065" cy="8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28600" y="0"/>
            <a:ext cx="10687049" cy="1624013"/>
          </a:xfrm>
        </p:spPr>
        <p:txBody>
          <a:bodyPr>
            <a:normAutofit/>
          </a:bodyPr>
          <a:lstStyle/>
          <a:p>
            <a:r>
              <a:rPr lang="fr-FR" sz="4800" dirty="0" smtClean="0"/>
              <a:t>LA COMMUNICATION AU SEIN DE LA FAMILLE	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525037" y="2486493"/>
            <a:ext cx="6261145" cy="3038544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Non-dits et conflits : </a:t>
            </a:r>
          </a:p>
          <a:p>
            <a:pPr algn="l"/>
            <a:endParaRPr lang="fr-FR" sz="1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Entravent communication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Inhibition intellectuelle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Confusion et souffrance </a:t>
            </a:r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554" y="257175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74" y="2093890"/>
            <a:ext cx="4017135" cy="40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28600" y="0"/>
            <a:ext cx="10687049" cy="1624013"/>
          </a:xfrm>
        </p:spPr>
        <p:txBody>
          <a:bodyPr>
            <a:normAutofit/>
          </a:bodyPr>
          <a:lstStyle/>
          <a:p>
            <a:r>
              <a:rPr lang="fr-FR" sz="4800" dirty="0" smtClean="0"/>
              <a:t>LA COMMUNICATION AU SEIN DE LA FAMILLE	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9246" y="2486493"/>
            <a:ext cx="6261145" cy="3038544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Conflit : </a:t>
            </a:r>
          </a:p>
          <a:p>
            <a:pPr algn="l"/>
            <a:endParaRPr lang="fr-FR" sz="1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Inhérent à toute relation humaine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Conflit peut être sain ou violent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3200" dirty="0" smtClean="0"/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554" y="257175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Afficher l'image d'origine"/>
          <p:cNvPicPr>
            <a:picLocks noChangeAspect="1" noChangeArrowheads="1"/>
          </p:cNvPicPr>
          <p:nvPr/>
        </p:nvPicPr>
        <p:blipFill rotWithShape="1">
          <a:blip r:embed="rId3"/>
          <a:srcRect l="1312" r="29790" b="72372"/>
          <a:stretch/>
        </p:blipFill>
        <p:spPr bwMode="auto">
          <a:xfrm>
            <a:off x="1249784" y="4563938"/>
            <a:ext cx="5410607" cy="1922197"/>
          </a:xfrm>
          <a:prstGeom prst="rect">
            <a:avLst/>
          </a:prstGeom>
          <a:noFill/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80" y="2172202"/>
            <a:ext cx="4476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24000" y="18119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0" b="1" dirty="0">
                <a:latin typeface="Bradley Hand ITC" panose="03070402050302030203" pitchFamily="66" charset="0"/>
              </a:rPr>
              <a:t>Merci 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51" y="2204865"/>
            <a:ext cx="7560840" cy="23594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4725144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000" b="1" dirty="0">
                <a:latin typeface="Bradley Hand ITC" panose="03070402050302030203" pitchFamily="66" charset="0"/>
              </a:rPr>
              <a:t>A </a:t>
            </a:r>
            <a:r>
              <a:rPr lang="fr-FR" sz="9000" b="1" dirty="0">
                <a:latin typeface="Bradley Hand ITC" panose="03070402050302030203" pitchFamily="66" charset="0"/>
              </a:rPr>
              <a:t>vous la parole</a:t>
            </a:r>
          </a:p>
        </p:txBody>
      </p:sp>
    </p:spTree>
    <p:extLst>
      <p:ext uri="{BB962C8B-B14F-4D97-AF65-F5344CB8AC3E}">
        <p14:creationId xmlns:p14="http://schemas.microsoft.com/office/powerpoint/2010/main" val="33836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3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9960" y="808218"/>
            <a:ext cx="9144000" cy="2387600"/>
          </a:xfrm>
        </p:spPr>
        <p:txBody>
          <a:bodyPr>
            <a:normAutofit/>
          </a:bodyPr>
          <a:lstStyle/>
          <a:p>
            <a:r>
              <a:rPr lang="fr-FR" b="1" dirty="0" smtClean="0">
                <a:latin typeface="Bodoni MT Condensed" panose="02070606080606020203" pitchFamily="18" charset="0"/>
              </a:rPr>
              <a:t>Les enjeux de la communication au sein de la famille</a:t>
            </a:r>
            <a:endParaRPr lang="fr-FR" b="1" dirty="0">
              <a:latin typeface="Bodoni MT Condensed" panose="02070606080606020203" pitchFamily="18" charset="0"/>
            </a:endParaRPr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216" y="176580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70" y="3539198"/>
            <a:ext cx="3128905" cy="300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23961" y="1042987"/>
            <a:ext cx="9991725" cy="5157788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1. La famille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2. La communication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3. La communication au sein de la famille</a:t>
            </a:r>
            <a:endParaRPr lang="fr-FR" dirty="0"/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778" y="205155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25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9675" y="157163"/>
            <a:ext cx="9144000" cy="8953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FAMILLE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09675" y="1865626"/>
            <a:ext cx="9144000" cy="3671887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Qu’est ce que la famille </a:t>
            </a:r>
            <a:r>
              <a:rPr lang="fr-FR" sz="3600" dirty="0" smtClean="0"/>
              <a:t>? </a:t>
            </a:r>
            <a:endParaRPr lang="fr-FR" sz="3600" dirty="0"/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503" y="157163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58" y="2589405"/>
            <a:ext cx="3216834" cy="376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9675" y="157163"/>
            <a:ext cx="9144000" cy="8953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FAMILLE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365" y="1775473"/>
            <a:ext cx="6131283" cy="4676842"/>
          </a:xfrm>
        </p:spPr>
        <p:txBody>
          <a:bodyPr>
            <a:normAutofit/>
          </a:bodyPr>
          <a:lstStyle/>
          <a:p>
            <a:pPr algn="l"/>
            <a:r>
              <a:rPr lang="fr-FR" sz="3600" dirty="0" smtClean="0"/>
              <a:t>Famille =</a:t>
            </a:r>
          </a:p>
          <a:p>
            <a:pPr algn="l"/>
            <a:r>
              <a:rPr lang="fr-FR" sz="3600" dirty="0" smtClean="0"/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1</a:t>
            </a:r>
            <a:r>
              <a:rPr lang="fr-FR" sz="3200" baseline="30000" dirty="0" smtClean="0"/>
              <a:t>er</a:t>
            </a:r>
            <a:r>
              <a:rPr lang="fr-FR" sz="3200" dirty="0" smtClean="0"/>
              <a:t> groupe de référence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Transmissions conscientes et inconscientes intergénérationnelles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Berceau psychique familiale</a:t>
            </a:r>
          </a:p>
          <a:p>
            <a:pPr algn="l"/>
            <a:endParaRPr lang="fr-FR" sz="3600" dirty="0"/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503" y="157163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08" y="2550016"/>
            <a:ext cx="4713099" cy="33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9675" y="157163"/>
            <a:ext cx="9144000" cy="8953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FAMILLE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23785" y="2309986"/>
            <a:ext cx="6577050" cy="2963953"/>
          </a:xfrm>
        </p:spPr>
        <p:txBody>
          <a:bodyPr>
            <a:normAutofit fontScale="92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dirty="0" smtClean="0"/>
              <a:t>Système vivant interactionnel stable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fr-FR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dirty="0" smtClean="0"/>
              <a:t>Influence interfamiliale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fr-FR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dirty="0" smtClean="0"/>
              <a:t>Réseau relationnel</a:t>
            </a:r>
            <a:endParaRPr lang="fr-FR" sz="3600" dirty="0"/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503" y="157163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7" y="1608129"/>
            <a:ext cx="4367668" cy="43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9675" y="157163"/>
            <a:ext cx="9144000" cy="8953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FAMILLE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894699"/>
            <a:ext cx="7993724" cy="1286383"/>
          </a:xfrm>
        </p:spPr>
        <p:txBody>
          <a:bodyPr>
            <a:normAutofit/>
          </a:bodyPr>
          <a:lstStyle/>
          <a:p>
            <a:pPr algn="l"/>
            <a:r>
              <a:rPr lang="fr-FR" sz="3600" b="1" dirty="0" smtClean="0"/>
              <a:t>Evolution sociétale de la famille </a:t>
            </a:r>
            <a:endParaRPr lang="fr-FR" sz="3600" b="1" dirty="0"/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503" y="157163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9210"/>
            <a:ext cx="12192000" cy="380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9675" y="157163"/>
            <a:ext cx="9144000" cy="8953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FAMILLE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213" y="2480688"/>
            <a:ext cx="5731099" cy="4377312"/>
          </a:xfrm>
        </p:spPr>
        <p:txBody>
          <a:bodyPr>
            <a:normAutofit/>
          </a:bodyPr>
          <a:lstStyle/>
          <a:p>
            <a:pPr algn="l"/>
            <a:r>
              <a:rPr lang="fr-FR" sz="3600" b="1" dirty="0" smtClean="0"/>
              <a:t>Eclatement du couple parental : </a:t>
            </a:r>
          </a:p>
          <a:p>
            <a:pPr algn="l"/>
            <a:endParaRPr lang="fr-FR" sz="3600" b="1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Traumatisme pour l’enfant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Conjugalité ≠ Parentalité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Conflit de loyauté </a:t>
            </a:r>
          </a:p>
          <a:p>
            <a:pPr algn="l"/>
            <a:endParaRPr lang="fr-FR" sz="3600" b="1" dirty="0"/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503" y="157163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26429" r="6898" b="11541"/>
          <a:stretch/>
        </p:blipFill>
        <p:spPr bwMode="auto">
          <a:xfrm>
            <a:off x="5872766" y="2480688"/>
            <a:ext cx="6094583" cy="32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3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9675" y="157163"/>
            <a:ext cx="9144000" cy="8953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FAMILLE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518" y="2171595"/>
            <a:ext cx="7586595" cy="4377312"/>
          </a:xfrm>
        </p:spPr>
        <p:txBody>
          <a:bodyPr>
            <a:normAutofit/>
          </a:bodyPr>
          <a:lstStyle/>
          <a:p>
            <a:pPr algn="l"/>
            <a:r>
              <a:rPr lang="fr-FR" sz="3600" b="1" dirty="0" smtClean="0"/>
              <a:t>Divorce </a:t>
            </a:r>
            <a:r>
              <a:rPr lang="fr-FR" sz="3600" b="1" dirty="0" smtClean="0">
                <a:sym typeface="Wingdings" panose="05000000000000000000" pitchFamily="2" charset="2"/>
              </a:rPr>
              <a:t> réaménagement des places</a:t>
            </a:r>
          </a:p>
          <a:p>
            <a:pPr algn="l"/>
            <a:endParaRPr lang="fr-FR" sz="3600" b="1" dirty="0" smtClean="0">
              <a:sym typeface="Wingdings" panose="05000000000000000000" pitchFamily="2" charset="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200" dirty="0" smtClean="0">
                <a:sym typeface="Wingdings" panose="05000000000000000000" pitchFamily="2" charset="2"/>
              </a:rPr>
              <a:t>Enfant consolateur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200" dirty="0" smtClean="0">
                <a:sym typeface="Wingdings" panose="05000000000000000000" pitchFamily="2" charset="2"/>
              </a:rPr>
              <a:t>Enfant </a:t>
            </a:r>
            <a:r>
              <a:rPr lang="fr-FR" sz="3200" dirty="0" err="1" smtClean="0">
                <a:sym typeface="Wingdings" panose="05000000000000000000" pitchFamily="2" charset="2"/>
              </a:rPr>
              <a:t>parentalisé</a:t>
            </a:r>
            <a:r>
              <a:rPr lang="fr-FR" sz="3200" dirty="0" smtClean="0">
                <a:sym typeface="Wingdings" panose="05000000000000000000" pitchFamily="2" charset="2"/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200" dirty="0" smtClean="0">
                <a:sym typeface="Wingdings" panose="05000000000000000000" pitchFamily="2" charset="2"/>
              </a:rPr>
              <a:t>Enfant en position de décideur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200" dirty="0" smtClean="0">
                <a:sym typeface="Wingdings" panose="05000000000000000000" pitchFamily="2" charset="2"/>
              </a:rPr>
              <a:t>Enfant en position de réassurance narcissique du parent</a:t>
            </a:r>
          </a:p>
        </p:txBody>
      </p:sp>
      <p:pic>
        <p:nvPicPr>
          <p:cNvPr id="4" name="Picture 4" descr="C:\Documents and Settings\ROUX-MICHOLLET Dad.DAD\Bureau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503" y="157163"/>
            <a:ext cx="1717846" cy="14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8" b="1847"/>
          <a:stretch/>
        </p:blipFill>
        <p:spPr>
          <a:xfrm>
            <a:off x="7315200" y="2959031"/>
            <a:ext cx="4265783" cy="32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294</Words>
  <Application>Microsoft Office PowerPoint</Application>
  <PresentationFormat>Grand écran</PresentationFormat>
  <Paragraphs>93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Bodoni MT Condensed</vt:lpstr>
      <vt:lpstr>Bradley Hand ITC</vt:lpstr>
      <vt:lpstr>Calibri</vt:lpstr>
      <vt:lpstr>Calibri Light</vt:lpstr>
      <vt:lpstr>Times New Roman</vt:lpstr>
      <vt:lpstr>Wingdings</vt:lpstr>
      <vt:lpstr>Thème Office</vt:lpstr>
      <vt:lpstr>Office Theme</vt:lpstr>
      <vt:lpstr>Présentation PowerPoint</vt:lpstr>
      <vt:lpstr>Les enjeux de la communication au sein de la famille</vt:lpstr>
      <vt:lpstr>1. La famille  2. La communication  3. La communication au sein de la famille</vt:lpstr>
      <vt:lpstr>LA FAMILLE</vt:lpstr>
      <vt:lpstr>LA FAMILLE</vt:lpstr>
      <vt:lpstr>LA FAMILLE</vt:lpstr>
      <vt:lpstr>LA FAMILLE</vt:lpstr>
      <vt:lpstr>LA FAMILLE</vt:lpstr>
      <vt:lpstr>LA FAMILLE</vt:lpstr>
      <vt:lpstr>LA COMMUNICATION</vt:lpstr>
      <vt:lpstr>LA COMMUNICATION</vt:lpstr>
      <vt:lpstr>LA COMMUNICATION</vt:lpstr>
      <vt:lpstr>LA COMMUNICATION</vt:lpstr>
      <vt:lpstr>LA COMMUNICATION</vt:lpstr>
      <vt:lpstr>LA COMMUNICATION AU SEIN DE LA FAMILLE </vt:lpstr>
      <vt:lpstr>LA COMMUNICATION AU SEIN DE LA FAMILLE </vt:lpstr>
      <vt:lpstr>LA COMMUNICATION AU SEIN DE LA FAMILLE </vt:lpstr>
      <vt:lpstr>LA COMMUNICATION AU SEIN DE LA FAMILLE 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EQUIPE</cp:lastModifiedBy>
  <cp:revision>20</cp:revision>
  <dcterms:created xsi:type="dcterms:W3CDTF">2016-11-09T13:38:56Z</dcterms:created>
  <dcterms:modified xsi:type="dcterms:W3CDTF">2016-11-12T15:40:18Z</dcterms:modified>
</cp:coreProperties>
</file>