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71" r:id="rId4"/>
    <p:sldId id="258" r:id="rId5"/>
    <p:sldId id="269" r:id="rId6"/>
    <p:sldId id="259" r:id="rId7"/>
    <p:sldId id="272" r:id="rId8"/>
    <p:sldId id="273" r:id="rId9"/>
    <p:sldId id="274" r:id="rId10"/>
    <p:sldId id="264" r:id="rId11"/>
    <p:sldId id="260" r:id="rId12"/>
    <p:sldId id="261" r:id="rId13"/>
    <p:sldId id="262" r:id="rId14"/>
    <p:sldId id="276" r:id="rId15"/>
    <p:sldId id="275" r:id="rId16"/>
    <p:sldId id="277" r:id="rId17"/>
    <p:sldId id="263" r:id="rId18"/>
    <p:sldId id="265" r:id="rId19"/>
    <p:sldId id="266" r:id="rId20"/>
    <p:sldId id="278" r:id="rId21"/>
    <p:sldId id="270"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3" d="100"/>
          <a:sy n="63" d="100"/>
        </p:scale>
        <p:origin x="67"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9/15/2023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9/15/2023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9/15/2023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gif"/><Relationship Id="rId2" Type="http://schemas.openxmlformats.org/officeDocument/2006/relationships/image" Target="../media/image8.jpg"/><Relationship Id="rId1" Type="http://schemas.openxmlformats.org/officeDocument/2006/relationships/slideLayout" Target="../slideLayouts/slideLayout5.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6.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10" Type="http://schemas.openxmlformats.org/officeDocument/2006/relationships/slide" Target="slide18.xml"/><Relationship Id="rId4" Type="http://schemas.openxmlformats.org/officeDocument/2006/relationships/slide" Target="slide9.xml"/><Relationship Id="rId9" Type="http://schemas.openxmlformats.org/officeDocument/2006/relationships/slide" Target="slide1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A9FF-F167-9368-FEC5-7F94C5A21C88}"/>
              </a:ext>
            </a:extLst>
          </p:cNvPr>
          <p:cNvSpPr>
            <a:spLocks noGrp="1"/>
          </p:cNvSpPr>
          <p:nvPr>
            <p:ph type="ctrTitle"/>
          </p:nvPr>
        </p:nvSpPr>
        <p:spPr/>
        <p:txBody>
          <a:bodyPr/>
          <a:lstStyle/>
          <a:p>
            <a:r>
              <a:rPr lang="en-CA" dirty="0"/>
              <a:t>Planning Problem and Maximum Satisfiability</a:t>
            </a:r>
          </a:p>
        </p:txBody>
      </p:sp>
      <p:sp>
        <p:nvSpPr>
          <p:cNvPr id="3" name="Subtitle 2">
            <a:extLst>
              <a:ext uri="{FF2B5EF4-FFF2-40B4-BE49-F238E27FC236}">
                <a16:creationId xmlns:a16="http://schemas.microsoft.com/office/drawing/2014/main" id="{2167148D-5CCF-8558-E977-605858B8ACEE}"/>
              </a:ext>
            </a:extLst>
          </p:cNvPr>
          <p:cNvSpPr>
            <a:spLocks noGrp="1"/>
          </p:cNvSpPr>
          <p:nvPr>
            <p:ph type="subTitle" idx="1"/>
          </p:nvPr>
        </p:nvSpPr>
        <p:spPr>
          <a:xfrm>
            <a:off x="2695194" y="4352544"/>
            <a:ext cx="6801612" cy="1444941"/>
          </a:xfrm>
        </p:spPr>
        <p:txBody>
          <a:bodyPr>
            <a:normAutofit/>
          </a:bodyPr>
          <a:lstStyle/>
          <a:p>
            <a:r>
              <a:rPr lang="en-CA" dirty="0"/>
              <a:t>Academic Year 2022-2023</a:t>
            </a:r>
          </a:p>
          <a:p>
            <a:r>
              <a:rPr lang="en-CA" dirty="0"/>
              <a:t>Presented by: Chelsie Romain (</a:t>
            </a:r>
            <a:r>
              <a:rPr lang="en-CA" dirty="0" err="1"/>
              <a:t>Matricola</a:t>
            </a:r>
            <a:r>
              <a:rPr lang="en-CA" dirty="0"/>
              <a:t>: 2072067)</a:t>
            </a:r>
          </a:p>
          <a:p>
            <a:r>
              <a:rPr lang="en-CA" dirty="0"/>
              <a:t>Presented on: September 15</a:t>
            </a:r>
            <a:r>
              <a:rPr lang="en-CA" baseline="30000" dirty="0"/>
              <a:t>th</a:t>
            </a:r>
            <a:r>
              <a:rPr lang="en-CA" dirty="0"/>
              <a:t>, 2023</a:t>
            </a:r>
          </a:p>
        </p:txBody>
      </p:sp>
      <p:sp>
        <p:nvSpPr>
          <p:cNvPr id="4" name="TextBox 3">
            <a:extLst>
              <a:ext uri="{FF2B5EF4-FFF2-40B4-BE49-F238E27FC236}">
                <a16:creationId xmlns:a16="http://schemas.microsoft.com/office/drawing/2014/main" id="{D9DCE2C5-659B-99F1-42E5-FE18C263187D}"/>
              </a:ext>
            </a:extLst>
          </p:cNvPr>
          <p:cNvSpPr txBox="1"/>
          <p:nvPr/>
        </p:nvSpPr>
        <p:spPr>
          <a:xfrm>
            <a:off x="2530399" y="504334"/>
            <a:ext cx="6966407" cy="830997"/>
          </a:xfrm>
          <a:prstGeom prst="rect">
            <a:avLst/>
          </a:prstGeom>
          <a:noFill/>
        </p:spPr>
        <p:txBody>
          <a:bodyPr wrap="square" rtlCol="0">
            <a:spAutoFit/>
          </a:bodyPr>
          <a:lstStyle/>
          <a:p>
            <a:pPr algn="ctr"/>
            <a:r>
              <a:rPr lang="en-CA" sz="2400" dirty="0"/>
              <a:t>KNOWLEDGE REPRESENTATION AND LEARNING</a:t>
            </a:r>
          </a:p>
          <a:p>
            <a:pPr algn="ctr"/>
            <a:r>
              <a:rPr lang="en-CA" sz="2400" dirty="0"/>
              <a:t>Professor Luciano Serafini</a:t>
            </a:r>
          </a:p>
        </p:txBody>
      </p:sp>
    </p:spTree>
    <p:extLst>
      <p:ext uri="{BB962C8B-B14F-4D97-AF65-F5344CB8AC3E}">
        <p14:creationId xmlns:p14="http://schemas.microsoft.com/office/powerpoint/2010/main" val="2447996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5867-3221-6BD0-08E0-F3490B26C07F}"/>
              </a:ext>
            </a:extLst>
          </p:cNvPr>
          <p:cNvSpPr>
            <a:spLocks noGrp="1"/>
          </p:cNvSpPr>
          <p:nvPr>
            <p:ph type="title"/>
          </p:nvPr>
        </p:nvSpPr>
        <p:spPr>
          <a:xfrm>
            <a:off x="2231136" y="252805"/>
            <a:ext cx="7729728" cy="1188720"/>
          </a:xfrm>
        </p:spPr>
        <p:txBody>
          <a:bodyPr/>
          <a:lstStyle/>
          <a:p>
            <a:r>
              <a:rPr lang="en-CA" dirty="0"/>
              <a:t>Shortest Path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507AE1-4084-E20F-4CD5-9479F631FCA7}"/>
                  </a:ext>
                </a:extLst>
              </p:cNvPr>
              <p:cNvSpPr>
                <a:spLocks noGrp="1"/>
              </p:cNvSpPr>
              <p:nvPr>
                <p:ph idx="1"/>
              </p:nvPr>
            </p:nvSpPr>
            <p:spPr>
              <a:xfrm>
                <a:off x="603314" y="2043954"/>
                <a:ext cx="11123629" cy="4328566"/>
              </a:xfrm>
            </p:spPr>
            <p:txBody>
              <a:bodyPr>
                <a:normAutofit fontScale="85000" lnSpcReduction="20000"/>
              </a:bodyPr>
              <a:lstStyle/>
              <a:p>
                <a:pPr marL="228600" marR="0" lvl="0"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To find the shortest path (i.e. optimal plan) in the plan graph, the following encoding in propositional logic was used:</a:t>
                </a:r>
              </a:p>
              <a:p>
                <a:pPr lvl="1">
                  <a:buClr>
                    <a:srgbClr val="9BAFB5"/>
                  </a:buClr>
                  <a:defRPr/>
                </a:pP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One propositional variable </a:t>
                </a:r>
                <a14:m>
                  <m:oMath xmlns:m="http://schemas.openxmlformats.org/officeDocument/2006/math">
                    <m:sSub>
                      <m:sSubPr>
                        <m:ctrl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ctrlPr>
                      </m:sSubPr>
                      <m:e>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𝑛</m:t>
                        </m:r>
                      </m:e>
                      <m: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𝑖</m:t>
                        </m:r>
                      </m:sub>
                    </m:sSub>
                  </m:oMath>
                </a14:m>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for every node</a:t>
                </a:r>
                <a:r>
                  <a:rPr kumimoji="0" lang="en-CA" sz="1900" b="0" i="0" u="none" strike="noStrike" kern="1200" cap="none" spc="0" normalizeH="0" noProof="0" dirty="0">
                    <a:ln>
                      <a:noFill/>
                    </a:ln>
                    <a:solidFill>
                      <a:srgbClr val="000000">
                        <a:lumMod val="85000"/>
                        <a:lumOff val="15000"/>
                      </a:srgbClr>
                    </a:solidFill>
                    <a:effectLst/>
                    <a:uLnTx/>
                    <a:uFillTx/>
                    <a:latin typeface="Gill Sans MT" panose="020B0502020104020203"/>
                    <a:ea typeface="+mn-ea"/>
                    <a:cs typeface="+mn-cs"/>
                  </a:rPr>
                  <a:t> </a:t>
                </a:r>
                <a14:m>
                  <m:oMath xmlns:m="http://schemas.openxmlformats.org/officeDocument/2006/math">
                    <m:r>
                      <a:rPr lang="en-CA" sz="1900" i="1">
                        <a:solidFill>
                          <a:srgbClr val="000000">
                            <a:lumMod val="85000"/>
                            <a:lumOff val="15000"/>
                          </a:srgbClr>
                        </a:solidFill>
                        <a:latin typeface="Cambria Math" panose="02040503050406030204" pitchFamily="18" charset="0"/>
                      </a:rPr>
                      <m:t>𝑖</m:t>
                    </m:r>
                    <m:r>
                      <a:rPr lang="en-CA" sz="1900" b="0" i="0" smtClean="0">
                        <a:solidFill>
                          <a:srgbClr val="000000">
                            <a:lumMod val="85000"/>
                            <a:lumOff val="15000"/>
                          </a:srgbClr>
                        </a:solidFill>
                        <a:latin typeface="Cambria Math" panose="02040503050406030204" pitchFamily="18" charset="0"/>
                      </a:rPr>
                      <m:t> </m:t>
                    </m:r>
                  </m:oMath>
                </a14:m>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in the graph</a:t>
                </a:r>
              </a:p>
              <a:p>
                <a:pPr marL="457200" marR="0" lvl="1"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14:m>
                  <m:oMath xmlns:m="http://schemas.openxmlformats.org/officeDocument/2006/math">
                    <m:sSub>
                      <m:sSubPr>
                        <m:ctrl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ctrlPr>
                      </m:sSubPr>
                      <m:e>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𝑛</m:t>
                        </m:r>
                      </m:e>
                      <m: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𝑖</m:t>
                        </m:r>
                      </m:sub>
                    </m:sSub>
                  </m:oMath>
                </a14:m>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is TRUE if node </a:t>
                </a:r>
                <a14:m>
                  <m:oMath xmlns:m="http://schemas.openxmlformats.org/officeDocument/2006/math">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𝑖</m:t>
                    </m:r>
                  </m:oMath>
                </a14:m>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is visited in going from S to G</a:t>
                </a:r>
              </a:p>
              <a:p>
                <a:pPr marL="457200" marR="0" lvl="1"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Hard Constraints:</a:t>
                </a:r>
              </a:p>
              <a:p>
                <a:pPr marL="685800" marR="0" lvl="2"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S and G are visited: </a:t>
                </a:r>
                <a14:m>
                  <m:oMath xmlns:m="http://schemas.openxmlformats.org/officeDocument/2006/math">
                    <m:sSub>
                      <m:sSubPr>
                        <m:ctrl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ctrlPr>
                      </m:sSubPr>
                      <m:e>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𝑛</m:t>
                        </m:r>
                      </m:e>
                      <m: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0</m:t>
                        </m:r>
                      </m:sub>
                    </m:s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m:t>
                    </m:r>
                    <m:sSub>
                      <m:sSubPr>
                        <m:ctrl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ctrlPr>
                      </m:sSubPr>
                      <m:e>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𝑛</m:t>
                        </m:r>
                      </m:e>
                      <m: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𝑘</m:t>
                        </m:r>
                      </m:sub>
                    </m:sSub>
                  </m:oMath>
                </a14:m>
                <a:endPar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pPr marL="685800" marR="0" lvl="2"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S and G have a single visited neighbour: </a:t>
                </a:r>
                <a14:m>
                  <m:oMath xmlns:m="http://schemas.openxmlformats.org/officeDocument/2006/math">
                    <m:sSub>
                      <m:sSubPr>
                        <m:ctrl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ctrlPr>
                      </m:sSubPr>
                      <m:e>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𝑛</m:t>
                        </m:r>
                      </m:e>
                      <m: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𝑖</m:t>
                        </m:r>
                      </m:sub>
                    </m:s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m:t>
                    </m:r>
                    <m:nary>
                      <m:naryPr>
                        <m:chr m:val="⋁"/>
                        <m:supHide m:val="on"/>
                        <m:ctrlP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ctrlPr>
                      </m:naryPr>
                      <m:sub>
                        <m:r>
                          <m:rPr>
                            <m:brk m:alnAt="7"/>
                          </m:rP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𝑎</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𝑁𝑒𝑖𝑔h𝑏𝑜𝑢𝑟𝑠</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𝑖</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m:t>
                        </m:r>
                      </m:sub>
                      <m:sup/>
                      <m:e>
                        <m:sSub>
                          <m:sSubPr>
                            <m:ctrlP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ctrlPr>
                          </m:sSubPr>
                          <m:e>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𝑛</m:t>
                            </m:r>
                          </m:e>
                          <m:sub>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𝑎</m:t>
                            </m:r>
                          </m:sub>
                        </m:sSub>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  </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𝑓𝑜𝑟</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 </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𝑖</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=0, </m:t>
                        </m:r>
                        <m:r>
                          <a:rPr kumimoji="0" lang="en-CA" sz="19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𝑘</m:t>
                        </m:r>
                      </m:e>
                    </m:nary>
                  </m:oMath>
                </a14:m>
                <a:endPar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pPr marL="685800" marR="0" lvl="2"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**Other visited </a:t>
                </a:r>
                <a:r>
                  <a:rPr lang="en-CA" sz="1900" dirty="0">
                    <a:solidFill>
                      <a:srgbClr val="000000">
                        <a:lumMod val="85000"/>
                        <a:lumOff val="15000"/>
                      </a:srgbClr>
                    </a:solidFill>
                    <a:latin typeface="Gill Sans MT" panose="020B0502020104020203"/>
                  </a:rPr>
                  <a:t>nodes</a:t>
                </a: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must have exactly two visited neighbours: </a:t>
                </a:r>
                <a14:m>
                  <m:oMath xmlns:m="http://schemas.openxmlformats.org/officeDocument/2006/math">
                    <m:sSub>
                      <m:sSubPr>
                        <m:ctrl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ctrlPr>
                      </m:sSubPr>
                      <m:e>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𝑛</m:t>
                        </m:r>
                      </m:e>
                      <m: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𝑖</m:t>
                        </m:r>
                      </m:sub>
                    </m:s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m:t>
                    </m:r>
                    <m:nary>
                      <m:naryPr>
                        <m:chr m:val="⋁"/>
                        <m:supHide m:val="on"/>
                        <m:ctrl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ctrlPr>
                      </m:naryPr>
                      <m:sub>
                        <m:r>
                          <m:rPr>
                            <m:brk m:alnAt="7"/>
                          </m:r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𝑎</m:t>
                        </m:r>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m:t>
                        </m:r>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𝑏</m:t>
                        </m:r>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 ∈</m:t>
                        </m:r>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𝑁𝑒𝑖𝑔h𝑏𝑜𝑢𝑟𝑠</m:t>
                        </m:r>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m:t>
                        </m:r>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𝑖</m:t>
                        </m:r>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m:t>
                        </m:r>
                      </m:sub>
                      <m:sup/>
                      <m:e>
                        <m:sSub>
                          <m:sSubPr>
                            <m:ctrl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ctrlPr>
                          </m:sSubPr>
                          <m:e>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𝑛</m:t>
                            </m:r>
                          </m:e>
                          <m: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Cambria Math" panose="02040503050406030204" pitchFamily="18" charset="0"/>
                              </a:rPr>
                              <m:t>𝑎</m:t>
                            </m:r>
                          </m:sub>
                        </m:sSub>
                        <m:r>
                          <a:rPr lang="en-CA" sz="1900" i="1">
                            <a:solidFill>
                              <a:srgbClr val="000000">
                                <a:lumMod val="85000"/>
                                <a:lumOff val="15000"/>
                              </a:srgbClr>
                            </a:solidFill>
                            <a:latin typeface="Cambria Math" panose="02040503050406030204" pitchFamily="18" charset="0"/>
                            <a:ea typeface="Cambria Math" panose="02040503050406030204" pitchFamily="18" charset="0"/>
                          </a:rPr>
                          <m:t>∧</m:t>
                        </m:r>
                        <m:sSub>
                          <m:sSubPr>
                            <m:ctrlPr>
                              <a:rPr lang="en-CA" sz="1900" i="1" smtClean="0">
                                <a:solidFill>
                                  <a:srgbClr val="000000">
                                    <a:lumMod val="85000"/>
                                    <a:lumOff val="15000"/>
                                  </a:srgbClr>
                                </a:solidFill>
                                <a:latin typeface="Cambria Math" panose="02040503050406030204" pitchFamily="18" charset="0"/>
                                <a:ea typeface="Cambria Math" panose="02040503050406030204" pitchFamily="18" charset="0"/>
                              </a:rPr>
                            </m:ctrlPr>
                          </m:sSubPr>
                          <m:e>
                            <m:r>
                              <a:rPr lang="en-CA" sz="1900" b="0" i="1" smtClean="0">
                                <a:solidFill>
                                  <a:srgbClr val="000000">
                                    <a:lumMod val="85000"/>
                                    <a:lumOff val="15000"/>
                                  </a:srgbClr>
                                </a:solidFill>
                                <a:latin typeface="Cambria Math" panose="02040503050406030204" pitchFamily="18" charset="0"/>
                                <a:ea typeface="Cambria Math" panose="02040503050406030204" pitchFamily="18" charset="0"/>
                              </a:rPr>
                              <m:t>𝑛</m:t>
                            </m:r>
                          </m:e>
                          <m:sub>
                            <m:r>
                              <a:rPr lang="en-CA" sz="1900" b="0" i="1" smtClean="0">
                                <a:solidFill>
                                  <a:srgbClr val="000000">
                                    <a:lumMod val="85000"/>
                                    <a:lumOff val="15000"/>
                                  </a:srgbClr>
                                </a:solidFill>
                                <a:latin typeface="Cambria Math" panose="02040503050406030204" pitchFamily="18" charset="0"/>
                                <a:ea typeface="Cambria Math" panose="02040503050406030204" pitchFamily="18" charset="0"/>
                              </a:rPr>
                              <m:t>𝑏</m:t>
                            </m:r>
                          </m:sub>
                        </m:sSub>
                        <m:r>
                          <a:rPr lang="en-CA" sz="1900" b="0" i="1" smtClean="0">
                            <a:solidFill>
                              <a:srgbClr val="000000">
                                <a:lumMod val="85000"/>
                                <a:lumOff val="15000"/>
                              </a:srgbClr>
                            </a:solidFill>
                            <a:latin typeface="Cambria Math" panose="02040503050406030204" pitchFamily="18" charset="0"/>
                            <a:ea typeface="Cambria Math" panose="02040503050406030204" pitchFamily="18" charset="0"/>
                          </a:rPr>
                          <m:t> </m:t>
                        </m:r>
                        <m:r>
                          <a:rPr lang="en-CA" sz="1900" b="0" i="1" smtClean="0">
                            <a:solidFill>
                              <a:srgbClr val="000000">
                                <a:lumMod val="85000"/>
                                <a:lumOff val="15000"/>
                              </a:srgbClr>
                            </a:solidFill>
                            <a:latin typeface="Cambria Math" panose="02040503050406030204" pitchFamily="18" charset="0"/>
                            <a:ea typeface="Cambria Math" panose="02040503050406030204" pitchFamily="18" charset="0"/>
                          </a:rPr>
                          <m:t>𝑓𝑜𝑟</m:t>
                        </m:r>
                        <m:r>
                          <a:rPr lang="en-CA" sz="1900" b="0" i="1" smtClean="0">
                            <a:solidFill>
                              <a:srgbClr val="000000">
                                <a:lumMod val="85000"/>
                                <a:lumOff val="15000"/>
                              </a:srgbClr>
                            </a:solidFill>
                            <a:latin typeface="Cambria Math" panose="02040503050406030204" pitchFamily="18" charset="0"/>
                            <a:ea typeface="Cambria Math" panose="02040503050406030204" pitchFamily="18" charset="0"/>
                          </a:rPr>
                          <m:t> </m:t>
                        </m:r>
                        <m:r>
                          <a:rPr lang="en-CA" sz="1900" b="0" i="1" smtClean="0">
                            <a:solidFill>
                              <a:srgbClr val="000000">
                                <a:lumMod val="85000"/>
                                <a:lumOff val="15000"/>
                              </a:srgbClr>
                            </a:solidFill>
                            <a:latin typeface="Cambria Math" panose="02040503050406030204" pitchFamily="18" charset="0"/>
                            <a:ea typeface="Cambria Math" panose="02040503050406030204" pitchFamily="18" charset="0"/>
                          </a:rPr>
                          <m:t>𝑖</m:t>
                        </m:r>
                        <m:r>
                          <a:rPr lang="en-CA" sz="1900" b="0" i="1" smtClean="0">
                            <a:solidFill>
                              <a:srgbClr val="000000">
                                <a:lumMod val="85000"/>
                                <a:lumOff val="15000"/>
                              </a:srgbClr>
                            </a:solidFill>
                            <a:latin typeface="Cambria Math" panose="02040503050406030204" pitchFamily="18" charset="0"/>
                            <a:ea typeface="Cambria Math" panose="02040503050406030204" pitchFamily="18" charset="0"/>
                          </a:rPr>
                          <m:t> ≠0,</m:t>
                        </m:r>
                        <m:r>
                          <a:rPr lang="en-CA" sz="1900" b="0" i="1" smtClean="0">
                            <a:solidFill>
                              <a:srgbClr val="000000">
                                <a:lumMod val="85000"/>
                                <a:lumOff val="15000"/>
                              </a:srgbClr>
                            </a:solidFill>
                            <a:latin typeface="Cambria Math" panose="02040503050406030204" pitchFamily="18" charset="0"/>
                            <a:ea typeface="Cambria Math" panose="02040503050406030204" pitchFamily="18" charset="0"/>
                          </a:rPr>
                          <m:t>𝑘</m:t>
                        </m:r>
                      </m:e>
                    </m:nary>
                  </m:oMath>
                </a14:m>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a:t>
                </a:r>
              </a:p>
              <a:p>
                <a:pPr marL="457200" marR="0" lvl="1"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Soft Constraints:</a:t>
                </a:r>
              </a:p>
              <a:p>
                <a:pPr lvl="2">
                  <a:buClr>
                    <a:srgbClr val="9BAFB5"/>
                  </a:buClr>
                  <a:defRPr/>
                </a:pP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Visit the minimum number of cells:</a:t>
                </a:r>
                <a:r>
                  <a:rPr kumimoji="0" lang="en-CA" sz="1900" b="0" i="0" u="none" strike="noStrike" kern="1200" cap="none" spc="0" normalizeH="0" noProof="0" dirty="0">
                    <a:ln>
                      <a:noFill/>
                    </a:ln>
                    <a:solidFill>
                      <a:srgbClr val="000000">
                        <a:lumMod val="85000"/>
                        <a:lumOff val="15000"/>
                      </a:srgbClr>
                    </a:solidFill>
                    <a:effectLst/>
                    <a:uLnTx/>
                    <a:uFillTx/>
                    <a:latin typeface="Gill Sans MT" panose="020B0502020104020203"/>
                    <a:ea typeface="+mn-ea"/>
                    <a:cs typeface="+mn-cs"/>
                  </a:rPr>
                  <a:t> </a:t>
                </a:r>
                <a14:m>
                  <m:oMath xmlns:m="http://schemas.openxmlformats.org/officeDocument/2006/math">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−1: </m:t>
                    </m:r>
                    <m:sSub>
                      <m:sSubPr>
                        <m:ctrlP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ctrlPr>
                      </m:sSubPr>
                      <m:e>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𝑛</m:t>
                        </m:r>
                      </m:e>
                      <m:sub>
                        <m:r>
                          <a:rPr kumimoji="0" lang="en-CA" sz="1900" b="0" i="1" u="none" strike="noStrike" kern="1200" cap="none" spc="0" normalizeH="0" baseline="0" noProof="0" smtClean="0">
                            <a:ln>
                              <a:noFill/>
                            </a:ln>
                            <a:solidFill>
                              <a:srgbClr val="000000">
                                <a:lumMod val="85000"/>
                                <a:lumOff val="15000"/>
                              </a:srgbClr>
                            </a:solidFill>
                            <a:effectLst/>
                            <a:uLnTx/>
                            <a:uFillTx/>
                            <a:latin typeface="Cambria Math" panose="02040503050406030204" pitchFamily="18" charset="0"/>
                            <a:ea typeface="+mn-ea"/>
                            <a:cs typeface="+mn-cs"/>
                          </a:rPr>
                          <m:t>𝑖</m:t>
                        </m:r>
                      </m:sub>
                    </m:sSub>
                  </m:oMath>
                </a14:m>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(or equivalently </a:t>
                </a:r>
                <a14:m>
                  <m:oMath xmlns:m="http://schemas.openxmlformats.org/officeDocument/2006/math">
                    <m:r>
                      <a:rPr lang="en-CA" sz="1900" i="1">
                        <a:solidFill>
                          <a:srgbClr val="000000">
                            <a:lumMod val="85000"/>
                            <a:lumOff val="15000"/>
                          </a:srgbClr>
                        </a:solidFill>
                        <a:latin typeface="Cambria Math" panose="02040503050406030204" pitchFamily="18" charset="0"/>
                      </a:rPr>
                      <m:t>1:</m:t>
                    </m:r>
                    <m:r>
                      <a:rPr lang="en-CA" sz="1900" b="0" i="1" smtClean="0">
                        <a:solidFill>
                          <a:srgbClr val="000000">
                            <a:lumMod val="85000"/>
                            <a:lumOff val="15000"/>
                          </a:srgbClr>
                        </a:solidFill>
                        <a:latin typeface="Cambria Math" panose="02040503050406030204" pitchFamily="18" charset="0"/>
                      </a:rPr>
                      <m:t>−</m:t>
                    </m:r>
                    <m:sSub>
                      <m:sSubPr>
                        <m:ctrlPr>
                          <a:rPr lang="en-CA" sz="1900" i="1">
                            <a:solidFill>
                              <a:srgbClr val="000000">
                                <a:lumMod val="85000"/>
                                <a:lumOff val="15000"/>
                              </a:srgbClr>
                            </a:solidFill>
                            <a:latin typeface="Cambria Math" panose="02040503050406030204" pitchFamily="18" charset="0"/>
                          </a:rPr>
                        </m:ctrlPr>
                      </m:sSubPr>
                      <m:e>
                        <m:r>
                          <a:rPr lang="en-CA" sz="1900" i="1">
                            <a:solidFill>
                              <a:srgbClr val="000000">
                                <a:lumMod val="85000"/>
                                <a:lumOff val="15000"/>
                              </a:srgbClr>
                            </a:solidFill>
                            <a:latin typeface="Cambria Math" panose="02040503050406030204" pitchFamily="18" charset="0"/>
                          </a:rPr>
                          <m:t>𝑛</m:t>
                        </m:r>
                      </m:e>
                      <m:sub>
                        <m:r>
                          <a:rPr lang="en-CA" sz="1900" i="1">
                            <a:solidFill>
                              <a:srgbClr val="000000">
                                <a:lumMod val="85000"/>
                                <a:lumOff val="15000"/>
                              </a:srgbClr>
                            </a:solidFill>
                            <a:latin typeface="Cambria Math" panose="02040503050406030204" pitchFamily="18" charset="0"/>
                          </a:rPr>
                          <m:t>𝑖</m:t>
                        </m:r>
                      </m:sub>
                    </m:sSub>
                  </m:oMath>
                </a14:m>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thus we pay a penalty of one every time we visit a cell</a:t>
                </a:r>
              </a:p>
              <a:p>
                <a:pPr marL="457200" marR="0" lvl="2"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Note: In the hard constraints we do not need to specify that each cell is visited once as this is implicit in the minimization</a:t>
                </a:r>
              </a:p>
              <a:p>
                <a:pPr marL="0" marR="0" lvl="0" indent="0" algn="l" defTabSz="914400" rtl="0" eaLnBrk="1" fontAlgn="auto" latinLnBrk="0" hangingPunct="1">
                  <a:lnSpc>
                    <a:spcPct val="100000"/>
                  </a:lnSpc>
                  <a:spcBef>
                    <a:spcPts val="1000"/>
                  </a:spcBef>
                  <a:spcAft>
                    <a:spcPts val="0"/>
                  </a:spcAft>
                  <a:buClr>
                    <a:srgbClr val="9BAFB5"/>
                  </a:buClr>
                  <a:buSzTx/>
                  <a:buNone/>
                  <a:tabLst/>
                  <a:defRPr/>
                </a:pPr>
                <a:r>
                  <a:rPr lang="en-CA" sz="1900" dirty="0">
                    <a:solidFill>
                      <a:srgbClr val="000000">
                        <a:lumMod val="85000"/>
                        <a:lumOff val="15000"/>
                      </a:srgbClr>
                    </a:solidFill>
                    <a:latin typeface="Gill Sans MT" panose="020B0502020104020203"/>
                  </a:rPr>
                  <a:t>**</a:t>
                </a: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If a </a:t>
                </a:r>
                <a:r>
                  <a:rPr lang="en-CA" sz="1900" dirty="0">
                    <a:solidFill>
                      <a:srgbClr val="000000">
                        <a:lumMod val="85000"/>
                        <a:lumOff val="15000"/>
                      </a:srgbClr>
                    </a:solidFill>
                    <a:latin typeface="Gill Sans MT" panose="020B0502020104020203"/>
                  </a:rPr>
                  <a:t>node</a:t>
                </a:r>
                <a:r>
                  <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rPr>
                  <a:t> has only one neighbour (i.e., is a leaf node) and it is visited, then its neighbour must also be visited.  </a:t>
                </a:r>
                <a:r>
                  <a:rPr lang="en-CA" sz="1900" dirty="0">
                    <a:solidFill>
                      <a:srgbClr val="000000">
                        <a:lumMod val="85000"/>
                        <a:lumOff val="15000"/>
                      </a:srgbClr>
                    </a:solidFill>
                    <a:latin typeface="Gill Sans MT" panose="020B0502020104020203"/>
                  </a:rPr>
                  <a:t>This “constraint” is not necessary from a theoretical point of view but as the python implementation iterates through an adjacency list to create each of the constraints, a special case was added to deal with neighbour sets of length one. In fact, the only leaf node in the solution is the goal state and all other leaf nodes are irrelevant.</a:t>
                </a:r>
                <a:endParaRPr kumimoji="0" lang="en-CA" sz="1900" b="0" i="0" u="none" strike="noStrike" kern="1200" cap="none" spc="0" normalizeH="0" baseline="0" noProof="0" dirty="0">
                  <a:ln>
                    <a:noFill/>
                  </a:ln>
                  <a:solidFill>
                    <a:srgbClr val="000000">
                      <a:lumMod val="85000"/>
                      <a:lumOff val="15000"/>
                    </a:srgbClr>
                  </a:solidFill>
                  <a:effectLst/>
                  <a:uLnTx/>
                  <a:uFillTx/>
                  <a:latin typeface="Gill Sans MT" panose="020B0502020104020203"/>
                  <a:ea typeface="+mn-ea"/>
                  <a:cs typeface="+mn-cs"/>
                </a:endParaRPr>
              </a:p>
              <a:p>
                <a:endParaRPr lang="en-CA" dirty="0"/>
              </a:p>
            </p:txBody>
          </p:sp>
        </mc:Choice>
        <mc:Fallback xmlns="">
          <p:sp>
            <p:nvSpPr>
              <p:cNvPr id="3" name="Content Placeholder 2">
                <a:extLst>
                  <a:ext uri="{FF2B5EF4-FFF2-40B4-BE49-F238E27FC236}">
                    <a16:creationId xmlns:a16="http://schemas.microsoft.com/office/drawing/2014/main" id="{B4507AE1-4084-E20F-4CD5-9479F631FCA7}"/>
                  </a:ext>
                </a:extLst>
              </p:cNvPr>
              <p:cNvSpPr>
                <a:spLocks noGrp="1" noRot="1" noChangeAspect="1" noMove="1" noResize="1" noEditPoints="1" noAdjustHandles="1" noChangeArrowheads="1" noChangeShapeType="1" noTextEdit="1"/>
              </p:cNvSpPr>
              <p:nvPr>
                <p:ph idx="1"/>
              </p:nvPr>
            </p:nvSpPr>
            <p:spPr>
              <a:xfrm>
                <a:off x="603314" y="2043954"/>
                <a:ext cx="11123629" cy="4328566"/>
              </a:xfrm>
              <a:blipFill>
                <a:blip r:embed="rId2"/>
                <a:stretch>
                  <a:fillRect l="-329" t="-1549" r="-329"/>
                </a:stretch>
              </a:blipFill>
            </p:spPr>
            <p:txBody>
              <a:bodyPr/>
              <a:lstStyle/>
              <a:p>
                <a:r>
                  <a:rPr lang="en-CA">
                    <a:noFill/>
                  </a:rPr>
                  <a:t> </a:t>
                </a:r>
              </a:p>
            </p:txBody>
          </p:sp>
        </mc:Fallback>
      </mc:AlternateContent>
    </p:spTree>
    <p:extLst>
      <p:ext uri="{BB962C8B-B14F-4D97-AF65-F5344CB8AC3E}">
        <p14:creationId xmlns:p14="http://schemas.microsoft.com/office/powerpoint/2010/main" val="413340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AAE6-9ED4-B8A9-26B8-1E0E70E57E3E}"/>
              </a:ext>
            </a:extLst>
          </p:cNvPr>
          <p:cNvSpPr>
            <a:spLocks noGrp="1"/>
          </p:cNvSpPr>
          <p:nvPr>
            <p:ph type="title"/>
          </p:nvPr>
        </p:nvSpPr>
        <p:spPr/>
        <p:txBody>
          <a:bodyPr/>
          <a:lstStyle/>
          <a:p>
            <a:r>
              <a:rPr lang="en-CA" dirty="0"/>
              <a:t>Demonstration of Solving the Planning Problem</a:t>
            </a:r>
          </a:p>
        </p:txBody>
      </p:sp>
      <p:sp>
        <p:nvSpPr>
          <p:cNvPr id="3" name="Text Placeholder 2">
            <a:extLst>
              <a:ext uri="{FF2B5EF4-FFF2-40B4-BE49-F238E27FC236}">
                <a16:creationId xmlns:a16="http://schemas.microsoft.com/office/drawing/2014/main" id="{B0770326-8722-D5E1-81DE-8D0852C3D9C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23521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DCCC-882B-F178-2CE5-79F3AD96D6F9}"/>
              </a:ext>
            </a:extLst>
          </p:cNvPr>
          <p:cNvSpPr>
            <a:spLocks noGrp="1"/>
          </p:cNvSpPr>
          <p:nvPr>
            <p:ph type="title"/>
          </p:nvPr>
        </p:nvSpPr>
        <p:spPr/>
        <p:txBody>
          <a:bodyPr/>
          <a:lstStyle/>
          <a:p>
            <a:r>
              <a:rPr lang="en-CA" dirty="0"/>
              <a:t>The Assigned PROBLEM</a:t>
            </a:r>
          </a:p>
        </p:txBody>
      </p:sp>
      <p:sp>
        <p:nvSpPr>
          <p:cNvPr id="3" name="Content Placeholder 2">
            <a:extLst>
              <a:ext uri="{FF2B5EF4-FFF2-40B4-BE49-F238E27FC236}">
                <a16:creationId xmlns:a16="http://schemas.microsoft.com/office/drawing/2014/main" id="{BA9D4E8A-66F5-4565-E048-5ADDC69FB14F}"/>
              </a:ext>
            </a:extLst>
          </p:cNvPr>
          <p:cNvSpPr>
            <a:spLocks noGrp="1"/>
          </p:cNvSpPr>
          <p:nvPr>
            <p:ph sz="half" idx="1"/>
          </p:nvPr>
        </p:nvSpPr>
        <p:spPr>
          <a:xfrm>
            <a:off x="609600" y="2638043"/>
            <a:ext cx="5243514" cy="3120499"/>
          </a:xfrm>
        </p:spPr>
        <p:txBody>
          <a:bodyPr>
            <a:normAutofit fontScale="92500"/>
          </a:bodyPr>
          <a:lstStyle/>
          <a:p>
            <a:r>
              <a:rPr lang="en-CA" dirty="0"/>
              <a:t>Suppose we wish to solve the problem to the right</a:t>
            </a:r>
          </a:p>
          <a:p>
            <a:r>
              <a:rPr lang="en-CA" dirty="0"/>
              <a:t>The initial state, </a:t>
            </a:r>
            <a:r>
              <a:rPr lang="en-CA" dirty="0">
                <a:latin typeface="Courier New" panose="02070309020205020404" pitchFamily="49" charset="0"/>
                <a:cs typeface="Courier New" panose="02070309020205020404" pitchFamily="49" charset="0"/>
              </a:rPr>
              <a:t>S</a:t>
            </a:r>
            <a:r>
              <a:rPr lang="en-CA" baseline="-25000" dirty="0">
                <a:latin typeface="Courier New" panose="02070309020205020404" pitchFamily="49" charset="0"/>
                <a:cs typeface="Courier New" panose="02070309020205020404" pitchFamily="49" charset="0"/>
              </a:rPr>
              <a:t>0 </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OnTable</a:t>
            </a:r>
            <a:r>
              <a:rPr lang="en-CA" dirty="0">
                <a:latin typeface="Courier New" panose="02070309020205020404" pitchFamily="49" charset="0"/>
                <a:cs typeface="Courier New" panose="02070309020205020404" pitchFamily="49" charset="0"/>
              </a:rPr>
              <a:t>(A), </a:t>
            </a:r>
            <a:r>
              <a:rPr lang="en-CA" dirty="0" err="1">
                <a:latin typeface="Courier New" panose="02070309020205020404" pitchFamily="49" charset="0"/>
                <a:cs typeface="Courier New" panose="02070309020205020404" pitchFamily="49" charset="0"/>
              </a:rPr>
              <a:t>OnTable</a:t>
            </a:r>
            <a:r>
              <a:rPr lang="en-CA" dirty="0">
                <a:latin typeface="Courier New" panose="02070309020205020404" pitchFamily="49" charset="0"/>
                <a:cs typeface="Courier New" panose="02070309020205020404" pitchFamily="49" charset="0"/>
              </a:rPr>
              <a:t>(C), </a:t>
            </a:r>
            <a:r>
              <a:rPr lang="en-CA" dirty="0" err="1">
                <a:latin typeface="Courier New" panose="02070309020205020404" pitchFamily="49" charset="0"/>
                <a:cs typeface="Courier New" panose="02070309020205020404" pitchFamily="49" charset="0"/>
              </a:rPr>
              <a:t>OnTable</a:t>
            </a:r>
            <a:r>
              <a:rPr lang="en-CA" dirty="0">
                <a:latin typeface="Courier New" panose="02070309020205020404" pitchFamily="49" charset="0"/>
                <a:cs typeface="Courier New" panose="02070309020205020404" pitchFamily="49" charset="0"/>
              </a:rPr>
              <a:t>(D), On(B, A), Clear(B), Clear(C), Clear(D), Empty}</a:t>
            </a:r>
          </a:p>
          <a:p>
            <a:r>
              <a:rPr lang="en-CA" dirty="0"/>
              <a:t>The goal state, </a:t>
            </a:r>
            <a:r>
              <a:rPr lang="en-CA" dirty="0">
                <a:latin typeface="Courier New" panose="02070309020205020404" pitchFamily="49" charset="0"/>
                <a:cs typeface="Courier New" panose="02070309020205020404" pitchFamily="49" charset="0"/>
              </a:rPr>
              <a:t>G = {</a:t>
            </a:r>
            <a:r>
              <a:rPr lang="en-CA" dirty="0" err="1">
                <a:latin typeface="Courier New" panose="02070309020205020404" pitchFamily="49" charset="0"/>
                <a:cs typeface="Courier New" panose="02070309020205020404" pitchFamily="49" charset="0"/>
              </a:rPr>
              <a:t>OnTable</a:t>
            </a:r>
            <a:r>
              <a:rPr lang="en-CA" dirty="0">
                <a:latin typeface="Courier New" panose="02070309020205020404" pitchFamily="49" charset="0"/>
                <a:cs typeface="Courier New" panose="02070309020205020404" pitchFamily="49" charset="0"/>
              </a:rPr>
              <a:t>(A), </a:t>
            </a:r>
            <a:r>
              <a:rPr lang="en-CA" dirty="0" err="1">
                <a:latin typeface="Courier New" panose="02070309020205020404" pitchFamily="49" charset="0"/>
                <a:cs typeface="Courier New" panose="02070309020205020404" pitchFamily="49" charset="0"/>
              </a:rPr>
              <a:t>OnTable</a:t>
            </a:r>
            <a:r>
              <a:rPr lang="en-CA" dirty="0">
                <a:latin typeface="Courier New" panose="02070309020205020404" pitchFamily="49" charset="0"/>
                <a:cs typeface="Courier New" panose="02070309020205020404" pitchFamily="49" charset="0"/>
              </a:rPr>
              <a:t>(D), On(C, A), On(B, D), Clear(B), Clear(C), Empty}</a:t>
            </a:r>
          </a:p>
          <a:p>
            <a:r>
              <a:rPr lang="en-CA" dirty="0"/>
              <a:t>The plan graph is shown on the following slide. Each node (or state) represents a propositional variable in the planning domain.</a:t>
            </a:r>
          </a:p>
          <a:p>
            <a:endParaRPr lang="en-CA" dirty="0"/>
          </a:p>
        </p:txBody>
      </p:sp>
      <p:pic>
        <p:nvPicPr>
          <p:cNvPr id="6" name="Content Placeholder 5" descr="A graph of a state and goals&#10;&#10;Description automatically generated">
            <a:extLst>
              <a:ext uri="{FF2B5EF4-FFF2-40B4-BE49-F238E27FC236}">
                <a16:creationId xmlns:a16="http://schemas.microsoft.com/office/drawing/2014/main" id="{9A38AEB4-C9B6-5EDD-A45A-2F80537E921B}"/>
              </a:ext>
            </a:extLst>
          </p:cNvPr>
          <p:cNvPicPr>
            <a:picLocks noGrp="1" noChangeAspect="1"/>
          </p:cNvPicPr>
          <p:nvPr>
            <p:ph sz="half" idx="2"/>
          </p:nvPr>
        </p:nvPicPr>
        <p:blipFill>
          <a:blip r:embed="rId2"/>
          <a:stretch>
            <a:fillRect/>
          </a:stretch>
        </p:blipFill>
        <p:spPr>
          <a:xfrm>
            <a:off x="6338888" y="2638044"/>
            <a:ext cx="4938712" cy="2225812"/>
          </a:xfrm>
        </p:spPr>
      </p:pic>
    </p:spTree>
    <p:extLst>
      <p:ext uri="{BB962C8B-B14F-4D97-AF65-F5344CB8AC3E}">
        <p14:creationId xmlns:p14="http://schemas.microsoft.com/office/powerpoint/2010/main" val="32030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1A9C-7FF8-8839-6B1F-8D2110F6DFE9}"/>
              </a:ext>
            </a:extLst>
          </p:cNvPr>
          <p:cNvSpPr>
            <a:spLocks noGrp="1"/>
          </p:cNvSpPr>
          <p:nvPr>
            <p:ph type="title"/>
          </p:nvPr>
        </p:nvSpPr>
        <p:spPr>
          <a:xfrm>
            <a:off x="2231136" y="443484"/>
            <a:ext cx="7729728" cy="1188720"/>
          </a:xfrm>
        </p:spPr>
        <p:txBody>
          <a:bodyPr/>
          <a:lstStyle/>
          <a:p>
            <a:r>
              <a:rPr lang="en-CA" dirty="0"/>
              <a:t>The </a:t>
            </a:r>
            <a:r>
              <a:rPr lang="en-CA" dirty="0" err="1"/>
              <a:t>PlanGraph</a:t>
            </a:r>
            <a:endParaRPr lang="en-CA" dirty="0"/>
          </a:p>
        </p:txBody>
      </p:sp>
      <p:pic>
        <p:nvPicPr>
          <p:cNvPr id="10" name="Content Placeholder 9" descr="A diagram of a diagram&#10;&#10;Description automatically generated">
            <a:extLst>
              <a:ext uri="{FF2B5EF4-FFF2-40B4-BE49-F238E27FC236}">
                <a16:creationId xmlns:a16="http://schemas.microsoft.com/office/drawing/2014/main" id="{3BAB098F-DFBC-5738-5E3D-5F32B85A7923}"/>
              </a:ext>
            </a:extLst>
          </p:cNvPr>
          <p:cNvPicPr>
            <a:picLocks noGrp="1" noChangeAspect="1"/>
          </p:cNvPicPr>
          <p:nvPr>
            <p:ph sz="half" idx="1"/>
          </p:nvPr>
        </p:nvPicPr>
        <p:blipFill rotWithShape="1">
          <a:blip r:embed="rId2"/>
          <a:srcRect l="7330" t="8098" r="6741" b="3595"/>
          <a:stretch/>
        </p:blipFill>
        <p:spPr>
          <a:xfrm>
            <a:off x="279751" y="1837234"/>
            <a:ext cx="11632497" cy="4677865"/>
          </a:xfrm>
          <a:ln>
            <a:solidFill>
              <a:schemeClr val="tx1"/>
            </a:solidFill>
          </a:ln>
        </p:spPr>
      </p:pic>
    </p:spTree>
    <p:extLst>
      <p:ext uri="{BB962C8B-B14F-4D97-AF65-F5344CB8AC3E}">
        <p14:creationId xmlns:p14="http://schemas.microsoft.com/office/powerpoint/2010/main" val="3903903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1A9C-7FF8-8839-6B1F-8D2110F6DFE9}"/>
              </a:ext>
            </a:extLst>
          </p:cNvPr>
          <p:cNvSpPr>
            <a:spLocks noGrp="1"/>
          </p:cNvSpPr>
          <p:nvPr>
            <p:ph type="title"/>
          </p:nvPr>
        </p:nvSpPr>
        <p:spPr>
          <a:xfrm>
            <a:off x="2231136" y="443484"/>
            <a:ext cx="7729728" cy="1188720"/>
          </a:xfrm>
        </p:spPr>
        <p:txBody>
          <a:bodyPr/>
          <a:lstStyle/>
          <a:p>
            <a:r>
              <a:rPr lang="en-CA" dirty="0"/>
              <a:t>The Plan Graph</a:t>
            </a:r>
          </a:p>
        </p:txBody>
      </p:sp>
      <p:sp>
        <p:nvSpPr>
          <p:cNvPr id="3" name="Content Placeholder 2">
            <a:extLst>
              <a:ext uri="{FF2B5EF4-FFF2-40B4-BE49-F238E27FC236}">
                <a16:creationId xmlns:a16="http://schemas.microsoft.com/office/drawing/2014/main" id="{7AB9B11A-DAD6-01F4-E802-4686B2F9845B}"/>
              </a:ext>
            </a:extLst>
          </p:cNvPr>
          <p:cNvSpPr>
            <a:spLocks noGrp="1"/>
          </p:cNvSpPr>
          <p:nvPr>
            <p:ph sz="half" idx="1"/>
          </p:nvPr>
        </p:nvSpPr>
        <p:spPr>
          <a:xfrm>
            <a:off x="713232" y="2098548"/>
            <a:ext cx="10673905" cy="4315968"/>
          </a:xfrm>
        </p:spPr>
        <p:txBody>
          <a:bodyPr/>
          <a:lstStyle/>
          <a:p>
            <a:r>
              <a:rPr lang="en-CA" dirty="0"/>
              <a:t>The plan graph for this problem is shown on the previous slide.</a:t>
            </a:r>
          </a:p>
          <a:p>
            <a:r>
              <a:rPr lang="en-CA" dirty="0"/>
              <a:t>At each state, we parse the grounded predicates of the planning domain to see which preconditions are satisfied. This determines which actions are applicable at that state. Once the applicable actions are identified, we obtain new states by adding the add effects and removing the delete effects of the state. To prevent the program from entering an infinite loop, we track which states have been seen before and do not re-generate actions for states which have already been seen.</a:t>
            </a:r>
          </a:p>
          <a:p>
            <a:r>
              <a:rPr lang="en-CA" dirty="0"/>
              <a:t>For readability of the plan graph, the full description of the states have been replaced by integers.</a:t>
            </a:r>
          </a:p>
          <a:p>
            <a:r>
              <a:rPr lang="en-CA" dirty="0"/>
              <a:t>The mapping of states to integers is shown on the subsequent slides for reference</a:t>
            </a:r>
          </a:p>
          <a:p>
            <a:pPr lvl="1"/>
            <a:endParaRPr lang="en-CA" dirty="0"/>
          </a:p>
        </p:txBody>
      </p:sp>
    </p:spTree>
    <p:extLst>
      <p:ext uri="{BB962C8B-B14F-4D97-AF65-F5344CB8AC3E}">
        <p14:creationId xmlns:p14="http://schemas.microsoft.com/office/powerpoint/2010/main" val="2165031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52231B-4F92-EC36-F86A-9D9B91D3C9C5}"/>
              </a:ext>
            </a:extLst>
          </p:cNvPr>
          <p:cNvGraphicFramePr>
            <a:graphicFrameLocks noGrp="1"/>
          </p:cNvGraphicFramePr>
          <p:nvPr>
            <p:ph sz="half" idx="2"/>
            <p:extLst>
              <p:ext uri="{D42A27DB-BD31-4B8C-83A1-F6EECF244321}">
                <p14:modId xmlns:p14="http://schemas.microsoft.com/office/powerpoint/2010/main" val="2108899778"/>
              </p:ext>
            </p:extLst>
          </p:nvPr>
        </p:nvGraphicFramePr>
        <p:xfrm>
          <a:off x="0" y="91440"/>
          <a:ext cx="12192000" cy="6675120"/>
        </p:xfrm>
        <a:graphic>
          <a:graphicData uri="http://schemas.openxmlformats.org/drawingml/2006/table">
            <a:tbl>
              <a:tblPr firstRow="1" bandRow="1">
                <a:tableStyleId>{5C22544A-7EE6-4342-B048-85BDC9FD1C3A}</a:tableStyleId>
              </a:tblPr>
              <a:tblGrid>
                <a:gridCol w="1220541">
                  <a:extLst>
                    <a:ext uri="{9D8B030D-6E8A-4147-A177-3AD203B41FA5}">
                      <a16:colId xmlns:a16="http://schemas.microsoft.com/office/drawing/2014/main" val="3044198835"/>
                    </a:ext>
                  </a:extLst>
                </a:gridCol>
                <a:gridCol w="985788">
                  <a:extLst>
                    <a:ext uri="{9D8B030D-6E8A-4147-A177-3AD203B41FA5}">
                      <a16:colId xmlns:a16="http://schemas.microsoft.com/office/drawing/2014/main" val="2385949146"/>
                    </a:ext>
                  </a:extLst>
                </a:gridCol>
                <a:gridCol w="9985671">
                  <a:extLst>
                    <a:ext uri="{9D8B030D-6E8A-4147-A177-3AD203B41FA5}">
                      <a16:colId xmlns:a16="http://schemas.microsoft.com/office/drawing/2014/main" val="3455013390"/>
                    </a:ext>
                  </a:extLst>
                </a:gridCol>
              </a:tblGrid>
              <a:tr h="370840">
                <a:tc>
                  <a:txBody>
                    <a:bodyPr/>
                    <a:lstStyle/>
                    <a:p>
                      <a:r>
                        <a:rPr lang="en-CA" dirty="0"/>
                        <a:t>Node</a:t>
                      </a:r>
                    </a:p>
                  </a:txBody>
                  <a:tcPr/>
                </a:tc>
                <a:tc>
                  <a:txBody>
                    <a:bodyPr/>
                    <a:lstStyle/>
                    <a:p>
                      <a:endParaRPr lang="en-CA"/>
                    </a:p>
                  </a:txBody>
                  <a:tcPr/>
                </a:tc>
                <a:tc>
                  <a:txBody>
                    <a:bodyPr/>
                    <a:lstStyle/>
                    <a:p>
                      <a:r>
                        <a:rPr lang="en-CA" dirty="0"/>
                        <a:t>Full State Description</a:t>
                      </a:r>
                    </a:p>
                  </a:txBody>
                  <a:tcPr/>
                </a:tc>
                <a:extLst>
                  <a:ext uri="{0D108BD9-81ED-4DB2-BD59-A6C34878D82A}">
                    <a16:rowId xmlns:a16="http://schemas.microsoft.com/office/drawing/2014/main" val="2215405633"/>
                  </a:ext>
                </a:extLst>
              </a:tr>
              <a:tr h="370840">
                <a:tc>
                  <a:txBody>
                    <a:bodyPr/>
                    <a:lstStyle/>
                    <a:p>
                      <a:r>
                        <a:rPr lang="en-CA" dirty="0"/>
                        <a:t>0</a:t>
                      </a:r>
                    </a:p>
                  </a:txBody>
                  <a:tcPr/>
                </a:tc>
                <a:tc>
                  <a:txBody>
                    <a:bodyPr/>
                    <a:lstStyle/>
                    <a:p>
                      <a:endParaRPr lang="en-CA" dirty="0"/>
                    </a:p>
                  </a:txBody>
                  <a:tcPr/>
                </a:tc>
                <a:tc>
                  <a:txBody>
                    <a:bodyPr/>
                    <a:lstStyle/>
                    <a:p>
                      <a:r>
                        <a:rPr lang="en-US" dirty="0"/>
                        <a:t>{'Clear(D)', 'Empty', '</a:t>
                      </a:r>
                      <a:r>
                        <a:rPr lang="en-US" dirty="0" err="1"/>
                        <a:t>OnTable</a:t>
                      </a:r>
                      <a:r>
                        <a:rPr lang="en-US" dirty="0"/>
                        <a:t>(A)', 'Clear(B)', '</a:t>
                      </a:r>
                      <a:r>
                        <a:rPr lang="en-US" dirty="0" err="1"/>
                        <a:t>OnTable</a:t>
                      </a:r>
                      <a:r>
                        <a:rPr lang="en-US" dirty="0"/>
                        <a:t>(C)', 'Clear(C)', '</a:t>
                      </a:r>
                      <a:r>
                        <a:rPr lang="en-US" dirty="0" err="1"/>
                        <a:t>OnTable</a:t>
                      </a:r>
                      <a:r>
                        <a:rPr lang="en-US" dirty="0"/>
                        <a:t>(D)', 'On(B, A)'}</a:t>
                      </a:r>
                      <a:endParaRPr lang="en-CA" dirty="0"/>
                    </a:p>
                  </a:txBody>
                  <a:tcPr/>
                </a:tc>
                <a:extLst>
                  <a:ext uri="{0D108BD9-81ED-4DB2-BD59-A6C34878D82A}">
                    <a16:rowId xmlns:a16="http://schemas.microsoft.com/office/drawing/2014/main" val="3261158655"/>
                  </a:ext>
                </a:extLst>
              </a:tr>
              <a:tr h="370840">
                <a:tc>
                  <a:txBody>
                    <a:bodyPr/>
                    <a:lstStyle/>
                    <a:p>
                      <a:r>
                        <a:rPr lang="en-CA" dirty="0"/>
                        <a:t>1</a:t>
                      </a:r>
                    </a:p>
                  </a:txBody>
                  <a:tcPr/>
                </a:tc>
                <a:tc>
                  <a:txBody>
                    <a:bodyPr/>
                    <a:lstStyle/>
                    <a:p>
                      <a:endParaRPr lang="en-CA"/>
                    </a:p>
                  </a:txBody>
                  <a:tcPr/>
                </a:tc>
                <a:tc>
                  <a:txBody>
                    <a:bodyPr/>
                    <a:lstStyle/>
                    <a:p>
                      <a:r>
                        <a:rPr lang="en-US" dirty="0"/>
                        <a:t>{'Clear(D)', '</a:t>
                      </a:r>
                      <a:r>
                        <a:rPr lang="en-US" dirty="0" err="1"/>
                        <a:t>OnTable</a:t>
                      </a:r>
                      <a:r>
                        <a:rPr lang="en-US" dirty="0"/>
                        <a:t>(A)', 'Clear(C)', '</a:t>
                      </a:r>
                      <a:r>
                        <a:rPr lang="en-US" dirty="0" err="1"/>
                        <a:t>OnTable</a:t>
                      </a:r>
                      <a:r>
                        <a:rPr lang="en-US" dirty="0"/>
                        <a:t>(C)', 'Clear(A)', '</a:t>
                      </a:r>
                      <a:r>
                        <a:rPr lang="en-US" dirty="0" err="1"/>
                        <a:t>OnTable</a:t>
                      </a:r>
                      <a:r>
                        <a:rPr lang="en-US" dirty="0"/>
                        <a:t>(D)', 'Hold(B)'}</a:t>
                      </a:r>
                      <a:endParaRPr lang="en-CA" dirty="0"/>
                    </a:p>
                  </a:txBody>
                  <a:tcPr/>
                </a:tc>
                <a:extLst>
                  <a:ext uri="{0D108BD9-81ED-4DB2-BD59-A6C34878D82A}">
                    <a16:rowId xmlns:a16="http://schemas.microsoft.com/office/drawing/2014/main" val="246486923"/>
                  </a:ext>
                </a:extLst>
              </a:tr>
              <a:tr h="370840">
                <a:tc>
                  <a:txBody>
                    <a:bodyPr/>
                    <a:lstStyle/>
                    <a:p>
                      <a:r>
                        <a:rPr lang="en-CA" dirty="0"/>
                        <a:t>2</a:t>
                      </a:r>
                    </a:p>
                  </a:txBody>
                  <a:tcPr/>
                </a:tc>
                <a:tc>
                  <a:txBody>
                    <a:bodyPr/>
                    <a:lstStyle/>
                    <a:p>
                      <a:endParaRPr lang="en-CA"/>
                    </a:p>
                  </a:txBody>
                  <a:tcPr/>
                </a:tc>
                <a:tc>
                  <a:txBody>
                    <a:bodyPr/>
                    <a:lstStyle/>
                    <a:p>
                      <a:r>
                        <a:rPr lang="en-US" dirty="0"/>
                        <a:t>{'Hold(C)', 'Clear(D)', '</a:t>
                      </a:r>
                      <a:r>
                        <a:rPr lang="en-US" dirty="0" err="1"/>
                        <a:t>OnTable</a:t>
                      </a:r>
                      <a:r>
                        <a:rPr lang="en-US" dirty="0"/>
                        <a:t>(A)', 'Clear(B)', '</a:t>
                      </a:r>
                      <a:r>
                        <a:rPr lang="en-US" dirty="0" err="1"/>
                        <a:t>OnTable</a:t>
                      </a:r>
                      <a:r>
                        <a:rPr lang="en-US" dirty="0"/>
                        <a:t>(D)', 'On(B, A)'}</a:t>
                      </a:r>
                      <a:endParaRPr lang="en-CA" dirty="0"/>
                    </a:p>
                  </a:txBody>
                  <a:tcPr/>
                </a:tc>
                <a:extLst>
                  <a:ext uri="{0D108BD9-81ED-4DB2-BD59-A6C34878D82A}">
                    <a16:rowId xmlns:a16="http://schemas.microsoft.com/office/drawing/2014/main" val="819022116"/>
                  </a:ext>
                </a:extLst>
              </a:tr>
              <a:tr h="370840">
                <a:tc>
                  <a:txBody>
                    <a:bodyPr/>
                    <a:lstStyle/>
                    <a:p>
                      <a:r>
                        <a:rPr lang="en-CA" dirty="0"/>
                        <a:t>3</a:t>
                      </a:r>
                    </a:p>
                  </a:txBody>
                  <a:tcPr/>
                </a:tc>
                <a:tc>
                  <a:txBody>
                    <a:bodyPr/>
                    <a:lstStyle/>
                    <a:p>
                      <a:endParaRPr lang="en-CA"/>
                    </a:p>
                  </a:txBody>
                  <a:tcPr/>
                </a:tc>
                <a:tc>
                  <a:txBody>
                    <a:bodyPr/>
                    <a:lstStyle/>
                    <a:p>
                      <a:r>
                        <a:rPr lang="en-US" dirty="0"/>
                        <a:t>{'Hold(D)', '</a:t>
                      </a:r>
                      <a:r>
                        <a:rPr lang="en-US" dirty="0" err="1"/>
                        <a:t>OnTable</a:t>
                      </a:r>
                      <a:r>
                        <a:rPr lang="en-US" dirty="0"/>
                        <a:t>(A)', 'Clear(B)', '</a:t>
                      </a:r>
                      <a:r>
                        <a:rPr lang="en-US" dirty="0" err="1"/>
                        <a:t>OnTable</a:t>
                      </a:r>
                      <a:r>
                        <a:rPr lang="en-US" dirty="0"/>
                        <a:t>(C)', 'Clear(C)', 'On(B, A)'}</a:t>
                      </a:r>
                      <a:endParaRPr lang="en-CA" dirty="0"/>
                    </a:p>
                  </a:txBody>
                  <a:tcPr/>
                </a:tc>
                <a:extLst>
                  <a:ext uri="{0D108BD9-81ED-4DB2-BD59-A6C34878D82A}">
                    <a16:rowId xmlns:a16="http://schemas.microsoft.com/office/drawing/2014/main" val="321887795"/>
                  </a:ext>
                </a:extLst>
              </a:tr>
              <a:tr h="370840">
                <a:tc>
                  <a:txBody>
                    <a:bodyPr/>
                    <a:lstStyle/>
                    <a:p>
                      <a:r>
                        <a:rPr lang="en-CA" dirty="0"/>
                        <a:t>4</a:t>
                      </a:r>
                    </a:p>
                  </a:txBody>
                  <a:tcPr/>
                </a:tc>
                <a:tc>
                  <a:txBody>
                    <a:bodyPr/>
                    <a:lstStyle/>
                    <a:p>
                      <a:endParaRPr lang="en-CA"/>
                    </a:p>
                  </a:txBody>
                  <a:tcPr/>
                </a:tc>
                <a:tc>
                  <a:txBody>
                    <a:bodyPr/>
                    <a:lstStyle/>
                    <a:p>
                      <a:r>
                        <a:rPr lang="en-US" dirty="0"/>
                        <a:t>{'Clear(D)', 'Empty', 'On(B, C)', '</a:t>
                      </a:r>
                      <a:r>
                        <a:rPr lang="en-US" dirty="0" err="1"/>
                        <a:t>OnTable</a:t>
                      </a:r>
                      <a:r>
                        <a:rPr lang="en-US" dirty="0"/>
                        <a:t>(A)', 'Clear(B)', '</a:t>
                      </a:r>
                      <a:r>
                        <a:rPr lang="en-US" dirty="0" err="1"/>
                        <a:t>OnTable</a:t>
                      </a:r>
                      <a:r>
                        <a:rPr lang="en-US" dirty="0"/>
                        <a:t>(C)', 'Clear(A)', '</a:t>
                      </a:r>
                      <a:r>
                        <a:rPr lang="en-US" dirty="0" err="1"/>
                        <a:t>OnTable</a:t>
                      </a:r>
                      <a:r>
                        <a:rPr lang="en-US" dirty="0"/>
                        <a:t>(D)'}</a:t>
                      </a:r>
                      <a:endParaRPr lang="en-CA" dirty="0"/>
                    </a:p>
                  </a:txBody>
                  <a:tcPr/>
                </a:tc>
                <a:extLst>
                  <a:ext uri="{0D108BD9-81ED-4DB2-BD59-A6C34878D82A}">
                    <a16:rowId xmlns:a16="http://schemas.microsoft.com/office/drawing/2014/main" val="309224307"/>
                  </a:ext>
                </a:extLst>
              </a:tr>
              <a:tr h="370840">
                <a:tc>
                  <a:txBody>
                    <a:bodyPr/>
                    <a:lstStyle/>
                    <a:p>
                      <a:r>
                        <a:rPr lang="en-CA" dirty="0"/>
                        <a:t>5</a:t>
                      </a:r>
                    </a:p>
                  </a:txBody>
                  <a:tcPr/>
                </a:tc>
                <a:tc>
                  <a:txBody>
                    <a:bodyPr/>
                    <a:lstStyle/>
                    <a:p>
                      <a:endParaRPr lang="en-CA"/>
                    </a:p>
                  </a:txBody>
                  <a:tcPr/>
                </a:tc>
                <a:tc>
                  <a:txBody>
                    <a:bodyPr/>
                    <a:lstStyle/>
                    <a:p>
                      <a:r>
                        <a:rPr lang="en-US" dirty="0"/>
                        <a:t>{'Empty', '</a:t>
                      </a:r>
                      <a:r>
                        <a:rPr lang="en-US" dirty="0" err="1"/>
                        <a:t>OnTable</a:t>
                      </a:r>
                      <a:r>
                        <a:rPr lang="en-US" dirty="0"/>
                        <a:t>(A)', 'Clear(B)', '</a:t>
                      </a:r>
                      <a:r>
                        <a:rPr lang="en-US" dirty="0" err="1"/>
                        <a:t>OnTable</a:t>
                      </a:r>
                      <a:r>
                        <a:rPr lang="en-US" dirty="0"/>
                        <a:t>(C)', 'On(B, D)', 'Clear(C)', 'Clear(A)', '</a:t>
                      </a:r>
                      <a:r>
                        <a:rPr lang="en-US" dirty="0" err="1"/>
                        <a:t>OnTable</a:t>
                      </a:r>
                      <a:r>
                        <a:rPr lang="en-US" dirty="0"/>
                        <a:t>(D)'}</a:t>
                      </a:r>
                      <a:endParaRPr lang="en-CA" dirty="0"/>
                    </a:p>
                  </a:txBody>
                  <a:tcPr/>
                </a:tc>
                <a:extLst>
                  <a:ext uri="{0D108BD9-81ED-4DB2-BD59-A6C34878D82A}">
                    <a16:rowId xmlns:a16="http://schemas.microsoft.com/office/drawing/2014/main" val="2363736817"/>
                  </a:ext>
                </a:extLst>
              </a:tr>
              <a:tr h="370840">
                <a:tc>
                  <a:txBody>
                    <a:bodyPr/>
                    <a:lstStyle/>
                    <a:p>
                      <a:r>
                        <a:rPr lang="en-CA" dirty="0"/>
                        <a:t>6</a:t>
                      </a:r>
                    </a:p>
                  </a:txBody>
                  <a:tcPr/>
                </a:tc>
                <a:tc>
                  <a:txBody>
                    <a:bodyPr/>
                    <a:lstStyle/>
                    <a:p>
                      <a:endParaRPr lang="en-CA"/>
                    </a:p>
                  </a:txBody>
                  <a:tcPr/>
                </a:tc>
                <a:tc>
                  <a:txBody>
                    <a:bodyPr/>
                    <a:lstStyle/>
                    <a:p>
                      <a:r>
                        <a:rPr lang="en-CA" dirty="0"/>
                        <a:t>{'No solution1'}</a:t>
                      </a:r>
                    </a:p>
                  </a:txBody>
                  <a:tcPr/>
                </a:tc>
                <a:extLst>
                  <a:ext uri="{0D108BD9-81ED-4DB2-BD59-A6C34878D82A}">
                    <a16:rowId xmlns:a16="http://schemas.microsoft.com/office/drawing/2014/main" val="1547076705"/>
                  </a:ext>
                </a:extLst>
              </a:tr>
              <a:tr h="370840">
                <a:tc>
                  <a:txBody>
                    <a:bodyPr/>
                    <a:lstStyle/>
                    <a:p>
                      <a:r>
                        <a:rPr lang="en-CA" dirty="0"/>
                        <a:t>7</a:t>
                      </a:r>
                    </a:p>
                  </a:txBody>
                  <a:tcPr/>
                </a:tc>
                <a:tc>
                  <a:txBody>
                    <a:bodyPr/>
                    <a:lstStyle/>
                    <a:p>
                      <a:endParaRPr lang="en-CA"/>
                    </a:p>
                  </a:txBody>
                  <a:tcPr/>
                </a:tc>
                <a:tc>
                  <a:txBody>
                    <a:bodyPr/>
                    <a:lstStyle/>
                    <a:p>
                      <a:r>
                        <a:rPr lang="en-US" dirty="0"/>
                        <a:t>{'On(C, B)', 'Clear(D)', 'Empty', '</a:t>
                      </a:r>
                      <a:r>
                        <a:rPr lang="en-US" dirty="0" err="1"/>
                        <a:t>OnTable</a:t>
                      </a:r>
                      <a:r>
                        <a:rPr lang="en-US" dirty="0"/>
                        <a:t>(A)', 'Clear(C)', '</a:t>
                      </a:r>
                      <a:r>
                        <a:rPr lang="en-US" dirty="0" err="1"/>
                        <a:t>OnTable</a:t>
                      </a:r>
                      <a:r>
                        <a:rPr lang="en-US" dirty="0"/>
                        <a:t>(D)', 'On(B, A)'}</a:t>
                      </a:r>
                      <a:endParaRPr lang="en-CA" dirty="0"/>
                    </a:p>
                  </a:txBody>
                  <a:tcPr/>
                </a:tc>
                <a:extLst>
                  <a:ext uri="{0D108BD9-81ED-4DB2-BD59-A6C34878D82A}">
                    <a16:rowId xmlns:a16="http://schemas.microsoft.com/office/drawing/2014/main" val="3762092885"/>
                  </a:ext>
                </a:extLst>
              </a:tr>
              <a:tr h="370840">
                <a:tc>
                  <a:txBody>
                    <a:bodyPr/>
                    <a:lstStyle/>
                    <a:p>
                      <a:r>
                        <a:rPr lang="en-CA" dirty="0"/>
                        <a:t>8</a:t>
                      </a:r>
                    </a:p>
                  </a:txBody>
                  <a:tcPr/>
                </a:tc>
                <a:tc>
                  <a:txBody>
                    <a:bodyPr/>
                    <a:lstStyle/>
                    <a:p>
                      <a:endParaRPr lang="en-CA"/>
                    </a:p>
                  </a:txBody>
                  <a:tcPr/>
                </a:tc>
                <a:tc>
                  <a:txBody>
                    <a:bodyPr/>
                    <a:lstStyle/>
                    <a:p>
                      <a:r>
                        <a:rPr lang="en-US" dirty="0"/>
                        <a:t>{'Empty', '</a:t>
                      </a:r>
                      <a:r>
                        <a:rPr lang="en-US" dirty="0" err="1"/>
                        <a:t>OnTable</a:t>
                      </a:r>
                      <a:r>
                        <a:rPr lang="en-US" dirty="0"/>
                        <a:t>(A)', 'Clear(B)', 'Clear(C)', 'On(C, D)', '</a:t>
                      </a:r>
                      <a:r>
                        <a:rPr lang="en-US" dirty="0" err="1"/>
                        <a:t>OnTable</a:t>
                      </a:r>
                      <a:r>
                        <a:rPr lang="en-US" dirty="0"/>
                        <a:t>(D)', 'On(B, A)'}</a:t>
                      </a:r>
                      <a:endParaRPr lang="en-CA" dirty="0"/>
                    </a:p>
                  </a:txBody>
                  <a:tcPr/>
                </a:tc>
                <a:extLst>
                  <a:ext uri="{0D108BD9-81ED-4DB2-BD59-A6C34878D82A}">
                    <a16:rowId xmlns:a16="http://schemas.microsoft.com/office/drawing/2014/main" val="2056383537"/>
                  </a:ext>
                </a:extLst>
              </a:tr>
              <a:tr h="370840">
                <a:tc>
                  <a:txBody>
                    <a:bodyPr/>
                    <a:lstStyle/>
                    <a:p>
                      <a:r>
                        <a:rPr lang="en-CA" dirty="0"/>
                        <a:t>9</a:t>
                      </a:r>
                    </a:p>
                  </a:txBody>
                  <a:tcPr/>
                </a:tc>
                <a:tc>
                  <a:txBody>
                    <a:bodyPr/>
                    <a:lstStyle/>
                    <a:p>
                      <a:endParaRPr lang="en-CA"/>
                    </a:p>
                  </a:txBody>
                  <a:tcPr/>
                </a:tc>
                <a:tc>
                  <a:txBody>
                    <a:bodyPr/>
                    <a:lstStyle/>
                    <a:p>
                      <a:r>
                        <a:rPr lang="en-US"/>
                        <a:t>{'Clear(D)', 'Empty', 'OnTable(A)', 'Clear(C)', 'OnTable(C)', 'On(D, B)', 'On(B, A)'}</a:t>
                      </a:r>
                      <a:endParaRPr lang="en-CA" dirty="0"/>
                    </a:p>
                  </a:txBody>
                  <a:tcPr/>
                </a:tc>
                <a:extLst>
                  <a:ext uri="{0D108BD9-81ED-4DB2-BD59-A6C34878D82A}">
                    <a16:rowId xmlns:a16="http://schemas.microsoft.com/office/drawing/2014/main" val="688868181"/>
                  </a:ext>
                </a:extLst>
              </a:tr>
              <a:tr h="370840">
                <a:tc>
                  <a:txBody>
                    <a:bodyPr/>
                    <a:lstStyle/>
                    <a:p>
                      <a:r>
                        <a:rPr lang="en-CA" dirty="0"/>
                        <a:t>10</a:t>
                      </a:r>
                    </a:p>
                  </a:txBody>
                  <a:tcPr/>
                </a:tc>
                <a:tc>
                  <a:txBody>
                    <a:bodyPr/>
                    <a:lstStyle/>
                    <a:p>
                      <a:endParaRPr lang="en-CA"/>
                    </a:p>
                  </a:txBody>
                  <a:tcPr/>
                </a:tc>
                <a:tc>
                  <a:txBody>
                    <a:bodyPr/>
                    <a:lstStyle/>
                    <a:p>
                      <a:r>
                        <a:rPr lang="en-US" dirty="0"/>
                        <a:t>{'Clear(D)', 'Empty', '</a:t>
                      </a:r>
                      <a:r>
                        <a:rPr lang="en-US" dirty="0" err="1"/>
                        <a:t>OnTable</a:t>
                      </a:r>
                      <a:r>
                        <a:rPr lang="en-US" dirty="0"/>
                        <a:t>(A)', 'Clear(B)', '</a:t>
                      </a:r>
                      <a:r>
                        <a:rPr lang="en-US" dirty="0" err="1"/>
                        <a:t>OnTable</a:t>
                      </a:r>
                      <a:r>
                        <a:rPr lang="en-US" dirty="0"/>
                        <a:t>(C)', 'On(D, C)', 'On(B, A)'}</a:t>
                      </a:r>
                      <a:endParaRPr lang="en-CA" dirty="0"/>
                    </a:p>
                  </a:txBody>
                  <a:tcPr/>
                </a:tc>
                <a:extLst>
                  <a:ext uri="{0D108BD9-81ED-4DB2-BD59-A6C34878D82A}">
                    <a16:rowId xmlns:a16="http://schemas.microsoft.com/office/drawing/2014/main" val="3968616413"/>
                  </a:ext>
                </a:extLst>
              </a:tr>
              <a:tr h="370840">
                <a:tc>
                  <a:txBody>
                    <a:bodyPr/>
                    <a:lstStyle/>
                    <a:p>
                      <a:r>
                        <a:rPr lang="en-CA" dirty="0"/>
                        <a:t>11</a:t>
                      </a:r>
                    </a:p>
                  </a:txBody>
                  <a:tcPr/>
                </a:tc>
                <a:tc>
                  <a:txBody>
                    <a:bodyPr/>
                    <a:lstStyle/>
                    <a:p>
                      <a:endParaRPr lang="en-CA"/>
                    </a:p>
                  </a:txBody>
                  <a:tcPr/>
                </a:tc>
                <a:tc>
                  <a:txBody>
                    <a:bodyPr/>
                    <a:lstStyle/>
                    <a:p>
                      <a:r>
                        <a:rPr lang="en-US" dirty="0"/>
                        <a:t>{'Clear(D)', 'On(B, C)', 'Clear(B)', '</a:t>
                      </a:r>
                      <a:r>
                        <a:rPr lang="en-US" dirty="0" err="1"/>
                        <a:t>OnTable</a:t>
                      </a:r>
                      <a:r>
                        <a:rPr lang="en-US" dirty="0"/>
                        <a:t>(C)', '</a:t>
                      </a:r>
                      <a:r>
                        <a:rPr lang="en-US" dirty="0" err="1"/>
                        <a:t>OnTable</a:t>
                      </a:r>
                      <a:r>
                        <a:rPr lang="en-US" dirty="0"/>
                        <a:t>(D)', 'Hold(A)'}</a:t>
                      </a:r>
                      <a:endParaRPr lang="en-CA" dirty="0"/>
                    </a:p>
                  </a:txBody>
                  <a:tcPr/>
                </a:tc>
                <a:extLst>
                  <a:ext uri="{0D108BD9-81ED-4DB2-BD59-A6C34878D82A}">
                    <a16:rowId xmlns:a16="http://schemas.microsoft.com/office/drawing/2014/main" val="3482120863"/>
                  </a:ext>
                </a:extLst>
              </a:tr>
              <a:tr h="370840">
                <a:tc>
                  <a:txBody>
                    <a:bodyPr/>
                    <a:lstStyle/>
                    <a:p>
                      <a:r>
                        <a:rPr lang="en-CA" dirty="0"/>
                        <a:t>12</a:t>
                      </a:r>
                    </a:p>
                  </a:txBody>
                  <a:tcPr/>
                </a:tc>
                <a:tc>
                  <a:txBody>
                    <a:bodyPr/>
                    <a:lstStyle/>
                    <a:p>
                      <a:endParaRPr lang="en-CA"/>
                    </a:p>
                  </a:txBody>
                  <a:tcPr/>
                </a:tc>
                <a:tc>
                  <a:txBody>
                    <a:bodyPr/>
                    <a:lstStyle/>
                    <a:p>
                      <a:r>
                        <a:rPr lang="en-US" dirty="0"/>
                        <a:t>{'Clear(D)', 'Empty', '</a:t>
                      </a:r>
                      <a:r>
                        <a:rPr lang="en-US" dirty="0" err="1"/>
                        <a:t>OnTable</a:t>
                      </a:r>
                      <a:r>
                        <a:rPr lang="en-US" dirty="0"/>
                        <a:t>(A)', 'Clear(B)', '</a:t>
                      </a:r>
                      <a:r>
                        <a:rPr lang="en-US" dirty="0" err="1"/>
                        <a:t>OnTable</a:t>
                      </a:r>
                      <a:r>
                        <a:rPr lang="en-US" dirty="0"/>
                        <a:t>(C)', 'Clear(C)', '</a:t>
                      </a:r>
                      <a:r>
                        <a:rPr lang="en-US" dirty="0" err="1"/>
                        <a:t>OnTable</a:t>
                      </a:r>
                      <a:r>
                        <a:rPr lang="en-US" dirty="0"/>
                        <a:t>(D)', 'On(B, A)'}</a:t>
                      </a:r>
                      <a:endParaRPr lang="en-CA" dirty="0"/>
                    </a:p>
                  </a:txBody>
                  <a:tcPr/>
                </a:tc>
                <a:extLst>
                  <a:ext uri="{0D108BD9-81ED-4DB2-BD59-A6C34878D82A}">
                    <a16:rowId xmlns:a16="http://schemas.microsoft.com/office/drawing/2014/main" val="2710394233"/>
                  </a:ext>
                </a:extLst>
              </a:tr>
              <a:tr h="370840">
                <a:tc>
                  <a:txBody>
                    <a:bodyPr/>
                    <a:lstStyle/>
                    <a:p>
                      <a:r>
                        <a:rPr lang="en-CA" dirty="0"/>
                        <a:t>13</a:t>
                      </a:r>
                    </a:p>
                  </a:txBody>
                  <a:tcPr/>
                </a:tc>
                <a:tc>
                  <a:txBody>
                    <a:bodyPr/>
                    <a:lstStyle/>
                    <a:p>
                      <a:endParaRPr lang="en-CA"/>
                    </a:p>
                  </a:txBody>
                  <a:tcPr/>
                </a:tc>
                <a:tc>
                  <a:txBody>
                    <a:bodyPr/>
                    <a:lstStyle/>
                    <a:p>
                      <a:r>
                        <a:rPr lang="en-US" dirty="0"/>
                        <a:t>{'Clear(D)', '</a:t>
                      </a:r>
                      <a:r>
                        <a:rPr lang="en-US" dirty="0" err="1"/>
                        <a:t>OnTable</a:t>
                      </a:r>
                      <a:r>
                        <a:rPr lang="en-US" dirty="0"/>
                        <a:t>(A)', 'Clear(C)', '</a:t>
                      </a:r>
                      <a:r>
                        <a:rPr lang="en-US" dirty="0" err="1"/>
                        <a:t>OnTable</a:t>
                      </a:r>
                      <a:r>
                        <a:rPr lang="en-US" dirty="0"/>
                        <a:t>(C)', 'Clear(A)', '</a:t>
                      </a:r>
                      <a:r>
                        <a:rPr lang="en-US" dirty="0" err="1"/>
                        <a:t>OnTable</a:t>
                      </a:r>
                      <a:r>
                        <a:rPr lang="en-US" dirty="0"/>
                        <a:t>(D)', 'Hold(B)'}</a:t>
                      </a:r>
                      <a:endParaRPr lang="en-CA" dirty="0"/>
                    </a:p>
                  </a:txBody>
                  <a:tcPr/>
                </a:tc>
                <a:extLst>
                  <a:ext uri="{0D108BD9-81ED-4DB2-BD59-A6C34878D82A}">
                    <a16:rowId xmlns:a16="http://schemas.microsoft.com/office/drawing/2014/main" val="3056477999"/>
                  </a:ext>
                </a:extLst>
              </a:tr>
              <a:tr h="370840">
                <a:tc>
                  <a:txBody>
                    <a:bodyPr/>
                    <a:lstStyle/>
                    <a:p>
                      <a:r>
                        <a:rPr lang="en-CA" dirty="0"/>
                        <a:t>14</a:t>
                      </a:r>
                    </a:p>
                  </a:txBody>
                  <a:tcPr/>
                </a:tc>
                <a:tc>
                  <a:txBody>
                    <a:bodyPr/>
                    <a:lstStyle/>
                    <a:p>
                      <a:endParaRPr lang="en-CA"/>
                    </a:p>
                  </a:txBody>
                  <a:tcPr/>
                </a:tc>
                <a:tc>
                  <a:txBody>
                    <a:bodyPr/>
                    <a:lstStyle/>
                    <a:p>
                      <a:r>
                        <a:rPr lang="en-US" dirty="0"/>
                        <a:t>{'Hold(C)', 'Clear(D)', '</a:t>
                      </a:r>
                      <a:r>
                        <a:rPr lang="en-US" dirty="0" err="1"/>
                        <a:t>OnTable</a:t>
                      </a:r>
                      <a:r>
                        <a:rPr lang="en-US" dirty="0"/>
                        <a:t>(A)', 'Clear(B)', '</a:t>
                      </a:r>
                      <a:r>
                        <a:rPr lang="en-US" dirty="0" err="1"/>
                        <a:t>OnTable</a:t>
                      </a:r>
                      <a:r>
                        <a:rPr lang="en-US" dirty="0"/>
                        <a:t>(D)', 'On(B, A)'}</a:t>
                      </a:r>
                      <a:endParaRPr lang="en-CA" dirty="0"/>
                    </a:p>
                  </a:txBody>
                  <a:tcPr/>
                </a:tc>
                <a:extLst>
                  <a:ext uri="{0D108BD9-81ED-4DB2-BD59-A6C34878D82A}">
                    <a16:rowId xmlns:a16="http://schemas.microsoft.com/office/drawing/2014/main" val="2713650394"/>
                  </a:ext>
                </a:extLst>
              </a:tr>
              <a:tr h="370840">
                <a:tc>
                  <a:txBody>
                    <a:bodyPr/>
                    <a:lstStyle/>
                    <a:p>
                      <a:r>
                        <a:rPr lang="en-CA" dirty="0"/>
                        <a:t>15</a:t>
                      </a:r>
                    </a:p>
                  </a:txBody>
                  <a:tcPr/>
                </a:tc>
                <a:tc>
                  <a:txBody>
                    <a:bodyPr/>
                    <a:lstStyle/>
                    <a:p>
                      <a:endParaRPr lang="en-CA"/>
                    </a:p>
                  </a:txBody>
                  <a:tcPr/>
                </a:tc>
                <a:tc>
                  <a:txBody>
                    <a:bodyPr/>
                    <a:lstStyle/>
                    <a:p>
                      <a:r>
                        <a:rPr lang="en-US" dirty="0"/>
                        <a:t>{'Hold(D)', '</a:t>
                      </a:r>
                      <a:r>
                        <a:rPr lang="en-US" dirty="0" err="1"/>
                        <a:t>OnTable</a:t>
                      </a:r>
                      <a:r>
                        <a:rPr lang="en-US" dirty="0"/>
                        <a:t>(A)', 'Clear(B)', '</a:t>
                      </a:r>
                      <a:r>
                        <a:rPr lang="en-US" dirty="0" err="1"/>
                        <a:t>OnTable</a:t>
                      </a:r>
                      <a:r>
                        <a:rPr lang="en-US" dirty="0"/>
                        <a:t>(C)', 'Clear(C)', 'On(B, A)'}</a:t>
                      </a:r>
                      <a:endParaRPr lang="en-CA" dirty="0"/>
                    </a:p>
                  </a:txBody>
                  <a:tcPr/>
                </a:tc>
                <a:extLst>
                  <a:ext uri="{0D108BD9-81ED-4DB2-BD59-A6C34878D82A}">
                    <a16:rowId xmlns:a16="http://schemas.microsoft.com/office/drawing/2014/main" val="3150643151"/>
                  </a:ext>
                </a:extLst>
              </a:tr>
              <a:tr h="370840">
                <a:tc>
                  <a:txBody>
                    <a:bodyPr/>
                    <a:lstStyle/>
                    <a:p>
                      <a:r>
                        <a:rPr lang="en-CA" dirty="0"/>
                        <a:t>16</a:t>
                      </a:r>
                    </a:p>
                  </a:txBody>
                  <a:tcPr/>
                </a:tc>
                <a:tc>
                  <a:txBody>
                    <a:bodyPr/>
                    <a:lstStyle/>
                    <a:p>
                      <a:endParaRPr lang="en-CA"/>
                    </a:p>
                  </a:txBody>
                  <a:tcPr/>
                </a:tc>
                <a:tc>
                  <a:txBody>
                    <a:bodyPr/>
                    <a:lstStyle/>
                    <a:p>
                      <a:r>
                        <a:rPr lang="en-US" dirty="0"/>
                        <a:t>{'</a:t>
                      </a:r>
                      <a:r>
                        <a:rPr lang="en-US" dirty="0" err="1"/>
                        <a:t>OnTable</a:t>
                      </a:r>
                      <a:r>
                        <a:rPr lang="en-US" dirty="0"/>
                        <a:t>(A)', 'Clear(C)', 'Clear(A)', 'On(C, D)', '</a:t>
                      </a:r>
                      <a:r>
                        <a:rPr lang="en-US" dirty="0" err="1"/>
                        <a:t>OnTable</a:t>
                      </a:r>
                      <a:r>
                        <a:rPr lang="en-US" dirty="0"/>
                        <a:t>(D)', 'Hold(B)'}</a:t>
                      </a:r>
                      <a:endParaRPr lang="en-CA" dirty="0"/>
                    </a:p>
                  </a:txBody>
                  <a:tcPr/>
                </a:tc>
                <a:extLst>
                  <a:ext uri="{0D108BD9-81ED-4DB2-BD59-A6C34878D82A}">
                    <a16:rowId xmlns:a16="http://schemas.microsoft.com/office/drawing/2014/main" val="324585620"/>
                  </a:ext>
                </a:extLst>
              </a:tr>
            </a:tbl>
          </a:graphicData>
        </a:graphic>
      </p:graphicFrame>
    </p:spTree>
    <p:extLst>
      <p:ext uri="{BB962C8B-B14F-4D97-AF65-F5344CB8AC3E}">
        <p14:creationId xmlns:p14="http://schemas.microsoft.com/office/powerpoint/2010/main" val="78720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84C4318C-8B9A-BD0E-BC10-12C3E3D2A5D7}"/>
              </a:ext>
            </a:extLst>
          </p:cNvPr>
          <p:cNvGraphicFramePr>
            <a:graphicFrameLocks/>
          </p:cNvGraphicFramePr>
          <p:nvPr>
            <p:extLst>
              <p:ext uri="{D42A27DB-BD31-4B8C-83A1-F6EECF244321}">
                <p14:modId xmlns:p14="http://schemas.microsoft.com/office/powerpoint/2010/main" val="1714392935"/>
              </p:ext>
            </p:extLst>
          </p:nvPr>
        </p:nvGraphicFramePr>
        <p:xfrm>
          <a:off x="0" y="91440"/>
          <a:ext cx="12192000" cy="5933440"/>
        </p:xfrm>
        <a:graphic>
          <a:graphicData uri="http://schemas.openxmlformats.org/drawingml/2006/table">
            <a:tbl>
              <a:tblPr bandRow="1">
                <a:tableStyleId>{5C22544A-7EE6-4342-B048-85BDC9FD1C3A}</a:tableStyleId>
              </a:tblPr>
              <a:tblGrid>
                <a:gridCol w="1220541">
                  <a:extLst>
                    <a:ext uri="{9D8B030D-6E8A-4147-A177-3AD203B41FA5}">
                      <a16:colId xmlns:a16="http://schemas.microsoft.com/office/drawing/2014/main" val="3044198835"/>
                    </a:ext>
                  </a:extLst>
                </a:gridCol>
                <a:gridCol w="985788">
                  <a:extLst>
                    <a:ext uri="{9D8B030D-6E8A-4147-A177-3AD203B41FA5}">
                      <a16:colId xmlns:a16="http://schemas.microsoft.com/office/drawing/2014/main" val="2385949146"/>
                    </a:ext>
                  </a:extLst>
                </a:gridCol>
                <a:gridCol w="9985671">
                  <a:extLst>
                    <a:ext uri="{9D8B030D-6E8A-4147-A177-3AD203B41FA5}">
                      <a16:colId xmlns:a16="http://schemas.microsoft.com/office/drawing/2014/main" val="3455013390"/>
                    </a:ext>
                  </a:extLst>
                </a:gridCol>
              </a:tblGrid>
              <a:tr h="370840">
                <a:tc>
                  <a:txBody>
                    <a:bodyPr/>
                    <a:lstStyle/>
                    <a:p>
                      <a:r>
                        <a:rPr lang="en-CA" dirty="0"/>
                        <a:t>17</a:t>
                      </a:r>
                    </a:p>
                  </a:txBody>
                  <a:tcPr/>
                </a:tc>
                <a:tc>
                  <a:txBody>
                    <a:bodyPr/>
                    <a:lstStyle/>
                    <a:p>
                      <a:endParaRPr lang="en-CA" dirty="0"/>
                    </a:p>
                  </a:txBody>
                  <a:tcPr/>
                </a:tc>
                <a:tc>
                  <a:txBody>
                    <a:bodyPr/>
                    <a:lstStyle/>
                    <a:p>
                      <a:r>
                        <a:rPr lang="en-US" dirty="0"/>
                        <a:t>{'Hold(C)', 'Clear(D)', '</a:t>
                      </a:r>
                      <a:r>
                        <a:rPr lang="en-US" dirty="0" err="1"/>
                        <a:t>OnTable</a:t>
                      </a:r>
                      <a:r>
                        <a:rPr lang="en-US" dirty="0"/>
                        <a:t>(A)', 'On(D, B)', 'On(B, A)'}</a:t>
                      </a:r>
                      <a:endParaRPr lang="en-CA" dirty="0"/>
                    </a:p>
                  </a:txBody>
                  <a:tcPr/>
                </a:tc>
                <a:extLst>
                  <a:ext uri="{0D108BD9-81ED-4DB2-BD59-A6C34878D82A}">
                    <a16:rowId xmlns:a16="http://schemas.microsoft.com/office/drawing/2014/main" val="3261158655"/>
                  </a:ext>
                </a:extLst>
              </a:tr>
              <a:tr h="370840">
                <a:tc>
                  <a:txBody>
                    <a:bodyPr/>
                    <a:lstStyle/>
                    <a:p>
                      <a:r>
                        <a:rPr lang="en-CA" dirty="0"/>
                        <a:t>18</a:t>
                      </a:r>
                    </a:p>
                  </a:txBody>
                  <a:tcPr/>
                </a:tc>
                <a:tc>
                  <a:txBody>
                    <a:bodyPr/>
                    <a:lstStyle/>
                    <a:p>
                      <a:endParaRPr lang="en-CA" dirty="0"/>
                    </a:p>
                  </a:txBody>
                  <a:tcPr/>
                </a:tc>
                <a:tc>
                  <a:txBody>
                    <a:bodyPr/>
                    <a:lstStyle/>
                    <a:p>
                      <a:r>
                        <a:rPr lang="en-US" dirty="0"/>
                        <a:t>{'Clear(D)', '</a:t>
                      </a:r>
                      <a:r>
                        <a:rPr lang="en-US" dirty="0" err="1"/>
                        <a:t>OnTable</a:t>
                      </a:r>
                      <a:r>
                        <a:rPr lang="en-US" dirty="0"/>
                        <a:t>(A)', '</a:t>
                      </a:r>
                      <a:r>
                        <a:rPr lang="en-US" dirty="0" err="1"/>
                        <a:t>OnTable</a:t>
                      </a:r>
                      <a:r>
                        <a:rPr lang="en-US" dirty="0"/>
                        <a:t>(C)', 'On(D, C)', 'Clear(A)', 'Hold(B)'}</a:t>
                      </a:r>
                      <a:endParaRPr lang="en-CA" dirty="0"/>
                    </a:p>
                  </a:txBody>
                  <a:tcPr/>
                </a:tc>
                <a:extLst>
                  <a:ext uri="{0D108BD9-81ED-4DB2-BD59-A6C34878D82A}">
                    <a16:rowId xmlns:a16="http://schemas.microsoft.com/office/drawing/2014/main" val="246486923"/>
                  </a:ext>
                </a:extLst>
              </a:tr>
              <a:tr h="370840">
                <a:tc>
                  <a:txBody>
                    <a:bodyPr/>
                    <a:lstStyle/>
                    <a:p>
                      <a:r>
                        <a:rPr lang="en-CA" dirty="0"/>
                        <a:t>19</a:t>
                      </a:r>
                    </a:p>
                  </a:txBody>
                  <a:tcPr/>
                </a:tc>
                <a:tc>
                  <a:txBody>
                    <a:bodyPr/>
                    <a:lstStyle/>
                    <a:p>
                      <a:endParaRPr lang="en-CA"/>
                    </a:p>
                  </a:txBody>
                  <a:tcPr/>
                </a:tc>
                <a:tc>
                  <a:txBody>
                    <a:bodyPr/>
                    <a:lstStyle/>
                    <a:p>
                      <a:r>
                        <a:rPr lang="en-US" dirty="0"/>
                        <a:t>{'Empty', 'On(B, C)', 'Clear(B)', '</a:t>
                      </a:r>
                      <a:r>
                        <a:rPr lang="en-US" dirty="0" err="1"/>
                        <a:t>OnTable</a:t>
                      </a:r>
                      <a:r>
                        <a:rPr lang="en-US" dirty="0"/>
                        <a:t>(C)', 'On(A, D)', 'Clear(A)', '</a:t>
                      </a:r>
                      <a:r>
                        <a:rPr lang="en-US" dirty="0" err="1"/>
                        <a:t>OnTable</a:t>
                      </a:r>
                      <a:r>
                        <a:rPr lang="en-US" dirty="0"/>
                        <a:t>(D)'}</a:t>
                      </a:r>
                      <a:endParaRPr lang="en-CA" dirty="0"/>
                    </a:p>
                  </a:txBody>
                  <a:tcPr/>
                </a:tc>
                <a:extLst>
                  <a:ext uri="{0D108BD9-81ED-4DB2-BD59-A6C34878D82A}">
                    <a16:rowId xmlns:a16="http://schemas.microsoft.com/office/drawing/2014/main" val="819022116"/>
                  </a:ext>
                </a:extLst>
              </a:tr>
              <a:tr h="370840">
                <a:tc>
                  <a:txBody>
                    <a:bodyPr/>
                    <a:lstStyle/>
                    <a:p>
                      <a:r>
                        <a:rPr lang="en-CA" dirty="0"/>
                        <a:t>20</a:t>
                      </a:r>
                    </a:p>
                  </a:txBody>
                  <a:tcPr/>
                </a:tc>
                <a:tc>
                  <a:txBody>
                    <a:bodyPr/>
                    <a:lstStyle/>
                    <a:p>
                      <a:endParaRPr lang="en-CA"/>
                    </a:p>
                  </a:txBody>
                  <a:tcPr/>
                </a:tc>
                <a:tc>
                  <a:txBody>
                    <a:bodyPr/>
                    <a:lstStyle/>
                    <a:p>
                      <a:r>
                        <a:rPr lang="en-US" dirty="0"/>
                        <a:t>{'Clear(D)', 'Empty', 'On(B, C)', '</a:t>
                      </a:r>
                      <a:r>
                        <a:rPr lang="en-US" dirty="0" err="1"/>
                        <a:t>OnTable</a:t>
                      </a:r>
                      <a:r>
                        <a:rPr lang="en-US" dirty="0"/>
                        <a:t>(C)', 'Clear(A)', 'On(A, B)', '</a:t>
                      </a:r>
                      <a:r>
                        <a:rPr lang="en-US" dirty="0" err="1"/>
                        <a:t>OnTable</a:t>
                      </a:r>
                      <a:r>
                        <a:rPr lang="en-US" dirty="0"/>
                        <a:t>(D)'}</a:t>
                      </a:r>
                      <a:endParaRPr lang="en-CA" dirty="0"/>
                    </a:p>
                  </a:txBody>
                  <a:tcPr/>
                </a:tc>
                <a:extLst>
                  <a:ext uri="{0D108BD9-81ED-4DB2-BD59-A6C34878D82A}">
                    <a16:rowId xmlns:a16="http://schemas.microsoft.com/office/drawing/2014/main" val="321887795"/>
                  </a:ext>
                </a:extLst>
              </a:tr>
              <a:tr h="370840">
                <a:tc>
                  <a:txBody>
                    <a:bodyPr/>
                    <a:lstStyle/>
                    <a:p>
                      <a:r>
                        <a:rPr lang="en-CA" dirty="0"/>
                        <a:t>21</a:t>
                      </a:r>
                    </a:p>
                  </a:txBody>
                  <a:tcPr/>
                </a:tc>
                <a:tc>
                  <a:txBody>
                    <a:bodyPr/>
                    <a:lstStyle/>
                    <a:p>
                      <a:endParaRPr lang="en-CA"/>
                    </a:p>
                  </a:txBody>
                  <a:tcPr/>
                </a:tc>
                <a:tc>
                  <a:txBody>
                    <a:bodyPr/>
                    <a:lstStyle/>
                    <a:p>
                      <a:r>
                        <a:rPr lang="en-US" dirty="0"/>
                        <a:t>{'Clear(D)', 'Empty', 'On(B, C)', '</a:t>
                      </a:r>
                      <a:r>
                        <a:rPr lang="en-US" dirty="0" err="1"/>
                        <a:t>OnTable</a:t>
                      </a:r>
                      <a:r>
                        <a:rPr lang="en-US" dirty="0"/>
                        <a:t>(A)', 'Clear(B)', '</a:t>
                      </a:r>
                      <a:r>
                        <a:rPr lang="en-US" dirty="0" err="1"/>
                        <a:t>OnTable</a:t>
                      </a:r>
                      <a:r>
                        <a:rPr lang="en-US" dirty="0"/>
                        <a:t>(C)', 'On(D, A)'}</a:t>
                      </a:r>
                      <a:endParaRPr lang="en-CA" dirty="0"/>
                    </a:p>
                  </a:txBody>
                  <a:tcPr/>
                </a:tc>
                <a:extLst>
                  <a:ext uri="{0D108BD9-81ED-4DB2-BD59-A6C34878D82A}">
                    <a16:rowId xmlns:a16="http://schemas.microsoft.com/office/drawing/2014/main" val="309224307"/>
                  </a:ext>
                </a:extLst>
              </a:tr>
              <a:tr h="370840">
                <a:tc>
                  <a:txBody>
                    <a:bodyPr/>
                    <a:lstStyle/>
                    <a:p>
                      <a:r>
                        <a:rPr lang="en-CA" dirty="0"/>
                        <a:t>22</a:t>
                      </a:r>
                    </a:p>
                  </a:txBody>
                  <a:tcPr/>
                </a:tc>
                <a:tc>
                  <a:txBody>
                    <a:bodyPr/>
                    <a:lstStyle/>
                    <a:p>
                      <a:endParaRPr lang="en-CA"/>
                    </a:p>
                  </a:txBody>
                  <a:tcPr/>
                </a:tc>
                <a:tc>
                  <a:txBody>
                    <a:bodyPr/>
                    <a:lstStyle/>
                    <a:p>
                      <a:r>
                        <a:rPr lang="en-US" dirty="0"/>
                        <a:t>{'Clear(D)', 'Empty', 'On(B, C)', '</a:t>
                      </a:r>
                      <a:r>
                        <a:rPr lang="en-US" dirty="0" err="1"/>
                        <a:t>OnTable</a:t>
                      </a:r>
                      <a:r>
                        <a:rPr lang="en-US" dirty="0"/>
                        <a:t>(A)', '</a:t>
                      </a:r>
                      <a:r>
                        <a:rPr lang="en-US" dirty="0" err="1"/>
                        <a:t>OnTable</a:t>
                      </a:r>
                      <a:r>
                        <a:rPr lang="en-US" dirty="0"/>
                        <a:t>(C)', 'On(D, B)', 'Clear(A)'}</a:t>
                      </a:r>
                      <a:endParaRPr lang="en-CA" dirty="0"/>
                    </a:p>
                  </a:txBody>
                  <a:tcPr/>
                </a:tc>
                <a:extLst>
                  <a:ext uri="{0D108BD9-81ED-4DB2-BD59-A6C34878D82A}">
                    <a16:rowId xmlns:a16="http://schemas.microsoft.com/office/drawing/2014/main" val="2363736817"/>
                  </a:ext>
                </a:extLst>
              </a:tr>
              <a:tr h="370840">
                <a:tc>
                  <a:txBody>
                    <a:bodyPr/>
                    <a:lstStyle/>
                    <a:p>
                      <a:r>
                        <a:rPr lang="en-CA" dirty="0"/>
                        <a:t>23</a:t>
                      </a:r>
                    </a:p>
                  </a:txBody>
                  <a:tcPr/>
                </a:tc>
                <a:tc>
                  <a:txBody>
                    <a:bodyPr/>
                    <a:lstStyle/>
                    <a:p>
                      <a:endParaRPr lang="en-CA"/>
                    </a:p>
                  </a:txBody>
                  <a:tcPr/>
                </a:tc>
                <a:tc>
                  <a:txBody>
                    <a:bodyPr/>
                    <a:lstStyle/>
                    <a:p>
                      <a:r>
                        <a:rPr lang="en-US" dirty="0"/>
                        <a:t>{'Empty', 'Clear(C)', '</a:t>
                      </a:r>
                      <a:r>
                        <a:rPr lang="en-US" dirty="0" err="1"/>
                        <a:t>OnTable</a:t>
                      </a:r>
                      <a:r>
                        <a:rPr lang="en-US" dirty="0"/>
                        <a:t>(C)', 'On(B, D)', 'Clear(A)', 'On(A, B)', '</a:t>
                      </a:r>
                      <a:r>
                        <a:rPr lang="en-US" dirty="0" err="1"/>
                        <a:t>OnTable</a:t>
                      </a:r>
                      <a:r>
                        <a:rPr lang="en-US" dirty="0"/>
                        <a:t>(D)'}</a:t>
                      </a:r>
                      <a:endParaRPr lang="en-CA" dirty="0"/>
                    </a:p>
                  </a:txBody>
                  <a:tcPr/>
                </a:tc>
                <a:extLst>
                  <a:ext uri="{0D108BD9-81ED-4DB2-BD59-A6C34878D82A}">
                    <a16:rowId xmlns:a16="http://schemas.microsoft.com/office/drawing/2014/main" val="1547076705"/>
                  </a:ext>
                </a:extLst>
              </a:tr>
              <a:tr h="370840">
                <a:tc>
                  <a:txBody>
                    <a:bodyPr/>
                    <a:lstStyle/>
                    <a:p>
                      <a:r>
                        <a:rPr lang="en-CA" dirty="0"/>
                        <a:t>24</a:t>
                      </a:r>
                    </a:p>
                  </a:txBody>
                  <a:tcPr/>
                </a:tc>
                <a:tc>
                  <a:txBody>
                    <a:bodyPr/>
                    <a:lstStyle/>
                    <a:p>
                      <a:endParaRPr lang="en-CA"/>
                    </a:p>
                  </a:txBody>
                  <a:tcPr/>
                </a:tc>
                <a:tc>
                  <a:txBody>
                    <a:bodyPr/>
                    <a:lstStyle/>
                    <a:p>
                      <a:r>
                        <a:rPr lang="en-US" dirty="0"/>
                        <a:t>{'Empty', 'Clear(B)', '</a:t>
                      </a:r>
                      <a:r>
                        <a:rPr lang="en-US" dirty="0" err="1"/>
                        <a:t>OnTable</a:t>
                      </a:r>
                      <a:r>
                        <a:rPr lang="en-US" dirty="0"/>
                        <a:t>(C)', 'On(B, D)', 'Clear(A)', 'On(A, C)', '</a:t>
                      </a:r>
                      <a:r>
                        <a:rPr lang="en-US" dirty="0" err="1"/>
                        <a:t>OnTable</a:t>
                      </a:r>
                      <a:r>
                        <a:rPr lang="en-US" dirty="0"/>
                        <a:t>(D)'}</a:t>
                      </a:r>
                      <a:endParaRPr lang="en-CA" dirty="0"/>
                    </a:p>
                  </a:txBody>
                  <a:tcPr/>
                </a:tc>
                <a:extLst>
                  <a:ext uri="{0D108BD9-81ED-4DB2-BD59-A6C34878D82A}">
                    <a16:rowId xmlns:a16="http://schemas.microsoft.com/office/drawing/2014/main" val="3762092885"/>
                  </a:ext>
                </a:extLst>
              </a:tr>
              <a:tr h="370840">
                <a:tc>
                  <a:txBody>
                    <a:bodyPr/>
                    <a:lstStyle/>
                    <a:p>
                      <a:r>
                        <a:rPr lang="en-CA" dirty="0"/>
                        <a:t>25</a:t>
                      </a:r>
                    </a:p>
                  </a:txBody>
                  <a:tcPr/>
                </a:tc>
                <a:tc>
                  <a:txBody>
                    <a:bodyPr/>
                    <a:lstStyle/>
                    <a:p>
                      <a:endParaRPr lang="en-CA"/>
                    </a:p>
                  </a:txBody>
                  <a:tcPr/>
                </a:tc>
                <a:tc>
                  <a:txBody>
                    <a:bodyPr/>
                    <a:lstStyle/>
                    <a:p>
                      <a:r>
                        <a:rPr lang="en-US" dirty="0"/>
                        <a:t>{'Empty', '</a:t>
                      </a:r>
                      <a:r>
                        <a:rPr lang="en-US" dirty="0" err="1"/>
                        <a:t>OnTable</a:t>
                      </a:r>
                      <a:r>
                        <a:rPr lang="en-US" dirty="0"/>
                        <a:t>(A)', 'Clear(B)', 'On(B, D)', 'Clear(C)', 'On(C, A)', '</a:t>
                      </a:r>
                      <a:r>
                        <a:rPr lang="en-US" dirty="0" err="1"/>
                        <a:t>OnTable</a:t>
                      </a:r>
                      <a:r>
                        <a:rPr lang="en-US" dirty="0"/>
                        <a:t>(D)'}</a:t>
                      </a:r>
                      <a:endParaRPr lang="en-CA" dirty="0"/>
                    </a:p>
                  </a:txBody>
                  <a:tcPr/>
                </a:tc>
                <a:extLst>
                  <a:ext uri="{0D108BD9-81ED-4DB2-BD59-A6C34878D82A}">
                    <a16:rowId xmlns:a16="http://schemas.microsoft.com/office/drawing/2014/main" val="2056383537"/>
                  </a:ext>
                </a:extLst>
              </a:tr>
              <a:tr h="370840">
                <a:tc>
                  <a:txBody>
                    <a:bodyPr/>
                    <a:lstStyle/>
                    <a:p>
                      <a:r>
                        <a:rPr lang="en-CA" dirty="0"/>
                        <a:t>26</a:t>
                      </a:r>
                    </a:p>
                  </a:txBody>
                  <a:tcPr/>
                </a:tc>
                <a:tc>
                  <a:txBody>
                    <a:bodyPr/>
                    <a:lstStyle/>
                    <a:p>
                      <a:endParaRPr lang="en-CA"/>
                    </a:p>
                  </a:txBody>
                  <a:tcPr/>
                </a:tc>
                <a:tc>
                  <a:txBody>
                    <a:bodyPr/>
                    <a:lstStyle/>
                    <a:p>
                      <a:r>
                        <a:rPr lang="en-US" dirty="0"/>
                        <a:t>{'On(C, B)', 'Empty', '</a:t>
                      </a:r>
                      <a:r>
                        <a:rPr lang="en-US" dirty="0" err="1"/>
                        <a:t>OnTable</a:t>
                      </a:r>
                      <a:r>
                        <a:rPr lang="en-US" dirty="0"/>
                        <a:t>(A)', 'Clear(C)', 'On(B, D)', 'Clear(A)', '</a:t>
                      </a:r>
                      <a:r>
                        <a:rPr lang="en-US" dirty="0" err="1"/>
                        <a:t>OnTable</a:t>
                      </a:r>
                      <a:r>
                        <a:rPr lang="en-US" dirty="0"/>
                        <a:t>(D)'}</a:t>
                      </a:r>
                      <a:endParaRPr lang="en-CA" dirty="0"/>
                    </a:p>
                  </a:txBody>
                  <a:tcPr/>
                </a:tc>
                <a:extLst>
                  <a:ext uri="{0D108BD9-81ED-4DB2-BD59-A6C34878D82A}">
                    <a16:rowId xmlns:a16="http://schemas.microsoft.com/office/drawing/2014/main" val="688868181"/>
                  </a:ext>
                </a:extLst>
              </a:tr>
              <a:tr h="370840">
                <a:tc>
                  <a:txBody>
                    <a:bodyPr/>
                    <a:lstStyle/>
                    <a:p>
                      <a:r>
                        <a:rPr lang="en-CA" dirty="0"/>
                        <a:t>27</a:t>
                      </a:r>
                    </a:p>
                  </a:txBody>
                  <a:tcPr/>
                </a:tc>
                <a:tc>
                  <a:txBody>
                    <a:bodyPr/>
                    <a:lstStyle/>
                    <a:p>
                      <a:endParaRPr lang="en-CA"/>
                    </a:p>
                  </a:txBody>
                  <a:tcPr/>
                </a:tc>
                <a:tc>
                  <a:txBody>
                    <a:bodyPr/>
                    <a:lstStyle/>
                    <a:p>
                      <a:r>
                        <a:rPr lang="en-US" dirty="0"/>
                        <a:t>{'On(C, B)', 'Clear(D)', 'Empty', '</a:t>
                      </a:r>
                      <a:r>
                        <a:rPr lang="en-US" dirty="0" err="1"/>
                        <a:t>OnTable</a:t>
                      </a:r>
                      <a:r>
                        <a:rPr lang="en-US" dirty="0"/>
                        <a:t>(A)', 'On(D, C)', 'On(B, A)'}</a:t>
                      </a:r>
                      <a:endParaRPr lang="en-CA" dirty="0"/>
                    </a:p>
                  </a:txBody>
                  <a:tcPr/>
                </a:tc>
                <a:extLst>
                  <a:ext uri="{0D108BD9-81ED-4DB2-BD59-A6C34878D82A}">
                    <a16:rowId xmlns:a16="http://schemas.microsoft.com/office/drawing/2014/main" val="3968616413"/>
                  </a:ext>
                </a:extLst>
              </a:tr>
              <a:tr h="370840">
                <a:tc>
                  <a:txBody>
                    <a:bodyPr/>
                    <a:lstStyle/>
                    <a:p>
                      <a:r>
                        <a:rPr lang="en-CA" dirty="0"/>
                        <a:t>28</a:t>
                      </a:r>
                    </a:p>
                  </a:txBody>
                  <a:tcPr/>
                </a:tc>
                <a:tc>
                  <a:txBody>
                    <a:bodyPr/>
                    <a:lstStyle/>
                    <a:p>
                      <a:endParaRPr lang="en-CA"/>
                    </a:p>
                  </a:txBody>
                  <a:tcPr/>
                </a:tc>
                <a:tc>
                  <a:txBody>
                    <a:bodyPr/>
                    <a:lstStyle/>
                    <a:p>
                      <a:r>
                        <a:rPr lang="en-US" dirty="0"/>
                        <a:t>{'Empty', 'On(B, C)', '</a:t>
                      </a:r>
                      <a:r>
                        <a:rPr lang="en-US" dirty="0" err="1"/>
                        <a:t>OnTable</a:t>
                      </a:r>
                      <a:r>
                        <a:rPr lang="en-US" dirty="0"/>
                        <a:t>(A)', 'Clear(B)', 'Clear(A)', 'On(C, D)', '</a:t>
                      </a:r>
                      <a:r>
                        <a:rPr lang="en-US" dirty="0" err="1"/>
                        <a:t>OnTable</a:t>
                      </a:r>
                      <a:r>
                        <a:rPr lang="en-US" dirty="0"/>
                        <a:t>(D)'}</a:t>
                      </a:r>
                      <a:endParaRPr lang="en-CA" dirty="0"/>
                    </a:p>
                  </a:txBody>
                  <a:tcPr/>
                </a:tc>
                <a:extLst>
                  <a:ext uri="{0D108BD9-81ED-4DB2-BD59-A6C34878D82A}">
                    <a16:rowId xmlns:a16="http://schemas.microsoft.com/office/drawing/2014/main" val="3482120863"/>
                  </a:ext>
                </a:extLst>
              </a:tr>
              <a:tr h="370840">
                <a:tc>
                  <a:txBody>
                    <a:bodyPr/>
                    <a:lstStyle/>
                    <a:p>
                      <a:r>
                        <a:rPr lang="en-CA" dirty="0"/>
                        <a:t>29</a:t>
                      </a:r>
                    </a:p>
                  </a:txBody>
                  <a:tcPr/>
                </a:tc>
                <a:tc>
                  <a:txBody>
                    <a:bodyPr/>
                    <a:lstStyle/>
                    <a:p>
                      <a:endParaRPr lang="en-CA"/>
                    </a:p>
                  </a:txBody>
                  <a:tcPr/>
                </a:tc>
                <a:tc>
                  <a:txBody>
                    <a:bodyPr/>
                    <a:lstStyle/>
                    <a:p>
                      <a:r>
                        <a:rPr lang="en-US" dirty="0"/>
                        <a:t>{'Empty', '</a:t>
                      </a:r>
                      <a:r>
                        <a:rPr lang="en-US" dirty="0" err="1"/>
                        <a:t>OnTable</a:t>
                      </a:r>
                      <a:r>
                        <a:rPr lang="en-US" dirty="0"/>
                        <a:t>(B)', '</a:t>
                      </a:r>
                      <a:r>
                        <a:rPr lang="en-US" dirty="0" err="1"/>
                        <a:t>OnTable</a:t>
                      </a:r>
                      <a:r>
                        <a:rPr lang="en-US" dirty="0"/>
                        <a:t>(A)', 'Clear(B)', 'Clear(C)', 'Clear(A)', 'On(C, D)', '</a:t>
                      </a:r>
                      <a:r>
                        <a:rPr lang="en-US" dirty="0" err="1"/>
                        <a:t>OnTable</a:t>
                      </a:r>
                      <a:r>
                        <a:rPr lang="en-US" dirty="0"/>
                        <a:t>(D)'}</a:t>
                      </a:r>
                      <a:endParaRPr lang="en-CA" dirty="0"/>
                    </a:p>
                  </a:txBody>
                  <a:tcPr/>
                </a:tc>
                <a:extLst>
                  <a:ext uri="{0D108BD9-81ED-4DB2-BD59-A6C34878D82A}">
                    <a16:rowId xmlns:a16="http://schemas.microsoft.com/office/drawing/2014/main" val="2710394233"/>
                  </a:ext>
                </a:extLst>
              </a:tr>
              <a:tr h="370840">
                <a:tc>
                  <a:txBody>
                    <a:bodyPr/>
                    <a:lstStyle/>
                    <a:p>
                      <a:r>
                        <a:rPr lang="en-CA" dirty="0"/>
                        <a:t>30</a:t>
                      </a:r>
                    </a:p>
                  </a:txBody>
                  <a:tcPr/>
                </a:tc>
                <a:tc>
                  <a:txBody>
                    <a:bodyPr/>
                    <a:lstStyle/>
                    <a:p>
                      <a:endParaRPr lang="en-CA"/>
                    </a:p>
                  </a:txBody>
                  <a:tcPr/>
                </a:tc>
                <a:tc>
                  <a:txBody>
                    <a:bodyPr/>
                    <a:lstStyle/>
                    <a:p>
                      <a:r>
                        <a:rPr lang="en-US" dirty="0"/>
                        <a:t>{'Empty', '</a:t>
                      </a:r>
                      <a:r>
                        <a:rPr lang="en-US" dirty="0" err="1"/>
                        <a:t>OnTable</a:t>
                      </a:r>
                      <a:r>
                        <a:rPr lang="en-US" dirty="0"/>
                        <a:t>(A)', 'Clear(C)', 'On(D, B)', 'On(C, D)', 'On(B, A)'}</a:t>
                      </a:r>
                      <a:endParaRPr lang="en-CA" dirty="0"/>
                    </a:p>
                  </a:txBody>
                  <a:tcPr/>
                </a:tc>
                <a:extLst>
                  <a:ext uri="{0D108BD9-81ED-4DB2-BD59-A6C34878D82A}">
                    <a16:rowId xmlns:a16="http://schemas.microsoft.com/office/drawing/2014/main" val="3056477999"/>
                  </a:ext>
                </a:extLst>
              </a:tr>
              <a:tr h="370840">
                <a:tc>
                  <a:txBody>
                    <a:bodyPr/>
                    <a:lstStyle/>
                    <a:p>
                      <a:r>
                        <a:rPr lang="en-CA" dirty="0"/>
                        <a:t>31</a:t>
                      </a:r>
                    </a:p>
                  </a:txBody>
                  <a:tcPr/>
                </a:tc>
                <a:tc>
                  <a:txBody>
                    <a:bodyPr/>
                    <a:lstStyle/>
                    <a:p>
                      <a:endParaRPr lang="en-CA"/>
                    </a:p>
                  </a:txBody>
                  <a:tcPr/>
                </a:tc>
                <a:tc>
                  <a:txBody>
                    <a:bodyPr/>
                    <a:lstStyle/>
                    <a:p>
                      <a:r>
                        <a:rPr lang="en-US" dirty="0"/>
                        <a:t>{'Clear(D)', '</a:t>
                      </a:r>
                      <a:r>
                        <a:rPr lang="en-US" dirty="0" err="1"/>
                        <a:t>OnTable</a:t>
                      </a:r>
                      <a:r>
                        <a:rPr lang="en-US" dirty="0"/>
                        <a:t>(B)', 'Empty', '</a:t>
                      </a:r>
                      <a:r>
                        <a:rPr lang="en-US" dirty="0" err="1"/>
                        <a:t>OnTable</a:t>
                      </a:r>
                      <a:r>
                        <a:rPr lang="en-US" dirty="0"/>
                        <a:t>(A)', 'Clear(B)', '</a:t>
                      </a:r>
                      <a:r>
                        <a:rPr lang="en-US" dirty="0" err="1"/>
                        <a:t>OnTable</a:t>
                      </a:r>
                      <a:r>
                        <a:rPr lang="en-US" dirty="0"/>
                        <a:t>(C)', 'On(D, C)', 'Clear(A)'}</a:t>
                      </a:r>
                      <a:endParaRPr lang="en-CA" dirty="0"/>
                    </a:p>
                  </a:txBody>
                  <a:tcPr/>
                </a:tc>
                <a:extLst>
                  <a:ext uri="{0D108BD9-81ED-4DB2-BD59-A6C34878D82A}">
                    <a16:rowId xmlns:a16="http://schemas.microsoft.com/office/drawing/2014/main" val="2713650394"/>
                  </a:ext>
                </a:extLst>
              </a:tr>
              <a:tr h="370840">
                <a:tc>
                  <a:txBody>
                    <a:bodyPr/>
                    <a:lstStyle/>
                    <a:p>
                      <a:r>
                        <a:rPr lang="en-CA" dirty="0"/>
                        <a:t>32</a:t>
                      </a:r>
                    </a:p>
                  </a:txBody>
                  <a:tcPr/>
                </a:tc>
                <a:tc>
                  <a:txBody>
                    <a:bodyPr/>
                    <a:lstStyle/>
                    <a:p>
                      <a:endParaRPr lang="en-CA"/>
                    </a:p>
                  </a:txBody>
                  <a:tcPr/>
                </a:tc>
                <a:tc>
                  <a:txBody>
                    <a:bodyPr/>
                    <a:lstStyle/>
                    <a:p>
                      <a:r>
                        <a:rPr lang="en-US" dirty="0"/>
                        <a:t>{'Empty', '</a:t>
                      </a:r>
                      <a:r>
                        <a:rPr lang="en-US" dirty="0" err="1"/>
                        <a:t>OnTable</a:t>
                      </a:r>
                      <a:r>
                        <a:rPr lang="en-US" dirty="0"/>
                        <a:t>(A)', 'Clear(B)', '</a:t>
                      </a:r>
                      <a:r>
                        <a:rPr lang="en-US" dirty="0" err="1"/>
                        <a:t>OnTable</a:t>
                      </a:r>
                      <a:r>
                        <a:rPr lang="en-US" dirty="0"/>
                        <a:t>(C)', 'On(B, D)', 'On(D, C)', 'Clear(A)'}</a:t>
                      </a:r>
                      <a:endParaRPr lang="en-CA" dirty="0"/>
                    </a:p>
                  </a:txBody>
                  <a:tcPr/>
                </a:tc>
                <a:extLst>
                  <a:ext uri="{0D108BD9-81ED-4DB2-BD59-A6C34878D82A}">
                    <a16:rowId xmlns:a16="http://schemas.microsoft.com/office/drawing/2014/main" val="3150643151"/>
                  </a:ext>
                </a:extLst>
              </a:tr>
            </a:tbl>
          </a:graphicData>
        </a:graphic>
      </p:graphicFrame>
      <p:sp>
        <p:nvSpPr>
          <p:cNvPr id="6" name="TextBox 5">
            <a:extLst>
              <a:ext uri="{FF2B5EF4-FFF2-40B4-BE49-F238E27FC236}">
                <a16:creationId xmlns:a16="http://schemas.microsoft.com/office/drawing/2014/main" id="{57FD2112-A8A3-DDA4-6877-0CC6C5E2F20F}"/>
              </a:ext>
            </a:extLst>
          </p:cNvPr>
          <p:cNvSpPr txBox="1"/>
          <p:nvPr/>
        </p:nvSpPr>
        <p:spPr>
          <a:xfrm>
            <a:off x="0" y="6120229"/>
            <a:ext cx="12058650" cy="646331"/>
          </a:xfrm>
          <a:prstGeom prst="rect">
            <a:avLst/>
          </a:prstGeom>
          <a:noFill/>
        </p:spPr>
        <p:txBody>
          <a:bodyPr wrap="square" rtlCol="0">
            <a:spAutoFit/>
          </a:bodyPr>
          <a:lstStyle/>
          <a:p>
            <a:r>
              <a:rPr lang="en-CA" dirty="0"/>
              <a:t>Node 6 is “No Solution” because it arises from attempting to place Block B on the Table which only has space for 3 blocks, while Blocks A, C and D were already on the Table.  “No solution” states are NOT plotted on the </a:t>
            </a:r>
            <a:r>
              <a:rPr lang="en-CA" dirty="0" err="1"/>
              <a:t>plangraph</a:t>
            </a:r>
            <a:r>
              <a:rPr lang="en-CA" dirty="0"/>
              <a:t>.</a:t>
            </a:r>
          </a:p>
        </p:txBody>
      </p:sp>
    </p:spTree>
    <p:extLst>
      <p:ext uri="{BB962C8B-B14F-4D97-AF65-F5344CB8AC3E}">
        <p14:creationId xmlns:p14="http://schemas.microsoft.com/office/powerpoint/2010/main" val="62924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E531-026D-83D9-CB32-3A3FF67DD7B1}"/>
              </a:ext>
            </a:extLst>
          </p:cNvPr>
          <p:cNvSpPr>
            <a:spLocks noGrp="1"/>
          </p:cNvSpPr>
          <p:nvPr>
            <p:ph type="title"/>
          </p:nvPr>
        </p:nvSpPr>
        <p:spPr>
          <a:xfrm>
            <a:off x="2231136" y="510988"/>
            <a:ext cx="7729728" cy="1188720"/>
          </a:xfrm>
        </p:spPr>
        <p:txBody>
          <a:bodyPr/>
          <a:lstStyle/>
          <a:p>
            <a:r>
              <a:rPr lang="en-CA" dirty="0"/>
              <a:t>DIMACS ENCODING of Shortest Path</a:t>
            </a:r>
          </a:p>
        </p:txBody>
      </p:sp>
      <p:sp>
        <p:nvSpPr>
          <p:cNvPr id="3" name="Content Placeholder 2">
            <a:extLst>
              <a:ext uri="{FF2B5EF4-FFF2-40B4-BE49-F238E27FC236}">
                <a16:creationId xmlns:a16="http://schemas.microsoft.com/office/drawing/2014/main" id="{B8946BBE-3AC4-7E7F-E3C6-5BCC8147C81C}"/>
              </a:ext>
            </a:extLst>
          </p:cNvPr>
          <p:cNvSpPr>
            <a:spLocks noGrp="1"/>
          </p:cNvSpPr>
          <p:nvPr>
            <p:ph sz="half" idx="1"/>
          </p:nvPr>
        </p:nvSpPr>
        <p:spPr>
          <a:xfrm>
            <a:off x="618566" y="1967113"/>
            <a:ext cx="5235117" cy="3867629"/>
          </a:xfrm>
        </p:spPr>
        <p:txBody>
          <a:bodyPr>
            <a:noAutofit/>
          </a:bodyPr>
          <a:lstStyle/>
          <a:p>
            <a:r>
              <a:rPr lang="en-CA" sz="1400" dirty="0"/>
              <a:t>By assigning each state, i.e. the nodes of the graph to a unique integer, the DIMACS encoding of the problem can be obtained. Since 0 has a special meaning in DIMACS encoding i.e. an end of line or end of clause character, we simply increment all the node values by 1 to obtain a </a:t>
            </a:r>
            <a:r>
              <a:rPr lang="en-CA" sz="1400" dirty="0" err="1"/>
              <a:t>dimacs</a:t>
            </a:r>
            <a:r>
              <a:rPr lang="en-CA" sz="1400" dirty="0"/>
              <a:t> mapping of nodes to integers</a:t>
            </a:r>
          </a:p>
          <a:p>
            <a:r>
              <a:rPr lang="en-CA" sz="1400" dirty="0"/>
              <a:t>The encoding for our problem has the header “</a:t>
            </a:r>
            <a:r>
              <a:rPr lang="pl-PL" sz="1400" dirty="0"/>
              <a:t>p wcnf 33 106 34</a:t>
            </a:r>
            <a:r>
              <a:rPr lang="en-CA" sz="1400" dirty="0"/>
              <a:t>” then</a:t>
            </a:r>
          </a:p>
          <a:p>
            <a:pPr marL="228600" lvl="1" indent="0">
              <a:buNone/>
            </a:pPr>
            <a:r>
              <a:rPr lang="en-CA" sz="1400" b="1" dirty="0"/>
              <a:t>Hard constraints:</a:t>
            </a:r>
          </a:p>
          <a:p>
            <a:pPr marL="228600" lvl="1" indent="0">
              <a:buNone/>
            </a:pPr>
            <a:r>
              <a:rPr lang="en-CA" sz="1400" dirty="0"/>
              <a:t>Both S and G must be traversed</a:t>
            </a:r>
          </a:p>
          <a:p>
            <a:pPr marL="228600" lvl="1" indent="0">
              <a:buNone/>
            </a:pPr>
            <a:r>
              <a:rPr lang="en-CA" sz="1400" dirty="0">
                <a:latin typeface="Courier New" panose="02070309020205020404" pitchFamily="49" charset="0"/>
                <a:cs typeface="Courier New" panose="02070309020205020404" pitchFamily="49" charset="0"/>
              </a:rPr>
              <a:t>34 1 0</a:t>
            </a:r>
          </a:p>
          <a:p>
            <a:pPr marL="228600" lvl="1" indent="0">
              <a:buNone/>
            </a:pPr>
            <a:r>
              <a:rPr lang="en-CA" sz="1400" dirty="0">
                <a:latin typeface="Courier New" panose="02070309020205020404" pitchFamily="49" charset="0"/>
                <a:cs typeface="Courier New" panose="02070309020205020404" pitchFamily="49" charset="0"/>
              </a:rPr>
              <a:t>34 26 0</a:t>
            </a:r>
          </a:p>
          <a:p>
            <a:pPr marL="228600" lvl="1" indent="0">
              <a:buNone/>
            </a:pPr>
            <a:r>
              <a:rPr lang="en-CA" sz="1400" dirty="0"/>
              <a:t>Both S and G must have single neighbour</a:t>
            </a:r>
          </a:p>
          <a:p>
            <a:pPr marL="228600" lvl="1" indent="0">
              <a:buNone/>
            </a:pPr>
            <a:r>
              <a:rPr lang="en-CA" sz="1400" dirty="0">
                <a:latin typeface="Courier New" panose="02070309020205020404" pitchFamily="49" charset="0"/>
                <a:cs typeface="Courier New" panose="02070309020205020404" pitchFamily="49" charset="0"/>
              </a:rPr>
              <a:t>34 -1 2 3 4 0</a:t>
            </a:r>
          </a:p>
          <a:p>
            <a:pPr marL="228600" lvl="1" indent="0">
              <a:buNone/>
            </a:pPr>
            <a:r>
              <a:rPr lang="en-CA" sz="1400" dirty="0">
                <a:latin typeface="Courier New" panose="02070309020205020404" pitchFamily="49" charset="0"/>
                <a:cs typeface="Courier New" panose="02070309020205020404" pitchFamily="49" charset="0"/>
              </a:rPr>
              <a:t>34 -26 15 0</a:t>
            </a:r>
          </a:p>
        </p:txBody>
      </p:sp>
      <p:sp>
        <p:nvSpPr>
          <p:cNvPr id="4" name="Content Placeholder 3">
            <a:extLst>
              <a:ext uri="{FF2B5EF4-FFF2-40B4-BE49-F238E27FC236}">
                <a16:creationId xmlns:a16="http://schemas.microsoft.com/office/drawing/2014/main" id="{9372E108-5AAC-0CE9-4A8F-FE0E5DF0C10D}"/>
              </a:ext>
            </a:extLst>
          </p:cNvPr>
          <p:cNvSpPr>
            <a:spLocks noGrp="1"/>
          </p:cNvSpPr>
          <p:nvPr>
            <p:ph sz="half" idx="2"/>
          </p:nvPr>
        </p:nvSpPr>
        <p:spPr>
          <a:xfrm>
            <a:off x="6338318" y="2097741"/>
            <a:ext cx="4939282" cy="3867629"/>
          </a:xfrm>
        </p:spPr>
        <p:txBody>
          <a:bodyPr>
            <a:noAutofit/>
          </a:bodyPr>
          <a:lstStyle/>
          <a:p>
            <a:pPr marL="0" indent="0">
              <a:buNone/>
            </a:pPr>
            <a:r>
              <a:rPr lang="en-CA" sz="1400" dirty="0"/>
              <a:t>All other nodes have exactly 2 neighbours (for example node 2):</a:t>
            </a:r>
          </a:p>
          <a:p>
            <a:pPr marL="0" indent="0">
              <a:buNone/>
            </a:pPr>
            <a:r>
              <a:rPr lang="en-CA" sz="1400" dirty="0">
                <a:latin typeface="Courier New" panose="02070309020205020404" pitchFamily="49" charset="0"/>
                <a:cs typeface="Courier New" panose="02070309020205020404" pitchFamily="49" charset="0"/>
              </a:rPr>
              <a:t>34 1 5 -2 0</a:t>
            </a:r>
          </a:p>
          <a:p>
            <a:pPr marL="0" indent="0">
              <a:buNone/>
            </a:pPr>
            <a:r>
              <a:rPr lang="en-CA" sz="1400" dirty="0">
                <a:latin typeface="Courier New" panose="02070309020205020404" pitchFamily="49" charset="0"/>
                <a:cs typeface="Courier New" panose="02070309020205020404" pitchFamily="49" charset="0"/>
              </a:rPr>
              <a:t>34 1 6 -2 0</a:t>
            </a:r>
          </a:p>
          <a:p>
            <a:pPr marL="0" indent="0">
              <a:buNone/>
            </a:pPr>
            <a:r>
              <a:rPr lang="en-CA" sz="1400" dirty="0">
                <a:latin typeface="Courier New" panose="02070309020205020404" pitchFamily="49" charset="0"/>
                <a:cs typeface="Courier New" panose="02070309020205020404" pitchFamily="49" charset="0"/>
              </a:rPr>
              <a:t>34 5 6 -2 0</a:t>
            </a:r>
          </a:p>
          <a:p>
            <a:pPr marL="0" indent="0">
              <a:buNone/>
            </a:pPr>
            <a:r>
              <a:rPr lang="en-CA" sz="1400" dirty="0">
                <a:latin typeface="Courier New" panose="02070309020205020404" pitchFamily="49" charset="0"/>
                <a:cs typeface="Courier New" panose="02070309020205020404" pitchFamily="49" charset="0"/>
              </a:rPr>
              <a:t>34 1 5 6 -2 0</a:t>
            </a:r>
          </a:p>
          <a:p>
            <a:pPr marL="0" indent="0">
              <a:buNone/>
            </a:pPr>
            <a:r>
              <a:rPr lang="en-CA" sz="1400" i="1" dirty="0"/>
              <a:t>Soft constraints:</a:t>
            </a:r>
          </a:p>
          <a:p>
            <a:pPr marL="0" indent="0">
              <a:buNone/>
            </a:pPr>
            <a:r>
              <a:rPr lang="en-CA" sz="1400" dirty="0">
                <a:latin typeface="Courier New" panose="02070309020205020404" pitchFamily="49" charset="0"/>
                <a:cs typeface="Courier New" panose="02070309020205020404" pitchFamily="49" charset="0"/>
              </a:rPr>
              <a:t>1 -1 0</a:t>
            </a:r>
          </a:p>
          <a:p>
            <a:pPr marL="0" indent="0">
              <a:buNone/>
            </a:pPr>
            <a:r>
              <a:rPr lang="en-CA" sz="1400" dirty="0">
                <a:latin typeface="Courier New" panose="02070309020205020404" pitchFamily="49" charset="0"/>
                <a:cs typeface="Courier New" panose="02070309020205020404" pitchFamily="49" charset="0"/>
              </a:rPr>
              <a:t>1 -2 0</a:t>
            </a:r>
          </a:p>
          <a:p>
            <a:pPr marL="0" indent="0">
              <a:buNone/>
            </a:pPr>
            <a:r>
              <a:rPr lang="en-CA" sz="1400" dirty="0">
                <a:latin typeface="Courier New" panose="02070309020205020404" pitchFamily="49" charset="0"/>
                <a:cs typeface="Courier New" panose="02070309020205020404" pitchFamily="49" charset="0"/>
              </a:rPr>
              <a:t>1 -3 0</a:t>
            </a:r>
          </a:p>
          <a:p>
            <a:pPr marL="0" indent="0">
              <a:buNone/>
            </a:pPr>
            <a:r>
              <a:rPr lang="en-CA" sz="1400" dirty="0">
                <a:latin typeface="Courier New" panose="02070309020205020404" pitchFamily="49" charset="0"/>
                <a:cs typeface="Courier New" panose="02070309020205020404" pitchFamily="49" charset="0"/>
              </a:rPr>
              <a:t>1 -4 0</a:t>
            </a:r>
          </a:p>
          <a:p>
            <a:r>
              <a:rPr lang="en-CA" sz="1400" dirty="0"/>
              <a:t>Since RC2 </a:t>
            </a:r>
            <a:r>
              <a:rPr lang="en-CA" sz="1400" dirty="0" err="1"/>
              <a:t>SATSolver</a:t>
            </a:r>
            <a:r>
              <a:rPr lang="en-CA" sz="1400" dirty="0"/>
              <a:t> take input in Conjunctive Normal Form (CNF) form each constraint was first converted.</a:t>
            </a:r>
          </a:p>
        </p:txBody>
      </p:sp>
    </p:spTree>
    <p:extLst>
      <p:ext uri="{BB962C8B-B14F-4D97-AF65-F5344CB8AC3E}">
        <p14:creationId xmlns:p14="http://schemas.microsoft.com/office/powerpoint/2010/main" val="390891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B92F-FFD7-9A72-403B-844622514261}"/>
              </a:ext>
            </a:extLst>
          </p:cNvPr>
          <p:cNvSpPr>
            <a:spLocks noGrp="1"/>
          </p:cNvSpPr>
          <p:nvPr>
            <p:ph type="title"/>
          </p:nvPr>
        </p:nvSpPr>
        <p:spPr/>
        <p:txBody>
          <a:bodyPr/>
          <a:lstStyle/>
          <a:p>
            <a:r>
              <a:rPr lang="en-CA" dirty="0"/>
              <a:t>Optimal Plan</a:t>
            </a:r>
          </a:p>
        </p:txBody>
      </p:sp>
      <p:sp>
        <p:nvSpPr>
          <p:cNvPr id="3" name="Content Placeholder 2">
            <a:extLst>
              <a:ext uri="{FF2B5EF4-FFF2-40B4-BE49-F238E27FC236}">
                <a16:creationId xmlns:a16="http://schemas.microsoft.com/office/drawing/2014/main" id="{6CC2F071-F336-CF73-00F1-5FC13373755C}"/>
              </a:ext>
            </a:extLst>
          </p:cNvPr>
          <p:cNvSpPr>
            <a:spLocks noGrp="1"/>
          </p:cNvSpPr>
          <p:nvPr>
            <p:ph sz="half" idx="1"/>
          </p:nvPr>
        </p:nvSpPr>
        <p:spPr/>
        <p:txBody>
          <a:bodyPr>
            <a:normAutofit lnSpcReduction="10000"/>
          </a:bodyPr>
          <a:lstStyle/>
          <a:p>
            <a:r>
              <a:rPr lang="en-CA" dirty="0"/>
              <a:t>As a last step, we use the RC2 solver on the WCNF problem to obtain the shortest path.</a:t>
            </a:r>
          </a:p>
          <a:p>
            <a:r>
              <a:rPr lang="en-CA" dirty="0"/>
              <a:t>The plan is composed of the actions (edges) which join the states (nodes) that are positive in the output model of the solver.  These states each carry a cost of 1 as per the soft constraints.</a:t>
            </a:r>
          </a:p>
          <a:p>
            <a:r>
              <a:rPr lang="en-CA" dirty="0"/>
              <a:t>The cost of the plan is therefore the total number of states chosen by the solver minus 1 (i.e. the number of edges)</a:t>
            </a:r>
          </a:p>
        </p:txBody>
      </p:sp>
      <p:pic>
        <p:nvPicPr>
          <p:cNvPr id="11" name="Picture 10">
            <a:extLst>
              <a:ext uri="{FF2B5EF4-FFF2-40B4-BE49-F238E27FC236}">
                <a16:creationId xmlns:a16="http://schemas.microsoft.com/office/drawing/2014/main" id="{0EDC7099-2A10-1FDE-DFDA-1B9DF3E41830}"/>
              </a:ext>
            </a:extLst>
          </p:cNvPr>
          <p:cNvPicPr>
            <a:picLocks noChangeAspect="1"/>
          </p:cNvPicPr>
          <p:nvPr/>
        </p:nvPicPr>
        <p:blipFill>
          <a:blip r:embed="rId2"/>
          <a:stretch>
            <a:fillRect/>
          </a:stretch>
        </p:blipFill>
        <p:spPr>
          <a:xfrm>
            <a:off x="7478932" y="2638045"/>
            <a:ext cx="3155098" cy="3101982"/>
          </a:xfrm>
          <a:prstGeom prst="rect">
            <a:avLst/>
          </a:prstGeom>
        </p:spPr>
      </p:pic>
    </p:spTree>
    <p:extLst>
      <p:ext uri="{BB962C8B-B14F-4D97-AF65-F5344CB8AC3E}">
        <p14:creationId xmlns:p14="http://schemas.microsoft.com/office/powerpoint/2010/main" val="428510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573B9-456F-4A8D-51B3-DC5D1DDE63DB}"/>
              </a:ext>
            </a:extLst>
          </p:cNvPr>
          <p:cNvSpPr>
            <a:spLocks noGrp="1"/>
          </p:cNvSpPr>
          <p:nvPr>
            <p:ph sz="half" idx="2"/>
          </p:nvPr>
        </p:nvSpPr>
        <p:spPr>
          <a:xfrm>
            <a:off x="2181708" y="3748367"/>
            <a:ext cx="1251204" cy="534073"/>
          </a:xfrm>
        </p:spPr>
        <p:txBody>
          <a:bodyPr/>
          <a:lstStyle/>
          <a:p>
            <a:r>
              <a:rPr lang="en-CA" dirty="0"/>
              <a:t>State 14</a:t>
            </a:r>
          </a:p>
        </p:txBody>
      </p:sp>
      <p:sp>
        <p:nvSpPr>
          <p:cNvPr id="4" name="Content Placeholder 3">
            <a:extLst>
              <a:ext uri="{FF2B5EF4-FFF2-40B4-BE49-F238E27FC236}">
                <a16:creationId xmlns:a16="http://schemas.microsoft.com/office/drawing/2014/main" id="{DAEAFC3F-B62E-899C-A7F6-B5182C0E0FA8}"/>
              </a:ext>
            </a:extLst>
          </p:cNvPr>
          <p:cNvSpPr>
            <a:spLocks noGrp="1"/>
          </p:cNvSpPr>
          <p:nvPr>
            <p:ph sz="quarter" idx="4"/>
          </p:nvPr>
        </p:nvSpPr>
        <p:spPr>
          <a:xfrm>
            <a:off x="6167276" y="3748367"/>
            <a:ext cx="1360920" cy="534073"/>
          </a:xfrm>
        </p:spPr>
        <p:txBody>
          <a:bodyPr/>
          <a:lstStyle/>
          <a:p>
            <a:r>
              <a:rPr lang="en-CA" dirty="0"/>
              <a:t>State 25</a:t>
            </a:r>
          </a:p>
        </p:txBody>
      </p:sp>
      <p:sp>
        <p:nvSpPr>
          <p:cNvPr id="7" name="Content Placeholder 2">
            <a:extLst>
              <a:ext uri="{FF2B5EF4-FFF2-40B4-BE49-F238E27FC236}">
                <a16:creationId xmlns:a16="http://schemas.microsoft.com/office/drawing/2014/main" id="{D9AB72CD-EEA0-3A19-75B6-CCFDA8C11A05}"/>
              </a:ext>
            </a:extLst>
          </p:cNvPr>
          <p:cNvSpPr txBox="1">
            <a:spLocks/>
          </p:cNvSpPr>
          <p:nvPr/>
        </p:nvSpPr>
        <p:spPr>
          <a:xfrm>
            <a:off x="1095006" y="473997"/>
            <a:ext cx="1251204" cy="50903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CA" dirty="0"/>
              <a:t>State 0</a:t>
            </a:r>
          </a:p>
          <a:p>
            <a:endParaRPr lang="en-CA" dirty="0"/>
          </a:p>
        </p:txBody>
      </p:sp>
      <p:sp>
        <p:nvSpPr>
          <p:cNvPr id="8" name="Content Placeholder 3">
            <a:extLst>
              <a:ext uri="{FF2B5EF4-FFF2-40B4-BE49-F238E27FC236}">
                <a16:creationId xmlns:a16="http://schemas.microsoft.com/office/drawing/2014/main" id="{98EC477D-7B0E-F3CA-FE59-15289A54BACB}"/>
              </a:ext>
            </a:extLst>
          </p:cNvPr>
          <p:cNvSpPr txBox="1">
            <a:spLocks/>
          </p:cNvSpPr>
          <p:nvPr/>
        </p:nvSpPr>
        <p:spPr>
          <a:xfrm>
            <a:off x="5542014" y="473997"/>
            <a:ext cx="1251204" cy="46665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CA" dirty="0"/>
              <a:t>State 1</a:t>
            </a:r>
          </a:p>
        </p:txBody>
      </p:sp>
      <p:pic>
        <p:nvPicPr>
          <p:cNvPr id="5" name="Picture 4" descr="A diagram of different colored squares&#10;&#10;Description automatically generated">
            <a:extLst>
              <a:ext uri="{FF2B5EF4-FFF2-40B4-BE49-F238E27FC236}">
                <a16:creationId xmlns:a16="http://schemas.microsoft.com/office/drawing/2014/main" id="{B6214B48-2301-A776-E7FE-93061EB07B10}"/>
              </a:ext>
            </a:extLst>
          </p:cNvPr>
          <p:cNvPicPr>
            <a:picLocks noChangeAspect="1"/>
          </p:cNvPicPr>
          <p:nvPr/>
        </p:nvPicPr>
        <p:blipFill rotWithShape="1">
          <a:blip r:embed="rId2"/>
          <a:srcRect l="11658" t="4918" r="10018" b="6890"/>
          <a:stretch/>
        </p:blipFill>
        <p:spPr>
          <a:xfrm>
            <a:off x="100608" y="1057264"/>
            <a:ext cx="3240000" cy="2432142"/>
          </a:xfrm>
          <a:prstGeom prst="rect">
            <a:avLst/>
          </a:prstGeom>
        </p:spPr>
      </p:pic>
      <p:pic>
        <p:nvPicPr>
          <p:cNvPr id="9" name="Picture 8" descr="A diagram of different colored squares&#10;&#10;Description automatically generated">
            <a:extLst>
              <a:ext uri="{FF2B5EF4-FFF2-40B4-BE49-F238E27FC236}">
                <a16:creationId xmlns:a16="http://schemas.microsoft.com/office/drawing/2014/main" id="{43C9E272-64F1-182C-D302-43FEF7CF4C01}"/>
              </a:ext>
            </a:extLst>
          </p:cNvPr>
          <p:cNvPicPr>
            <a:picLocks noChangeAspect="1"/>
          </p:cNvPicPr>
          <p:nvPr/>
        </p:nvPicPr>
        <p:blipFill rotWithShape="1">
          <a:blip r:embed="rId3"/>
          <a:srcRect l="12722" t="5000" r="9445" b="5833"/>
          <a:stretch/>
        </p:blipFill>
        <p:spPr>
          <a:xfrm>
            <a:off x="4440979" y="1051718"/>
            <a:ext cx="3240000" cy="2474518"/>
          </a:xfrm>
          <a:prstGeom prst="rect">
            <a:avLst/>
          </a:prstGeom>
        </p:spPr>
      </p:pic>
      <p:pic>
        <p:nvPicPr>
          <p:cNvPr id="11" name="Picture 10" descr="A diagram of different colored squares&#10;&#10;Description automatically generated">
            <a:extLst>
              <a:ext uri="{FF2B5EF4-FFF2-40B4-BE49-F238E27FC236}">
                <a16:creationId xmlns:a16="http://schemas.microsoft.com/office/drawing/2014/main" id="{9C88EA35-51AD-7EF8-0B90-C7E1168D7C98}"/>
              </a:ext>
            </a:extLst>
          </p:cNvPr>
          <p:cNvPicPr>
            <a:picLocks noChangeAspect="1"/>
          </p:cNvPicPr>
          <p:nvPr/>
        </p:nvPicPr>
        <p:blipFill rotWithShape="1">
          <a:blip r:embed="rId4"/>
          <a:srcRect l="13556" t="5417" r="11111" b="6665"/>
          <a:stretch/>
        </p:blipFill>
        <p:spPr>
          <a:xfrm>
            <a:off x="8781350" y="1012937"/>
            <a:ext cx="3240000" cy="2520796"/>
          </a:xfrm>
          <a:prstGeom prst="rect">
            <a:avLst/>
          </a:prstGeom>
        </p:spPr>
      </p:pic>
      <p:sp>
        <p:nvSpPr>
          <p:cNvPr id="12" name="Content Placeholder 3">
            <a:extLst>
              <a:ext uri="{FF2B5EF4-FFF2-40B4-BE49-F238E27FC236}">
                <a16:creationId xmlns:a16="http://schemas.microsoft.com/office/drawing/2014/main" id="{DF01BB66-A3CB-2ED8-D18B-EE4475D51086}"/>
              </a:ext>
            </a:extLst>
          </p:cNvPr>
          <p:cNvSpPr txBox="1">
            <a:spLocks/>
          </p:cNvSpPr>
          <p:nvPr/>
        </p:nvSpPr>
        <p:spPr>
          <a:xfrm>
            <a:off x="9775747" y="420894"/>
            <a:ext cx="1251204" cy="46665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CA" dirty="0"/>
              <a:t>State 5</a:t>
            </a:r>
          </a:p>
        </p:txBody>
      </p:sp>
      <p:pic>
        <p:nvPicPr>
          <p:cNvPr id="14" name="Picture 13" descr="A diagram of different colored squares&#10;&#10;Description automatically generated">
            <a:extLst>
              <a:ext uri="{FF2B5EF4-FFF2-40B4-BE49-F238E27FC236}">
                <a16:creationId xmlns:a16="http://schemas.microsoft.com/office/drawing/2014/main" id="{32D030CA-5A6D-8760-4DA5-979602821FBD}"/>
              </a:ext>
            </a:extLst>
          </p:cNvPr>
          <p:cNvPicPr>
            <a:picLocks noChangeAspect="1"/>
          </p:cNvPicPr>
          <p:nvPr/>
        </p:nvPicPr>
        <p:blipFill rotWithShape="1">
          <a:blip r:embed="rId5"/>
          <a:srcRect l="11916" t="6250" r="10556" b="6250"/>
          <a:stretch/>
        </p:blipFill>
        <p:spPr>
          <a:xfrm>
            <a:off x="1214640" y="4299853"/>
            <a:ext cx="3240000" cy="2437836"/>
          </a:xfrm>
          <a:prstGeom prst="rect">
            <a:avLst/>
          </a:prstGeom>
        </p:spPr>
      </p:pic>
      <p:pic>
        <p:nvPicPr>
          <p:cNvPr id="16" name="Picture 15" descr="A diagram of a rectangle with different colored squares&#10;&#10;Description automatically generated">
            <a:extLst>
              <a:ext uri="{FF2B5EF4-FFF2-40B4-BE49-F238E27FC236}">
                <a16:creationId xmlns:a16="http://schemas.microsoft.com/office/drawing/2014/main" id="{F658A7F8-FA7F-E41D-ED5C-B157DD7638AB}"/>
              </a:ext>
            </a:extLst>
          </p:cNvPr>
          <p:cNvPicPr>
            <a:picLocks noChangeAspect="1"/>
          </p:cNvPicPr>
          <p:nvPr/>
        </p:nvPicPr>
        <p:blipFill rotWithShape="1">
          <a:blip r:embed="rId6"/>
          <a:srcRect l="12472" t="5417" r="10000" b="5832"/>
          <a:stretch/>
        </p:blipFill>
        <p:spPr>
          <a:xfrm>
            <a:off x="5156460" y="4265027"/>
            <a:ext cx="3240000" cy="2472662"/>
          </a:xfrm>
          <a:prstGeom prst="rect">
            <a:avLst/>
          </a:prstGeom>
        </p:spPr>
      </p:pic>
      <p:pic>
        <p:nvPicPr>
          <p:cNvPr id="18" name="Picture 17" descr="A diagram of different colored squares&#10;&#10;Description automatically generated">
            <a:extLst>
              <a:ext uri="{FF2B5EF4-FFF2-40B4-BE49-F238E27FC236}">
                <a16:creationId xmlns:a16="http://schemas.microsoft.com/office/drawing/2014/main" id="{ABAE6EE6-1FF9-AE9B-77A4-B85647EA0720}"/>
              </a:ext>
            </a:extLst>
          </p:cNvPr>
          <p:cNvPicPr>
            <a:picLocks noChangeAspect="1"/>
          </p:cNvPicPr>
          <p:nvPr/>
        </p:nvPicPr>
        <p:blipFill rotWithShape="1">
          <a:blip r:embed="rId7"/>
          <a:srcRect l="12501" t="3909" r="8759" b="4198"/>
          <a:stretch/>
        </p:blipFill>
        <p:spPr>
          <a:xfrm>
            <a:off x="8930806" y="4350881"/>
            <a:ext cx="2941087" cy="2288235"/>
          </a:xfrm>
          <a:prstGeom prst="rect">
            <a:avLst/>
          </a:prstGeom>
        </p:spPr>
      </p:pic>
      <p:sp>
        <p:nvSpPr>
          <p:cNvPr id="22" name="Arrow: Right 21">
            <a:extLst>
              <a:ext uri="{FF2B5EF4-FFF2-40B4-BE49-F238E27FC236}">
                <a16:creationId xmlns:a16="http://schemas.microsoft.com/office/drawing/2014/main" id="{E51D5CFB-7C0C-7B7E-B921-35038AA5C302}"/>
              </a:ext>
            </a:extLst>
          </p:cNvPr>
          <p:cNvSpPr/>
          <p:nvPr/>
        </p:nvSpPr>
        <p:spPr>
          <a:xfrm>
            <a:off x="3035019" y="236902"/>
            <a:ext cx="1900452" cy="8060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MoveFrom</a:t>
            </a:r>
            <a:r>
              <a:rPr lang="en-US" dirty="0"/>
              <a:t>(B,A)</a:t>
            </a:r>
            <a:endParaRPr lang="en-CA" dirty="0"/>
          </a:p>
        </p:txBody>
      </p:sp>
      <p:sp>
        <p:nvSpPr>
          <p:cNvPr id="24" name="Arrow: Right 23">
            <a:extLst>
              <a:ext uri="{FF2B5EF4-FFF2-40B4-BE49-F238E27FC236}">
                <a16:creationId xmlns:a16="http://schemas.microsoft.com/office/drawing/2014/main" id="{5A26FADF-D91F-B9CC-3D4E-01DEA71A6666}"/>
              </a:ext>
            </a:extLst>
          </p:cNvPr>
          <p:cNvSpPr/>
          <p:nvPr/>
        </p:nvSpPr>
        <p:spPr>
          <a:xfrm>
            <a:off x="7299186" y="251181"/>
            <a:ext cx="1900452" cy="8060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MoveTo</a:t>
            </a:r>
            <a:r>
              <a:rPr lang="en-US" dirty="0"/>
              <a:t>(B,D)</a:t>
            </a:r>
            <a:endParaRPr lang="en-CA" dirty="0"/>
          </a:p>
        </p:txBody>
      </p:sp>
      <p:sp>
        <p:nvSpPr>
          <p:cNvPr id="25" name="Arrow: Right 24">
            <a:extLst>
              <a:ext uri="{FF2B5EF4-FFF2-40B4-BE49-F238E27FC236}">
                <a16:creationId xmlns:a16="http://schemas.microsoft.com/office/drawing/2014/main" id="{14A4062A-4FA4-794B-6599-5E9FE57A4F70}"/>
              </a:ext>
            </a:extLst>
          </p:cNvPr>
          <p:cNvSpPr/>
          <p:nvPr/>
        </p:nvSpPr>
        <p:spPr>
          <a:xfrm>
            <a:off x="11710" y="3544798"/>
            <a:ext cx="1900452" cy="8060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FromTable</a:t>
            </a:r>
            <a:r>
              <a:rPr lang="en-US" dirty="0"/>
              <a:t>(C)</a:t>
            </a:r>
            <a:endParaRPr lang="en-CA" dirty="0"/>
          </a:p>
        </p:txBody>
      </p:sp>
      <p:sp>
        <p:nvSpPr>
          <p:cNvPr id="26" name="Arrow: Right 25">
            <a:extLst>
              <a:ext uri="{FF2B5EF4-FFF2-40B4-BE49-F238E27FC236}">
                <a16:creationId xmlns:a16="http://schemas.microsoft.com/office/drawing/2014/main" id="{3806EBE4-EC00-BB57-1806-2EEA2D526934}"/>
              </a:ext>
            </a:extLst>
          </p:cNvPr>
          <p:cNvSpPr/>
          <p:nvPr/>
        </p:nvSpPr>
        <p:spPr>
          <a:xfrm>
            <a:off x="3761416" y="3526075"/>
            <a:ext cx="1900452" cy="8060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MoveTo</a:t>
            </a:r>
            <a:r>
              <a:rPr lang="en-US" dirty="0"/>
              <a:t>(C,A)</a:t>
            </a:r>
            <a:endParaRPr lang="en-CA" dirty="0"/>
          </a:p>
        </p:txBody>
      </p:sp>
    </p:spTree>
    <p:extLst>
      <p:ext uri="{BB962C8B-B14F-4D97-AF65-F5344CB8AC3E}">
        <p14:creationId xmlns:p14="http://schemas.microsoft.com/office/powerpoint/2010/main" val="2006399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C1C1-96C1-7370-E03E-8FCBA113EC86}"/>
              </a:ext>
            </a:extLst>
          </p:cNvPr>
          <p:cNvSpPr>
            <a:spLocks noGrp="1"/>
          </p:cNvSpPr>
          <p:nvPr>
            <p:ph type="title"/>
          </p:nvPr>
        </p:nvSpPr>
        <p:spPr/>
        <p:txBody>
          <a:bodyPr/>
          <a:lstStyle/>
          <a:p>
            <a:r>
              <a:rPr lang="en-CA" dirty="0"/>
              <a:t>Table of Contents</a:t>
            </a:r>
          </a:p>
        </p:txBody>
      </p:sp>
      <p:sp>
        <p:nvSpPr>
          <p:cNvPr id="3" name="Content Placeholder 2">
            <a:extLst>
              <a:ext uri="{FF2B5EF4-FFF2-40B4-BE49-F238E27FC236}">
                <a16:creationId xmlns:a16="http://schemas.microsoft.com/office/drawing/2014/main" id="{F7FBA4C5-644F-8FFE-4DE2-1D0AC0F47A20}"/>
              </a:ext>
            </a:extLst>
          </p:cNvPr>
          <p:cNvSpPr>
            <a:spLocks noGrp="1"/>
          </p:cNvSpPr>
          <p:nvPr>
            <p:ph idx="1"/>
          </p:nvPr>
        </p:nvSpPr>
        <p:spPr>
          <a:xfrm>
            <a:off x="2231136" y="2514600"/>
            <a:ext cx="7729728" cy="3225427"/>
          </a:xfrm>
        </p:spPr>
        <p:txBody>
          <a:bodyPr>
            <a:normAutofit fontScale="92500" lnSpcReduction="20000"/>
          </a:bodyPr>
          <a:lstStyle/>
          <a:p>
            <a:r>
              <a:rPr lang="en-CA" dirty="0">
                <a:hlinkClick r:id="rId2" action="ppaction://hlinksldjump"/>
              </a:rPr>
              <a:t>The Planning Problem</a:t>
            </a:r>
          </a:p>
          <a:p>
            <a:pPr lvl="1"/>
            <a:r>
              <a:rPr lang="en-CA" dirty="0">
                <a:hlinkClick r:id="rId2" action="ppaction://hlinksldjump"/>
              </a:rPr>
              <a:t>Statement of the Problem</a:t>
            </a:r>
            <a:endParaRPr lang="en-CA" dirty="0"/>
          </a:p>
          <a:p>
            <a:pPr lvl="1"/>
            <a:r>
              <a:rPr lang="en-CA" dirty="0">
                <a:hlinkClick r:id="rId3" action="ppaction://hlinksldjump"/>
              </a:rPr>
              <a:t>Modelling the Problem</a:t>
            </a:r>
            <a:endParaRPr lang="en-CA" dirty="0"/>
          </a:p>
          <a:p>
            <a:pPr lvl="1"/>
            <a:r>
              <a:rPr lang="en-CA" dirty="0">
                <a:hlinkClick r:id="rId4" action="ppaction://hlinksldjump"/>
              </a:rPr>
              <a:t>Implementation</a:t>
            </a:r>
            <a:endParaRPr lang="en-CA" dirty="0"/>
          </a:p>
          <a:p>
            <a:pPr lvl="1"/>
            <a:r>
              <a:rPr lang="en-CA" dirty="0">
                <a:hlinkClick r:id="rId5" action="ppaction://hlinksldjump"/>
              </a:rPr>
              <a:t>Shortest Path</a:t>
            </a:r>
            <a:endParaRPr lang="en-CA" dirty="0"/>
          </a:p>
          <a:p>
            <a:r>
              <a:rPr lang="en-US" dirty="0">
                <a:hlinkClick r:id="rId6" action="ppaction://hlinksldjump"/>
              </a:rPr>
              <a:t>Demonstration of Solving the Planning Problem</a:t>
            </a:r>
            <a:endParaRPr lang="en-US" dirty="0"/>
          </a:p>
          <a:p>
            <a:pPr lvl="1"/>
            <a:r>
              <a:rPr lang="en-US" dirty="0">
                <a:hlinkClick r:id="rId7" action="ppaction://hlinksldjump"/>
              </a:rPr>
              <a:t>The Assigned PROBLEM</a:t>
            </a:r>
            <a:endParaRPr lang="en-US" dirty="0"/>
          </a:p>
          <a:p>
            <a:pPr lvl="1"/>
            <a:r>
              <a:rPr lang="en-US" dirty="0">
                <a:hlinkClick r:id="rId8" action="ppaction://hlinksldjump"/>
              </a:rPr>
              <a:t>The Plan Graph</a:t>
            </a:r>
            <a:endParaRPr lang="en-US" dirty="0"/>
          </a:p>
          <a:p>
            <a:pPr lvl="1"/>
            <a:r>
              <a:rPr lang="en-US" dirty="0">
                <a:hlinkClick r:id="rId9" action="ppaction://hlinksldjump"/>
              </a:rPr>
              <a:t>DIMACS ENCODING</a:t>
            </a:r>
            <a:endParaRPr lang="en-US" dirty="0"/>
          </a:p>
          <a:p>
            <a:pPr lvl="1"/>
            <a:r>
              <a:rPr lang="en-US" dirty="0">
                <a:hlinkClick r:id="rId10" action="ppaction://hlinksldjump"/>
              </a:rPr>
              <a:t>Optimal Plan</a:t>
            </a:r>
            <a:endParaRPr lang="en-US" dirty="0"/>
          </a:p>
          <a:p>
            <a:endParaRPr lang="en-US" dirty="0"/>
          </a:p>
          <a:p>
            <a:endParaRPr lang="en-CA" dirty="0"/>
          </a:p>
        </p:txBody>
      </p:sp>
    </p:spTree>
    <p:extLst>
      <p:ext uri="{BB962C8B-B14F-4D97-AF65-F5344CB8AC3E}">
        <p14:creationId xmlns:p14="http://schemas.microsoft.com/office/powerpoint/2010/main" val="70365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1A9C-7FF8-8839-6B1F-8D2110F6DFE9}"/>
              </a:ext>
            </a:extLst>
          </p:cNvPr>
          <p:cNvSpPr>
            <a:spLocks noGrp="1"/>
          </p:cNvSpPr>
          <p:nvPr>
            <p:ph type="title"/>
          </p:nvPr>
        </p:nvSpPr>
        <p:spPr>
          <a:xfrm>
            <a:off x="2231136" y="443484"/>
            <a:ext cx="7729728" cy="1188720"/>
          </a:xfrm>
        </p:spPr>
        <p:txBody>
          <a:bodyPr/>
          <a:lstStyle/>
          <a:p>
            <a:r>
              <a:rPr lang="en-CA" dirty="0"/>
              <a:t>The Optimal plan Visualized</a:t>
            </a:r>
            <a:br>
              <a:rPr lang="en-CA" dirty="0"/>
            </a:br>
            <a:r>
              <a:rPr lang="en-CA" dirty="0"/>
              <a:t>on the Plan Graph</a:t>
            </a:r>
          </a:p>
        </p:txBody>
      </p:sp>
      <p:pic>
        <p:nvPicPr>
          <p:cNvPr id="10" name="Content Placeholder 9">
            <a:extLst>
              <a:ext uri="{FF2B5EF4-FFF2-40B4-BE49-F238E27FC236}">
                <a16:creationId xmlns:a16="http://schemas.microsoft.com/office/drawing/2014/main" id="{3BAB098F-DFBC-5738-5E3D-5F32B85A7923}"/>
              </a:ext>
            </a:extLst>
          </p:cNvPr>
          <p:cNvPicPr>
            <a:picLocks noGrp="1" noChangeAspect="1"/>
          </p:cNvPicPr>
          <p:nvPr>
            <p:ph sz="half" idx="1"/>
          </p:nvPr>
        </p:nvPicPr>
        <p:blipFill>
          <a:blip r:embed="rId2"/>
          <a:srcRect l="1347" r="1347"/>
          <a:stretch/>
        </p:blipFill>
        <p:spPr>
          <a:xfrm>
            <a:off x="279751" y="1837234"/>
            <a:ext cx="11632497" cy="4677865"/>
          </a:xfrm>
          <a:ln>
            <a:solidFill>
              <a:schemeClr val="tx1"/>
            </a:solidFill>
          </a:ln>
        </p:spPr>
      </p:pic>
    </p:spTree>
    <p:extLst>
      <p:ext uri="{BB962C8B-B14F-4D97-AF65-F5344CB8AC3E}">
        <p14:creationId xmlns:p14="http://schemas.microsoft.com/office/powerpoint/2010/main" val="80557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226C-53D1-3C91-8A91-247364439CB0}"/>
              </a:ext>
            </a:extLst>
          </p:cNvPr>
          <p:cNvSpPr>
            <a:spLocks noGrp="1"/>
          </p:cNvSpPr>
          <p:nvPr>
            <p:ph type="title"/>
          </p:nvPr>
        </p:nvSpPr>
        <p:spPr/>
        <p:txBody>
          <a:bodyPr/>
          <a:lstStyle/>
          <a:p>
            <a:r>
              <a:rPr lang="en-CA" dirty="0"/>
              <a:t>THANK YOU!</a:t>
            </a:r>
          </a:p>
        </p:txBody>
      </p:sp>
      <p:sp>
        <p:nvSpPr>
          <p:cNvPr id="3" name="Text Placeholder 2">
            <a:extLst>
              <a:ext uri="{FF2B5EF4-FFF2-40B4-BE49-F238E27FC236}">
                <a16:creationId xmlns:a16="http://schemas.microsoft.com/office/drawing/2014/main" id="{C47AFEE2-FAFD-734A-B6E2-6BC6D5443DC1}"/>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62278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5867-3221-6BD0-08E0-F3490B26C07F}"/>
              </a:ext>
            </a:extLst>
          </p:cNvPr>
          <p:cNvSpPr>
            <a:spLocks noGrp="1"/>
          </p:cNvSpPr>
          <p:nvPr>
            <p:ph type="title"/>
          </p:nvPr>
        </p:nvSpPr>
        <p:spPr>
          <a:xfrm>
            <a:off x="2231136" y="252805"/>
            <a:ext cx="7729728" cy="1188720"/>
          </a:xfrm>
        </p:spPr>
        <p:txBody>
          <a:bodyPr/>
          <a:lstStyle/>
          <a:p>
            <a:r>
              <a:rPr lang="en-CA" dirty="0"/>
              <a:t>References</a:t>
            </a:r>
          </a:p>
        </p:txBody>
      </p:sp>
      <p:sp>
        <p:nvSpPr>
          <p:cNvPr id="4" name="Content Placeholder 3">
            <a:extLst>
              <a:ext uri="{FF2B5EF4-FFF2-40B4-BE49-F238E27FC236}">
                <a16:creationId xmlns:a16="http://schemas.microsoft.com/office/drawing/2014/main" id="{8C221323-C326-0E18-34E8-0E3563EC3784}"/>
              </a:ext>
            </a:extLst>
          </p:cNvPr>
          <p:cNvSpPr>
            <a:spLocks noGrp="1"/>
          </p:cNvSpPr>
          <p:nvPr>
            <p:ph idx="1"/>
          </p:nvPr>
        </p:nvSpPr>
        <p:spPr/>
        <p:txBody>
          <a:bodyPr>
            <a:normAutofit lnSpcReduction="10000"/>
          </a:bodyPr>
          <a:lstStyle/>
          <a:p>
            <a:r>
              <a:rPr lang="en-CA" dirty="0"/>
              <a:t>Robinson N et al. “A Compact and Efficient SAT Encoding for Planning” in </a:t>
            </a:r>
            <a:r>
              <a:rPr lang="en-US" i="1" dirty="0"/>
              <a:t>Proceedings of the Eighteenth International Conference on Automated Planning and Scheduling. </a:t>
            </a:r>
            <a:r>
              <a:rPr lang="en-CA" dirty="0"/>
              <a:t>Sydney, Australia 2008</a:t>
            </a:r>
          </a:p>
          <a:p>
            <a:endParaRPr lang="en-CA" dirty="0"/>
          </a:p>
          <a:p>
            <a:r>
              <a:rPr lang="en-CA" dirty="0"/>
              <a:t>Martins R and </a:t>
            </a:r>
            <a:r>
              <a:rPr lang="en-CA" dirty="0" err="1"/>
              <a:t>Lynce</a:t>
            </a:r>
            <a:r>
              <a:rPr lang="en-CA" dirty="0"/>
              <a:t> I. “Effective CNF Encodings for the Towers of Hanoi” in </a:t>
            </a:r>
            <a:r>
              <a:rPr lang="en-US" i="1" dirty="0"/>
              <a:t>International Conferences on Logic for Programming, Artificial Intelligence and Reasoning.</a:t>
            </a:r>
            <a:r>
              <a:rPr lang="en-CA" dirty="0"/>
              <a:t> Doha, Qatar 2008</a:t>
            </a:r>
          </a:p>
          <a:p>
            <a:endParaRPr lang="en-CA" dirty="0"/>
          </a:p>
          <a:p>
            <a:r>
              <a:rPr lang="en-CA" dirty="0"/>
              <a:t>Kautz H and Selman B. “Planning as Satisfiability” </a:t>
            </a:r>
            <a:r>
              <a:rPr lang="en-CA" i="1" dirty="0"/>
              <a:t>Proceedings of the 10</a:t>
            </a:r>
            <a:r>
              <a:rPr lang="en-CA" i="1" baseline="30000" dirty="0"/>
              <a:t>th</a:t>
            </a:r>
            <a:r>
              <a:rPr lang="en-CA" i="1" dirty="0"/>
              <a:t> European Conference on </a:t>
            </a:r>
            <a:r>
              <a:rPr lang="en-CA" i="1"/>
              <a:t>Artificial Intelligence</a:t>
            </a:r>
            <a:r>
              <a:rPr lang="en-CA"/>
              <a:t>.  Vienna</a:t>
            </a:r>
            <a:r>
              <a:rPr lang="en-CA" dirty="0"/>
              <a:t>,  Austria1992</a:t>
            </a:r>
          </a:p>
        </p:txBody>
      </p:sp>
    </p:spTree>
    <p:extLst>
      <p:ext uri="{BB962C8B-B14F-4D97-AF65-F5344CB8AC3E}">
        <p14:creationId xmlns:p14="http://schemas.microsoft.com/office/powerpoint/2010/main" val="384047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47A7-AC12-538A-C187-FA4EF1580819}"/>
              </a:ext>
            </a:extLst>
          </p:cNvPr>
          <p:cNvSpPr>
            <a:spLocks noGrp="1"/>
          </p:cNvSpPr>
          <p:nvPr>
            <p:ph type="title"/>
          </p:nvPr>
        </p:nvSpPr>
        <p:spPr/>
        <p:txBody>
          <a:bodyPr/>
          <a:lstStyle/>
          <a:p>
            <a:r>
              <a:rPr lang="en-CA" dirty="0"/>
              <a:t>The Planning Problem</a:t>
            </a:r>
          </a:p>
        </p:txBody>
      </p:sp>
      <p:sp>
        <p:nvSpPr>
          <p:cNvPr id="3" name="Text Placeholder 2">
            <a:extLst>
              <a:ext uri="{FF2B5EF4-FFF2-40B4-BE49-F238E27FC236}">
                <a16:creationId xmlns:a16="http://schemas.microsoft.com/office/drawing/2014/main" id="{EA123540-DFB0-37BA-7092-129BB181DC09}"/>
              </a:ext>
            </a:extLst>
          </p:cNvPr>
          <p:cNvSpPr>
            <a:spLocks noGrp="1"/>
          </p:cNvSpPr>
          <p:nvPr>
            <p:ph type="body" idx="1"/>
          </p:nvPr>
        </p:nvSpPr>
        <p:spPr/>
        <p:txBody>
          <a:bodyPr/>
          <a:lstStyle/>
          <a:p>
            <a:pPr algn="ctr"/>
            <a:endParaRPr lang="en-CA" dirty="0"/>
          </a:p>
        </p:txBody>
      </p:sp>
    </p:spTree>
    <p:extLst>
      <p:ext uri="{BB962C8B-B14F-4D97-AF65-F5344CB8AC3E}">
        <p14:creationId xmlns:p14="http://schemas.microsoft.com/office/powerpoint/2010/main" val="210500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75CE-F169-0BB0-CA54-FA5162AB9F36}"/>
              </a:ext>
            </a:extLst>
          </p:cNvPr>
          <p:cNvSpPr>
            <a:spLocks noGrp="1"/>
          </p:cNvSpPr>
          <p:nvPr>
            <p:ph type="title"/>
          </p:nvPr>
        </p:nvSpPr>
        <p:spPr/>
        <p:txBody>
          <a:bodyPr/>
          <a:lstStyle/>
          <a:p>
            <a:r>
              <a:rPr lang="en-CA" dirty="0"/>
              <a:t>Statement of the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424EEC-36AF-D4DC-324D-4FE754126746}"/>
                  </a:ext>
                </a:extLst>
              </p:cNvPr>
              <p:cNvSpPr>
                <a:spLocks noGrp="1"/>
              </p:cNvSpPr>
              <p:nvPr>
                <p:ph idx="1"/>
              </p:nvPr>
            </p:nvSpPr>
            <p:spPr>
              <a:xfrm>
                <a:off x="664463" y="2601468"/>
                <a:ext cx="5503071" cy="3547405"/>
              </a:xfrm>
            </p:spPr>
            <p:txBody>
              <a:bodyPr>
                <a:noAutofit/>
              </a:bodyPr>
              <a:lstStyle/>
              <a:p>
                <a:pPr marL="0" indent="0" algn="l">
                  <a:buNone/>
                </a:pPr>
                <a:r>
                  <a:rPr lang="en-CA" b="0" i="0" u="none" strike="noStrike" baseline="0" dirty="0">
                    <a:solidFill>
                      <a:schemeClr val="accent3"/>
                    </a:solidFill>
                    <a:latin typeface="CMSSBX10"/>
                  </a:rPr>
                  <a:t>Planning domain</a:t>
                </a:r>
              </a:p>
              <a:p>
                <a:pPr algn="l"/>
                <a:r>
                  <a:rPr lang="en-US" b="0" i="0" u="none" strike="noStrike" baseline="0" dirty="0">
                    <a:solidFill>
                      <a:srgbClr val="000000"/>
                    </a:solidFill>
                    <a:latin typeface="cmss10" panose="020B0500000000000000" pitchFamily="34" charset="0"/>
                  </a:rPr>
                  <a:t>Let </a:t>
                </a:r>
                <a:r>
                  <a:rPr lang="en-US" b="0" i="0" u="none" strike="noStrike" baseline="0" dirty="0">
                    <a:solidFill>
                      <a:srgbClr val="000000"/>
                    </a:solidFill>
                    <a:latin typeface="cmsy10" panose="020B0500000000000000" pitchFamily="34" charset="0"/>
                  </a:rPr>
                  <a:t>P </a:t>
                </a:r>
                <a:r>
                  <a:rPr lang="en-US" b="0" i="0" u="none" strike="noStrike" baseline="0" dirty="0">
                    <a:solidFill>
                      <a:srgbClr val="000000"/>
                    </a:solidFill>
                    <a:latin typeface="cmss10" panose="020B0500000000000000" pitchFamily="34" charset="0"/>
                  </a:rPr>
                  <a:t>= </a:t>
                </a:r>
                <a:r>
                  <a:rPr lang="en-US" b="0" i="0" u="none" strike="noStrike" baseline="0" dirty="0">
                    <a:solidFill>
                      <a:srgbClr val="000000"/>
                    </a:solidFill>
                    <a:latin typeface="cmsy10" panose="020B0500000000000000" pitchFamily="34" charset="0"/>
                  </a:rPr>
                  <a:t>f</a:t>
                </a:r>
                <a:r>
                  <a:rPr lang="en-US" b="0" i="0" u="none" strike="noStrike" baseline="0" dirty="0">
                    <a:solidFill>
                      <a:srgbClr val="000000"/>
                    </a:solidFill>
                    <a:latin typeface="CMSSI10"/>
                  </a:rPr>
                  <a:t>p</a:t>
                </a:r>
                <a:r>
                  <a:rPr lang="en-US" b="0" i="0" u="none" strike="noStrike" baseline="-25000" dirty="0">
                    <a:solidFill>
                      <a:srgbClr val="000000"/>
                    </a:solidFill>
                    <a:latin typeface="CMSS8"/>
                  </a:rPr>
                  <a:t>1</a:t>
                </a:r>
                <a:r>
                  <a:rPr lang="en-US" b="0" i="0" u="none" strike="noStrike" baseline="0" dirty="0">
                    <a:solidFill>
                      <a:srgbClr val="000000"/>
                    </a:solidFill>
                    <a:latin typeface="cmmi10" panose="020B0500000000000000" pitchFamily="34" charset="0"/>
                  </a:rPr>
                  <a:t>; : : : ; </a:t>
                </a:r>
                <a:r>
                  <a:rPr lang="en-US" b="0" i="0" u="none" strike="noStrike" baseline="0" dirty="0" err="1">
                    <a:solidFill>
                      <a:srgbClr val="000000"/>
                    </a:solidFill>
                    <a:latin typeface="CMSSI10"/>
                  </a:rPr>
                  <a:t>p</a:t>
                </a:r>
                <a:r>
                  <a:rPr lang="en-US" b="0" i="0" u="none" strike="noStrike" baseline="-25000" dirty="0" err="1">
                    <a:solidFill>
                      <a:srgbClr val="000000"/>
                    </a:solidFill>
                    <a:latin typeface="CMSSI8"/>
                  </a:rPr>
                  <a:t>n</a:t>
                </a:r>
                <a:r>
                  <a:rPr lang="en-US" b="0" i="0" u="none" strike="noStrike" baseline="0" dirty="0" err="1">
                    <a:solidFill>
                      <a:srgbClr val="000000"/>
                    </a:solidFill>
                    <a:latin typeface="cmsy10" panose="020B0500000000000000" pitchFamily="34" charset="0"/>
                  </a:rPr>
                  <a:t>g</a:t>
                </a:r>
                <a:r>
                  <a:rPr lang="en-US" b="0" i="0" u="none" strike="noStrike" baseline="0" dirty="0">
                    <a:solidFill>
                      <a:srgbClr val="000000"/>
                    </a:solidFill>
                    <a:latin typeface="cmsy10" panose="020B0500000000000000" pitchFamily="34" charset="0"/>
                  </a:rPr>
                  <a:t> </a:t>
                </a:r>
                <a:r>
                  <a:rPr lang="en-US" b="0" i="0" u="none" strike="noStrike" baseline="0" dirty="0">
                    <a:solidFill>
                      <a:srgbClr val="000000"/>
                    </a:solidFill>
                    <a:latin typeface="cmss10" panose="020B0500000000000000" pitchFamily="34" charset="0"/>
                  </a:rPr>
                  <a:t>a set of propositional variable</a:t>
                </a:r>
              </a:p>
              <a:p>
                <a:pPr algn="l"/>
                <a:r>
                  <a:rPr lang="en-US" b="0" i="0" u="none" strike="noStrike" baseline="0" dirty="0">
                    <a:solidFill>
                      <a:srgbClr val="000000"/>
                    </a:solidFill>
                    <a:latin typeface="cmss10" panose="020B0500000000000000" pitchFamily="34" charset="0"/>
                  </a:rPr>
                  <a:t>Any set of propositional variables </a:t>
                </a:r>
                <a14:m>
                  <m:oMath xmlns:m="http://schemas.openxmlformats.org/officeDocument/2006/math">
                    <m:r>
                      <m:rPr>
                        <m:sty m:val="p"/>
                      </m:rPr>
                      <a:rPr lang="en-CA" b="0" i="0" u="none" strike="noStrike" baseline="0" smtClean="0">
                        <a:solidFill>
                          <a:srgbClr val="000000"/>
                        </a:solidFill>
                        <a:latin typeface="Cambria Math" panose="02040503050406030204" pitchFamily="18" charset="0"/>
                        <a:ea typeface="Cambria Math" panose="02040503050406030204" pitchFamily="18" charset="0"/>
                      </a:rPr>
                      <m:t>s</m:t>
                    </m:r>
                    <m:r>
                      <a:rPr lang="en-US" b="0" i="1" u="none" strike="noStrike" baseline="0" smtClean="0">
                        <a:solidFill>
                          <a:srgbClr val="000000"/>
                        </a:solidFill>
                        <a:latin typeface="Cambria Math" panose="02040503050406030204" pitchFamily="18" charset="0"/>
                        <a:ea typeface="Cambria Math" panose="02040503050406030204" pitchFamily="18" charset="0"/>
                      </a:rPr>
                      <m:t>⊂</m:t>
                    </m:r>
                  </m:oMath>
                </a14:m>
                <a:r>
                  <a:rPr lang="en-US" b="0" i="0" u="none" strike="noStrike" baseline="0" dirty="0">
                    <a:solidFill>
                      <a:srgbClr val="000000"/>
                    </a:solidFill>
                    <a:latin typeface="cmsy10" panose="020B0500000000000000" pitchFamily="34" charset="0"/>
                  </a:rPr>
                  <a:t>P </a:t>
                </a:r>
                <a:r>
                  <a:rPr lang="en-US" b="0" i="0" u="none" strike="noStrike" baseline="0" dirty="0">
                    <a:solidFill>
                      <a:srgbClr val="000000"/>
                    </a:solidFill>
                    <a:latin typeface="cmss10" panose="020B0500000000000000" pitchFamily="34" charset="0"/>
                  </a:rPr>
                  <a:t> is a state</a:t>
                </a:r>
              </a:p>
              <a:p>
                <a:pPr algn="l"/>
                <a:r>
                  <a:rPr lang="en-CA" b="0" i="0" u="none" strike="noStrike" baseline="0" dirty="0">
                    <a:solidFill>
                      <a:srgbClr val="000000"/>
                    </a:solidFill>
                    <a:latin typeface="cmss10" panose="020B0500000000000000" pitchFamily="34" charset="0"/>
                  </a:rPr>
                  <a:t>An action </a:t>
                </a:r>
                <a:r>
                  <a:rPr lang="en-CA" b="0" i="0" u="none" strike="noStrike" baseline="0" dirty="0">
                    <a:solidFill>
                      <a:srgbClr val="000000"/>
                    </a:solidFill>
                    <a:latin typeface="CMSSI10"/>
                  </a:rPr>
                  <a:t>a </a:t>
                </a:r>
                <a:r>
                  <a:rPr lang="en-CA" b="0" i="0" u="none" strike="noStrike" baseline="0" dirty="0">
                    <a:solidFill>
                      <a:srgbClr val="000000"/>
                    </a:solidFill>
                    <a:latin typeface="cmss10" panose="020B0500000000000000" pitchFamily="34" charset="0"/>
                  </a:rPr>
                  <a:t>= (</a:t>
                </a:r>
                <a:r>
                  <a:rPr lang="en-CA" b="0" i="0" u="none" strike="noStrike" baseline="0" dirty="0">
                    <a:solidFill>
                      <a:srgbClr val="000000"/>
                    </a:solidFill>
                    <a:latin typeface="CMSSI10"/>
                  </a:rPr>
                  <a:t>pre</a:t>
                </a:r>
                <a:r>
                  <a:rPr lang="en-CA" b="0" i="0" u="none" strike="noStrike" baseline="0" dirty="0">
                    <a:solidFill>
                      <a:srgbClr val="000000"/>
                    </a:solidFill>
                    <a:latin typeface="cmss10" panose="020B0500000000000000" pitchFamily="34" charset="0"/>
                  </a:rPr>
                  <a:t>(</a:t>
                </a:r>
                <a:r>
                  <a:rPr lang="en-CA" b="0" i="0" u="none" strike="noStrike" baseline="0" dirty="0">
                    <a:solidFill>
                      <a:srgbClr val="000000"/>
                    </a:solidFill>
                    <a:latin typeface="CMSSI10"/>
                  </a:rPr>
                  <a:t>a</a:t>
                </a:r>
                <a:r>
                  <a:rPr lang="en-CA" b="0" i="0" u="none" strike="noStrike" baseline="0" dirty="0">
                    <a:solidFill>
                      <a:srgbClr val="000000"/>
                    </a:solidFill>
                    <a:latin typeface="cmss10" panose="020B0500000000000000" pitchFamily="34" charset="0"/>
                  </a:rPr>
                  <a:t>)</a:t>
                </a:r>
                <a:r>
                  <a:rPr lang="en-CA" b="0" i="0" u="none" strike="noStrike" baseline="0" dirty="0">
                    <a:solidFill>
                      <a:srgbClr val="000000"/>
                    </a:solidFill>
                    <a:latin typeface="cmmi10" panose="020B0500000000000000" pitchFamily="34" charset="0"/>
                  </a:rPr>
                  <a:t>;     </a:t>
                </a:r>
                <a:r>
                  <a:rPr lang="en-CA" b="0" i="0" u="none" strike="noStrike" baseline="0" dirty="0">
                    <a:solidFill>
                      <a:srgbClr val="000000"/>
                    </a:solidFill>
                    <a:latin typeface="CMSSI10"/>
                  </a:rPr>
                  <a:t>eff+</a:t>
                </a:r>
                <a:r>
                  <a:rPr lang="en-CA" b="0" i="0" u="none" baseline="0" dirty="0">
                    <a:solidFill>
                      <a:srgbClr val="000000"/>
                    </a:solidFill>
                    <a:latin typeface="cmss10" panose="020B0500000000000000" pitchFamily="34" charset="0"/>
                  </a:rPr>
                  <a:t>(</a:t>
                </a:r>
                <a:r>
                  <a:rPr lang="en-CA" b="0" i="0" u="none" strike="noStrike" baseline="0" dirty="0">
                    <a:solidFill>
                      <a:srgbClr val="000000"/>
                    </a:solidFill>
                    <a:latin typeface="CMSSI10"/>
                  </a:rPr>
                  <a:t>a</a:t>
                </a:r>
                <a:r>
                  <a:rPr lang="en-CA" b="0" i="0" u="none" strike="noStrike" baseline="0" dirty="0">
                    <a:solidFill>
                      <a:srgbClr val="000000"/>
                    </a:solidFill>
                    <a:latin typeface="cmss10" panose="020B0500000000000000" pitchFamily="34" charset="0"/>
                  </a:rPr>
                  <a:t>)</a:t>
                </a:r>
                <a:r>
                  <a:rPr lang="en-CA" b="0" i="0" u="none" strike="noStrike" baseline="0" dirty="0">
                    <a:solidFill>
                      <a:srgbClr val="000000"/>
                    </a:solidFill>
                    <a:latin typeface="cmmi10" panose="020B0500000000000000" pitchFamily="34" charset="0"/>
                  </a:rPr>
                  <a:t>; </a:t>
                </a:r>
                <a:r>
                  <a:rPr lang="en-CA" b="0" i="0" u="none" strike="noStrike" baseline="0" dirty="0">
                    <a:solidFill>
                      <a:srgbClr val="000000"/>
                    </a:solidFill>
                    <a:latin typeface="CMSSI10"/>
                  </a:rPr>
                  <a:t>eff-</a:t>
                </a:r>
                <a:r>
                  <a:rPr lang="en-CA" b="0" i="0" u="none" strike="noStrike" baseline="0" dirty="0">
                    <a:solidFill>
                      <a:srgbClr val="000000"/>
                    </a:solidFill>
                    <a:latin typeface="cmss10" panose="020B0500000000000000" pitchFamily="34" charset="0"/>
                  </a:rPr>
                  <a:t>(</a:t>
                </a:r>
                <a:r>
                  <a:rPr lang="en-CA" b="0" i="0" u="none" strike="noStrike" baseline="0" dirty="0">
                    <a:solidFill>
                      <a:srgbClr val="000000"/>
                    </a:solidFill>
                    <a:latin typeface="CMSSI10"/>
                  </a:rPr>
                  <a:t>a</a:t>
                </a:r>
                <a:r>
                  <a:rPr lang="en-CA" b="0" i="0" u="none" strike="noStrike" baseline="0" dirty="0">
                    <a:solidFill>
                      <a:srgbClr val="000000"/>
                    </a:solidFill>
                    <a:latin typeface="cmss10" panose="020B0500000000000000" pitchFamily="34" charset="0"/>
                  </a:rPr>
                  <a:t>))</a:t>
                </a:r>
              </a:p>
              <a:p>
                <a:pPr lvl="1"/>
                <a:r>
                  <a:rPr lang="en-US" sz="1800" b="0" i="0" u="none" strike="noStrike" baseline="0" dirty="0">
                    <a:solidFill>
                      <a:srgbClr val="000000"/>
                    </a:solidFill>
                    <a:latin typeface="CMSSI10"/>
                  </a:rPr>
                  <a:t>pre</a:t>
                </a:r>
                <a:r>
                  <a:rPr lang="en-US" sz="1800" b="0" i="0" u="none" strike="noStrike" baseline="0" dirty="0">
                    <a:solidFill>
                      <a:srgbClr val="000000"/>
                    </a:solidFill>
                    <a:latin typeface="cmss10" panose="020B0500000000000000" pitchFamily="34" charset="0"/>
                  </a:rPr>
                  <a:t>(</a:t>
                </a:r>
                <a:r>
                  <a:rPr lang="en-US" sz="1800" b="0" i="0" u="none" strike="noStrike" baseline="0" dirty="0">
                    <a:solidFill>
                      <a:srgbClr val="000000"/>
                    </a:solidFill>
                    <a:latin typeface="CMSSI10"/>
                  </a:rPr>
                  <a:t>a</a:t>
                </a:r>
                <a:r>
                  <a:rPr lang="en-US" sz="1800" b="0" i="0" u="none" strike="noStrike" baseline="0" dirty="0">
                    <a:solidFill>
                      <a:srgbClr val="000000"/>
                    </a:solidFill>
                    <a:latin typeface="cmss10" panose="020B0500000000000000" pitchFamily="34" charset="0"/>
                  </a:rPr>
                  <a:t>) is a formula in </a:t>
                </a:r>
                <a:r>
                  <a:rPr lang="en-US" sz="1800" b="0" i="0" u="none" strike="noStrike" baseline="0" dirty="0">
                    <a:solidFill>
                      <a:srgbClr val="000000"/>
                    </a:solidFill>
                    <a:latin typeface="cmsy10" panose="020B0500000000000000" pitchFamily="34" charset="0"/>
                  </a:rPr>
                  <a:t>P</a:t>
                </a:r>
                <a:r>
                  <a:rPr lang="en-US" sz="1800" b="0" i="0" u="none" strike="noStrike" baseline="0" dirty="0">
                    <a:solidFill>
                      <a:srgbClr val="000000"/>
                    </a:solidFill>
                    <a:latin typeface="cmss10" panose="020B0500000000000000" pitchFamily="34" charset="0"/>
                  </a:rPr>
                  <a:t>, the precondition of </a:t>
                </a:r>
                <a:r>
                  <a:rPr lang="en-US" sz="1800" b="0" i="0" u="none" strike="noStrike" baseline="0" dirty="0">
                    <a:solidFill>
                      <a:srgbClr val="000000"/>
                    </a:solidFill>
                    <a:latin typeface="CMSSI10"/>
                  </a:rPr>
                  <a:t>a</a:t>
                </a:r>
              </a:p>
              <a:p>
                <a:pPr lvl="1"/>
                <a14:m>
                  <m:oMath xmlns:m="http://schemas.openxmlformats.org/officeDocument/2006/math">
                    <m:sSup>
                      <m:sSupPr>
                        <m:ctrlPr>
                          <a:rPr lang="en-US" sz="1800" b="0" i="1" u="none" strike="noStrike" baseline="0" smtClean="0">
                            <a:solidFill>
                              <a:srgbClr val="000000"/>
                            </a:solidFill>
                            <a:latin typeface="Cambria Math" panose="02040503050406030204" pitchFamily="18" charset="0"/>
                          </a:rPr>
                        </m:ctrlPr>
                      </m:sSupPr>
                      <m:e>
                        <m:r>
                          <a:rPr lang="en-CA" sz="1800" b="0" i="1" u="none" strike="noStrike" baseline="0" smtClean="0">
                            <a:solidFill>
                              <a:srgbClr val="000000"/>
                            </a:solidFill>
                            <a:latin typeface="Cambria Math" panose="02040503050406030204" pitchFamily="18" charset="0"/>
                          </a:rPr>
                          <m:t>𝑒𝑓𝑓</m:t>
                        </m:r>
                      </m:e>
                      <m:sup>
                        <m:r>
                          <a:rPr lang="en-CA" sz="1800" b="0" i="1" u="none" strike="noStrike" baseline="0" smtClean="0">
                            <a:solidFill>
                              <a:srgbClr val="000000"/>
                            </a:solidFill>
                            <a:latin typeface="Cambria Math" panose="02040503050406030204" pitchFamily="18" charset="0"/>
                          </a:rPr>
                          <m:t>+</m:t>
                        </m:r>
                      </m:sup>
                    </m:sSup>
                    <m:d>
                      <m:dPr>
                        <m:ctrlPr>
                          <a:rPr lang="en-CA" sz="1800" b="0" i="1" u="none" strike="noStrike" baseline="0" smtClean="0">
                            <a:solidFill>
                              <a:srgbClr val="000000"/>
                            </a:solidFill>
                            <a:latin typeface="Cambria Math" panose="02040503050406030204" pitchFamily="18" charset="0"/>
                          </a:rPr>
                        </m:ctrlPr>
                      </m:dPr>
                      <m:e>
                        <m:r>
                          <a:rPr lang="en-CA" sz="1800" b="0" i="1" u="none" strike="noStrike" baseline="0" smtClean="0">
                            <a:solidFill>
                              <a:srgbClr val="000000"/>
                            </a:solidFill>
                            <a:latin typeface="Cambria Math" panose="02040503050406030204" pitchFamily="18" charset="0"/>
                          </a:rPr>
                          <m:t>𝑎</m:t>
                        </m:r>
                      </m:e>
                    </m:d>
                    <m:r>
                      <a:rPr lang="en-CA" sz="1800" b="0" i="1" u="none" strike="noStrike" baseline="0" smtClean="0">
                        <a:solidFill>
                          <a:srgbClr val="000000"/>
                        </a:solidFill>
                        <a:latin typeface="Cambria Math" panose="02040503050406030204" pitchFamily="18" charset="0"/>
                        <a:ea typeface="Cambria Math" panose="02040503050406030204" pitchFamily="18" charset="0"/>
                      </a:rPr>
                      <m:t>⊆</m:t>
                    </m:r>
                  </m:oMath>
                </a14:m>
                <a:r>
                  <a:rPr lang="en-US" sz="1800" b="0" i="0" u="none" strike="noStrike" baseline="0" dirty="0">
                    <a:solidFill>
                      <a:srgbClr val="000000"/>
                    </a:solidFill>
                    <a:latin typeface="cmss10" panose="020B0500000000000000" pitchFamily="34" charset="0"/>
                  </a:rPr>
                  <a:t> </a:t>
                </a:r>
                <a:r>
                  <a:rPr lang="en-US" sz="1800" b="0" i="0" u="none" strike="noStrike" baseline="0" dirty="0">
                    <a:solidFill>
                      <a:srgbClr val="000000"/>
                    </a:solidFill>
                    <a:latin typeface="cmsy10" panose="020B0500000000000000" pitchFamily="34" charset="0"/>
                  </a:rPr>
                  <a:t> P </a:t>
                </a:r>
                <a:r>
                  <a:rPr lang="en-US" sz="1800" b="0" i="0" u="none" strike="noStrike" dirty="0">
                    <a:solidFill>
                      <a:srgbClr val="000000"/>
                    </a:solidFill>
                    <a:latin typeface="cmss10" panose="020B0500000000000000" pitchFamily="34" charset="0"/>
                  </a:rPr>
                  <a:t> </a:t>
                </a:r>
                <a:r>
                  <a:rPr lang="en-US" sz="1800" b="0" i="0" u="none" strike="noStrike" baseline="0" dirty="0">
                    <a:solidFill>
                      <a:srgbClr val="000000"/>
                    </a:solidFill>
                    <a:latin typeface="cmss10" panose="020B0500000000000000" pitchFamily="34" charset="0"/>
                  </a:rPr>
                  <a:t>the positive effects of </a:t>
                </a:r>
                <a:r>
                  <a:rPr lang="en-US" sz="1800" b="0" i="0" u="none" strike="noStrike" baseline="0" dirty="0">
                    <a:solidFill>
                      <a:srgbClr val="000000"/>
                    </a:solidFill>
                    <a:latin typeface="CMSSI10"/>
                  </a:rPr>
                  <a:t>a</a:t>
                </a:r>
              </a:p>
              <a:p>
                <a:pPr lvl="1"/>
                <a14:m>
                  <m:oMath xmlns:m="http://schemas.openxmlformats.org/officeDocument/2006/math">
                    <m:sSup>
                      <m:sSupPr>
                        <m:ctrlPr>
                          <a:rPr lang="en-US" sz="1800" b="0" i="1" u="none" strike="noStrike" baseline="0" smtClean="0">
                            <a:solidFill>
                              <a:srgbClr val="000000"/>
                            </a:solidFill>
                            <a:latin typeface="Cambria Math" panose="02040503050406030204" pitchFamily="18" charset="0"/>
                          </a:rPr>
                        </m:ctrlPr>
                      </m:sSupPr>
                      <m:e>
                        <m:r>
                          <a:rPr lang="en-CA" sz="1800" b="0" i="1" u="none" strike="noStrike" baseline="0" smtClean="0">
                            <a:solidFill>
                              <a:srgbClr val="000000"/>
                            </a:solidFill>
                            <a:latin typeface="Cambria Math" panose="02040503050406030204" pitchFamily="18" charset="0"/>
                          </a:rPr>
                          <m:t>𝑒𝑓𝑓</m:t>
                        </m:r>
                      </m:e>
                      <m:sup>
                        <m:r>
                          <a:rPr lang="en-CA" sz="1800" b="0" i="1" u="none" strike="noStrike" baseline="0" smtClean="0">
                            <a:solidFill>
                              <a:srgbClr val="000000"/>
                            </a:solidFill>
                            <a:latin typeface="Cambria Math" panose="02040503050406030204" pitchFamily="18" charset="0"/>
                          </a:rPr>
                          <m:t>−</m:t>
                        </m:r>
                      </m:sup>
                    </m:sSup>
                    <m:d>
                      <m:dPr>
                        <m:ctrlPr>
                          <a:rPr lang="en-CA" sz="1800" b="0" i="1" u="none" strike="noStrike" baseline="0" smtClean="0">
                            <a:solidFill>
                              <a:srgbClr val="000000"/>
                            </a:solidFill>
                            <a:latin typeface="Cambria Math" panose="02040503050406030204" pitchFamily="18" charset="0"/>
                          </a:rPr>
                        </m:ctrlPr>
                      </m:dPr>
                      <m:e>
                        <m:r>
                          <a:rPr lang="en-CA" sz="1800" b="0" i="1" u="none" strike="noStrike" baseline="0" smtClean="0">
                            <a:solidFill>
                              <a:srgbClr val="000000"/>
                            </a:solidFill>
                            <a:latin typeface="Cambria Math" panose="02040503050406030204" pitchFamily="18" charset="0"/>
                          </a:rPr>
                          <m:t>𝑎</m:t>
                        </m:r>
                      </m:e>
                    </m:d>
                    <m:r>
                      <a:rPr lang="en-CA" sz="1800" b="0" i="1" u="none" strike="noStrike" baseline="0" smtClean="0">
                        <a:solidFill>
                          <a:srgbClr val="000000"/>
                        </a:solidFill>
                        <a:latin typeface="Cambria Math" panose="02040503050406030204" pitchFamily="18" charset="0"/>
                        <a:ea typeface="Cambria Math" panose="02040503050406030204" pitchFamily="18" charset="0"/>
                      </a:rPr>
                      <m:t>⊆</m:t>
                    </m:r>
                  </m:oMath>
                </a14:m>
                <a:r>
                  <a:rPr lang="en-US" sz="1800" b="0" i="0" u="none" strike="noStrike" baseline="0" dirty="0">
                    <a:solidFill>
                      <a:srgbClr val="000000"/>
                    </a:solidFill>
                    <a:latin typeface="cmss10" panose="020B0500000000000000" pitchFamily="34" charset="0"/>
                  </a:rPr>
                  <a:t> </a:t>
                </a:r>
                <a:r>
                  <a:rPr lang="en-US" sz="1800" b="0" i="0" u="none" strike="noStrike" baseline="0" dirty="0">
                    <a:solidFill>
                      <a:srgbClr val="000000"/>
                    </a:solidFill>
                    <a:latin typeface="cmsy10" panose="020B0500000000000000" pitchFamily="34" charset="0"/>
                  </a:rPr>
                  <a:t> P </a:t>
                </a:r>
                <a:r>
                  <a:rPr lang="en-US" sz="1800" b="0" i="0" u="none" strike="noStrike" baseline="0" dirty="0">
                    <a:solidFill>
                      <a:srgbClr val="000000"/>
                    </a:solidFill>
                    <a:latin typeface="cmss10" panose="020B0500000000000000" pitchFamily="34" charset="0"/>
                  </a:rPr>
                  <a:t> the negative effects of </a:t>
                </a:r>
                <a:r>
                  <a:rPr lang="en-US" sz="1800" b="0" i="0" u="none" strike="noStrike" baseline="0" dirty="0">
                    <a:solidFill>
                      <a:srgbClr val="000000"/>
                    </a:solidFill>
                    <a:latin typeface="CMSSI10"/>
                  </a:rPr>
                  <a:t>a</a:t>
                </a:r>
              </a:p>
              <a:p>
                <a:pPr algn="l"/>
                <a:r>
                  <a:rPr lang="pt-BR" b="0" i="0" u="none" strike="noStrike" baseline="0" dirty="0">
                    <a:solidFill>
                      <a:srgbClr val="000000"/>
                    </a:solidFill>
                    <a:latin typeface="cmss10" panose="020B0500000000000000" pitchFamily="34" charset="0"/>
                  </a:rPr>
                  <a:t>if </a:t>
                </a:r>
                <a14:m>
                  <m:oMath xmlns:m="http://schemas.openxmlformats.org/officeDocument/2006/math">
                    <m:r>
                      <a:rPr lang="en-CA" b="0" i="1" u="none" strike="noStrike" baseline="0" smtClean="0">
                        <a:solidFill>
                          <a:srgbClr val="000000"/>
                        </a:solidFill>
                        <a:latin typeface="Cambria Math" panose="02040503050406030204" pitchFamily="18" charset="0"/>
                      </a:rPr>
                      <m:t>𝑠</m:t>
                    </m:r>
                    <m:r>
                      <a:rPr lang="en-CA" b="0" i="1" u="none" strike="noStrike" baseline="0" smtClean="0">
                        <a:solidFill>
                          <a:srgbClr val="000000"/>
                        </a:solidFill>
                        <a:latin typeface="Cambria Math" panose="02040503050406030204" pitchFamily="18" charset="0"/>
                      </a:rPr>
                      <m:t> ⊨</m:t>
                    </m:r>
                    <m:r>
                      <a:rPr lang="en-CA" b="0" i="1" u="none" strike="noStrike" baseline="0" smtClean="0">
                        <a:solidFill>
                          <a:srgbClr val="000000"/>
                        </a:solidFill>
                        <a:latin typeface="Cambria Math" panose="02040503050406030204" pitchFamily="18" charset="0"/>
                        <a:ea typeface="Cambria Math" panose="02040503050406030204" pitchFamily="18" charset="0"/>
                      </a:rPr>
                      <m:t>𝑝𝑟𝑒</m:t>
                    </m:r>
                    <m:r>
                      <a:rPr lang="en-CA" b="0" i="1" u="none" strike="noStrike" baseline="0" smtClean="0">
                        <a:solidFill>
                          <a:srgbClr val="000000"/>
                        </a:solidFill>
                        <a:latin typeface="Cambria Math" panose="02040503050406030204" pitchFamily="18" charset="0"/>
                        <a:ea typeface="Cambria Math" panose="02040503050406030204" pitchFamily="18" charset="0"/>
                      </a:rPr>
                      <m:t>(</m:t>
                    </m:r>
                    <m:r>
                      <a:rPr lang="en-CA" b="0" i="1" u="none" strike="noStrike" baseline="0" smtClean="0">
                        <a:solidFill>
                          <a:srgbClr val="000000"/>
                        </a:solidFill>
                        <a:latin typeface="Cambria Math" panose="02040503050406030204" pitchFamily="18" charset="0"/>
                        <a:ea typeface="Cambria Math" panose="02040503050406030204" pitchFamily="18" charset="0"/>
                      </a:rPr>
                      <m:t>𝑎</m:t>
                    </m:r>
                    <m:r>
                      <a:rPr lang="en-CA" b="0" i="1" u="none" strike="noStrike" baseline="0" smtClean="0">
                        <a:solidFill>
                          <a:srgbClr val="000000"/>
                        </a:solidFill>
                        <a:latin typeface="Cambria Math" panose="02040503050406030204" pitchFamily="18" charset="0"/>
                        <a:ea typeface="Cambria Math" panose="02040503050406030204" pitchFamily="18" charset="0"/>
                      </a:rPr>
                      <m:t>)</m:t>
                    </m:r>
                  </m:oMath>
                </a14:m>
                <a:r>
                  <a:rPr lang="pt-BR" b="0" i="0" u="none" strike="noStrike" baseline="0" dirty="0">
                    <a:solidFill>
                      <a:srgbClr val="000000"/>
                    </a:solidFill>
                    <a:latin typeface="cmss10" panose="020B0500000000000000" pitchFamily="34" charset="0"/>
                  </a:rPr>
                  <a:t>, then </a:t>
                </a:r>
                <a14:m>
                  <m:oMath xmlns:m="http://schemas.openxmlformats.org/officeDocument/2006/math">
                    <m:r>
                      <a:rPr lang="en-CA" b="0" i="1" u="none" strike="noStrike" baseline="0" smtClean="0">
                        <a:solidFill>
                          <a:srgbClr val="000000"/>
                        </a:solidFill>
                        <a:latin typeface="Cambria Math" panose="02040503050406030204" pitchFamily="18" charset="0"/>
                      </a:rPr>
                      <m:t>𝑎</m:t>
                    </m:r>
                    <m:d>
                      <m:dPr>
                        <m:ctrlPr>
                          <a:rPr lang="en-CA" b="0" i="1" u="none" strike="noStrike" baseline="0" smtClean="0">
                            <a:solidFill>
                              <a:srgbClr val="000000"/>
                            </a:solidFill>
                            <a:latin typeface="Cambria Math" panose="02040503050406030204" pitchFamily="18" charset="0"/>
                          </a:rPr>
                        </m:ctrlPr>
                      </m:dPr>
                      <m:e>
                        <m:r>
                          <a:rPr lang="en-CA" b="0" i="1" u="none" strike="noStrike" baseline="0" smtClean="0">
                            <a:solidFill>
                              <a:srgbClr val="000000"/>
                            </a:solidFill>
                            <a:latin typeface="Cambria Math" panose="02040503050406030204" pitchFamily="18" charset="0"/>
                          </a:rPr>
                          <m:t>𝑠</m:t>
                        </m:r>
                      </m:e>
                    </m:d>
                    <m:r>
                      <a:rPr lang="en-CA" b="0" i="1" u="none" strike="noStrike" baseline="0" smtClean="0">
                        <a:solidFill>
                          <a:srgbClr val="000000"/>
                        </a:solidFill>
                        <a:latin typeface="Cambria Math" panose="02040503050406030204" pitchFamily="18" charset="0"/>
                      </a:rPr>
                      <m:t>=</m:t>
                    </m:r>
                    <m:r>
                      <a:rPr lang="en-CA" b="0" i="1" u="none" strike="noStrike" baseline="0" smtClean="0">
                        <a:solidFill>
                          <a:srgbClr val="000000"/>
                        </a:solidFill>
                        <a:latin typeface="Cambria Math" panose="02040503050406030204" pitchFamily="18" charset="0"/>
                      </a:rPr>
                      <m:t>𝑠</m:t>
                    </m:r>
                    <m:r>
                      <a:rPr lang="en-CA" b="0" i="1" u="none" strike="noStrike" baseline="0" smtClean="0">
                        <a:solidFill>
                          <a:srgbClr val="000000"/>
                        </a:solidFill>
                        <a:latin typeface="Cambria Math" panose="02040503050406030204" pitchFamily="18" charset="0"/>
                        <a:ea typeface="Cambria Math" panose="02040503050406030204" pitchFamily="18" charset="0"/>
                      </a:rPr>
                      <m:t>∪</m:t>
                    </m:r>
                    <m:sSup>
                      <m:sSupPr>
                        <m:ctrlPr>
                          <a:rPr lang="en-CA" b="0" i="1" u="none" strike="noStrike" baseline="0" smtClean="0">
                            <a:solidFill>
                              <a:srgbClr val="000000"/>
                            </a:solidFill>
                            <a:latin typeface="Cambria Math" panose="02040503050406030204" pitchFamily="18" charset="0"/>
                            <a:ea typeface="Cambria Math" panose="02040503050406030204" pitchFamily="18" charset="0"/>
                          </a:rPr>
                        </m:ctrlPr>
                      </m:sSupPr>
                      <m:e>
                        <m:r>
                          <a:rPr lang="en-CA" b="0" i="1" u="none" strike="noStrike" baseline="0" smtClean="0">
                            <a:solidFill>
                              <a:srgbClr val="000000"/>
                            </a:solidFill>
                            <a:latin typeface="Cambria Math" panose="02040503050406030204" pitchFamily="18" charset="0"/>
                            <a:ea typeface="Cambria Math" panose="02040503050406030204" pitchFamily="18" charset="0"/>
                          </a:rPr>
                          <m:t>𝑒𝑓𝑓</m:t>
                        </m:r>
                      </m:e>
                      <m:sup>
                        <m:r>
                          <a:rPr lang="en-CA" b="0" i="1" u="none" strike="noStrike" baseline="0" smtClean="0">
                            <a:solidFill>
                              <a:srgbClr val="000000"/>
                            </a:solidFill>
                            <a:latin typeface="Cambria Math" panose="02040503050406030204" pitchFamily="18" charset="0"/>
                            <a:ea typeface="Cambria Math" panose="02040503050406030204" pitchFamily="18" charset="0"/>
                          </a:rPr>
                          <m:t>+</m:t>
                        </m:r>
                      </m:sup>
                    </m:sSup>
                    <m:d>
                      <m:dPr>
                        <m:ctrlPr>
                          <a:rPr lang="en-CA" b="0" i="1" u="none" strike="noStrike" baseline="0" smtClean="0">
                            <a:solidFill>
                              <a:srgbClr val="000000"/>
                            </a:solidFill>
                            <a:latin typeface="Cambria Math" panose="02040503050406030204" pitchFamily="18" charset="0"/>
                            <a:ea typeface="Cambria Math" panose="02040503050406030204" pitchFamily="18" charset="0"/>
                          </a:rPr>
                        </m:ctrlPr>
                      </m:dPr>
                      <m:e>
                        <m:r>
                          <a:rPr lang="en-CA" b="0" i="1" u="none" strike="noStrike" baseline="0" smtClean="0">
                            <a:solidFill>
                              <a:srgbClr val="000000"/>
                            </a:solidFill>
                            <a:latin typeface="Cambria Math" panose="02040503050406030204" pitchFamily="18" charset="0"/>
                            <a:ea typeface="Cambria Math" panose="02040503050406030204" pitchFamily="18" charset="0"/>
                          </a:rPr>
                          <m:t>𝑎</m:t>
                        </m:r>
                      </m:e>
                    </m:d>
                    <m:r>
                      <m:rPr>
                        <m:lit/>
                      </m:rPr>
                      <a:rPr lang="en-CA" b="0" i="1" u="none" strike="noStrike" baseline="0" smtClean="0">
                        <a:solidFill>
                          <a:srgbClr val="000000"/>
                        </a:solidFill>
                        <a:latin typeface="Cambria Math" panose="02040503050406030204" pitchFamily="18" charset="0"/>
                        <a:ea typeface="Cambria Math" panose="02040503050406030204" pitchFamily="18" charset="0"/>
                      </a:rPr>
                      <m:t> </m:t>
                    </m:r>
                    <m:r>
                      <a:rPr lang="en-CA" b="0" i="1" u="none" strike="noStrike" baseline="0" smtClean="0">
                        <a:solidFill>
                          <a:srgbClr val="000000"/>
                        </a:solidFill>
                        <a:latin typeface="Cambria Math" panose="02040503050406030204" pitchFamily="18" charset="0"/>
                        <a:ea typeface="Cambria Math" panose="02040503050406030204" pitchFamily="18" charset="0"/>
                      </a:rPr>
                      <m:t>\</m:t>
                    </m:r>
                    <m:r>
                      <m:rPr>
                        <m:lit/>
                      </m:rPr>
                      <a:rPr lang="en-CA" b="0" i="1" u="none" strike="noStrike" baseline="0" smtClean="0">
                        <a:solidFill>
                          <a:srgbClr val="000000"/>
                        </a:solidFill>
                        <a:latin typeface="Cambria Math" panose="02040503050406030204" pitchFamily="18" charset="0"/>
                        <a:ea typeface="Cambria Math" panose="02040503050406030204" pitchFamily="18" charset="0"/>
                      </a:rPr>
                      <m:t> </m:t>
                    </m:r>
                    <m:sSup>
                      <m:sSupPr>
                        <m:ctrlPr>
                          <a:rPr lang="en-CA" b="0" i="1" u="none" strike="noStrike" baseline="0" smtClean="0">
                            <a:solidFill>
                              <a:srgbClr val="000000"/>
                            </a:solidFill>
                            <a:latin typeface="Cambria Math" panose="02040503050406030204" pitchFamily="18" charset="0"/>
                            <a:ea typeface="Cambria Math" panose="02040503050406030204" pitchFamily="18" charset="0"/>
                          </a:rPr>
                        </m:ctrlPr>
                      </m:sSupPr>
                      <m:e>
                        <m:r>
                          <a:rPr lang="en-CA" b="0" i="1" u="none" strike="noStrike" baseline="0" smtClean="0">
                            <a:solidFill>
                              <a:srgbClr val="000000"/>
                            </a:solidFill>
                            <a:latin typeface="Cambria Math" panose="02040503050406030204" pitchFamily="18" charset="0"/>
                            <a:ea typeface="Cambria Math" panose="02040503050406030204" pitchFamily="18" charset="0"/>
                          </a:rPr>
                          <m:t>𝑒𝑓𝑓</m:t>
                        </m:r>
                      </m:e>
                      <m:sup>
                        <m:r>
                          <a:rPr lang="en-CA" b="0" i="1" u="none" strike="noStrike" baseline="0" smtClean="0">
                            <a:solidFill>
                              <a:srgbClr val="000000"/>
                            </a:solidFill>
                            <a:latin typeface="Cambria Math" panose="02040503050406030204" pitchFamily="18" charset="0"/>
                            <a:ea typeface="Cambria Math" panose="02040503050406030204" pitchFamily="18" charset="0"/>
                          </a:rPr>
                          <m:t>−</m:t>
                        </m:r>
                      </m:sup>
                    </m:sSup>
                    <m:r>
                      <a:rPr lang="en-CA" b="0" i="1" u="none" strike="noStrike" baseline="0" smtClean="0">
                        <a:solidFill>
                          <a:srgbClr val="000000"/>
                        </a:solidFill>
                        <a:latin typeface="Cambria Math" panose="02040503050406030204" pitchFamily="18" charset="0"/>
                        <a:ea typeface="Cambria Math" panose="02040503050406030204" pitchFamily="18" charset="0"/>
                      </a:rPr>
                      <m:t>(</m:t>
                    </m:r>
                    <m:r>
                      <a:rPr lang="en-CA" b="0" i="1" u="none" strike="noStrike" baseline="0" smtClean="0">
                        <a:solidFill>
                          <a:srgbClr val="000000"/>
                        </a:solidFill>
                        <a:latin typeface="Cambria Math" panose="02040503050406030204" pitchFamily="18" charset="0"/>
                        <a:ea typeface="Cambria Math" panose="02040503050406030204" pitchFamily="18" charset="0"/>
                      </a:rPr>
                      <m:t>𝑎</m:t>
                    </m:r>
                    <m:r>
                      <a:rPr lang="en-CA" b="0" i="1" u="none" strike="noStrike" baseline="0" smtClean="0">
                        <a:solidFill>
                          <a:srgbClr val="000000"/>
                        </a:solidFill>
                        <a:latin typeface="Cambria Math" panose="02040503050406030204" pitchFamily="18" charset="0"/>
                        <a:ea typeface="Cambria Math" panose="02040503050406030204" pitchFamily="18" charset="0"/>
                      </a:rPr>
                      <m:t>)</m:t>
                    </m:r>
                  </m:oMath>
                </a14:m>
                <a:endParaRPr lang="en-CA" dirty="0"/>
              </a:p>
            </p:txBody>
          </p:sp>
        </mc:Choice>
        <mc:Fallback xmlns="">
          <p:sp>
            <p:nvSpPr>
              <p:cNvPr id="3" name="Content Placeholder 2">
                <a:extLst>
                  <a:ext uri="{FF2B5EF4-FFF2-40B4-BE49-F238E27FC236}">
                    <a16:creationId xmlns:a16="http://schemas.microsoft.com/office/drawing/2014/main" id="{5B424EEC-36AF-D4DC-324D-4FE754126746}"/>
                  </a:ext>
                </a:extLst>
              </p:cNvPr>
              <p:cNvSpPr>
                <a:spLocks noGrp="1" noRot="1" noChangeAspect="1" noMove="1" noResize="1" noEditPoints="1" noAdjustHandles="1" noChangeArrowheads="1" noChangeShapeType="1" noTextEdit="1"/>
              </p:cNvSpPr>
              <p:nvPr>
                <p:ph idx="1"/>
              </p:nvPr>
            </p:nvSpPr>
            <p:spPr>
              <a:xfrm>
                <a:off x="664463" y="2601468"/>
                <a:ext cx="5503071" cy="3547405"/>
              </a:xfrm>
              <a:blipFill>
                <a:blip r:embed="rId2"/>
                <a:stretch>
                  <a:fillRect l="-886" t="-103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636307A-625C-4AA7-32E5-0039ABB66EDA}"/>
                  </a:ext>
                </a:extLst>
              </p:cNvPr>
              <p:cNvSpPr txBox="1">
                <a:spLocks/>
              </p:cNvSpPr>
              <p:nvPr/>
            </p:nvSpPr>
            <p:spPr>
              <a:xfrm>
                <a:off x="6441232" y="2601468"/>
                <a:ext cx="5266944"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CA" dirty="0">
                    <a:solidFill>
                      <a:schemeClr val="accent3"/>
                    </a:solidFill>
                    <a:latin typeface="CMSSBX10"/>
                  </a:rPr>
                  <a:t>Planning Problem</a:t>
                </a:r>
              </a:p>
              <a:p>
                <a:pPr algn="l"/>
                <a:r>
                  <a:rPr lang="en-US" b="0" i="0" u="none" strike="noStrike" baseline="0" dirty="0">
                    <a:latin typeface="cmss10" panose="020B0500000000000000" pitchFamily="34" charset="0"/>
                  </a:rPr>
                  <a:t>Given a set of actions </a:t>
                </a:r>
                <a:r>
                  <a:rPr lang="en-US" b="0" i="0" u="none" strike="noStrike" baseline="0" dirty="0">
                    <a:latin typeface="CMSSI10"/>
                  </a:rPr>
                  <a:t>A</a:t>
                </a:r>
                <a:r>
                  <a:rPr lang="en-US" b="0" i="0" u="none" strike="noStrike" baseline="0" dirty="0">
                    <a:latin typeface="cmss10" panose="020B0500000000000000" pitchFamily="34" charset="0"/>
                  </a:rPr>
                  <a:t>, an initial state </a:t>
                </a:r>
                <a:r>
                  <a:rPr lang="en-US" b="0" i="0" u="none" strike="noStrike" baseline="0" dirty="0">
                    <a:latin typeface="CMSSI10"/>
                  </a:rPr>
                  <a:t>s</a:t>
                </a:r>
                <a:r>
                  <a:rPr lang="en-US" b="0" i="0" u="none" strike="noStrike" baseline="0" dirty="0">
                    <a:latin typeface="CMSS8"/>
                  </a:rPr>
                  <a:t>0 </a:t>
                </a:r>
                <a:r>
                  <a:rPr lang="en-US" b="0" i="0" u="none" strike="noStrike" baseline="0" dirty="0">
                    <a:latin typeface="cmss10" panose="020B0500000000000000" pitchFamily="34" charset="0"/>
                  </a:rPr>
                  <a:t>and a goal </a:t>
                </a:r>
                <a:r>
                  <a:rPr lang="en-US" b="0" i="0" u="none" strike="noStrike" baseline="0" dirty="0">
                    <a:latin typeface="CMSSI10"/>
                  </a:rPr>
                  <a:t>g</a:t>
                </a:r>
                <a:r>
                  <a:rPr lang="en-US" b="0" i="0" u="none" strike="noStrike" baseline="0" dirty="0">
                    <a:latin typeface="cmss10" panose="020B0500000000000000" pitchFamily="34" charset="0"/>
                  </a:rPr>
                  <a:t>, which is a formula in </a:t>
                </a:r>
                <a:r>
                  <a:rPr lang="en-US" b="0" i="0" u="none" strike="noStrike" baseline="0" dirty="0">
                    <a:latin typeface="cmsy10" panose="020B0500000000000000" pitchFamily="34" charset="0"/>
                  </a:rPr>
                  <a:t>P</a:t>
                </a:r>
                <a:r>
                  <a:rPr lang="en-US" b="0" i="0" u="none" strike="noStrike" baseline="0" dirty="0">
                    <a:latin typeface="cmss10" panose="020B0500000000000000" pitchFamily="34" charset="0"/>
                  </a:rPr>
                  <a:t>, </a:t>
                </a:r>
                <a:r>
                  <a:rPr lang="en-US" dirty="0">
                    <a:latin typeface="cmss10" panose="020B0500000000000000" pitchFamily="34" charset="0"/>
                  </a:rPr>
                  <a:t>fi</a:t>
                </a:r>
                <a:r>
                  <a:rPr lang="en-US" b="0" i="0" u="none" strike="noStrike" baseline="0" dirty="0">
                    <a:latin typeface="cmss10" panose="020B0500000000000000" pitchFamily="34" charset="0"/>
                  </a:rPr>
                  <a:t>nd a plan, i.e., a sequence of actions </a:t>
                </a:r>
                <a:r>
                  <a:rPr lang="en-US" b="0" i="0" u="none" strike="noStrike" baseline="0" dirty="0">
                    <a:latin typeface="CMSSI10"/>
                  </a:rPr>
                  <a:t>a</a:t>
                </a:r>
                <a:r>
                  <a:rPr lang="en-US" b="0" i="0" u="none" strike="noStrike" baseline="-25000" dirty="0">
                    <a:latin typeface="CMSS8"/>
                  </a:rPr>
                  <a:t>1</a:t>
                </a:r>
                <a:r>
                  <a:rPr lang="en-US" b="0" i="0" u="none" strike="noStrike" baseline="0" dirty="0">
                    <a:latin typeface="cmmi10" panose="020B0500000000000000" pitchFamily="34" charset="0"/>
                  </a:rPr>
                  <a:t>;  </a:t>
                </a:r>
                <a:r>
                  <a:rPr lang="en-US" b="0" i="0" u="none" strike="noStrike" baseline="0" dirty="0">
                    <a:latin typeface="CMSSI10"/>
                  </a:rPr>
                  <a:t>a</a:t>
                </a:r>
                <a:r>
                  <a:rPr lang="en-US" b="0" i="0" u="none" strike="noStrike" baseline="-25000" dirty="0">
                    <a:latin typeface="CMSS8"/>
                  </a:rPr>
                  <a:t>2</a:t>
                </a:r>
                <a:r>
                  <a:rPr lang="en-US" b="0" i="0" u="none" strike="noStrike" baseline="0" dirty="0">
                    <a:latin typeface="cmmi10" panose="020B0500000000000000" pitchFamily="34" charset="0"/>
                  </a:rPr>
                  <a:t>; : : : ; </a:t>
                </a:r>
                <a:r>
                  <a:rPr lang="en-US" b="0" i="0" u="none" strike="noStrike" baseline="0" dirty="0" err="1">
                    <a:latin typeface="CMSSI10"/>
                  </a:rPr>
                  <a:t>a</a:t>
                </a:r>
                <a:r>
                  <a:rPr lang="en-US" b="0" i="0" u="none" strike="noStrike" baseline="-25000" dirty="0" err="1">
                    <a:latin typeface="CMSSI8"/>
                  </a:rPr>
                  <a:t>k</a:t>
                </a:r>
                <a:r>
                  <a:rPr lang="en-US" dirty="0">
                    <a:latin typeface="CMSSI8"/>
                  </a:rPr>
                  <a:t> </a:t>
                </a:r>
                <a:r>
                  <a:rPr lang="en-CA" b="0" i="0" u="none" strike="noStrike" baseline="0" dirty="0">
                    <a:latin typeface="cmss10" panose="020B0500000000000000" pitchFamily="34" charset="0"/>
                  </a:rPr>
                  <a:t>such that</a:t>
                </a:r>
              </a:p>
              <a:p>
                <a:pPr marL="0" indent="0" algn="l">
                  <a:buNone/>
                </a:pPr>
                <a:r>
                  <a:rPr lang="en-CA" b="0" i="0" u="none" strike="noStrike" baseline="0" dirty="0">
                    <a:latin typeface="CMSSI10"/>
                  </a:rPr>
                  <a:t>	</a:t>
                </a:r>
                <a14:m>
                  <m:oMath xmlns:m="http://schemas.openxmlformats.org/officeDocument/2006/math">
                    <m:sSub>
                      <m:sSubPr>
                        <m:ctrlPr>
                          <a:rPr lang="en-CA" b="0" i="1" u="none" strike="noStrike" baseline="0" smtClean="0">
                            <a:latin typeface="Cambria Math" panose="02040503050406030204" pitchFamily="18" charset="0"/>
                          </a:rPr>
                        </m:ctrlPr>
                      </m:sSubPr>
                      <m:e>
                        <m:r>
                          <a:rPr lang="en-CA" b="0" i="1" u="none" strike="noStrike" baseline="0" smtClean="0">
                            <a:latin typeface="Cambria Math" panose="02040503050406030204" pitchFamily="18" charset="0"/>
                          </a:rPr>
                          <m:t>𝑎</m:t>
                        </m:r>
                      </m:e>
                      <m:sub>
                        <m:r>
                          <a:rPr lang="en-CA" b="0" i="1" u="none" strike="noStrike" baseline="0" smtClean="0">
                            <a:latin typeface="Cambria Math" panose="02040503050406030204" pitchFamily="18" charset="0"/>
                          </a:rPr>
                          <m:t>𝑘</m:t>
                        </m:r>
                      </m:sub>
                    </m:sSub>
                    <m:r>
                      <a:rPr lang="en-CA" b="0" i="1" u="none" strike="noStrike" baseline="0" smtClean="0">
                        <a:latin typeface="Cambria Math" panose="02040503050406030204" pitchFamily="18" charset="0"/>
                      </a:rPr>
                      <m:t>(</m:t>
                    </m:r>
                    <m:sSub>
                      <m:sSubPr>
                        <m:ctrlPr>
                          <a:rPr lang="en-CA" b="0" i="1" u="none" strike="noStrike" baseline="0" smtClean="0">
                            <a:latin typeface="Cambria Math" panose="02040503050406030204" pitchFamily="18" charset="0"/>
                          </a:rPr>
                        </m:ctrlPr>
                      </m:sSubPr>
                      <m:e>
                        <m:r>
                          <a:rPr lang="en-CA" b="0" i="1" u="none" strike="noStrike" baseline="0" smtClean="0">
                            <a:latin typeface="Cambria Math" panose="02040503050406030204" pitchFamily="18" charset="0"/>
                          </a:rPr>
                          <m:t>𝑎</m:t>
                        </m:r>
                      </m:e>
                      <m:sub>
                        <m:r>
                          <a:rPr lang="en-CA" b="0" i="1" u="none" strike="noStrike" baseline="0" smtClean="0">
                            <a:latin typeface="Cambria Math" panose="02040503050406030204" pitchFamily="18" charset="0"/>
                          </a:rPr>
                          <m:t>𝑘</m:t>
                        </m:r>
                        <m:r>
                          <a:rPr lang="en-CA" b="0" i="1" u="none" strike="noStrike" baseline="0" smtClean="0">
                            <a:latin typeface="Cambria Math" panose="02040503050406030204" pitchFamily="18" charset="0"/>
                          </a:rPr>
                          <m:t>−1</m:t>
                        </m:r>
                      </m:sub>
                    </m:sSub>
                    <m:r>
                      <a:rPr lang="en-CA" b="0" i="1" u="none" strike="noStrike" baseline="0" smtClean="0">
                        <a:latin typeface="Cambria Math" panose="02040503050406030204" pitchFamily="18" charset="0"/>
                      </a:rPr>
                      <m:t>…</m:t>
                    </m:r>
                    <m:sSub>
                      <m:sSubPr>
                        <m:ctrlPr>
                          <a:rPr lang="en-CA" b="0" i="1" u="none" strike="noStrike" baseline="0" smtClean="0">
                            <a:latin typeface="Cambria Math" panose="02040503050406030204" pitchFamily="18" charset="0"/>
                          </a:rPr>
                        </m:ctrlPr>
                      </m:sSubPr>
                      <m:e>
                        <m:r>
                          <a:rPr lang="en-CA" b="0" i="1" u="none" strike="noStrike" baseline="0" smtClean="0">
                            <a:latin typeface="Cambria Math" panose="02040503050406030204" pitchFamily="18" charset="0"/>
                          </a:rPr>
                          <m:t>𝑎</m:t>
                        </m:r>
                      </m:e>
                      <m:sub>
                        <m:r>
                          <a:rPr lang="en-CA" b="0" i="1" u="none" strike="noStrike" baseline="0" smtClean="0">
                            <a:latin typeface="Cambria Math" panose="02040503050406030204" pitchFamily="18" charset="0"/>
                          </a:rPr>
                          <m:t>2</m:t>
                        </m:r>
                      </m:sub>
                    </m:sSub>
                    <m:d>
                      <m:dPr>
                        <m:ctrlPr>
                          <a:rPr lang="en-CA" b="0" i="1" u="none" strike="noStrike" baseline="0" smtClean="0">
                            <a:latin typeface="Cambria Math" panose="02040503050406030204" pitchFamily="18" charset="0"/>
                          </a:rPr>
                        </m:ctrlPr>
                      </m:dPr>
                      <m:e>
                        <m:sSub>
                          <m:sSubPr>
                            <m:ctrlPr>
                              <a:rPr lang="en-CA" b="0" i="1" u="none" strike="noStrike" baseline="0" smtClean="0">
                                <a:latin typeface="Cambria Math" panose="02040503050406030204" pitchFamily="18" charset="0"/>
                              </a:rPr>
                            </m:ctrlPr>
                          </m:sSubPr>
                          <m:e>
                            <m:r>
                              <a:rPr lang="en-CA" b="0" i="1" u="none" strike="noStrike" baseline="0" smtClean="0">
                                <a:latin typeface="Cambria Math" panose="02040503050406030204" pitchFamily="18" charset="0"/>
                              </a:rPr>
                              <m:t>𝑎</m:t>
                            </m:r>
                          </m:e>
                          <m:sub>
                            <m:r>
                              <a:rPr lang="en-CA" b="0" i="1" u="none" strike="noStrike" baseline="0" smtClean="0">
                                <a:latin typeface="Cambria Math" panose="02040503050406030204" pitchFamily="18" charset="0"/>
                              </a:rPr>
                              <m:t>1</m:t>
                            </m:r>
                          </m:sub>
                        </m:sSub>
                        <m:d>
                          <m:dPr>
                            <m:ctrlPr>
                              <a:rPr lang="en-CA" b="0" i="1" u="none" strike="noStrike" baseline="0" smtClean="0">
                                <a:latin typeface="Cambria Math" panose="02040503050406030204" pitchFamily="18" charset="0"/>
                              </a:rPr>
                            </m:ctrlPr>
                          </m:dPr>
                          <m:e>
                            <m:r>
                              <a:rPr lang="en-CA" b="0" i="1" u="none" strike="noStrike" baseline="0" smtClean="0">
                                <a:latin typeface="Cambria Math" panose="02040503050406030204" pitchFamily="18" charset="0"/>
                              </a:rPr>
                              <m:t>𝑠</m:t>
                            </m:r>
                          </m:e>
                        </m:d>
                      </m:e>
                    </m:d>
                    <m:r>
                      <a:rPr lang="en-CA" b="0" i="1" u="none" strike="noStrike" baseline="0" smtClean="0">
                        <a:latin typeface="Cambria Math" panose="02040503050406030204" pitchFamily="18" charset="0"/>
                      </a:rPr>
                      <m:t>)</m:t>
                    </m:r>
                    <m:r>
                      <a:rPr lang="en-CA" b="0" i="1" u="none" strike="noStrike" baseline="0" smtClean="0">
                        <a:latin typeface="Cambria Math" panose="02040503050406030204" pitchFamily="18" charset="0"/>
                        <a:ea typeface="Cambria Math" panose="02040503050406030204" pitchFamily="18" charset="0"/>
                      </a:rPr>
                      <m:t>⊨</m:t>
                    </m:r>
                    <m:r>
                      <a:rPr lang="en-CA" b="0" i="1" u="none" strike="noStrike" baseline="0" smtClean="0">
                        <a:latin typeface="Cambria Math" panose="02040503050406030204" pitchFamily="18" charset="0"/>
                        <a:ea typeface="Cambria Math" panose="02040503050406030204" pitchFamily="18" charset="0"/>
                      </a:rPr>
                      <m:t>𝑔</m:t>
                    </m:r>
                  </m:oMath>
                </a14:m>
                <a:endParaRPr lang="en-CA" dirty="0"/>
              </a:p>
            </p:txBody>
          </p:sp>
        </mc:Choice>
        <mc:Fallback xmlns="">
          <p:sp>
            <p:nvSpPr>
              <p:cNvPr id="4" name="Content Placeholder 2">
                <a:extLst>
                  <a:ext uri="{FF2B5EF4-FFF2-40B4-BE49-F238E27FC236}">
                    <a16:creationId xmlns:a16="http://schemas.microsoft.com/office/drawing/2014/main" id="{5636307A-625C-4AA7-32E5-0039ABB66EDA}"/>
                  </a:ext>
                </a:extLst>
              </p:cNvPr>
              <p:cNvSpPr txBox="1">
                <a:spLocks noRot="1" noChangeAspect="1" noMove="1" noResize="1" noEditPoints="1" noAdjustHandles="1" noChangeArrowheads="1" noChangeShapeType="1" noTextEdit="1"/>
              </p:cNvSpPr>
              <p:nvPr/>
            </p:nvSpPr>
            <p:spPr>
              <a:xfrm>
                <a:off x="6441232" y="2601468"/>
                <a:ext cx="5266944" cy="3101983"/>
              </a:xfrm>
              <a:prstGeom prst="rect">
                <a:avLst/>
              </a:prstGeom>
              <a:blipFill>
                <a:blip r:embed="rId3"/>
                <a:stretch>
                  <a:fillRect l="-1042" t="-1179" r="-926"/>
                </a:stretch>
              </a:blipFill>
            </p:spPr>
            <p:txBody>
              <a:bodyPr/>
              <a:lstStyle/>
              <a:p>
                <a:r>
                  <a:rPr lang="en-CA">
                    <a:noFill/>
                  </a:rPr>
                  <a:t> </a:t>
                </a:r>
              </a:p>
            </p:txBody>
          </p:sp>
        </mc:Fallback>
      </mc:AlternateContent>
    </p:spTree>
    <p:extLst>
      <p:ext uri="{BB962C8B-B14F-4D97-AF65-F5344CB8AC3E}">
        <p14:creationId xmlns:p14="http://schemas.microsoft.com/office/powerpoint/2010/main" val="428804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75CE-F169-0BB0-CA54-FA5162AB9F36}"/>
              </a:ext>
            </a:extLst>
          </p:cNvPr>
          <p:cNvSpPr>
            <a:spLocks noGrp="1"/>
          </p:cNvSpPr>
          <p:nvPr>
            <p:ph type="title"/>
          </p:nvPr>
        </p:nvSpPr>
        <p:spPr>
          <a:xfrm>
            <a:off x="2231136" y="324612"/>
            <a:ext cx="7729728" cy="1188720"/>
          </a:xfrm>
        </p:spPr>
        <p:txBody>
          <a:bodyPr/>
          <a:lstStyle/>
          <a:p>
            <a:r>
              <a:rPr lang="en-CA" dirty="0"/>
              <a:t>Statement of the Problem</a:t>
            </a:r>
          </a:p>
        </p:txBody>
      </p:sp>
      <p:sp>
        <p:nvSpPr>
          <p:cNvPr id="3" name="Content Placeholder 2">
            <a:extLst>
              <a:ext uri="{FF2B5EF4-FFF2-40B4-BE49-F238E27FC236}">
                <a16:creationId xmlns:a16="http://schemas.microsoft.com/office/drawing/2014/main" id="{5B424EEC-36AF-D4DC-324D-4FE754126746}"/>
              </a:ext>
            </a:extLst>
          </p:cNvPr>
          <p:cNvSpPr>
            <a:spLocks noGrp="1"/>
          </p:cNvSpPr>
          <p:nvPr>
            <p:ph idx="1"/>
          </p:nvPr>
        </p:nvSpPr>
        <p:spPr>
          <a:xfrm>
            <a:off x="664464" y="1837944"/>
            <a:ext cx="10628376" cy="4695444"/>
          </a:xfrm>
        </p:spPr>
        <p:txBody>
          <a:bodyPr>
            <a:normAutofit fontScale="92500" lnSpcReduction="20000"/>
          </a:bodyPr>
          <a:lstStyle/>
          <a:p>
            <a:pPr marL="0" indent="0" algn="l">
              <a:buNone/>
            </a:pPr>
            <a:r>
              <a:rPr lang="en-US" dirty="0">
                <a:latin typeface="cmss10" panose="020B0500000000000000" pitchFamily="34" charset="0"/>
              </a:rPr>
              <a:t>Required:</a:t>
            </a:r>
          </a:p>
          <a:p>
            <a:r>
              <a:rPr lang="en-US" sz="1800" b="0" i="0" u="none" strike="noStrike" baseline="0" dirty="0">
                <a:latin typeface="cmss10" panose="020B0500000000000000" pitchFamily="34" charset="0"/>
              </a:rPr>
              <a:t>Codify the problem of finding a plan of length less then or equal to </a:t>
            </a:r>
            <a:r>
              <a:rPr lang="en-US" sz="1800" b="0" i="0" u="none" strike="noStrike" baseline="0" dirty="0">
                <a:latin typeface="CMSSI10"/>
              </a:rPr>
              <a:t>k </a:t>
            </a:r>
            <a:r>
              <a:rPr lang="en-US" sz="1800" b="0" i="0" u="none" strike="noStrike" baseline="0" dirty="0">
                <a:latin typeface="cmss10" panose="020B0500000000000000" pitchFamily="34" charset="0"/>
              </a:rPr>
              <a:t>for reaching the goal </a:t>
            </a:r>
            <a:r>
              <a:rPr lang="en-US" sz="1800" b="0" i="0" u="none" strike="noStrike" baseline="0" dirty="0">
                <a:latin typeface="CMSSI10"/>
              </a:rPr>
              <a:t>g </a:t>
            </a:r>
            <a:r>
              <a:rPr lang="en-US" sz="1800" b="0" i="0" u="none" strike="noStrike" baseline="0" dirty="0">
                <a:latin typeface="cmss10" panose="020B0500000000000000" pitchFamily="34" charset="0"/>
              </a:rPr>
              <a:t>from an initial state </a:t>
            </a:r>
            <a:r>
              <a:rPr lang="en-US" sz="1800" b="0" i="0" u="none" strike="noStrike" baseline="0" dirty="0">
                <a:latin typeface="CMSSI10"/>
              </a:rPr>
              <a:t>s</a:t>
            </a:r>
            <a:r>
              <a:rPr lang="en-US" sz="1800" b="0" i="0" u="none" strike="noStrike" baseline="0" dirty="0">
                <a:latin typeface="CMSS8"/>
              </a:rPr>
              <a:t>0 </a:t>
            </a:r>
            <a:r>
              <a:rPr lang="en-US" sz="1800" b="0" i="0" u="none" strike="noStrike" baseline="0" dirty="0">
                <a:latin typeface="cmss10" panose="020B0500000000000000" pitchFamily="34" charset="0"/>
              </a:rPr>
              <a:t>as a </a:t>
            </a:r>
            <a:r>
              <a:rPr lang="en-CA" sz="1800" b="0" i="0" u="none" strike="noStrike" baseline="0" dirty="0">
                <a:latin typeface="cmss10" panose="020B0500000000000000" pitchFamily="34" charset="0"/>
              </a:rPr>
              <a:t>SAT problem.</a:t>
            </a:r>
            <a:endParaRPr lang="en-US" sz="1800" b="0" i="0" u="none" strike="noStrike" baseline="0" dirty="0">
              <a:latin typeface="cmss10" panose="020B0500000000000000" pitchFamily="34" charset="0"/>
            </a:endParaRPr>
          </a:p>
          <a:p>
            <a:pPr algn="l"/>
            <a:r>
              <a:rPr lang="en-US" sz="1800" b="0" i="0" u="none" strike="noStrike" baseline="0" dirty="0">
                <a:latin typeface="cmss10" panose="020B0500000000000000" pitchFamily="34" charset="0"/>
              </a:rPr>
              <a:t>Create a planning domain to solve the planning problem shown in the following picture:</a:t>
            </a:r>
          </a:p>
          <a:p>
            <a:pPr marL="0" indent="0" algn="l">
              <a:buNone/>
            </a:pPr>
            <a:endParaRPr lang="en-US" sz="1800" b="0" i="0" u="none" strike="noStrike" baseline="0" dirty="0">
              <a:latin typeface="cmss10" panose="020B0500000000000000" pitchFamily="34" charset="0"/>
            </a:endParaRPr>
          </a:p>
          <a:p>
            <a:pPr algn="l"/>
            <a:endParaRPr lang="en-US" sz="1800" b="0" i="0" u="none" strike="noStrike" baseline="0" dirty="0">
              <a:latin typeface="cmss10" panose="020B0500000000000000" pitchFamily="34" charset="0"/>
            </a:endParaRPr>
          </a:p>
          <a:p>
            <a:pPr algn="l"/>
            <a:endParaRPr lang="en-US" dirty="0">
              <a:latin typeface="cmss10" panose="020B0500000000000000" pitchFamily="34" charset="0"/>
            </a:endParaRPr>
          </a:p>
          <a:p>
            <a:pPr algn="l"/>
            <a:endParaRPr lang="en-US" sz="1800" b="0" i="0" u="none" strike="noStrike" baseline="0" dirty="0">
              <a:latin typeface="cmss10" panose="020B0500000000000000" pitchFamily="34" charset="0"/>
            </a:endParaRPr>
          </a:p>
          <a:p>
            <a:pPr algn="l"/>
            <a:endParaRPr lang="en-US" sz="1800" b="0" i="0" u="none" strike="noStrike" baseline="0" dirty="0">
              <a:latin typeface="cmss10" panose="020B0500000000000000" pitchFamily="34" charset="0"/>
            </a:endParaRPr>
          </a:p>
          <a:p>
            <a:pPr algn="l"/>
            <a:endParaRPr lang="en-US" dirty="0">
              <a:latin typeface="cmss10" panose="020B0500000000000000" pitchFamily="34" charset="0"/>
            </a:endParaRPr>
          </a:p>
          <a:p>
            <a:pPr marL="0" indent="0" algn="l">
              <a:buNone/>
            </a:pPr>
            <a:r>
              <a:rPr lang="en-US" dirty="0">
                <a:latin typeface="cmss10" panose="020B0500000000000000" pitchFamily="34" charset="0"/>
              </a:rPr>
              <a:t>RULES</a:t>
            </a:r>
          </a:p>
          <a:p>
            <a:pPr algn="l"/>
            <a:r>
              <a:rPr lang="en-US" dirty="0">
                <a:latin typeface="cmss10" panose="020B0500000000000000" pitchFamily="34" charset="0"/>
              </a:rPr>
              <a:t>Y</a:t>
            </a:r>
            <a:r>
              <a:rPr lang="en-US" sz="1800" b="0" i="0" u="none" strike="noStrike" baseline="0" dirty="0">
                <a:latin typeface="cmss10" panose="020B0500000000000000" pitchFamily="34" charset="0"/>
              </a:rPr>
              <a:t>ou can move blocks only if they don't have other blocks on </a:t>
            </a:r>
            <a:r>
              <a:rPr lang="en-CA" sz="1800" b="0" i="0" u="none" strike="noStrike" baseline="0" dirty="0">
                <a:latin typeface="cmss10" panose="020B0500000000000000" pitchFamily="34" charset="0"/>
              </a:rPr>
              <a:t>top,</a:t>
            </a:r>
          </a:p>
          <a:p>
            <a:pPr algn="l"/>
            <a:r>
              <a:rPr lang="en-US" dirty="0">
                <a:latin typeface="cmss10" panose="020B0500000000000000" pitchFamily="34" charset="0"/>
              </a:rPr>
              <a:t>Y</a:t>
            </a:r>
            <a:r>
              <a:rPr lang="en-US" sz="1800" b="0" i="0" u="none" strike="noStrike" baseline="0" dirty="0">
                <a:latin typeface="cmss10" panose="020B0500000000000000" pitchFamily="34" charset="0"/>
              </a:rPr>
              <a:t>ou can move them either on top of other blocks or on the </a:t>
            </a:r>
            <a:r>
              <a:rPr lang="en-CA" sz="1800" b="0" i="0" u="none" strike="noStrike" baseline="0" dirty="0">
                <a:latin typeface="cmss10" panose="020B0500000000000000" pitchFamily="34" charset="0"/>
              </a:rPr>
              <a:t>table.</a:t>
            </a:r>
          </a:p>
          <a:p>
            <a:pPr algn="l"/>
            <a:r>
              <a:rPr lang="en-US" sz="1800" b="0" i="0" u="none" strike="noStrike" baseline="0" dirty="0">
                <a:latin typeface="cmss10" panose="020B0500000000000000" pitchFamily="34" charset="0"/>
              </a:rPr>
              <a:t>Find the smallest </a:t>
            </a:r>
            <a:r>
              <a:rPr lang="en-US" sz="1800" b="0" i="0" u="none" strike="noStrike" baseline="0" dirty="0">
                <a:latin typeface="CMSSI10"/>
              </a:rPr>
              <a:t>k </a:t>
            </a:r>
            <a:r>
              <a:rPr lang="en-US" sz="1800" b="0" i="0" u="none" strike="noStrike" baseline="0" dirty="0">
                <a:latin typeface="cmss10" panose="020B0500000000000000" pitchFamily="34" charset="0"/>
              </a:rPr>
              <a:t>for which a plan exists.</a:t>
            </a:r>
            <a:endParaRPr lang="en-CA" dirty="0"/>
          </a:p>
        </p:txBody>
      </p:sp>
      <p:pic>
        <p:nvPicPr>
          <p:cNvPr id="5" name="Content Placeholder 5" descr="A graph of a state and goals&#10;&#10;Description automatically generated">
            <a:extLst>
              <a:ext uri="{FF2B5EF4-FFF2-40B4-BE49-F238E27FC236}">
                <a16:creationId xmlns:a16="http://schemas.microsoft.com/office/drawing/2014/main" id="{9E7FFE8A-7A4F-08B7-2672-4C9446FEE73D}"/>
              </a:ext>
            </a:extLst>
          </p:cNvPr>
          <p:cNvPicPr>
            <a:picLocks noChangeAspect="1"/>
          </p:cNvPicPr>
          <p:nvPr/>
        </p:nvPicPr>
        <p:blipFill>
          <a:blip r:embed="rId2"/>
          <a:stretch>
            <a:fillRect/>
          </a:stretch>
        </p:blipFill>
        <p:spPr>
          <a:xfrm>
            <a:off x="3440240" y="3115923"/>
            <a:ext cx="4270375" cy="1924601"/>
          </a:xfrm>
          <a:prstGeom prst="rect">
            <a:avLst/>
          </a:prstGeom>
        </p:spPr>
      </p:pic>
    </p:spTree>
    <p:extLst>
      <p:ext uri="{BB962C8B-B14F-4D97-AF65-F5344CB8AC3E}">
        <p14:creationId xmlns:p14="http://schemas.microsoft.com/office/powerpoint/2010/main" val="247720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2E71-95AE-B013-5E0E-615553DEF4B7}"/>
              </a:ext>
            </a:extLst>
          </p:cNvPr>
          <p:cNvSpPr>
            <a:spLocks noGrp="1"/>
          </p:cNvSpPr>
          <p:nvPr>
            <p:ph type="title"/>
          </p:nvPr>
        </p:nvSpPr>
        <p:spPr>
          <a:xfrm>
            <a:off x="2231136" y="269748"/>
            <a:ext cx="7729728" cy="1188720"/>
          </a:xfrm>
        </p:spPr>
        <p:txBody>
          <a:bodyPr/>
          <a:lstStyle/>
          <a:p>
            <a:r>
              <a:rPr lang="en-CA" dirty="0"/>
              <a:t>Modelling the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C5EF07-25FF-E170-C855-6E4A516B1671}"/>
                  </a:ext>
                </a:extLst>
              </p:cNvPr>
              <p:cNvSpPr>
                <a:spLocks noGrp="1"/>
              </p:cNvSpPr>
              <p:nvPr>
                <p:ph idx="1"/>
              </p:nvPr>
            </p:nvSpPr>
            <p:spPr>
              <a:xfrm>
                <a:off x="774192" y="1764792"/>
                <a:ext cx="10643616" cy="4681728"/>
              </a:xfrm>
            </p:spPr>
            <p:txBody>
              <a:bodyPr>
                <a:normAutofit/>
              </a:bodyPr>
              <a:lstStyle/>
              <a:p>
                <a:r>
                  <a:rPr lang="en-CA" dirty="0"/>
                  <a:t>To solve the assigned Planning Problem, one must first create a set of predicates that define the state of the world. In this case, we have: </a:t>
                </a:r>
                <a:r>
                  <a:rPr lang="en-CA" dirty="0" err="1">
                    <a:solidFill>
                      <a:schemeClr val="accent3"/>
                    </a:solidFill>
                  </a:rPr>
                  <a:t>OnTable</a:t>
                </a:r>
                <a:r>
                  <a:rPr lang="en-CA" dirty="0">
                    <a:solidFill>
                      <a:schemeClr val="accent3"/>
                    </a:solidFill>
                  </a:rPr>
                  <a:t>(x), On(x, y), Clear(x), Hold(x), Empty</a:t>
                </a:r>
                <a:r>
                  <a:rPr lang="en-CA" dirty="0"/>
                  <a:t>.  These predicates can then be grounded in the domain of the blocks i.e. {A, B, C, D} to produce the required propositional variables.</a:t>
                </a:r>
              </a:p>
              <a:p>
                <a:r>
                  <a:rPr lang="en-CA" dirty="0"/>
                  <a:t>For this problem, the following predicates were chosen:</a:t>
                </a:r>
              </a:p>
              <a:p>
                <a:pPr lvl="1"/>
                <a:r>
                  <a:rPr lang="en-CA" dirty="0" err="1"/>
                  <a:t>OnTable</a:t>
                </a:r>
                <a:r>
                  <a:rPr lang="en-CA" dirty="0"/>
                  <a:t>(x) means that block x is on the table.</a:t>
                </a:r>
              </a:p>
              <a:p>
                <a:pPr lvl="1"/>
                <a:r>
                  <a:rPr lang="en-CA" dirty="0"/>
                  <a:t>On(x, y) means that block x is on block y</a:t>
                </a:r>
              </a:p>
              <a:p>
                <a:pPr lvl="1"/>
                <a:r>
                  <a:rPr lang="en-CA" dirty="0"/>
                  <a:t>Clear(x) means that there is nothing on top of block x</a:t>
                </a:r>
              </a:p>
              <a:p>
                <a:pPr lvl="1"/>
                <a:r>
                  <a:rPr lang="en-CA" dirty="0"/>
                  <a:t>Hold(x) means that the arm is holding block x</a:t>
                </a:r>
              </a:p>
              <a:p>
                <a:pPr lvl="1"/>
                <a:r>
                  <a:rPr lang="en-CA" dirty="0"/>
                  <a:t>Empty means that the arm is empty (is equivalent to </a:t>
                </a:r>
                <a14:m>
                  <m:oMath xmlns:m="http://schemas.openxmlformats.org/officeDocument/2006/math">
                    <m:nary>
                      <m:naryPr>
                        <m:chr m:val="⋀"/>
                        <m:subHide m:val="on"/>
                        <m:supHide m:val="on"/>
                        <m:ctrlPr>
                          <a:rPr lang="en-CA" b="0" i="1" smtClean="0">
                            <a:latin typeface="Cambria Math" panose="02040503050406030204" pitchFamily="18" charset="0"/>
                            <a:ea typeface="Cambria Math" panose="02040503050406030204" pitchFamily="18" charset="0"/>
                          </a:rPr>
                        </m:ctrlPr>
                      </m:naryPr>
                      <m:sub/>
                      <m:sup/>
                      <m:e>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𝐻𝑜𝑙𝑑</m:t>
                        </m:r>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𝑥</m:t>
                            </m:r>
                          </m:e>
                        </m:d>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𝑥</m:t>
                        </m:r>
                        <m:r>
                          <a:rPr lang="en-CA"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e>
                    </m:nary>
                  </m:oMath>
                </a14:m>
                <a:r>
                  <a:rPr lang="en-CA" dirty="0"/>
                  <a:t> )</a:t>
                </a:r>
              </a:p>
            </p:txBody>
          </p:sp>
        </mc:Choice>
        <mc:Fallback xmlns="">
          <p:sp>
            <p:nvSpPr>
              <p:cNvPr id="3" name="Content Placeholder 2">
                <a:extLst>
                  <a:ext uri="{FF2B5EF4-FFF2-40B4-BE49-F238E27FC236}">
                    <a16:creationId xmlns:a16="http://schemas.microsoft.com/office/drawing/2014/main" id="{45C5EF07-25FF-E170-C855-6E4A516B1671}"/>
                  </a:ext>
                </a:extLst>
              </p:cNvPr>
              <p:cNvSpPr>
                <a:spLocks noGrp="1" noRot="1" noChangeAspect="1" noMove="1" noResize="1" noEditPoints="1" noAdjustHandles="1" noChangeArrowheads="1" noChangeShapeType="1" noTextEdit="1"/>
              </p:cNvSpPr>
              <p:nvPr>
                <p:ph idx="1"/>
              </p:nvPr>
            </p:nvSpPr>
            <p:spPr>
              <a:xfrm>
                <a:off x="774192" y="1764792"/>
                <a:ext cx="10643616" cy="4681728"/>
              </a:xfrm>
              <a:blipFill>
                <a:blip r:embed="rId2"/>
                <a:stretch>
                  <a:fillRect l="-344" t="-781"/>
                </a:stretch>
              </a:blipFill>
            </p:spPr>
            <p:txBody>
              <a:bodyPr/>
              <a:lstStyle/>
              <a:p>
                <a:r>
                  <a:rPr lang="en-CA">
                    <a:noFill/>
                  </a:rPr>
                  <a:t> </a:t>
                </a:r>
              </a:p>
            </p:txBody>
          </p:sp>
        </mc:Fallback>
      </mc:AlternateContent>
    </p:spTree>
    <p:extLst>
      <p:ext uri="{BB962C8B-B14F-4D97-AF65-F5344CB8AC3E}">
        <p14:creationId xmlns:p14="http://schemas.microsoft.com/office/powerpoint/2010/main" val="364032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2E71-95AE-B013-5E0E-615553DEF4B7}"/>
              </a:ext>
            </a:extLst>
          </p:cNvPr>
          <p:cNvSpPr>
            <a:spLocks noGrp="1"/>
          </p:cNvSpPr>
          <p:nvPr>
            <p:ph type="title"/>
          </p:nvPr>
        </p:nvSpPr>
        <p:spPr>
          <a:xfrm>
            <a:off x="2231136" y="269748"/>
            <a:ext cx="7729728" cy="1188720"/>
          </a:xfrm>
        </p:spPr>
        <p:txBody>
          <a:bodyPr/>
          <a:lstStyle/>
          <a:p>
            <a:r>
              <a:rPr lang="en-CA" dirty="0"/>
              <a:t>Modelling the Problem</a:t>
            </a:r>
          </a:p>
        </p:txBody>
      </p:sp>
      <p:sp>
        <p:nvSpPr>
          <p:cNvPr id="3" name="Content Placeholder 2">
            <a:extLst>
              <a:ext uri="{FF2B5EF4-FFF2-40B4-BE49-F238E27FC236}">
                <a16:creationId xmlns:a16="http://schemas.microsoft.com/office/drawing/2014/main" id="{45C5EF07-25FF-E170-C855-6E4A516B1671}"/>
              </a:ext>
            </a:extLst>
          </p:cNvPr>
          <p:cNvSpPr>
            <a:spLocks noGrp="1"/>
          </p:cNvSpPr>
          <p:nvPr>
            <p:ph idx="1"/>
          </p:nvPr>
        </p:nvSpPr>
        <p:spPr>
          <a:xfrm>
            <a:off x="774192" y="1764792"/>
            <a:ext cx="10643616" cy="4681728"/>
          </a:xfrm>
        </p:spPr>
        <p:txBody>
          <a:bodyPr>
            <a:normAutofit/>
          </a:bodyPr>
          <a:lstStyle/>
          <a:p>
            <a:r>
              <a:rPr lang="en-CA" dirty="0"/>
              <a:t>Next, to find a plan, we create a </a:t>
            </a:r>
            <a:r>
              <a:rPr lang="en-CA" dirty="0">
                <a:solidFill>
                  <a:schemeClr val="accent3"/>
                </a:solidFill>
              </a:rPr>
              <a:t>planning graph</a:t>
            </a:r>
            <a:r>
              <a:rPr lang="en-CA" dirty="0"/>
              <a:t>. The planning graph is a graph whose nodes represent states and whose edges represent actions. </a:t>
            </a:r>
          </a:p>
          <a:p>
            <a:r>
              <a:rPr lang="en-CA" dirty="0"/>
              <a:t>A </a:t>
            </a:r>
            <a:r>
              <a:rPr lang="en-CA" dirty="0">
                <a:solidFill>
                  <a:schemeClr val="accent3"/>
                </a:solidFill>
              </a:rPr>
              <a:t>state</a:t>
            </a:r>
            <a:r>
              <a:rPr lang="en-CA" dirty="0"/>
              <a:t> is a collection of propositional variables which are True. Each propositional variable is derived from the grounding of a corresponding predicate in the domain of the blocks.</a:t>
            </a:r>
          </a:p>
          <a:p>
            <a:r>
              <a:rPr lang="en-CA" dirty="0"/>
              <a:t>An </a:t>
            </a:r>
            <a:r>
              <a:rPr lang="en-CA" dirty="0">
                <a:solidFill>
                  <a:schemeClr val="accent3"/>
                </a:solidFill>
              </a:rPr>
              <a:t>action</a:t>
            </a:r>
            <a:r>
              <a:rPr lang="en-CA" dirty="0"/>
              <a:t> allows for a transition between states. They are defined by their preconditions, add, and delete effects as per the previous section. </a:t>
            </a:r>
          </a:p>
          <a:p>
            <a:r>
              <a:rPr lang="en-CA" dirty="0"/>
              <a:t>For this problem the following actions were defined:</a:t>
            </a:r>
          </a:p>
          <a:p>
            <a:pPr lvl="1"/>
            <a:endParaRPr lang="en-CA" dirty="0"/>
          </a:p>
        </p:txBody>
      </p:sp>
      <p:graphicFrame>
        <p:nvGraphicFramePr>
          <p:cNvPr id="4" name="Table 4">
            <a:extLst>
              <a:ext uri="{FF2B5EF4-FFF2-40B4-BE49-F238E27FC236}">
                <a16:creationId xmlns:a16="http://schemas.microsoft.com/office/drawing/2014/main" id="{C6EDC51E-506B-FAEA-B071-584EACDC1013}"/>
              </a:ext>
            </a:extLst>
          </p:cNvPr>
          <p:cNvGraphicFramePr>
            <a:graphicFrameLocks noGrp="1"/>
          </p:cNvGraphicFramePr>
          <p:nvPr>
            <p:extLst>
              <p:ext uri="{D42A27DB-BD31-4B8C-83A1-F6EECF244321}">
                <p14:modId xmlns:p14="http://schemas.microsoft.com/office/powerpoint/2010/main" val="954892384"/>
              </p:ext>
            </p:extLst>
          </p:nvPr>
        </p:nvGraphicFramePr>
        <p:xfrm>
          <a:off x="1050877" y="4283077"/>
          <a:ext cx="10366931" cy="1828800"/>
        </p:xfrm>
        <a:graphic>
          <a:graphicData uri="http://schemas.openxmlformats.org/drawingml/2006/table">
            <a:tbl>
              <a:tblPr firstRow="1" bandRow="1">
                <a:tableStyleId>{5C22544A-7EE6-4342-B048-85BDC9FD1C3A}</a:tableStyleId>
              </a:tblPr>
              <a:tblGrid>
                <a:gridCol w="1787858">
                  <a:extLst>
                    <a:ext uri="{9D8B030D-6E8A-4147-A177-3AD203B41FA5}">
                      <a16:colId xmlns:a16="http://schemas.microsoft.com/office/drawing/2014/main" val="1966652923"/>
                    </a:ext>
                  </a:extLst>
                </a:gridCol>
                <a:gridCol w="2859691">
                  <a:extLst>
                    <a:ext uri="{9D8B030D-6E8A-4147-A177-3AD203B41FA5}">
                      <a16:colId xmlns:a16="http://schemas.microsoft.com/office/drawing/2014/main" val="2020847470"/>
                    </a:ext>
                  </a:extLst>
                </a:gridCol>
                <a:gridCol w="2859691">
                  <a:extLst>
                    <a:ext uri="{9D8B030D-6E8A-4147-A177-3AD203B41FA5}">
                      <a16:colId xmlns:a16="http://schemas.microsoft.com/office/drawing/2014/main" val="2163124724"/>
                    </a:ext>
                  </a:extLst>
                </a:gridCol>
                <a:gridCol w="2859691">
                  <a:extLst>
                    <a:ext uri="{9D8B030D-6E8A-4147-A177-3AD203B41FA5}">
                      <a16:colId xmlns:a16="http://schemas.microsoft.com/office/drawing/2014/main" val="3575322568"/>
                    </a:ext>
                  </a:extLst>
                </a:gridCol>
              </a:tblGrid>
              <a:tr h="0">
                <a:tc>
                  <a:txBody>
                    <a:bodyPr/>
                    <a:lstStyle/>
                    <a:p>
                      <a:r>
                        <a:rPr lang="en-CA" dirty="0"/>
                        <a:t>Actions</a:t>
                      </a:r>
                    </a:p>
                  </a:txBody>
                  <a:tcPr/>
                </a:tc>
                <a:tc>
                  <a:txBody>
                    <a:bodyPr/>
                    <a:lstStyle/>
                    <a:p>
                      <a:r>
                        <a:rPr lang="en-CA" dirty="0"/>
                        <a:t>Preconditions</a:t>
                      </a:r>
                    </a:p>
                  </a:txBody>
                  <a:tcPr/>
                </a:tc>
                <a:tc>
                  <a:txBody>
                    <a:bodyPr/>
                    <a:lstStyle/>
                    <a:p>
                      <a:r>
                        <a:rPr lang="en-CA" dirty="0"/>
                        <a:t>Add-effects</a:t>
                      </a:r>
                    </a:p>
                  </a:txBody>
                  <a:tcPr/>
                </a:tc>
                <a:tc>
                  <a:txBody>
                    <a:bodyPr/>
                    <a:lstStyle/>
                    <a:p>
                      <a:r>
                        <a:rPr lang="en-CA" dirty="0"/>
                        <a:t>Delete-effects</a:t>
                      </a:r>
                    </a:p>
                  </a:txBody>
                  <a:tcPr/>
                </a:tc>
                <a:extLst>
                  <a:ext uri="{0D108BD9-81ED-4DB2-BD59-A6C34878D82A}">
                    <a16:rowId xmlns:a16="http://schemas.microsoft.com/office/drawing/2014/main" val="2459862152"/>
                  </a:ext>
                </a:extLst>
              </a:tr>
              <a:tr h="0">
                <a:tc>
                  <a:txBody>
                    <a:bodyPr/>
                    <a:lstStyle/>
                    <a:p>
                      <a:r>
                        <a:rPr lang="en-CA" dirty="0" err="1"/>
                        <a:t>MoveFrom</a:t>
                      </a:r>
                      <a:r>
                        <a:rPr lang="en-CA" dirty="0"/>
                        <a:t>(x, y)</a:t>
                      </a:r>
                    </a:p>
                  </a:txBody>
                  <a:tcPr/>
                </a:tc>
                <a:tc>
                  <a:txBody>
                    <a:bodyPr/>
                    <a:lstStyle/>
                    <a:p>
                      <a:r>
                        <a:rPr lang="en-CA" dirty="0"/>
                        <a:t>Empty, On(x, y), Clear(x)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Hold(x), Clear(y)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Empty, On(x, y), Clear(x)</a:t>
                      </a:r>
                    </a:p>
                  </a:txBody>
                  <a:tcPr/>
                </a:tc>
                <a:extLst>
                  <a:ext uri="{0D108BD9-81ED-4DB2-BD59-A6C34878D82A}">
                    <a16:rowId xmlns:a16="http://schemas.microsoft.com/office/drawing/2014/main" val="3122472706"/>
                  </a:ext>
                </a:extLst>
              </a:tr>
              <a:tr h="0">
                <a:tc>
                  <a:txBody>
                    <a:bodyPr/>
                    <a:lstStyle/>
                    <a:p>
                      <a:r>
                        <a:rPr lang="en-CA" dirty="0" err="1"/>
                        <a:t>MoveTo</a:t>
                      </a:r>
                      <a:r>
                        <a:rPr lang="en-CA" dirty="0"/>
                        <a:t>(x, y)</a:t>
                      </a:r>
                    </a:p>
                  </a:txBody>
                  <a:tcPr/>
                </a:tc>
                <a:tc>
                  <a:txBody>
                    <a:bodyPr/>
                    <a:lstStyle/>
                    <a:p>
                      <a:r>
                        <a:rPr lang="en-CA" dirty="0"/>
                        <a:t>Hold(x), Clear(y)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On(x, y), Clear(x), Empty</a:t>
                      </a:r>
                    </a:p>
                  </a:txBody>
                  <a:tcPr/>
                </a:tc>
                <a:tc>
                  <a:txBody>
                    <a:bodyPr/>
                    <a:lstStyle/>
                    <a:p>
                      <a:r>
                        <a:rPr lang="en-CA" dirty="0"/>
                        <a:t>Hold(x), Clear(y)</a:t>
                      </a:r>
                    </a:p>
                  </a:txBody>
                  <a:tcPr/>
                </a:tc>
                <a:extLst>
                  <a:ext uri="{0D108BD9-81ED-4DB2-BD59-A6C34878D82A}">
                    <a16:rowId xmlns:a16="http://schemas.microsoft.com/office/drawing/2014/main" val="3800315038"/>
                  </a:ext>
                </a:extLst>
              </a:tr>
              <a:tr h="0">
                <a:tc>
                  <a:txBody>
                    <a:bodyPr/>
                    <a:lstStyle/>
                    <a:p>
                      <a:r>
                        <a:rPr lang="en-CA" dirty="0" err="1"/>
                        <a:t>FromTable</a:t>
                      </a:r>
                      <a:r>
                        <a:rPr lang="en-CA" dirty="0"/>
                        <a:t>(x)</a:t>
                      </a:r>
                    </a:p>
                  </a:txBody>
                  <a:tcPr/>
                </a:tc>
                <a:tc>
                  <a:txBody>
                    <a:bodyPr/>
                    <a:lstStyle/>
                    <a:p>
                      <a:r>
                        <a:rPr lang="en-CA" dirty="0" err="1"/>
                        <a:t>OnTable</a:t>
                      </a:r>
                      <a:r>
                        <a:rPr lang="en-CA" dirty="0"/>
                        <a:t>(x), Clear(x), Empty</a:t>
                      </a:r>
                    </a:p>
                  </a:txBody>
                  <a:tcPr/>
                </a:tc>
                <a:tc>
                  <a:txBody>
                    <a:bodyPr/>
                    <a:lstStyle/>
                    <a:p>
                      <a:r>
                        <a:rPr lang="en-CA" dirty="0"/>
                        <a:t>Hold(x)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OnTable</a:t>
                      </a:r>
                      <a:r>
                        <a:rPr lang="en-CA" dirty="0"/>
                        <a:t>(x), Clear(x), Empty</a:t>
                      </a:r>
                    </a:p>
                  </a:txBody>
                  <a:tcPr/>
                </a:tc>
                <a:extLst>
                  <a:ext uri="{0D108BD9-81ED-4DB2-BD59-A6C34878D82A}">
                    <a16:rowId xmlns:a16="http://schemas.microsoft.com/office/drawing/2014/main" val="3092341103"/>
                  </a:ext>
                </a:extLst>
              </a:tr>
              <a:tr h="0">
                <a:tc>
                  <a:txBody>
                    <a:bodyPr/>
                    <a:lstStyle/>
                    <a:p>
                      <a:r>
                        <a:rPr lang="en-CA" dirty="0" err="1"/>
                        <a:t>ToTable</a:t>
                      </a:r>
                      <a:r>
                        <a:rPr lang="en-CA"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Hold(x)</a:t>
                      </a:r>
                    </a:p>
                  </a:txBody>
                  <a:tcPr/>
                </a:tc>
                <a:tc>
                  <a:txBody>
                    <a:bodyPr/>
                    <a:lstStyle/>
                    <a:p>
                      <a:r>
                        <a:rPr lang="en-CA" dirty="0" err="1"/>
                        <a:t>OnTable</a:t>
                      </a:r>
                      <a:r>
                        <a:rPr lang="en-CA" dirty="0"/>
                        <a:t>(x), Clear(x), Empty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Hold(x)</a:t>
                      </a:r>
                    </a:p>
                  </a:txBody>
                  <a:tcPr/>
                </a:tc>
                <a:extLst>
                  <a:ext uri="{0D108BD9-81ED-4DB2-BD59-A6C34878D82A}">
                    <a16:rowId xmlns:a16="http://schemas.microsoft.com/office/drawing/2014/main" val="1056929205"/>
                  </a:ext>
                </a:extLst>
              </a:tr>
            </a:tbl>
          </a:graphicData>
        </a:graphic>
      </p:graphicFrame>
    </p:spTree>
    <p:extLst>
      <p:ext uri="{BB962C8B-B14F-4D97-AF65-F5344CB8AC3E}">
        <p14:creationId xmlns:p14="http://schemas.microsoft.com/office/powerpoint/2010/main" val="206633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2E71-95AE-B013-5E0E-615553DEF4B7}"/>
              </a:ext>
            </a:extLst>
          </p:cNvPr>
          <p:cNvSpPr>
            <a:spLocks noGrp="1"/>
          </p:cNvSpPr>
          <p:nvPr>
            <p:ph type="title"/>
          </p:nvPr>
        </p:nvSpPr>
        <p:spPr>
          <a:xfrm>
            <a:off x="2231136" y="269748"/>
            <a:ext cx="7729728" cy="1188720"/>
          </a:xfrm>
        </p:spPr>
        <p:txBody>
          <a:bodyPr/>
          <a:lstStyle/>
          <a:p>
            <a:r>
              <a:rPr lang="en-CA" dirty="0"/>
              <a:t>Modelling the Problem</a:t>
            </a:r>
          </a:p>
        </p:txBody>
      </p:sp>
      <p:sp>
        <p:nvSpPr>
          <p:cNvPr id="3" name="Content Placeholder 2">
            <a:extLst>
              <a:ext uri="{FF2B5EF4-FFF2-40B4-BE49-F238E27FC236}">
                <a16:creationId xmlns:a16="http://schemas.microsoft.com/office/drawing/2014/main" id="{45C5EF07-25FF-E170-C855-6E4A516B1671}"/>
              </a:ext>
            </a:extLst>
          </p:cNvPr>
          <p:cNvSpPr>
            <a:spLocks noGrp="1"/>
          </p:cNvSpPr>
          <p:nvPr>
            <p:ph idx="1"/>
          </p:nvPr>
        </p:nvSpPr>
        <p:spPr>
          <a:xfrm>
            <a:off x="774192" y="1764792"/>
            <a:ext cx="10643616" cy="4681728"/>
          </a:xfrm>
        </p:spPr>
        <p:txBody>
          <a:bodyPr>
            <a:normAutofit/>
          </a:bodyPr>
          <a:lstStyle/>
          <a:p>
            <a:r>
              <a:rPr lang="en-CA" dirty="0"/>
              <a:t>Once the planning graph has been built, a plan can be extracted by finding a </a:t>
            </a:r>
            <a:r>
              <a:rPr lang="en-CA" dirty="0">
                <a:solidFill>
                  <a:schemeClr val="accent3"/>
                </a:solidFill>
              </a:rPr>
              <a:t>path</a:t>
            </a:r>
            <a:r>
              <a:rPr lang="en-CA" dirty="0"/>
              <a:t> from the initial state to the goal state via a series of actions. The </a:t>
            </a:r>
            <a:r>
              <a:rPr lang="en-CA" dirty="0">
                <a:solidFill>
                  <a:schemeClr val="accent3"/>
                </a:solidFill>
              </a:rPr>
              <a:t>optimal path</a:t>
            </a:r>
            <a:r>
              <a:rPr lang="en-CA" dirty="0"/>
              <a:t> is then given by the shortest path between the two required states. </a:t>
            </a:r>
          </a:p>
          <a:p>
            <a:r>
              <a:rPr lang="en-CA" dirty="0"/>
              <a:t>The task of finding the optimal path can be solved using </a:t>
            </a:r>
            <a:r>
              <a:rPr lang="en-CA" dirty="0">
                <a:solidFill>
                  <a:schemeClr val="accent3"/>
                </a:solidFill>
              </a:rPr>
              <a:t>maximum satisfiability</a:t>
            </a:r>
            <a:r>
              <a:rPr lang="en-CA" dirty="0"/>
              <a:t>. The length of the optimal path gives the smallest </a:t>
            </a:r>
            <a:r>
              <a:rPr lang="en-CA" dirty="0">
                <a:solidFill>
                  <a:schemeClr val="accent3"/>
                </a:solidFill>
              </a:rPr>
              <a:t>k</a:t>
            </a:r>
            <a:r>
              <a:rPr lang="en-CA" dirty="0"/>
              <a:t> (number of actions) for which a plan exists.</a:t>
            </a:r>
          </a:p>
          <a:p>
            <a:r>
              <a:rPr lang="en-CA" dirty="0"/>
              <a:t>Modelling the optimal path can be done by using a set of weighted propositional formulas, and then solved for an assignment </a:t>
            </a:r>
            <a:r>
              <a:rPr lang="en-CA"/>
              <a:t>of literals (nodes) </a:t>
            </a:r>
            <a:r>
              <a:rPr lang="en-CA" dirty="0"/>
              <a:t>that satisfies all the formulas. There are many </a:t>
            </a:r>
            <a:r>
              <a:rPr lang="en-CA" dirty="0" err="1">
                <a:solidFill>
                  <a:schemeClr val="accent3"/>
                </a:solidFill>
              </a:rPr>
              <a:t>SATSolvers</a:t>
            </a:r>
            <a:r>
              <a:rPr lang="en-CA" dirty="0"/>
              <a:t> available and for this project </a:t>
            </a:r>
            <a:r>
              <a:rPr lang="en-CA" dirty="0">
                <a:solidFill>
                  <a:schemeClr val="accent3"/>
                </a:solidFill>
              </a:rPr>
              <a:t>RC2</a:t>
            </a:r>
            <a:r>
              <a:rPr lang="en-CA" dirty="0"/>
              <a:t> was used because it is efficient and user-friendly implementation in python.</a:t>
            </a:r>
          </a:p>
        </p:txBody>
      </p:sp>
    </p:spTree>
    <p:extLst>
      <p:ext uri="{BB962C8B-B14F-4D97-AF65-F5344CB8AC3E}">
        <p14:creationId xmlns:p14="http://schemas.microsoft.com/office/powerpoint/2010/main" val="383173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2E71-95AE-B013-5E0E-615553DEF4B7}"/>
              </a:ext>
            </a:extLst>
          </p:cNvPr>
          <p:cNvSpPr>
            <a:spLocks noGrp="1"/>
          </p:cNvSpPr>
          <p:nvPr>
            <p:ph type="title"/>
          </p:nvPr>
        </p:nvSpPr>
        <p:spPr>
          <a:xfrm>
            <a:off x="2231136" y="269748"/>
            <a:ext cx="7729728" cy="1188720"/>
          </a:xfrm>
        </p:spPr>
        <p:txBody>
          <a:bodyPr/>
          <a:lstStyle/>
          <a:p>
            <a:r>
              <a:rPr lang="en-CA" dirty="0"/>
              <a:t>Implementation</a:t>
            </a:r>
          </a:p>
        </p:txBody>
      </p:sp>
      <p:sp>
        <p:nvSpPr>
          <p:cNvPr id="3" name="Content Placeholder 2">
            <a:extLst>
              <a:ext uri="{FF2B5EF4-FFF2-40B4-BE49-F238E27FC236}">
                <a16:creationId xmlns:a16="http://schemas.microsoft.com/office/drawing/2014/main" id="{45C5EF07-25FF-E170-C855-6E4A516B1671}"/>
              </a:ext>
            </a:extLst>
          </p:cNvPr>
          <p:cNvSpPr>
            <a:spLocks noGrp="1"/>
          </p:cNvSpPr>
          <p:nvPr>
            <p:ph idx="1"/>
          </p:nvPr>
        </p:nvSpPr>
        <p:spPr>
          <a:xfrm>
            <a:off x="774192" y="1764793"/>
            <a:ext cx="10643616" cy="4823460"/>
          </a:xfrm>
        </p:spPr>
        <p:txBody>
          <a:bodyPr>
            <a:normAutofit lnSpcReduction="10000"/>
          </a:bodyPr>
          <a:lstStyle/>
          <a:p>
            <a:r>
              <a:rPr lang="en-CA" dirty="0"/>
              <a:t>One of the more difficult tasks for this project was modelling using propositional logic. The benefits of predicate logic is its expressivity. Using the </a:t>
            </a:r>
            <a:r>
              <a:rPr lang="en-CA" dirty="0" err="1">
                <a:latin typeface="Courier New" panose="02070309020205020404" pitchFamily="49" charset="0"/>
                <a:cs typeface="Courier New" panose="02070309020205020404" pitchFamily="49" charset="0"/>
              </a:rPr>
              <a:t>sympy</a:t>
            </a:r>
            <a:r>
              <a:rPr lang="en-CA" dirty="0"/>
              <a:t> library allows for the use of symbols for Boolean propositional logic. </a:t>
            </a:r>
          </a:p>
          <a:p>
            <a:r>
              <a:rPr lang="en-CA" dirty="0"/>
              <a:t>When attempting to use these symbols for predicate logic, we lose the expressivity because when the predicate becomes symbolic it can no longer be parsed as a predicate and we lose the information about properties and relations between objects. </a:t>
            </a:r>
          </a:p>
          <a:p>
            <a:r>
              <a:rPr lang="en-CA" dirty="0"/>
              <a:t>One way to combat this would be to define a new class in python for a predicate data type. However, a much simpler solution is to simply use strings. Parsing the string allows us to determine which predicates are being applied to which objects in the grounding of the domain.</a:t>
            </a:r>
          </a:p>
          <a:p>
            <a:r>
              <a:rPr lang="en-CA" dirty="0"/>
              <a:t>The collection of the set of strings representing the grounded predicates, can then be treated as propositional variables without loss of expressivity.</a:t>
            </a:r>
          </a:p>
          <a:p>
            <a:r>
              <a:rPr lang="en-CA" dirty="0"/>
              <a:t>Important prerequisites:</a:t>
            </a:r>
          </a:p>
          <a:p>
            <a:pPr lvl="1"/>
            <a:r>
              <a:rPr lang="en-CA" dirty="0"/>
              <a:t>The python code does not perform inference. It assumes that the initial and goal states are described in their entirety and contains no omissions. For example, for a human it may be enough to state that there are 4 blocks A, B, C, and D and that </a:t>
            </a:r>
            <a:r>
              <a:rPr lang="en-CA" dirty="0">
                <a:latin typeface="Courier New" panose="02070309020205020404" pitchFamily="49" charset="0"/>
                <a:cs typeface="Courier New" panose="02070309020205020404" pitchFamily="49" charset="0"/>
              </a:rPr>
              <a:t>S</a:t>
            </a:r>
            <a:r>
              <a:rPr lang="en-CA" baseline="-25000" dirty="0">
                <a:latin typeface="Courier New" panose="02070309020205020404" pitchFamily="49" charset="0"/>
                <a:cs typeface="Courier New" panose="02070309020205020404" pitchFamily="49" charset="0"/>
              </a:rPr>
              <a:t>0 </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OnTable</a:t>
            </a:r>
            <a:r>
              <a:rPr lang="en-CA" dirty="0">
                <a:latin typeface="Courier New" panose="02070309020205020404" pitchFamily="49" charset="0"/>
                <a:cs typeface="Courier New" panose="02070309020205020404" pitchFamily="49" charset="0"/>
              </a:rPr>
              <a:t>(A), </a:t>
            </a:r>
            <a:r>
              <a:rPr lang="en-CA" dirty="0" err="1">
                <a:latin typeface="Courier New" panose="02070309020205020404" pitchFamily="49" charset="0"/>
                <a:cs typeface="Courier New" panose="02070309020205020404" pitchFamily="49" charset="0"/>
              </a:rPr>
              <a:t>OnTable</a:t>
            </a:r>
            <a:r>
              <a:rPr lang="en-CA" dirty="0">
                <a:latin typeface="Courier New" panose="02070309020205020404" pitchFamily="49" charset="0"/>
                <a:cs typeface="Courier New" panose="02070309020205020404" pitchFamily="49" charset="0"/>
              </a:rPr>
              <a:t>(C), </a:t>
            </a:r>
            <a:r>
              <a:rPr lang="en-CA" dirty="0" err="1">
                <a:latin typeface="Courier New" panose="02070309020205020404" pitchFamily="49" charset="0"/>
                <a:cs typeface="Courier New" panose="02070309020205020404" pitchFamily="49" charset="0"/>
              </a:rPr>
              <a:t>OnTable</a:t>
            </a:r>
            <a:r>
              <a:rPr lang="en-CA" dirty="0">
                <a:latin typeface="Courier New" panose="02070309020205020404" pitchFamily="49" charset="0"/>
                <a:cs typeface="Courier New" panose="02070309020205020404" pitchFamily="49" charset="0"/>
              </a:rPr>
              <a:t>(D), On(B, A)}</a:t>
            </a:r>
            <a:r>
              <a:rPr lang="en-CA" dirty="0"/>
              <a:t> from this we can infer Blocks B, C, and D are Clear and the arm is Empty.  However, the program requires that the property of being Clear and Empty is explicitly stated with the appropriate predicates for each block.</a:t>
            </a:r>
          </a:p>
        </p:txBody>
      </p:sp>
    </p:spTree>
    <p:extLst>
      <p:ext uri="{BB962C8B-B14F-4D97-AF65-F5344CB8AC3E}">
        <p14:creationId xmlns:p14="http://schemas.microsoft.com/office/powerpoint/2010/main" val="10094736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2667</TotalTime>
  <Words>3110</Words>
  <Application>Microsoft Office PowerPoint</Application>
  <PresentationFormat>Widescreen</PresentationFormat>
  <Paragraphs>223</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Cambria Math</vt:lpstr>
      <vt:lpstr>cmmi10</vt:lpstr>
      <vt:lpstr>cmss10</vt:lpstr>
      <vt:lpstr>CMSS8</vt:lpstr>
      <vt:lpstr>CMSSBX10</vt:lpstr>
      <vt:lpstr>CMSSI10</vt:lpstr>
      <vt:lpstr>CMSSI8</vt:lpstr>
      <vt:lpstr>cmsy10</vt:lpstr>
      <vt:lpstr>Courier New</vt:lpstr>
      <vt:lpstr>Gill Sans MT</vt:lpstr>
      <vt:lpstr>Parcel</vt:lpstr>
      <vt:lpstr>Planning Problem and Maximum Satisfiability</vt:lpstr>
      <vt:lpstr>Table of Contents</vt:lpstr>
      <vt:lpstr>The Planning Problem</vt:lpstr>
      <vt:lpstr>Statement of the Problem</vt:lpstr>
      <vt:lpstr>Statement of the Problem</vt:lpstr>
      <vt:lpstr>Modelling the Problem</vt:lpstr>
      <vt:lpstr>Modelling the Problem</vt:lpstr>
      <vt:lpstr>Modelling the Problem</vt:lpstr>
      <vt:lpstr>Implementation</vt:lpstr>
      <vt:lpstr>Shortest Path</vt:lpstr>
      <vt:lpstr>Demonstration of Solving the Planning Problem</vt:lpstr>
      <vt:lpstr>The Assigned PROBLEM</vt:lpstr>
      <vt:lpstr>The PlanGraph</vt:lpstr>
      <vt:lpstr>The Plan Graph</vt:lpstr>
      <vt:lpstr>PowerPoint Presentation</vt:lpstr>
      <vt:lpstr>PowerPoint Presentation</vt:lpstr>
      <vt:lpstr>DIMACS ENCODING of Shortest Path</vt:lpstr>
      <vt:lpstr>Optimal Plan</vt:lpstr>
      <vt:lpstr>PowerPoint Presentation</vt:lpstr>
      <vt:lpstr>The Optimal plan Visualized on the Plan Graph</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Problem and Maximum Satisfiability</dc:title>
  <dc:creator>Romain Chelsie Adelle Renessa</dc:creator>
  <cp:lastModifiedBy>Romain Chelsie Adelle Renessa</cp:lastModifiedBy>
  <cp:revision>46</cp:revision>
  <dcterms:created xsi:type="dcterms:W3CDTF">2023-08-27T15:54:40Z</dcterms:created>
  <dcterms:modified xsi:type="dcterms:W3CDTF">2023-09-15T12:17:42Z</dcterms:modified>
</cp:coreProperties>
</file>