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7"/>
  </p:notesMasterIdLst>
  <p:handoutMasterIdLst>
    <p:handoutMasterId r:id="rId28"/>
  </p:handoutMasterIdLst>
  <p:sldIdLst>
    <p:sldId id="256" r:id="rId5"/>
    <p:sldId id="258" r:id="rId6"/>
    <p:sldId id="279" r:id="rId7"/>
    <p:sldId id="280" r:id="rId8"/>
    <p:sldId id="281" r:id="rId9"/>
    <p:sldId id="275" r:id="rId10"/>
    <p:sldId id="276" r:id="rId11"/>
    <p:sldId id="292" r:id="rId12"/>
    <p:sldId id="293" r:id="rId13"/>
    <p:sldId id="294" r:id="rId14"/>
    <p:sldId id="282" r:id="rId15"/>
    <p:sldId id="283" r:id="rId16"/>
    <p:sldId id="284" r:id="rId17"/>
    <p:sldId id="286" r:id="rId18"/>
    <p:sldId id="287" r:id="rId19"/>
    <p:sldId id="288" r:id="rId20"/>
    <p:sldId id="295" r:id="rId21"/>
    <p:sldId id="296" r:id="rId22"/>
    <p:sldId id="289" r:id="rId23"/>
    <p:sldId id="290" r:id="rId24"/>
    <p:sldId id="291" r:id="rId25"/>
    <p:sldId id="274" r:id="rId26"/>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3" d="100"/>
          <a:sy n="83" d="100"/>
        </p:scale>
        <p:origin x="686" y="10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D886A8C-5A3C-49B5-921E-668EDFFA925A}" type="datetime1">
              <a:rPr lang="it-IT" smtClean="0"/>
              <a:t>20/02/2024</a:t>
            </a:fld>
            <a:endParaRPr lang="it-IT"/>
          </a:p>
        </p:txBody>
      </p:sp>
      <p:sp>
        <p:nvSpPr>
          <p:cNvPr id="4" name="Segnaposto piè di pagina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it-IT" smtClean="0"/>
              <a:t>‹N›</a:t>
            </a:fld>
            <a:endParaRPr lang="it-IT"/>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53B7065-BDF9-4B86-AAAE-34B6A26E2649}" type="datetime1">
              <a:rPr lang="it-IT" noProof="0" smtClean="0"/>
              <a:t>20/02/2024</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it-IT" noProof="0" smtClean="0"/>
              <a:t>‹N›</a:t>
            </a:fld>
            <a:endParaRPr lang="it-IT"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F3544625-0ADF-4414-89A2-9E135F0C849F}" type="slidenum">
              <a:rPr lang="it-IT" smtClean="0"/>
              <a:t>1</a:t>
            </a:fld>
            <a:endParaRPr lang="it-IT"/>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F3544625-0ADF-4414-89A2-9E135F0C849F}" type="slidenum">
              <a:rPr lang="it-IT" smtClean="0"/>
              <a:t>2</a:t>
            </a:fld>
            <a:endParaRPr lang="it-IT"/>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CF592-A264-C727-753D-914D6D9F2A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FAAE0CE-A50C-9A30-DBD5-4D6CB1B011C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2FB70BA-3683-C3C1-9EF0-499A6B84810D}"/>
              </a:ext>
            </a:extLst>
          </p:cNvPr>
          <p:cNvSpPr>
            <a:spLocks noGrp="1"/>
          </p:cNvSpPr>
          <p:nvPr>
            <p:ph type="body" idx="1"/>
          </p:nvPr>
        </p:nvSpPr>
        <p:spPr/>
        <p:txBody>
          <a:bodyPr rtlCol="0"/>
          <a:lstStyle/>
          <a:p>
            <a:pPr rtl="0"/>
            <a:endParaRPr lang="it-IT"/>
          </a:p>
        </p:txBody>
      </p:sp>
      <p:sp>
        <p:nvSpPr>
          <p:cNvPr id="4" name="Segnaposto numero diapositiva 3">
            <a:extLst>
              <a:ext uri="{FF2B5EF4-FFF2-40B4-BE49-F238E27FC236}">
                <a16:creationId xmlns:a16="http://schemas.microsoft.com/office/drawing/2014/main" id="{8E92AF93-27CF-FACA-EC62-64FFF2BAD035}"/>
              </a:ext>
            </a:extLst>
          </p:cNvPr>
          <p:cNvSpPr>
            <a:spLocks noGrp="1"/>
          </p:cNvSpPr>
          <p:nvPr>
            <p:ph type="sldNum" sz="quarter" idx="5"/>
          </p:nvPr>
        </p:nvSpPr>
        <p:spPr/>
        <p:txBody>
          <a:bodyPr rtlCol="0"/>
          <a:lstStyle/>
          <a:p>
            <a:pPr rtl="0"/>
            <a:fld id="{F3544625-0ADF-4414-89A2-9E135F0C849F}" type="slidenum">
              <a:rPr lang="it-IT" smtClean="0"/>
              <a:t>3</a:t>
            </a:fld>
            <a:endParaRPr lang="it-IT"/>
          </a:p>
        </p:txBody>
      </p:sp>
    </p:spTree>
    <p:extLst>
      <p:ext uri="{BB962C8B-B14F-4D97-AF65-F5344CB8AC3E}">
        <p14:creationId xmlns:p14="http://schemas.microsoft.com/office/powerpoint/2010/main" val="1822821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01444-D595-2FF9-0B10-9B4E9319EEB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97A7C63-0191-869D-A3F3-8B5F8B8F1DD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2438F4-9B89-D556-CE4A-7F5F8F690068}"/>
              </a:ext>
            </a:extLst>
          </p:cNvPr>
          <p:cNvSpPr>
            <a:spLocks noGrp="1"/>
          </p:cNvSpPr>
          <p:nvPr>
            <p:ph type="body" idx="1"/>
          </p:nvPr>
        </p:nvSpPr>
        <p:spPr/>
        <p:txBody>
          <a:bodyPr rtlCol="0"/>
          <a:lstStyle/>
          <a:p>
            <a:pPr rtl="0"/>
            <a:endParaRPr lang="it-IT"/>
          </a:p>
        </p:txBody>
      </p:sp>
      <p:sp>
        <p:nvSpPr>
          <p:cNvPr id="4" name="Segnaposto numero diapositiva 3">
            <a:extLst>
              <a:ext uri="{FF2B5EF4-FFF2-40B4-BE49-F238E27FC236}">
                <a16:creationId xmlns:a16="http://schemas.microsoft.com/office/drawing/2014/main" id="{C161E7C8-05C7-4E53-082F-CDB63B89A06C}"/>
              </a:ext>
            </a:extLst>
          </p:cNvPr>
          <p:cNvSpPr>
            <a:spLocks noGrp="1"/>
          </p:cNvSpPr>
          <p:nvPr>
            <p:ph type="sldNum" sz="quarter" idx="5"/>
          </p:nvPr>
        </p:nvSpPr>
        <p:spPr/>
        <p:txBody>
          <a:bodyPr rtlCol="0"/>
          <a:lstStyle/>
          <a:p>
            <a:pPr rtl="0"/>
            <a:fld id="{F3544625-0ADF-4414-89A2-9E135F0C849F}" type="slidenum">
              <a:rPr lang="it-IT" smtClean="0"/>
              <a:t>4</a:t>
            </a:fld>
            <a:endParaRPr lang="it-IT"/>
          </a:p>
        </p:txBody>
      </p:sp>
    </p:spTree>
    <p:extLst>
      <p:ext uri="{BB962C8B-B14F-4D97-AF65-F5344CB8AC3E}">
        <p14:creationId xmlns:p14="http://schemas.microsoft.com/office/powerpoint/2010/main" val="1976363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44075-4011-FEFA-EA86-23A3274B0E7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39771F-F93B-9478-76BA-A0FBE488C95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1B8F5ED-6912-6FB2-78FF-18E639F91165}"/>
              </a:ext>
            </a:extLst>
          </p:cNvPr>
          <p:cNvSpPr>
            <a:spLocks noGrp="1"/>
          </p:cNvSpPr>
          <p:nvPr>
            <p:ph type="body" idx="1"/>
          </p:nvPr>
        </p:nvSpPr>
        <p:spPr/>
        <p:txBody>
          <a:bodyPr rtlCol="0"/>
          <a:lstStyle/>
          <a:p>
            <a:pPr rtl="0"/>
            <a:endParaRPr lang="it-IT"/>
          </a:p>
        </p:txBody>
      </p:sp>
      <p:sp>
        <p:nvSpPr>
          <p:cNvPr id="4" name="Segnaposto numero diapositiva 3">
            <a:extLst>
              <a:ext uri="{FF2B5EF4-FFF2-40B4-BE49-F238E27FC236}">
                <a16:creationId xmlns:a16="http://schemas.microsoft.com/office/drawing/2014/main" id="{078B2556-65D5-F79D-E0A0-F590DD4F7509}"/>
              </a:ext>
            </a:extLst>
          </p:cNvPr>
          <p:cNvSpPr>
            <a:spLocks noGrp="1"/>
          </p:cNvSpPr>
          <p:nvPr>
            <p:ph type="sldNum" sz="quarter" idx="5"/>
          </p:nvPr>
        </p:nvSpPr>
        <p:spPr/>
        <p:txBody>
          <a:bodyPr rtlCol="0"/>
          <a:lstStyle/>
          <a:p>
            <a:pPr rtl="0"/>
            <a:fld id="{F3544625-0ADF-4414-89A2-9E135F0C849F}" type="slidenum">
              <a:rPr lang="it-IT" smtClean="0"/>
              <a:t>5</a:t>
            </a:fld>
            <a:endParaRPr lang="it-IT"/>
          </a:p>
        </p:txBody>
      </p:sp>
    </p:spTree>
    <p:extLst>
      <p:ext uri="{BB962C8B-B14F-4D97-AF65-F5344CB8AC3E}">
        <p14:creationId xmlns:p14="http://schemas.microsoft.com/office/powerpoint/2010/main" val="52136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1943E-21F8-549C-017A-4502B2609A7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CB1229-45F7-5735-EB11-592AA9D6CF9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53A0CED-9FFD-4EE6-B2A3-A54804B8B2AA}"/>
              </a:ext>
            </a:extLst>
          </p:cNvPr>
          <p:cNvSpPr>
            <a:spLocks noGrp="1"/>
          </p:cNvSpPr>
          <p:nvPr>
            <p:ph type="body" idx="1"/>
          </p:nvPr>
        </p:nvSpPr>
        <p:spPr/>
        <p:txBody>
          <a:bodyPr rtlCol="0"/>
          <a:lstStyle/>
          <a:p>
            <a:pPr rtl="0"/>
            <a:endParaRPr lang="it-IT"/>
          </a:p>
        </p:txBody>
      </p:sp>
      <p:sp>
        <p:nvSpPr>
          <p:cNvPr id="4" name="Segnaposto numero diapositiva 3">
            <a:extLst>
              <a:ext uri="{FF2B5EF4-FFF2-40B4-BE49-F238E27FC236}">
                <a16:creationId xmlns:a16="http://schemas.microsoft.com/office/drawing/2014/main" id="{EE16729D-711F-C358-5BEB-E7CB84CD6F50}"/>
              </a:ext>
            </a:extLst>
          </p:cNvPr>
          <p:cNvSpPr>
            <a:spLocks noGrp="1"/>
          </p:cNvSpPr>
          <p:nvPr>
            <p:ph type="sldNum" sz="quarter" idx="5"/>
          </p:nvPr>
        </p:nvSpPr>
        <p:spPr/>
        <p:txBody>
          <a:bodyPr rtlCol="0"/>
          <a:lstStyle/>
          <a:p>
            <a:pPr rtl="0"/>
            <a:fld id="{F3544625-0ADF-4414-89A2-9E135F0C849F}" type="slidenum">
              <a:rPr lang="it-IT" smtClean="0"/>
              <a:t>6</a:t>
            </a:fld>
            <a:endParaRPr lang="it-IT"/>
          </a:p>
        </p:txBody>
      </p:sp>
    </p:spTree>
    <p:extLst>
      <p:ext uri="{BB962C8B-B14F-4D97-AF65-F5344CB8AC3E}">
        <p14:creationId xmlns:p14="http://schemas.microsoft.com/office/powerpoint/2010/main" val="1907036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F3544625-0ADF-4414-89A2-9E135F0C849F}" type="slidenum">
              <a:rPr lang="it-IT" smtClean="0"/>
              <a:t>22</a:t>
            </a:fld>
            <a:endParaRPr lang="it-IT"/>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3">
        <a:schemeClr val="bg2"/>
      </p:bgRef>
    </p:bg>
    <p:spTree>
      <p:nvGrpSpPr>
        <p:cNvPr id="1" name=""/>
        <p:cNvGrpSpPr/>
        <p:nvPr/>
      </p:nvGrpSpPr>
      <p:grpSpPr>
        <a:xfrm>
          <a:off x="0" y="0"/>
          <a:ext cx="0" cy="0"/>
          <a:chOff x="0" y="0"/>
          <a:chExt cx="0" cy="0"/>
        </a:xfrm>
      </p:grpSpPr>
      <p:pic>
        <p:nvPicPr>
          <p:cNvPr id="7" name="Immagin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8932558" y="5870575"/>
            <a:ext cx="1600200" cy="377825"/>
          </a:xfrm>
        </p:spPr>
        <p:txBody>
          <a:bodyPr rtlCol="0"/>
          <a:lstStyle/>
          <a:p>
            <a:pPr rtl="0"/>
            <a:fld id="{E298E096-4FAF-406E-A7AA-CE40D86A6F90}" type="datetime1">
              <a:rPr lang="it-IT" noProof="0" smtClean="0"/>
              <a:t>20/02/2024</a:t>
            </a:fld>
            <a:endParaRPr lang="it-IT" noProof="0"/>
          </a:p>
        </p:txBody>
      </p:sp>
      <p:sp>
        <p:nvSpPr>
          <p:cNvPr id="5" name="Segnaposto piè di pagina 4"/>
          <p:cNvSpPr>
            <a:spLocks noGrp="1"/>
          </p:cNvSpPr>
          <p:nvPr>
            <p:ph type="ftr" sz="quarter" idx="11"/>
          </p:nvPr>
        </p:nvSpPr>
        <p:spPr>
          <a:xfrm>
            <a:off x="3962399" y="5870575"/>
            <a:ext cx="4893958" cy="377825"/>
          </a:xfrm>
        </p:spPr>
        <p:txBody>
          <a:bodyPr rtlCol="0"/>
          <a:lstStyle/>
          <a:p>
            <a:pPr rtl="0"/>
            <a:endParaRPr lang="it-IT" noProof="0"/>
          </a:p>
        </p:txBody>
      </p:sp>
      <p:sp>
        <p:nvSpPr>
          <p:cNvPr id="6" name="Segnaposto numero diapositiva 5"/>
          <p:cNvSpPr>
            <a:spLocks noGrp="1"/>
          </p:cNvSpPr>
          <p:nvPr>
            <p:ph type="sldNum" sz="quarter" idx="12"/>
          </p:nvPr>
        </p:nvSpPr>
        <p:spPr>
          <a:xfrm>
            <a:off x="10608958" y="5870575"/>
            <a:ext cx="551167" cy="377825"/>
          </a:xfrm>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10F47A98-3AED-4B12-A1EB-7A2C480F3E6F}" type="datetime1">
              <a:rPr lang="it-IT" noProof="0" smtClean="0"/>
              <a:t>20/02/2024</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it-IT" noProof="0"/>
              <a:t>Fare clic per modificare lo stile del titolo dello schema</a:t>
            </a:r>
          </a:p>
        </p:txBody>
      </p:sp>
      <p:sp>
        <p:nvSpPr>
          <p:cNvPr id="3" name="Segnaposto testo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5617F1D1-4B5C-4807-B449-398D2EB11514}"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Immagin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asella di tes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14" name="Casella di tes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16" name="Tito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it-IT" noProof="0"/>
              <a:t>Fare clic per modificare lo stile del titolo dello schema</a:t>
            </a:r>
          </a:p>
        </p:txBody>
      </p:sp>
      <p:sp>
        <p:nvSpPr>
          <p:cNvPr id="10" name="Segnaposto testo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Fare clic per modificare gli stili del testo dello schema</a:t>
            </a:r>
          </a:p>
        </p:txBody>
      </p:sp>
      <p:sp>
        <p:nvSpPr>
          <p:cNvPr id="3" name="Segnaposto testo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F44B4EC0-4128-40B1-8CC3-62E001455D10}"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it-IT" noProof="0"/>
              <a:t>Fare clic per modificare lo stile del titolo dello schema</a:t>
            </a:r>
          </a:p>
        </p:txBody>
      </p:sp>
      <p:sp>
        <p:nvSpPr>
          <p:cNvPr id="3" name="Segnaposto testo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E6C6A6A4-E99C-4FFF-A938-6F8A5E10FCAC}"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pic>
        <p:nvPicPr>
          <p:cNvPr id="11" name="Immagin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asella di tes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14" name="Casella di tes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16" name="Tito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it-IT" noProof="0"/>
              <a:t>Fare clic per modificare lo stile del titolo dello schema</a:t>
            </a:r>
          </a:p>
        </p:txBody>
      </p:sp>
      <p:sp>
        <p:nvSpPr>
          <p:cNvPr id="10" name="Segnaposto testo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it-IT" noProof="0"/>
              <a:t>Fare clic per modificare gli stili del testo dello schema</a:t>
            </a:r>
          </a:p>
        </p:txBody>
      </p:sp>
      <p:sp>
        <p:nvSpPr>
          <p:cNvPr id="3" name="Segnaposto testo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798D6A83-FE17-4E1D-8D42-8DF329765B81}"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it-IT" noProof="0"/>
              <a:t>Fare clic per modificare lo stile del titolo dello schema</a:t>
            </a:r>
          </a:p>
        </p:txBody>
      </p:sp>
      <p:sp>
        <p:nvSpPr>
          <p:cNvPr id="10" name="Segnaposto testo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it-IT" noProof="0"/>
              <a:t>Fare clic per modificare gli stili del testo dello schema</a:t>
            </a:r>
          </a:p>
        </p:txBody>
      </p:sp>
      <p:sp>
        <p:nvSpPr>
          <p:cNvPr id="3" name="Segnaposto testo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8FF30AFE-B35F-4CC6-8D07-FF14D05E1FDA}"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olo 1"/>
          <p:cNvSpPr>
            <a:spLocks noGrp="1"/>
          </p:cNvSpPr>
          <p:nvPr>
            <p:ph type="title"/>
          </p:nvPr>
        </p:nvSpPr>
        <p:spPr>
          <a:xfrm>
            <a:off x="685801" y="609600"/>
            <a:ext cx="10131425" cy="1456267"/>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p:cNvSpPr>
            <a:spLocks noGrp="1"/>
          </p:cNvSpPr>
          <p:nvPr>
            <p:ph type="dt" sz="half" idx="10"/>
          </p:nvPr>
        </p:nvSpPr>
        <p:spPr/>
        <p:txBody>
          <a:bodyPr rtlCol="0"/>
          <a:lstStyle/>
          <a:p>
            <a:pPr rtl="0"/>
            <a:fld id="{5766F47F-1B61-49E2-B57A-D1739E105D1D}"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verticale 1"/>
          <p:cNvSpPr>
            <a:spLocks noGrp="1"/>
          </p:cNvSpPr>
          <p:nvPr>
            <p:ph type="title" orient="vert"/>
          </p:nvPr>
        </p:nvSpPr>
        <p:spPr>
          <a:xfrm>
            <a:off x="8658675" y="609599"/>
            <a:ext cx="2158552"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685800" y="609600"/>
            <a:ext cx="7832116" cy="5181600"/>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p:cNvSpPr>
            <a:spLocks noGrp="1"/>
          </p:cNvSpPr>
          <p:nvPr>
            <p:ph type="dt" sz="half" idx="10"/>
          </p:nvPr>
        </p:nvSpPr>
        <p:spPr/>
        <p:txBody>
          <a:bodyPr rtlCol="0"/>
          <a:lstStyle/>
          <a:p>
            <a:pPr rtl="0"/>
            <a:fld id="{BA4D34BC-35F6-40BF-B79B-56CD4F2FBC96}"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p:cNvSpPr>
            <a:spLocks noGrp="1"/>
          </p:cNvSpPr>
          <p:nvPr>
            <p:ph type="dt" sz="half" idx="10"/>
          </p:nvPr>
        </p:nvSpPr>
        <p:spPr/>
        <p:txBody>
          <a:bodyPr rtlCol="0"/>
          <a:lstStyle/>
          <a:p>
            <a:pPr rtl="0"/>
            <a:fld id="{53F3FB02-F67C-4D1B-AA1F-1450BE5987DC}"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Im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0" y="3308581"/>
            <a:ext cx="10131427" cy="1468800"/>
          </a:xfrm>
        </p:spPr>
        <p:txBody>
          <a:bodyPr rtlCol="0" anchor="b"/>
          <a:lstStyle>
            <a:lvl1pPr algn="l">
              <a:defRPr sz="4000" b="0" cap="all"/>
            </a:lvl1pPr>
          </a:lstStyle>
          <a:p>
            <a:pPr rtl="0"/>
            <a:r>
              <a:rPr lang="it-IT" noProof="0"/>
              <a:t>Fare clic per modificare lo stile del titolo dello schema</a:t>
            </a:r>
          </a:p>
        </p:txBody>
      </p:sp>
      <p:sp>
        <p:nvSpPr>
          <p:cNvPr id="3" name="Segnaposto testo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95235AFB-DA10-4B8C-A255-97E1BECD99CE}" type="datetime1">
              <a:rPr lang="it-IT" noProof="0" smtClean="0"/>
              <a:t>20/02/2024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685802" y="2142067"/>
            <a:ext cx="4995334" cy="3649134"/>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5821895" y="2142067"/>
            <a:ext cx="4995332" cy="3649133"/>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F9B3DDE-0E8E-42FB-AD20-6EE04934EF2A}" type="datetime1">
              <a:rPr lang="it-IT" noProof="0" smtClean="0"/>
              <a:t>20/02/2024</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685801" y="2870201"/>
            <a:ext cx="4996923" cy="2920998"/>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5823483" y="2870201"/>
            <a:ext cx="4995334" cy="2920998"/>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84847359-C2AC-4683-9D83-AC2A3F54C5CC}" type="datetime1">
              <a:rPr lang="it-IT" noProof="0" smtClean="0"/>
              <a:t>20/02/2024</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Immagin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07E47B78-78D6-4046-9454-BBD889156306}" type="datetime1">
              <a:rPr lang="it-IT" noProof="0" smtClean="0"/>
              <a:t>20/02/2024</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pic>
        <p:nvPicPr>
          <p:cNvPr id="5" name="Immagin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Segnaposto data 1"/>
          <p:cNvSpPr>
            <a:spLocks noGrp="1"/>
          </p:cNvSpPr>
          <p:nvPr>
            <p:ph type="dt" sz="half" idx="10"/>
          </p:nvPr>
        </p:nvSpPr>
        <p:spPr/>
        <p:txBody>
          <a:bodyPr rtlCol="0"/>
          <a:lstStyle/>
          <a:p>
            <a:pPr rtl="0"/>
            <a:fld id="{0E7B8F20-8463-41AD-81EB-6DD437934228}" type="datetime1">
              <a:rPr lang="it-IT" noProof="0" smtClean="0"/>
              <a:t>20/02/2024</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9E57DC2-970A-4B3E-BB1C-7A09969E49DF}" type="slidenum">
              <a:rPr lang="it-IT" noProof="0" smtClean="0"/>
              <a:t>‹N›</a:t>
            </a:fld>
            <a:endParaRPr lang="it-IT"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it-IT" noProof="0"/>
              <a:t>Fare clic per modificare lo stile del titolo dello schema</a:t>
            </a:r>
          </a:p>
        </p:txBody>
      </p:sp>
      <p:sp>
        <p:nvSpPr>
          <p:cNvPr id="3" name="Segnaposto contenuto 2"/>
          <p:cNvSpPr>
            <a:spLocks noGrp="1"/>
          </p:cNvSpPr>
          <p:nvPr>
            <p:ph idx="1"/>
          </p:nvPr>
        </p:nvSpPr>
        <p:spPr>
          <a:xfrm>
            <a:off x="4648201" y="609601"/>
            <a:ext cx="6169026" cy="5181600"/>
          </a:xfrm>
        </p:spPr>
        <p:txBody>
          <a:bodyPr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56462E4C-9848-4EB9-9477-A3628CC49820}" type="datetime1">
              <a:rPr lang="it-IT" noProof="0" smtClean="0"/>
              <a:t>20/02/2024</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Im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olo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it-IT" noProof="0"/>
              <a:t>Fare clic per modificare lo stile del titolo dello schema</a:t>
            </a:r>
          </a:p>
        </p:txBody>
      </p:sp>
      <p:sp>
        <p:nvSpPr>
          <p:cNvPr id="14" name="Segnaposto immagine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1786C254-B59A-4C10-ABE2-EB25B6445156}" type="datetime1">
              <a:rPr lang="it-IT" noProof="0" smtClean="0"/>
              <a:t>20/02/2024</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it-IT" noProof="0"/>
              <a:t>Fare clic per modificare lo stile del titolo</a:t>
            </a:r>
          </a:p>
        </p:txBody>
      </p:sp>
      <p:sp>
        <p:nvSpPr>
          <p:cNvPr id="3" name="Segnaposto tes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FC1A0872-C8A5-4C47-AB25-0CF34A78267A}" type="datetime1">
              <a:rPr lang="it-IT" noProof="0" smtClean="0"/>
              <a:t>20/02/2024</a:t>
            </a:fld>
            <a:endParaRPr lang="it-IT" noProof="0"/>
          </a:p>
        </p:txBody>
      </p:sp>
      <p:sp>
        <p:nvSpPr>
          <p:cNvPr id="5" name="Segnaposto piè di pa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it-IT" noProof="0"/>
          </a:p>
        </p:txBody>
      </p:sp>
      <p:sp>
        <p:nvSpPr>
          <p:cNvPr id="6" name="Segnaposto numero diapositiva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it-IT" noProof="0" smtClean="0"/>
              <a:pPr/>
              <a:t>‹N›</a:t>
            </a:fld>
            <a:endParaRPr lang="it-IT"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756783C-4555-A725-F023-265A9F86C1BA}"/>
              </a:ext>
            </a:extLst>
          </p:cNvPr>
          <p:cNvSpPr txBox="1"/>
          <p:nvPr/>
        </p:nvSpPr>
        <p:spPr>
          <a:xfrm>
            <a:off x="6092283" y="5405643"/>
            <a:ext cx="6099717" cy="584775"/>
          </a:xfrm>
          <a:prstGeom prst="rect">
            <a:avLst/>
          </a:prstGeom>
          <a:noFill/>
        </p:spPr>
        <p:txBody>
          <a:bodyPr wrap="square" rtlCol="0">
            <a:spAutoFit/>
          </a:bodyPr>
          <a:lstStyle/>
          <a:p>
            <a:r>
              <a:rPr lang="it-IT" sz="3200" dirty="0"/>
              <a:t>Principi e modelli della percezione</a:t>
            </a:r>
          </a:p>
        </p:txBody>
      </p:sp>
      <p:sp>
        <p:nvSpPr>
          <p:cNvPr id="6" name="CasellaDiTesto 5">
            <a:extLst>
              <a:ext uri="{FF2B5EF4-FFF2-40B4-BE49-F238E27FC236}">
                <a16:creationId xmlns:a16="http://schemas.microsoft.com/office/drawing/2014/main" id="{47A94D2A-B7F1-8B8D-6B23-859EBB27769F}"/>
              </a:ext>
            </a:extLst>
          </p:cNvPr>
          <p:cNvSpPr txBox="1"/>
          <p:nvPr/>
        </p:nvSpPr>
        <p:spPr>
          <a:xfrm>
            <a:off x="9690410" y="5905680"/>
            <a:ext cx="2330605" cy="461665"/>
          </a:xfrm>
          <a:prstGeom prst="rect">
            <a:avLst/>
          </a:prstGeom>
          <a:noFill/>
        </p:spPr>
        <p:txBody>
          <a:bodyPr wrap="square" rtlCol="0">
            <a:spAutoFit/>
          </a:bodyPr>
          <a:lstStyle/>
          <a:p>
            <a:r>
              <a:rPr lang="it-IT" sz="2400" dirty="0"/>
              <a:t>Anno 2023/2024</a:t>
            </a:r>
          </a:p>
        </p:txBody>
      </p:sp>
      <p:sp>
        <p:nvSpPr>
          <p:cNvPr id="7" name="CasellaDiTesto 6">
            <a:extLst>
              <a:ext uri="{FF2B5EF4-FFF2-40B4-BE49-F238E27FC236}">
                <a16:creationId xmlns:a16="http://schemas.microsoft.com/office/drawing/2014/main" id="{F1C48F8F-BA03-A053-E290-ABEE04290EE0}"/>
              </a:ext>
            </a:extLst>
          </p:cNvPr>
          <p:cNvSpPr txBox="1"/>
          <p:nvPr/>
        </p:nvSpPr>
        <p:spPr>
          <a:xfrm>
            <a:off x="390292" y="1535306"/>
            <a:ext cx="9032487" cy="1107996"/>
          </a:xfrm>
          <a:prstGeom prst="rect">
            <a:avLst/>
          </a:prstGeom>
          <a:noFill/>
        </p:spPr>
        <p:txBody>
          <a:bodyPr wrap="square" rtlCol="0">
            <a:spAutoFit/>
          </a:bodyPr>
          <a:lstStyle/>
          <a:p>
            <a:r>
              <a:rPr lang="it-IT" sz="6600" dirty="0"/>
              <a:t>Vehicle Recognition</a:t>
            </a:r>
          </a:p>
        </p:txBody>
      </p:sp>
      <p:sp>
        <p:nvSpPr>
          <p:cNvPr id="8" name="CasellaDiTesto 7">
            <a:extLst>
              <a:ext uri="{FF2B5EF4-FFF2-40B4-BE49-F238E27FC236}">
                <a16:creationId xmlns:a16="http://schemas.microsoft.com/office/drawing/2014/main" id="{23AA2469-E063-04FC-74B4-5B76BFDB87B5}"/>
              </a:ext>
            </a:extLst>
          </p:cNvPr>
          <p:cNvSpPr txBox="1"/>
          <p:nvPr/>
        </p:nvSpPr>
        <p:spPr>
          <a:xfrm>
            <a:off x="488796" y="2732049"/>
            <a:ext cx="6099716" cy="954107"/>
          </a:xfrm>
          <a:prstGeom prst="rect">
            <a:avLst/>
          </a:prstGeom>
          <a:noFill/>
        </p:spPr>
        <p:txBody>
          <a:bodyPr wrap="square" rtlCol="0">
            <a:spAutoFit/>
          </a:bodyPr>
          <a:lstStyle/>
          <a:p>
            <a:r>
              <a:rPr lang="it-IT" sz="2800" dirty="0"/>
              <a:t>Presentato da Filippo Fassone, Mauro Manconi e Riccardo Barichella</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0079A-82C1-2811-EACF-45641626A45E}"/>
            </a:ext>
          </a:extLst>
        </p:cNvPr>
        <p:cNvGrpSpPr/>
        <p:nvPr/>
      </p:nvGrpSpPr>
      <p:grpSpPr>
        <a:xfrm>
          <a:off x="0" y="0"/>
          <a:ext cx="0" cy="0"/>
          <a:chOff x="0" y="0"/>
          <a:chExt cx="0" cy="0"/>
        </a:xfrm>
      </p:grpSpPr>
      <p:sp>
        <p:nvSpPr>
          <p:cNvPr id="5" name="CasellaDiTesto 4">
            <a:extLst>
              <a:ext uri="{FF2B5EF4-FFF2-40B4-BE49-F238E27FC236}">
                <a16:creationId xmlns:a16="http://schemas.microsoft.com/office/drawing/2014/main" id="{32D05BCE-8E56-3DD5-09D0-FE2928A16EB4}"/>
              </a:ext>
            </a:extLst>
          </p:cNvPr>
          <p:cNvSpPr txBox="1"/>
          <p:nvPr/>
        </p:nvSpPr>
        <p:spPr>
          <a:xfrm>
            <a:off x="333952" y="1733390"/>
            <a:ext cx="11524095" cy="2862322"/>
          </a:xfrm>
          <a:prstGeom prst="rect">
            <a:avLst/>
          </a:prstGeom>
          <a:noFill/>
        </p:spPr>
        <p:txBody>
          <a:bodyPr wrap="square">
            <a:spAutoFit/>
          </a:bodyPr>
          <a:lstStyle/>
          <a:p>
            <a:pPr algn="ctr"/>
            <a:r>
              <a:rPr lang="it-IT" sz="4000" b="1" dirty="0"/>
              <a:t>Strato di Pooling</a:t>
            </a:r>
          </a:p>
          <a:p>
            <a:r>
              <a:rPr lang="it-IT" sz="2800" dirty="0"/>
              <a:t>	</a:t>
            </a:r>
          </a:p>
          <a:p>
            <a:r>
              <a:rPr lang="it-IT" sz="2800" dirty="0"/>
              <a:t>Utilizzato per ridurre la dimensione spaziale delle mappe delle caratteristiche ottenute con lo strato di convoluzione.</a:t>
            </a:r>
          </a:p>
          <a:p>
            <a:r>
              <a:rPr lang="it-IT" sz="2800" dirty="0"/>
              <a:t>	</a:t>
            </a:r>
            <a:r>
              <a:rPr lang="it-IT" sz="2800" dirty="0">
                <a:sym typeface="Wingdings" panose="05000000000000000000" pitchFamily="2" charset="2"/>
              </a:rPr>
              <a:t> riducendo il rischio di </a:t>
            </a:r>
            <a:r>
              <a:rPr lang="it-IT" sz="2800" b="1" dirty="0" err="1">
                <a:sym typeface="Wingdings" panose="05000000000000000000" pitchFamily="2" charset="2"/>
              </a:rPr>
              <a:t>overfitting</a:t>
            </a:r>
            <a:r>
              <a:rPr lang="it-IT" sz="2800" b="1" dirty="0">
                <a:sym typeface="Wingdings" panose="05000000000000000000" pitchFamily="2" charset="2"/>
              </a:rPr>
              <a:t> </a:t>
            </a:r>
            <a:r>
              <a:rPr lang="it-IT" sz="2800" dirty="0">
                <a:sym typeface="Wingdings" panose="05000000000000000000" pitchFamily="2" charset="2"/>
              </a:rPr>
              <a:t>di informazioni rindondanti 	all’interno della CNN. </a:t>
            </a:r>
          </a:p>
        </p:txBody>
      </p:sp>
    </p:spTree>
    <p:extLst>
      <p:ext uri="{BB962C8B-B14F-4D97-AF65-F5344CB8AC3E}">
        <p14:creationId xmlns:p14="http://schemas.microsoft.com/office/powerpoint/2010/main" val="192397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369B98E2-782F-B287-DE54-DEB9D757EECF}"/>
              </a:ext>
            </a:extLst>
          </p:cNvPr>
          <p:cNvPicPr>
            <a:picLocks noChangeAspect="1"/>
          </p:cNvPicPr>
          <p:nvPr/>
        </p:nvPicPr>
        <p:blipFill>
          <a:blip r:embed="rId2"/>
          <a:stretch>
            <a:fillRect/>
          </a:stretch>
        </p:blipFill>
        <p:spPr>
          <a:xfrm>
            <a:off x="6956137" y="3158115"/>
            <a:ext cx="3314700" cy="2524125"/>
          </a:xfrm>
          <a:prstGeom prst="rect">
            <a:avLst/>
          </a:prstGeom>
        </p:spPr>
      </p:pic>
      <p:sp>
        <p:nvSpPr>
          <p:cNvPr id="6" name="CasellaDiTesto 5">
            <a:extLst>
              <a:ext uri="{FF2B5EF4-FFF2-40B4-BE49-F238E27FC236}">
                <a16:creationId xmlns:a16="http://schemas.microsoft.com/office/drawing/2014/main" id="{056B3165-8660-BF71-00E6-781724D176D1}"/>
              </a:ext>
            </a:extLst>
          </p:cNvPr>
          <p:cNvSpPr txBox="1"/>
          <p:nvPr/>
        </p:nvSpPr>
        <p:spPr>
          <a:xfrm>
            <a:off x="600364" y="439018"/>
            <a:ext cx="8663709" cy="3877985"/>
          </a:xfrm>
          <a:prstGeom prst="rect">
            <a:avLst/>
          </a:prstGeom>
          <a:noFill/>
        </p:spPr>
        <p:txBody>
          <a:bodyPr wrap="square">
            <a:spAutoFit/>
          </a:bodyPr>
          <a:lstStyle/>
          <a:p>
            <a:endParaRPr lang="it-IT" sz="1800" dirty="0">
              <a:sym typeface="Wingdings" panose="05000000000000000000" pitchFamily="2" charset="2"/>
            </a:endParaRPr>
          </a:p>
          <a:p>
            <a:r>
              <a:rPr lang="it-IT" sz="3600" b="1" dirty="0"/>
              <a:t>Max-Pooling</a:t>
            </a:r>
            <a:r>
              <a:rPr lang="it-IT" sz="2600" dirty="0"/>
              <a:t> </a:t>
            </a:r>
            <a:r>
              <a:rPr lang="it-IT" sz="2600" dirty="0">
                <a:sym typeface="Wingdings" panose="05000000000000000000" pitchFamily="2" charset="2"/>
              </a:rPr>
              <a:t> è lo strato di pooling più utilizzato e consiste nel suddividere l’input in regioni precise (es: 2x2) e prendere il valore massimo all’interno di quest’area, per rappresentarne le caratteristiche. Se la dimensione è troppo grande si rischia di perdere dati significativi.</a:t>
            </a:r>
          </a:p>
          <a:p>
            <a:endParaRPr lang="it-IT" sz="2600" dirty="0">
              <a:sym typeface="Wingdings" panose="05000000000000000000" pitchFamily="2" charset="2"/>
            </a:endParaRPr>
          </a:p>
          <a:p>
            <a:endParaRPr lang="it-IT" sz="2600" dirty="0">
              <a:sym typeface="Wingdings" panose="05000000000000000000" pitchFamily="2" charset="2"/>
            </a:endParaRPr>
          </a:p>
          <a:p>
            <a:r>
              <a:rPr lang="it-IT" sz="3600" b="1" dirty="0">
                <a:sym typeface="Wingdings" panose="05000000000000000000" pitchFamily="2" charset="2"/>
              </a:rPr>
              <a:t>Average-Pooling</a:t>
            </a:r>
            <a:r>
              <a:rPr lang="it-IT" sz="2600" dirty="0">
                <a:sym typeface="Wingdings" panose="05000000000000000000" pitchFamily="2" charset="2"/>
              </a:rPr>
              <a:t>  è il contrario</a:t>
            </a:r>
            <a:endParaRPr lang="it-IT" sz="2600" dirty="0"/>
          </a:p>
        </p:txBody>
      </p:sp>
    </p:spTree>
    <p:extLst>
      <p:ext uri="{BB962C8B-B14F-4D97-AF65-F5344CB8AC3E}">
        <p14:creationId xmlns:p14="http://schemas.microsoft.com/office/powerpoint/2010/main" val="194932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28A01E7-FA49-894C-53C8-2BF4B1F35213}"/>
              </a:ext>
            </a:extLst>
          </p:cNvPr>
          <p:cNvSpPr txBox="1"/>
          <p:nvPr/>
        </p:nvSpPr>
        <p:spPr>
          <a:xfrm>
            <a:off x="415636" y="489527"/>
            <a:ext cx="11083637" cy="707886"/>
          </a:xfrm>
          <a:prstGeom prst="rect">
            <a:avLst/>
          </a:prstGeom>
          <a:noFill/>
        </p:spPr>
        <p:txBody>
          <a:bodyPr wrap="square" rtlCol="0">
            <a:spAutoFit/>
          </a:bodyPr>
          <a:lstStyle/>
          <a:p>
            <a:endParaRPr lang="it-IT" sz="2000" dirty="0"/>
          </a:p>
          <a:p>
            <a:r>
              <a:rPr lang="it-IT" sz="2000" dirty="0"/>
              <a:t>	</a:t>
            </a:r>
          </a:p>
        </p:txBody>
      </p:sp>
      <p:sp>
        <p:nvSpPr>
          <p:cNvPr id="2" name="CasellaDiTesto 1">
            <a:extLst>
              <a:ext uri="{FF2B5EF4-FFF2-40B4-BE49-F238E27FC236}">
                <a16:creationId xmlns:a16="http://schemas.microsoft.com/office/drawing/2014/main" id="{08C500B6-EF0D-B2C0-6DCF-EBD9C86EFB7E}"/>
              </a:ext>
            </a:extLst>
          </p:cNvPr>
          <p:cNvSpPr txBox="1"/>
          <p:nvPr/>
        </p:nvSpPr>
        <p:spPr>
          <a:xfrm>
            <a:off x="591127" y="526472"/>
            <a:ext cx="10732654" cy="6924973"/>
          </a:xfrm>
          <a:prstGeom prst="rect">
            <a:avLst/>
          </a:prstGeom>
          <a:noFill/>
        </p:spPr>
        <p:txBody>
          <a:bodyPr wrap="square" rtlCol="0">
            <a:spAutoFit/>
          </a:bodyPr>
          <a:lstStyle/>
          <a:p>
            <a:r>
              <a:rPr lang="it-IT" sz="3200" b="1" dirty="0"/>
              <a:t>Funzione di ReLU </a:t>
            </a:r>
            <a:r>
              <a:rPr lang="it-IT" sz="2600" dirty="0">
                <a:sym typeface="Wingdings" panose="05000000000000000000" pitchFamily="2" charset="2"/>
              </a:rPr>
              <a:t> </a:t>
            </a:r>
            <a:r>
              <a:rPr lang="it-IT" sz="2400" dirty="0">
                <a:sym typeface="Wingdings" panose="05000000000000000000" pitchFamily="2" charset="2"/>
              </a:rPr>
              <a:t>E’ una funzione di attivazione dei neuroni in una CNN e viene applicata dopo l’operazione di convoluzione e/o pooling.</a:t>
            </a:r>
          </a:p>
          <a:p>
            <a:r>
              <a:rPr lang="it-IT" sz="2400" dirty="0">
                <a:sym typeface="Wingdings" panose="05000000000000000000" pitchFamily="2" charset="2"/>
              </a:rPr>
              <a:t>	E’ definita come: </a:t>
            </a:r>
          </a:p>
          <a:p>
            <a:endParaRPr lang="it-IT" sz="2400" dirty="0"/>
          </a:p>
          <a:p>
            <a:r>
              <a:rPr lang="it-IT" sz="2400" dirty="0"/>
              <a:t>Se l’input (x) è positivo o uguale a zero la funzione restituisce semplicemente l’input stesso. Altrimenti se è negativo la funz. restituisce zero come valore.</a:t>
            </a:r>
          </a:p>
          <a:p>
            <a:endParaRPr lang="it-IT" sz="2400" dirty="0"/>
          </a:p>
          <a:p>
            <a:r>
              <a:rPr lang="it-IT" sz="2400" dirty="0"/>
              <a:t> </a:t>
            </a:r>
            <a:r>
              <a:rPr lang="it-IT" sz="2400" dirty="0">
                <a:sym typeface="Wingdings" panose="05000000000000000000" pitchFamily="2" charset="2"/>
              </a:rPr>
              <a:t> Quindi la funzione di ReLU attiva un neurone solo se l’input è &gt; 0.</a:t>
            </a:r>
          </a:p>
          <a:p>
            <a:r>
              <a:rPr lang="it-IT" sz="2400" dirty="0">
                <a:sym typeface="Wingdings" panose="05000000000000000000" pitchFamily="2" charset="2"/>
              </a:rPr>
              <a:t>	Altrimenti il neurone viene disattivato.</a:t>
            </a:r>
          </a:p>
          <a:p>
            <a:endParaRPr lang="it-IT" sz="2400" dirty="0">
              <a:sym typeface="Wingdings" panose="05000000000000000000" pitchFamily="2" charset="2"/>
            </a:endParaRPr>
          </a:p>
          <a:p>
            <a:r>
              <a:rPr lang="it-IT" sz="2400" dirty="0">
                <a:sym typeface="Wingdings" panose="05000000000000000000" pitchFamily="2" charset="2"/>
              </a:rPr>
              <a:t>Per attivazione intendiamo che il neurone trasmette l’input al neurone successivo senza alcuna modifica.</a:t>
            </a:r>
          </a:p>
          <a:p>
            <a:endParaRPr lang="it-IT" sz="2400" dirty="0">
              <a:sym typeface="Wingdings" panose="05000000000000000000" pitchFamily="2" charset="2"/>
            </a:endParaRPr>
          </a:p>
          <a:p>
            <a:r>
              <a:rPr lang="it-IT" sz="2400" dirty="0">
                <a:sym typeface="Wingdings" panose="05000000000000000000" pitchFamily="2" charset="2"/>
              </a:rPr>
              <a:t>	Questo meccanismo introduce la</a:t>
            </a:r>
            <a:r>
              <a:rPr lang="it-IT" sz="2400" b="1" dirty="0">
                <a:sym typeface="Wingdings" panose="05000000000000000000" pitchFamily="2" charset="2"/>
              </a:rPr>
              <a:t> non-linearità </a:t>
            </a:r>
            <a:r>
              <a:rPr lang="it-IT" sz="2400" dirty="0">
                <a:sym typeface="Wingdings" panose="05000000000000000000" pitchFamily="2" charset="2"/>
              </a:rPr>
              <a:t>nella rete neurale.</a:t>
            </a:r>
          </a:p>
          <a:p>
            <a:r>
              <a:rPr lang="it-IT" sz="2400" dirty="0">
                <a:sym typeface="Wingdings" panose="05000000000000000000" pitchFamily="2" charset="2"/>
              </a:rPr>
              <a:t>	Permettendo un apprendimento più rapido. </a:t>
            </a:r>
          </a:p>
          <a:p>
            <a:r>
              <a:rPr lang="it-IT" sz="2400" dirty="0">
                <a:sym typeface="Wingdings" panose="05000000000000000000" pitchFamily="2" charset="2"/>
              </a:rPr>
              <a:t>				( non dovendo considerare output nulli )</a:t>
            </a:r>
            <a:endParaRPr lang="it-IT" sz="2400" dirty="0"/>
          </a:p>
          <a:p>
            <a:endParaRPr lang="it-IT" sz="2600" dirty="0"/>
          </a:p>
          <a:p>
            <a:endParaRPr lang="it-IT" sz="2600" dirty="0"/>
          </a:p>
        </p:txBody>
      </p:sp>
      <p:pic>
        <p:nvPicPr>
          <p:cNvPr id="5" name="Immagine 4">
            <a:extLst>
              <a:ext uri="{FF2B5EF4-FFF2-40B4-BE49-F238E27FC236}">
                <a16:creationId xmlns:a16="http://schemas.microsoft.com/office/drawing/2014/main" id="{0B0683C2-788B-BEB4-FD22-F8CA499094F7}"/>
              </a:ext>
            </a:extLst>
          </p:cNvPr>
          <p:cNvPicPr>
            <a:picLocks noChangeAspect="1"/>
          </p:cNvPicPr>
          <p:nvPr/>
        </p:nvPicPr>
        <p:blipFill>
          <a:blip r:embed="rId2"/>
          <a:stretch>
            <a:fillRect/>
          </a:stretch>
        </p:blipFill>
        <p:spPr>
          <a:xfrm>
            <a:off x="3325090" y="1401169"/>
            <a:ext cx="2244437" cy="623455"/>
          </a:xfrm>
          <a:prstGeom prst="rect">
            <a:avLst/>
          </a:prstGeom>
        </p:spPr>
      </p:pic>
    </p:spTree>
    <p:extLst>
      <p:ext uri="{BB962C8B-B14F-4D97-AF65-F5344CB8AC3E}">
        <p14:creationId xmlns:p14="http://schemas.microsoft.com/office/powerpoint/2010/main" val="239816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41869CC-263B-4555-CD85-47CAC273BE04}"/>
              </a:ext>
            </a:extLst>
          </p:cNvPr>
          <p:cNvSpPr txBox="1"/>
          <p:nvPr/>
        </p:nvSpPr>
        <p:spPr>
          <a:xfrm>
            <a:off x="166254" y="551289"/>
            <a:ext cx="11674764" cy="430887"/>
          </a:xfrm>
          <a:prstGeom prst="rect">
            <a:avLst/>
          </a:prstGeom>
          <a:noFill/>
        </p:spPr>
        <p:txBody>
          <a:bodyPr wrap="square" rtlCol="0">
            <a:spAutoFit/>
          </a:bodyPr>
          <a:lstStyle/>
          <a:p>
            <a:r>
              <a:rPr lang="it-IT" sz="2200" dirty="0"/>
              <a:t> </a:t>
            </a:r>
          </a:p>
        </p:txBody>
      </p:sp>
      <p:sp>
        <p:nvSpPr>
          <p:cNvPr id="2" name="CasellaDiTesto 1">
            <a:extLst>
              <a:ext uri="{FF2B5EF4-FFF2-40B4-BE49-F238E27FC236}">
                <a16:creationId xmlns:a16="http://schemas.microsoft.com/office/drawing/2014/main" id="{14D1BC18-0A05-2EEB-ECE4-6F55C205E1B1}"/>
              </a:ext>
            </a:extLst>
          </p:cNvPr>
          <p:cNvSpPr txBox="1"/>
          <p:nvPr/>
        </p:nvSpPr>
        <p:spPr>
          <a:xfrm>
            <a:off x="249382" y="452582"/>
            <a:ext cx="11009745" cy="6124754"/>
          </a:xfrm>
          <a:prstGeom prst="rect">
            <a:avLst/>
          </a:prstGeom>
          <a:noFill/>
        </p:spPr>
        <p:txBody>
          <a:bodyPr wrap="square" rtlCol="0">
            <a:spAutoFit/>
          </a:bodyPr>
          <a:lstStyle/>
          <a:p>
            <a:pPr algn="ctr"/>
            <a:r>
              <a:rPr lang="it-IT" sz="4000" b="1" dirty="0"/>
              <a:t>Strato completamente connesso</a:t>
            </a:r>
          </a:p>
          <a:p>
            <a:endParaRPr lang="it-IT" sz="4000" b="1" dirty="0"/>
          </a:p>
          <a:p>
            <a:r>
              <a:rPr lang="it-IT" sz="2400" dirty="0"/>
              <a:t>Tipicamente è situato alla fine dell’architettura di una CNN.</a:t>
            </a:r>
          </a:p>
          <a:p>
            <a:endParaRPr lang="it-IT" sz="2400" dirty="0"/>
          </a:p>
          <a:p>
            <a:r>
              <a:rPr lang="it-IT" sz="2400" dirty="0"/>
              <a:t>Il suo compito è combinare le caratteristiche estratte dalle </a:t>
            </a:r>
            <a:r>
              <a:rPr lang="it-IT" sz="2400" b="1" dirty="0"/>
              <a:t>features maps </a:t>
            </a:r>
            <a:r>
              <a:rPr lang="it-IT" sz="2400" dirty="0"/>
              <a:t>(ossia le mappe delle caratteristiche ottenute dagli strati precedenti) per poter effettuare la classificazione o la regressione dell’input secondo il compito specifico per cui la CNN è stata addestrata.</a:t>
            </a:r>
          </a:p>
          <a:p>
            <a:endParaRPr lang="it-IT" sz="2400" dirty="0"/>
          </a:p>
          <a:p>
            <a:r>
              <a:rPr lang="it-IT" sz="2400" b="0" i="0" dirty="0">
                <a:solidFill>
                  <a:srgbClr val="ECECEC"/>
                </a:solidFill>
                <a:effectLst/>
                <a:latin typeface="Söhne"/>
              </a:rPr>
              <a:t>Strato completamente connesso </a:t>
            </a:r>
            <a:r>
              <a:rPr lang="it-IT" sz="2400" b="0" i="0" dirty="0">
                <a:solidFill>
                  <a:srgbClr val="ECECEC"/>
                </a:solidFill>
                <a:effectLst/>
                <a:latin typeface="Söhne"/>
                <a:sym typeface="Wingdings" panose="05000000000000000000" pitchFamily="2" charset="2"/>
              </a:rPr>
              <a:t></a:t>
            </a:r>
            <a:r>
              <a:rPr lang="it-IT" sz="2400" dirty="0">
                <a:solidFill>
                  <a:srgbClr val="ECECEC"/>
                </a:solidFill>
                <a:latin typeface="Söhne"/>
              </a:rPr>
              <a:t> ogni </a:t>
            </a:r>
            <a:r>
              <a:rPr lang="it-IT" sz="2400" b="0" i="0" dirty="0">
                <a:solidFill>
                  <a:srgbClr val="ECECEC"/>
                </a:solidFill>
                <a:effectLst/>
                <a:latin typeface="Söhne"/>
              </a:rPr>
              <a:t>neurone è collegato a tutti i neuroni della mappa di caratteristiche precedente,  e ognuno applica in questo strato un'operazione lineare (generalmente una moltiplicazione matriciale tra i pesi del neurone e l'output del livello precedente) seguita da una funzione di attivazione non lineare, come ad esempio ReLU.</a:t>
            </a:r>
            <a:endParaRPr lang="it-IT" sz="2400" b="1" dirty="0"/>
          </a:p>
          <a:p>
            <a:endParaRPr lang="it-IT" sz="2400" b="1" dirty="0"/>
          </a:p>
        </p:txBody>
      </p:sp>
    </p:spTree>
    <p:extLst>
      <p:ext uri="{BB962C8B-B14F-4D97-AF65-F5344CB8AC3E}">
        <p14:creationId xmlns:p14="http://schemas.microsoft.com/office/powerpoint/2010/main" val="138237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087A135-97F2-527D-5EED-F7A86D799CB2}"/>
              </a:ext>
            </a:extLst>
          </p:cNvPr>
          <p:cNvSpPr txBox="1"/>
          <p:nvPr/>
        </p:nvSpPr>
        <p:spPr>
          <a:xfrm>
            <a:off x="493060" y="430304"/>
            <a:ext cx="11286564" cy="3570208"/>
          </a:xfrm>
          <a:prstGeom prst="rect">
            <a:avLst/>
          </a:prstGeom>
          <a:noFill/>
        </p:spPr>
        <p:txBody>
          <a:bodyPr wrap="square" rtlCol="0">
            <a:spAutoFit/>
          </a:bodyPr>
          <a:lstStyle/>
          <a:p>
            <a:pPr algn="ctr"/>
            <a:r>
              <a:rPr lang="it-IT" sz="4000" b="1" dirty="0"/>
              <a:t>Caso Studio: Vehicle Recognition</a:t>
            </a:r>
            <a:endParaRPr lang="it-IT" dirty="0"/>
          </a:p>
          <a:p>
            <a:endParaRPr lang="it-IT" dirty="0"/>
          </a:p>
          <a:p>
            <a:r>
              <a:rPr lang="it-IT" sz="2400" dirty="0"/>
              <a:t>La rete neurale convoluzionale (CNN) nel nostro caso di </a:t>
            </a:r>
            <a:r>
              <a:rPr lang="it-IT" sz="2400" dirty="0" err="1"/>
              <a:t>sudio</a:t>
            </a:r>
            <a:r>
              <a:rPr lang="it-IT" sz="2400" dirty="0"/>
              <a:t> è definita come un modello sequenziale usando TensorFlow e Keras.  Vediamo come sono rappresentati i vari strati di una CNN nel codice della libreria cv2 che usiamo:</a:t>
            </a:r>
          </a:p>
          <a:p>
            <a:endParaRPr lang="it-IT" sz="2400" dirty="0"/>
          </a:p>
          <a:p>
            <a:r>
              <a:rPr lang="it-IT" sz="2400" dirty="0"/>
              <a:t>1. Strati Convoluzionali: Gli strati convoluzionali sono rappresentati dalle istanze della classe `layers.Conv2D`. Nel tuo codice, hai tre di questi strati definiti con diversi parametri:</a:t>
            </a:r>
          </a:p>
        </p:txBody>
      </p:sp>
      <p:pic>
        <p:nvPicPr>
          <p:cNvPr id="8" name="Immagine 7">
            <a:extLst>
              <a:ext uri="{FF2B5EF4-FFF2-40B4-BE49-F238E27FC236}">
                <a16:creationId xmlns:a16="http://schemas.microsoft.com/office/drawing/2014/main" id="{B18EF79D-8940-7340-645A-CFDEABEEC60B}"/>
              </a:ext>
            </a:extLst>
          </p:cNvPr>
          <p:cNvPicPr>
            <a:picLocks noChangeAspect="1"/>
          </p:cNvPicPr>
          <p:nvPr/>
        </p:nvPicPr>
        <p:blipFill>
          <a:blip r:embed="rId2"/>
          <a:stretch>
            <a:fillRect/>
          </a:stretch>
        </p:blipFill>
        <p:spPr>
          <a:xfrm>
            <a:off x="2659225" y="4000512"/>
            <a:ext cx="5834564" cy="1729042"/>
          </a:xfrm>
          <a:prstGeom prst="rect">
            <a:avLst/>
          </a:prstGeom>
        </p:spPr>
      </p:pic>
      <p:sp>
        <p:nvSpPr>
          <p:cNvPr id="9" name="CasellaDiTesto 8">
            <a:extLst>
              <a:ext uri="{FF2B5EF4-FFF2-40B4-BE49-F238E27FC236}">
                <a16:creationId xmlns:a16="http://schemas.microsoft.com/office/drawing/2014/main" id="{8C141A7C-1EC0-8DFD-57F7-F1923C44964D}"/>
              </a:ext>
            </a:extLst>
          </p:cNvPr>
          <p:cNvSpPr txBox="1"/>
          <p:nvPr/>
        </p:nvSpPr>
        <p:spPr>
          <a:xfrm>
            <a:off x="347942" y="5827162"/>
            <a:ext cx="12588318" cy="400110"/>
          </a:xfrm>
          <a:prstGeom prst="rect">
            <a:avLst/>
          </a:prstGeom>
          <a:noFill/>
        </p:spPr>
        <p:txBody>
          <a:bodyPr wrap="none" rtlCol="0">
            <a:spAutoFit/>
          </a:bodyPr>
          <a:lstStyle/>
          <a:p>
            <a:r>
              <a:rPr lang="it-IT" sz="2000" dirty="0"/>
              <a:t>Questi strati eseguono operazioni di convoluzione sull'input utilizzando un kernel di dimensione 3x3 e attivazione ReLU</a:t>
            </a:r>
            <a:r>
              <a:rPr lang="it-IT" dirty="0"/>
              <a:t>.</a:t>
            </a:r>
          </a:p>
        </p:txBody>
      </p:sp>
    </p:spTree>
    <p:extLst>
      <p:ext uri="{BB962C8B-B14F-4D97-AF65-F5344CB8AC3E}">
        <p14:creationId xmlns:p14="http://schemas.microsoft.com/office/powerpoint/2010/main" val="3186567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AE12AA07-D693-63A3-4684-6B9F6AFDF071}"/>
              </a:ext>
            </a:extLst>
          </p:cNvPr>
          <p:cNvPicPr>
            <a:picLocks noChangeAspect="1"/>
          </p:cNvPicPr>
          <p:nvPr/>
        </p:nvPicPr>
        <p:blipFill>
          <a:blip r:embed="rId2"/>
          <a:stretch>
            <a:fillRect/>
          </a:stretch>
        </p:blipFill>
        <p:spPr>
          <a:xfrm>
            <a:off x="761564" y="562863"/>
            <a:ext cx="10059272" cy="2773920"/>
          </a:xfrm>
          <a:prstGeom prst="rect">
            <a:avLst/>
          </a:prstGeom>
        </p:spPr>
      </p:pic>
      <p:pic>
        <p:nvPicPr>
          <p:cNvPr id="16" name="Immagine 15">
            <a:extLst>
              <a:ext uri="{FF2B5EF4-FFF2-40B4-BE49-F238E27FC236}">
                <a16:creationId xmlns:a16="http://schemas.microsoft.com/office/drawing/2014/main" id="{4FC93084-3902-28CC-46A7-1E4F6B637367}"/>
              </a:ext>
            </a:extLst>
          </p:cNvPr>
          <p:cNvPicPr>
            <a:picLocks noChangeAspect="1"/>
          </p:cNvPicPr>
          <p:nvPr/>
        </p:nvPicPr>
        <p:blipFill>
          <a:blip r:embed="rId3"/>
          <a:stretch>
            <a:fillRect/>
          </a:stretch>
        </p:blipFill>
        <p:spPr>
          <a:xfrm>
            <a:off x="3219450" y="3743325"/>
            <a:ext cx="5143500" cy="2114550"/>
          </a:xfrm>
          <a:prstGeom prst="rect">
            <a:avLst/>
          </a:prstGeom>
        </p:spPr>
      </p:pic>
    </p:spTree>
    <p:extLst>
      <p:ext uri="{BB962C8B-B14F-4D97-AF65-F5344CB8AC3E}">
        <p14:creationId xmlns:p14="http://schemas.microsoft.com/office/powerpoint/2010/main" val="247495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FFB5228-0A37-019C-98F6-715F9EB336C3}"/>
              </a:ext>
            </a:extLst>
          </p:cNvPr>
          <p:cNvSpPr txBox="1"/>
          <p:nvPr/>
        </p:nvSpPr>
        <p:spPr>
          <a:xfrm>
            <a:off x="609600" y="389964"/>
            <a:ext cx="10650070" cy="1200329"/>
          </a:xfrm>
          <a:prstGeom prst="rect">
            <a:avLst/>
          </a:prstGeom>
          <a:noFill/>
        </p:spPr>
        <p:txBody>
          <a:bodyPr wrap="square" rtlCol="0">
            <a:spAutoFit/>
          </a:bodyPr>
          <a:lstStyle/>
          <a:p>
            <a:r>
              <a:rPr lang="it-IT" sz="2400" b="1" dirty="0">
                <a:effectLst/>
              </a:rPr>
              <a:t>3. Strati Completamente Connessi</a:t>
            </a:r>
            <a:r>
              <a:rPr lang="it-IT" sz="2400" dirty="0"/>
              <a:t>: Gli strati completamente connessi sono rappresentati dalle istanze della classe </a:t>
            </a:r>
            <a:r>
              <a:rPr lang="it-IT" sz="2400" b="1" dirty="0">
                <a:solidFill>
                  <a:srgbClr val="EB5757"/>
                </a:solidFill>
                <a:effectLst/>
                <a:latin typeface="SFMono-Regular"/>
              </a:rPr>
              <a:t>layers.Dense</a:t>
            </a:r>
            <a:r>
              <a:rPr lang="it-IT" sz="2400" dirty="0"/>
              <a:t>. Nel tuo codice, abbiamo due di questi strati definiti:</a:t>
            </a:r>
          </a:p>
        </p:txBody>
      </p:sp>
      <p:pic>
        <p:nvPicPr>
          <p:cNvPr id="6" name="Immagine 5">
            <a:extLst>
              <a:ext uri="{FF2B5EF4-FFF2-40B4-BE49-F238E27FC236}">
                <a16:creationId xmlns:a16="http://schemas.microsoft.com/office/drawing/2014/main" id="{3C1DE486-BF42-B09A-9796-65400BCB7FFF}"/>
              </a:ext>
            </a:extLst>
          </p:cNvPr>
          <p:cNvPicPr>
            <a:picLocks noChangeAspect="1"/>
          </p:cNvPicPr>
          <p:nvPr/>
        </p:nvPicPr>
        <p:blipFill>
          <a:blip r:embed="rId2"/>
          <a:stretch>
            <a:fillRect/>
          </a:stretch>
        </p:blipFill>
        <p:spPr>
          <a:xfrm>
            <a:off x="2281259" y="1590293"/>
            <a:ext cx="5944115" cy="1226926"/>
          </a:xfrm>
          <a:prstGeom prst="rect">
            <a:avLst/>
          </a:prstGeom>
        </p:spPr>
      </p:pic>
      <p:sp>
        <p:nvSpPr>
          <p:cNvPr id="7" name="CasellaDiTesto 6">
            <a:extLst>
              <a:ext uri="{FF2B5EF4-FFF2-40B4-BE49-F238E27FC236}">
                <a16:creationId xmlns:a16="http://schemas.microsoft.com/office/drawing/2014/main" id="{69E860D8-3998-C611-8398-5855768BD322}"/>
              </a:ext>
            </a:extLst>
          </p:cNvPr>
          <p:cNvSpPr txBox="1"/>
          <p:nvPr/>
        </p:nvSpPr>
        <p:spPr>
          <a:xfrm>
            <a:off x="609599" y="2985247"/>
            <a:ext cx="10650069" cy="1754326"/>
          </a:xfrm>
          <a:prstGeom prst="rect">
            <a:avLst/>
          </a:prstGeom>
          <a:noFill/>
        </p:spPr>
        <p:txBody>
          <a:bodyPr wrap="square" rtlCol="0">
            <a:spAutoFit/>
          </a:bodyPr>
          <a:lstStyle/>
          <a:p>
            <a:r>
              <a:rPr lang="it-IT" sz="2400" dirty="0"/>
              <a:t>Questi strati sono posti alla fine della rete dopo l'appiattimento dei dati e sono responsabili della classificazione finale. L'ultimo strato utilizza l'attivazione </a:t>
            </a:r>
            <a:r>
              <a:rPr lang="it-IT" sz="2400" dirty="0" err="1"/>
              <a:t>sigmoide</a:t>
            </a:r>
            <a:r>
              <a:rPr lang="it-IT" sz="2400" dirty="0"/>
              <a:t> per produrre un'output tra 0 e 1, che è tipico per problemi di classificazione binaria.</a:t>
            </a:r>
          </a:p>
          <a:p>
            <a:endParaRPr lang="it-IT" dirty="0"/>
          </a:p>
          <a:p>
            <a:endParaRPr lang="it-IT" dirty="0"/>
          </a:p>
        </p:txBody>
      </p:sp>
      <p:pic>
        <p:nvPicPr>
          <p:cNvPr id="9" name="Immagine 8">
            <a:extLst>
              <a:ext uri="{FF2B5EF4-FFF2-40B4-BE49-F238E27FC236}">
                <a16:creationId xmlns:a16="http://schemas.microsoft.com/office/drawing/2014/main" id="{4932AB5B-B9CE-B95A-A9EA-93C39BB4C8DE}"/>
              </a:ext>
            </a:extLst>
          </p:cNvPr>
          <p:cNvPicPr>
            <a:picLocks noChangeAspect="1"/>
          </p:cNvPicPr>
          <p:nvPr/>
        </p:nvPicPr>
        <p:blipFill>
          <a:blip r:embed="rId3"/>
          <a:stretch>
            <a:fillRect/>
          </a:stretch>
        </p:blipFill>
        <p:spPr>
          <a:xfrm>
            <a:off x="2810434" y="4397806"/>
            <a:ext cx="4885764" cy="2228850"/>
          </a:xfrm>
          <a:prstGeom prst="rect">
            <a:avLst/>
          </a:prstGeom>
        </p:spPr>
      </p:pic>
    </p:spTree>
    <p:extLst>
      <p:ext uri="{BB962C8B-B14F-4D97-AF65-F5344CB8AC3E}">
        <p14:creationId xmlns:p14="http://schemas.microsoft.com/office/powerpoint/2010/main" val="170160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ED4F893-7DC6-B547-A773-4B1A745589FB}"/>
              </a:ext>
            </a:extLst>
          </p:cNvPr>
          <p:cNvSpPr txBox="1"/>
          <p:nvPr/>
        </p:nvSpPr>
        <p:spPr>
          <a:xfrm>
            <a:off x="587829" y="471196"/>
            <a:ext cx="10870163" cy="2062103"/>
          </a:xfrm>
          <a:prstGeom prst="rect">
            <a:avLst/>
          </a:prstGeom>
          <a:noFill/>
        </p:spPr>
        <p:txBody>
          <a:bodyPr wrap="square" rtlCol="0">
            <a:spAutoFit/>
          </a:bodyPr>
          <a:lstStyle/>
          <a:p>
            <a:pPr algn="ctr"/>
            <a:r>
              <a:rPr lang="it-IT" sz="4000" b="1" dirty="0"/>
              <a:t>Entrando nel Dettaglio del nostro codice</a:t>
            </a:r>
          </a:p>
          <a:p>
            <a:endParaRPr lang="it-IT" sz="4000" b="1" dirty="0"/>
          </a:p>
          <a:p>
            <a:r>
              <a:rPr lang="it-IT" sz="2400" dirty="0"/>
              <a:t>Nell’esempio fornito dentro test.py possiamo vedere che la prima riga di codice carica il classificatore di Haar (il file cars.xml)</a:t>
            </a:r>
          </a:p>
        </p:txBody>
      </p:sp>
      <p:pic>
        <p:nvPicPr>
          <p:cNvPr id="9" name="Immagine 8">
            <a:extLst>
              <a:ext uri="{FF2B5EF4-FFF2-40B4-BE49-F238E27FC236}">
                <a16:creationId xmlns:a16="http://schemas.microsoft.com/office/drawing/2014/main" id="{25C83D04-145B-55AF-A9E4-87EE9140F555}"/>
              </a:ext>
            </a:extLst>
          </p:cNvPr>
          <p:cNvPicPr>
            <a:picLocks noChangeAspect="1"/>
          </p:cNvPicPr>
          <p:nvPr/>
        </p:nvPicPr>
        <p:blipFill>
          <a:blip r:embed="rId2"/>
          <a:stretch>
            <a:fillRect/>
          </a:stretch>
        </p:blipFill>
        <p:spPr>
          <a:xfrm>
            <a:off x="3342607" y="2808997"/>
            <a:ext cx="5360605" cy="806693"/>
          </a:xfrm>
          <a:prstGeom prst="rect">
            <a:avLst/>
          </a:prstGeom>
        </p:spPr>
      </p:pic>
      <p:sp>
        <p:nvSpPr>
          <p:cNvPr id="11" name="CasellaDiTesto 10">
            <a:extLst>
              <a:ext uri="{FF2B5EF4-FFF2-40B4-BE49-F238E27FC236}">
                <a16:creationId xmlns:a16="http://schemas.microsoft.com/office/drawing/2014/main" id="{24787F42-7234-5B1F-991E-461E74269F8A}"/>
              </a:ext>
            </a:extLst>
          </p:cNvPr>
          <p:cNvSpPr txBox="1"/>
          <p:nvPr/>
        </p:nvSpPr>
        <p:spPr>
          <a:xfrm>
            <a:off x="587829" y="4049003"/>
            <a:ext cx="10524930" cy="1938992"/>
          </a:xfrm>
          <a:prstGeom prst="rect">
            <a:avLst/>
          </a:prstGeom>
          <a:noFill/>
        </p:spPr>
        <p:txBody>
          <a:bodyPr wrap="square" rtlCol="0">
            <a:spAutoFit/>
          </a:bodyPr>
          <a:lstStyle/>
          <a:p>
            <a:r>
              <a:rPr lang="it-IT" sz="2400" dirty="0"/>
              <a:t>Il classificatore Haar è un algoritmo di rilevamento di oggetti che utilizza un insieme di caratteristiche di tipo Haar per identificare oggetti di interesse in un'immagine. Queste caratteristiche sono pattern di intensità di pixel che vengono confrontati in diverse regioni dell'immagine per determinare la presenza dell'oggetto. Nel nostro caso specifico il file xml è un classificatore addestrato a riconoscere veicoli dal retro</a:t>
            </a:r>
          </a:p>
        </p:txBody>
      </p:sp>
    </p:spTree>
    <p:extLst>
      <p:ext uri="{BB962C8B-B14F-4D97-AF65-F5344CB8AC3E}">
        <p14:creationId xmlns:p14="http://schemas.microsoft.com/office/powerpoint/2010/main" val="388809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40EB438-30F0-76CB-D264-3BEE22A7CCA3}"/>
              </a:ext>
            </a:extLst>
          </p:cNvPr>
          <p:cNvSpPr txBox="1"/>
          <p:nvPr/>
        </p:nvSpPr>
        <p:spPr>
          <a:xfrm>
            <a:off x="513184" y="391886"/>
            <a:ext cx="10907485" cy="1200329"/>
          </a:xfrm>
          <a:prstGeom prst="rect">
            <a:avLst/>
          </a:prstGeom>
          <a:noFill/>
        </p:spPr>
        <p:txBody>
          <a:bodyPr wrap="square" rtlCol="0">
            <a:spAutoFit/>
          </a:bodyPr>
          <a:lstStyle/>
          <a:p>
            <a:r>
              <a:rPr lang="it-IT" sz="2400" dirty="0"/>
              <a:t>Una volta caricato il classificatore, andiamo a leggere la foto(macchine_test.jpg) e andiamo a convertirla in toni di grigi, questo passaggio è ci serve dato che il classificatore di Haar funziona meglio con un immagini a toni di grigi </a:t>
            </a:r>
          </a:p>
        </p:txBody>
      </p:sp>
      <p:pic>
        <p:nvPicPr>
          <p:cNvPr id="6" name="Immagine 5">
            <a:extLst>
              <a:ext uri="{FF2B5EF4-FFF2-40B4-BE49-F238E27FC236}">
                <a16:creationId xmlns:a16="http://schemas.microsoft.com/office/drawing/2014/main" id="{7D5970F8-9AAF-A7F1-F6B2-4A96CE5E79D8}"/>
              </a:ext>
            </a:extLst>
          </p:cNvPr>
          <p:cNvPicPr>
            <a:picLocks noChangeAspect="1"/>
          </p:cNvPicPr>
          <p:nvPr/>
        </p:nvPicPr>
        <p:blipFill>
          <a:blip r:embed="rId2"/>
          <a:stretch>
            <a:fillRect/>
          </a:stretch>
        </p:blipFill>
        <p:spPr>
          <a:xfrm>
            <a:off x="3619285" y="1902660"/>
            <a:ext cx="4953429" cy="1988992"/>
          </a:xfrm>
          <a:prstGeom prst="rect">
            <a:avLst/>
          </a:prstGeom>
        </p:spPr>
      </p:pic>
      <p:sp>
        <p:nvSpPr>
          <p:cNvPr id="8" name="CasellaDiTesto 7">
            <a:extLst>
              <a:ext uri="{FF2B5EF4-FFF2-40B4-BE49-F238E27FC236}">
                <a16:creationId xmlns:a16="http://schemas.microsoft.com/office/drawing/2014/main" id="{48B2726B-9AF5-D2C0-5C25-FCF72DF3A35A}"/>
              </a:ext>
            </a:extLst>
          </p:cNvPr>
          <p:cNvSpPr txBox="1"/>
          <p:nvPr/>
        </p:nvSpPr>
        <p:spPr>
          <a:xfrm>
            <a:off x="513184" y="4079252"/>
            <a:ext cx="10907485" cy="2308324"/>
          </a:xfrm>
          <a:prstGeom prst="rect">
            <a:avLst/>
          </a:prstGeom>
          <a:noFill/>
        </p:spPr>
        <p:txBody>
          <a:bodyPr wrap="square" rtlCol="0">
            <a:spAutoFit/>
          </a:bodyPr>
          <a:lstStyle/>
          <a:p>
            <a:r>
              <a:rPr lang="it-IT" sz="2400" dirty="0"/>
              <a:t>A questo punto, utilizziamo il classificatore Haar (car_cascade) per rilevare i veicoli nell'immagine in scala di grigi. </a:t>
            </a:r>
          </a:p>
          <a:p>
            <a:r>
              <a:rPr lang="it-IT" sz="2400" dirty="0"/>
              <a:t>La funzione detectMultiScale() esegue il processo di rilevamento, restituendo una lista di rettangoli che indicano la posizione approssimativa dei veicoli nell'immagine. I parametri 1.3 e 1 controllano la sensibilità del rilevamento e influenzano il modo in cui il rilevamento avviene.</a:t>
            </a:r>
          </a:p>
        </p:txBody>
      </p:sp>
    </p:spTree>
    <p:extLst>
      <p:ext uri="{BB962C8B-B14F-4D97-AF65-F5344CB8AC3E}">
        <p14:creationId xmlns:p14="http://schemas.microsoft.com/office/powerpoint/2010/main" val="379536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6703E3D-9A05-9475-17FB-6A52B44FB475}"/>
              </a:ext>
            </a:extLst>
          </p:cNvPr>
          <p:cNvSpPr txBox="1"/>
          <p:nvPr/>
        </p:nvSpPr>
        <p:spPr>
          <a:xfrm>
            <a:off x="367553" y="313765"/>
            <a:ext cx="11376212" cy="5047536"/>
          </a:xfrm>
          <a:prstGeom prst="rect">
            <a:avLst/>
          </a:prstGeom>
          <a:noFill/>
        </p:spPr>
        <p:txBody>
          <a:bodyPr wrap="square" rtlCol="0">
            <a:spAutoFit/>
          </a:bodyPr>
          <a:lstStyle/>
          <a:p>
            <a:pPr algn="ctr"/>
            <a:r>
              <a:rPr lang="it-IT" sz="4000" b="1" i="0" dirty="0">
                <a:effectLst/>
                <a:latin typeface="Söhne"/>
              </a:rPr>
              <a:t>Vantaggi Della Vehicle Detection</a:t>
            </a:r>
          </a:p>
          <a:p>
            <a:pPr algn="l">
              <a:buFont typeface="+mj-lt"/>
              <a:buAutoNum type="arabicPeriod"/>
            </a:pPr>
            <a:endParaRPr lang="it-IT" b="1" dirty="0">
              <a:solidFill>
                <a:srgbClr val="ECECEC"/>
              </a:solidFill>
              <a:latin typeface="Söhne"/>
            </a:endParaRPr>
          </a:p>
          <a:p>
            <a:pPr algn="l">
              <a:buFont typeface="+mj-lt"/>
              <a:buAutoNum type="arabicPeriod"/>
            </a:pPr>
            <a:r>
              <a:rPr lang="it-IT" sz="2400" b="1" i="0" dirty="0">
                <a:solidFill>
                  <a:srgbClr val="ECECEC"/>
                </a:solidFill>
                <a:effectLst/>
                <a:latin typeface="Söhne"/>
              </a:rPr>
              <a:t> Riconoscimento di Pattern Complessi</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Condivisione dei Pesi</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Invarianza alle Traslazioni e Scalature</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Robustezza alle Variazioni Ambientali</a:t>
            </a:r>
            <a:endParaRPr lang="it-IT" sz="2400" dirty="0">
              <a:solidFill>
                <a:srgbClr val="ECECEC"/>
              </a:solidFill>
              <a:latin typeface="Söhne"/>
            </a:endParaRP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Efficienza Computazionale</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Scalabilità</a:t>
            </a:r>
            <a:endParaRPr lang="it-IT" sz="2400" dirty="0"/>
          </a:p>
        </p:txBody>
      </p:sp>
    </p:spTree>
    <p:extLst>
      <p:ext uri="{BB962C8B-B14F-4D97-AF65-F5344CB8AC3E}">
        <p14:creationId xmlns:p14="http://schemas.microsoft.com/office/powerpoint/2010/main" val="225293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79" name="Gruppo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igura a mano libera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181" name="Gruppo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ttore diritto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ttore diritto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ttore diritto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ttore diritto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ttore diritto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ttore diritto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ttore diritto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ttore diritto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ttore diritto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ttore diritto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ttore diritto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ttore diritto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ttore diritto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ttore diritto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ttore diritto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ttore diritto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ttore diritto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ttore diritto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ttore diritto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ttore diritto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ttore diritto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ttore diritto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ttore diritto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ttore diritto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ttore diritto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ttore diritto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ttore diritto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ttore diritto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ttore diritto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ttore diritto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ttore diritto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ttore diritto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ttore diritto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ttore diritto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ttore diritto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ttore diritto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ttore diritto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ttore diritto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ttore diritto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ttore diritto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ttore diritto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ttore diritto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ttore diritto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ttore diritto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ttore diritto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ttore diritto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ttore diritto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ttore diritto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ttore diritto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ttore diritto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ttore diritto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ttore diritto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ttore diritto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ttore diritto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ttore diritto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ttore diritto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ttore diritto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ttore diritto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ttore diritto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ttore diritto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ttore diritto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ttore diritto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ttore diritto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ttore diritto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ttore diritto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ttore diritto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ttore diritto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ttore diritto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ttore diritto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ttore diritto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ttore diritto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ttore diritto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ttore diritto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ttore diritto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ttore diritto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ttore diritto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ttore diritto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ttore diritto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uppo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igura a mano libera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263" name="Gruppo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ttore diritto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ttore diritto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ttore diritto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ttore diritto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ttore diritto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ttore diritto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ttore diritto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ttore diritto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ttore diritto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ttore diritto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ttore diritto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ttore diritto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ttore diritto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ttore diritto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ttore diritto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ttore diritto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ttore diritto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ttore diritto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ttore diritto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ttore diritto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ttore diritto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ttore diritto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ttore diritto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ttore diritto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ttore diritto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ttore diritto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ttore diritto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ttore diritto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ttore diritto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ttore diritto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ttore diritto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ttore diritto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ttore diritto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ttore diritto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ttore diritto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ttore diritto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ttore diritto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ttore diritto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ttore diritto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ttore diritto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ttore diritto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ttore diritto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ttore diritto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ttore diritto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ttore diritto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ttore diritto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ttore diritto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ttore diritto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ttore diritto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ttore diritto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ttore diritto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ttore diritto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ttore diritto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ttore diritto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ttore diritto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ttore diritto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ttore diritto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ttore diritto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ttore diritto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ttore diritto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ttore diritto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ttore diritto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ttore diritto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ttore diritto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ttore diritto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ttore diritto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ttore diritto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ttore diritto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ttore diritto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asellaDiTesto 2">
            <a:extLst>
              <a:ext uri="{FF2B5EF4-FFF2-40B4-BE49-F238E27FC236}">
                <a16:creationId xmlns:a16="http://schemas.microsoft.com/office/drawing/2014/main" id="{5159B56C-AD59-3998-C907-E7BE5937D17A}"/>
              </a:ext>
            </a:extLst>
          </p:cNvPr>
          <p:cNvSpPr txBox="1"/>
          <p:nvPr/>
        </p:nvSpPr>
        <p:spPr>
          <a:xfrm>
            <a:off x="1037396" y="2794690"/>
            <a:ext cx="9778238" cy="1077218"/>
          </a:xfrm>
          <a:prstGeom prst="rect">
            <a:avLst/>
          </a:prstGeom>
          <a:noFill/>
        </p:spPr>
        <p:txBody>
          <a:bodyPr wrap="square" rtlCol="0">
            <a:spAutoFit/>
          </a:bodyPr>
          <a:lstStyle/>
          <a:p>
            <a:pPr algn="ctr"/>
            <a:r>
              <a:rPr lang="it-IT" sz="3200" dirty="0"/>
              <a:t>COME AVVIENE IL RICONOSCIMENTO </a:t>
            </a:r>
          </a:p>
          <a:p>
            <a:pPr algn="ctr"/>
            <a:r>
              <a:rPr lang="it-IT" sz="3200" dirty="0"/>
              <a:t>DEI VEICOLI IN NOI ESSERI UMANI? </a:t>
            </a:r>
          </a:p>
        </p:txBody>
      </p:sp>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7BE7B3A-A02F-B294-BC6C-40AEF69A88CE}"/>
              </a:ext>
            </a:extLst>
          </p:cNvPr>
          <p:cNvSpPr txBox="1"/>
          <p:nvPr/>
        </p:nvSpPr>
        <p:spPr>
          <a:xfrm>
            <a:off x="259976" y="268941"/>
            <a:ext cx="11268636" cy="5878532"/>
          </a:xfrm>
          <a:prstGeom prst="rect">
            <a:avLst/>
          </a:prstGeom>
          <a:noFill/>
        </p:spPr>
        <p:txBody>
          <a:bodyPr wrap="square" rtlCol="0">
            <a:spAutoFit/>
          </a:bodyPr>
          <a:lstStyle/>
          <a:p>
            <a:pPr algn="ctr"/>
            <a:r>
              <a:rPr lang="it-IT" sz="4000" b="1" dirty="0"/>
              <a:t>Svantaggi della Vehicle Detection</a:t>
            </a:r>
          </a:p>
          <a:p>
            <a:endParaRPr lang="it-IT" sz="2400" dirty="0"/>
          </a:p>
          <a:p>
            <a:pPr algn="l">
              <a:buFont typeface="+mj-lt"/>
              <a:buAutoNum type="arabicPeriod"/>
            </a:pPr>
            <a:r>
              <a:rPr lang="it-IT" sz="2400" b="1" i="0" dirty="0">
                <a:solidFill>
                  <a:srgbClr val="ECECEC"/>
                </a:solidFill>
                <a:effectLst/>
                <a:latin typeface="Söhne"/>
              </a:rPr>
              <a:t> Requisiti di Dati Etichettati</a:t>
            </a:r>
            <a:endParaRPr lang="it-IT" sz="2400" dirty="0">
              <a:solidFill>
                <a:srgbClr val="ECECEC"/>
              </a:solidFill>
              <a:latin typeface="Söhne"/>
            </a:endParaRP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Complessità del Modello</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Interpretazione e Interpretabilità</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Overfitting (</a:t>
            </a:r>
            <a:r>
              <a:rPr lang="it-IT" sz="2400" b="0" i="0" dirty="0">
                <a:solidFill>
                  <a:srgbClr val="ECECEC"/>
                </a:solidFill>
                <a:effectLst/>
                <a:latin typeface="Söhne"/>
              </a:rPr>
              <a:t>L'over</a:t>
            </a:r>
            <a:r>
              <a:rPr lang="it-IT" sz="2400" dirty="0">
                <a:solidFill>
                  <a:srgbClr val="ECECEC"/>
                </a:solidFill>
                <a:latin typeface="Söhne"/>
              </a:rPr>
              <a:t>-</a:t>
            </a:r>
            <a:r>
              <a:rPr lang="it-IT" sz="2400" b="0" i="0" dirty="0">
                <a:solidFill>
                  <a:srgbClr val="ECECEC"/>
                </a:solidFill>
                <a:effectLst/>
                <a:latin typeface="Söhne"/>
              </a:rPr>
              <a:t>fitting si verifica quando il modello impara dettagli eccessivi rispetto i dati di addestramento, compromettendo la sua capacità di generalizzazione su nuovi dati)</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Richiesta di Risorse Computazionali</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Vulnerabilità agli Attacchi Avversari</a:t>
            </a:r>
            <a:endParaRPr lang="it-IT" sz="2400" dirty="0"/>
          </a:p>
        </p:txBody>
      </p:sp>
    </p:spTree>
    <p:extLst>
      <p:ext uri="{BB962C8B-B14F-4D97-AF65-F5344CB8AC3E}">
        <p14:creationId xmlns:p14="http://schemas.microsoft.com/office/powerpoint/2010/main" val="86360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2546FF6-C164-0754-9E46-DBF7AF71A7B4}"/>
              </a:ext>
            </a:extLst>
          </p:cNvPr>
          <p:cNvSpPr txBox="1"/>
          <p:nvPr/>
        </p:nvSpPr>
        <p:spPr>
          <a:xfrm>
            <a:off x="412375" y="161365"/>
            <a:ext cx="11456895" cy="5324535"/>
          </a:xfrm>
          <a:prstGeom prst="rect">
            <a:avLst/>
          </a:prstGeom>
          <a:noFill/>
        </p:spPr>
        <p:txBody>
          <a:bodyPr wrap="square" rtlCol="0">
            <a:spAutoFit/>
          </a:bodyPr>
          <a:lstStyle/>
          <a:p>
            <a:pPr algn="ctr"/>
            <a:r>
              <a:rPr lang="it-IT" sz="4000" b="1" dirty="0"/>
              <a:t>CAMPI DI UTILIZZO</a:t>
            </a:r>
          </a:p>
          <a:p>
            <a:pPr algn="l"/>
            <a:endParaRPr lang="it-IT" b="1" dirty="0">
              <a:solidFill>
                <a:srgbClr val="ECECEC"/>
              </a:solidFill>
              <a:latin typeface="Söhne"/>
            </a:endParaRPr>
          </a:p>
          <a:p>
            <a:pPr algn="l">
              <a:buFont typeface="+mj-lt"/>
              <a:buAutoNum type="arabicPeriod"/>
            </a:pPr>
            <a:r>
              <a:rPr lang="it-IT" sz="2400" b="1" i="0" dirty="0">
                <a:solidFill>
                  <a:srgbClr val="ECECEC"/>
                </a:solidFill>
                <a:effectLst/>
                <a:latin typeface="Söhne"/>
              </a:rPr>
              <a:t>Sistemi di Sicurezza Stradale</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Sistemi di Controllo del Traffico</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Pedaggi Automatici</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Parcheggi Intelligenti</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Sistemi di Guida Autonoma</a:t>
            </a:r>
          </a:p>
          <a:p>
            <a:pPr algn="l">
              <a:buFont typeface="+mj-lt"/>
              <a:buAutoNum type="arabicPeriod"/>
            </a:pPr>
            <a:endParaRPr lang="it-IT" sz="2400" b="0" i="0" dirty="0">
              <a:solidFill>
                <a:srgbClr val="ECECEC"/>
              </a:solidFill>
              <a:effectLst/>
              <a:latin typeface="Söhne"/>
            </a:endParaRPr>
          </a:p>
          <a:p>
            <a:pPr algn="l">
              <a:buFont typeface="+mj-lt"/>
              <a:buAutoNum type="arabicPeriod"/>
            </a:pPr>
            <a:r>
              <a:rPr lang="it-IT" sz="2400" b="1" i="0" dirty="0">
                <a:solidFill>
                  <a:srgbClr val="ECECEC"/>
                </a:solidFill>
                <a:effectLst/>
                <a:latin typeface="Söhne"/>
              </a:rPr>
              <a:t>Sicurezza delle Aree Sensibili</a:t>
            </a:r>
          </a:p>
          <a:p>
            <a:pPr algn="l">
              <a:buFont typeface="+mj-lt"/>
              <a:buAutoNum type="arabicPeriod"/>
            </a:pPr>
            <a:endParaRPr lang="it-IT" dirty="0"/>
          </a:p>
        </p:txBody>
      </p:sp>
    </p:spTree>
    <p:extLst>
      <p:ext uri="{BB962C8B-B14F-4D97-AF65-F5344CB8AC3E}">
        <p14:creationId xmlns:p14="http://schemas.microsoft.com/office/powerpoint/2010/main" val="3655689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punti luminosi">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olo 1">
            <a:extLst>
              <a:ext uri="{FF2B5EF4-FFF2-40B4-BE49-F238E27FC236}">
                <a16:creationId xmlns:a16="http://schemas.microsoft.com/office/drawing/2014/main" id="{D44BCB7C-A6FC-4118-9027-468ECFDE6455}"/>
              </a:ext>
            </a:extLst>
          </p:cNvPr>
          <p:cNvSpPr>
            <a:spLocks noGrp="1"/>
          </p:cNvSpPr>
          <p:nvPr>
            <p:ph type="ctrTitle"/>
          </p:nvPr>
        </p:nvSpPr>
        <p:spPr>
          <a:xfrm>
            <a:off x="4709531" y="3248516"/>
            <a:ext cx="7197726" cy="2421464"/>
          </a:xfrm>
        </p:spPr>
        <p:txBody>
          <a:bodyPr rtlCol="0">
            <a:normAutofit/>
          </a:bodyPr>
          <a:lstStyle/>
          <a:p>
            <a:pPr rtl="0"/>
            <a:r>
              <a:rPr lang="it-IT" dirty="0"/>
              <a:t>Grazie per l’attenzione!</a:t>
            </a:r>
          </a:p>
        </p:txBody>
      </p:sp>
    </p:spTree>
    <p:extLst>
      <p:ext uri="{BB962C8B-B14F-4D97-AF65-F5344CB8AC3E}">
        <p14:creationId xmlns:p14="http://schemas.microsoft.com/office/powerpoint/2010/main" val="29399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8592BAF0-9F82-14D9-A2E8-27D196CD66D7}"/>
            </a:ext>
          </a:extLst>
        </p:cNvPr>
        <p:cNvGrpSpPr/>
        <p:nvPr/>
      </p:nvGrpSpPr>
      <p:grpSpPr>
        <a:xfrm>
          <a:off x="0" y="0"/>
          <a:ext cx="0" cy="0"/>
          <a:chOff x="0" y="0"/>
          <a:chExt cx="0" cy="0"/>
        </a:xfrm>
      </p:grpSpPr>
      <p:grpSp>
        <p:nvGrpSpPr>
          <p:cNvPr id="179" name="Gruppo 178">
            <a:extLst>
              <a:ext uri="{FF2B5EF4-FFF2-40B4-BE49-F238E27FC236}">
                <a16:creationId xmlns:a16="http://schemas.microsoft.com/office/drawing/2014/main" id="{6D5F7347-5C87-4577-F6EF-DC7A5DD9AD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igura a mano libera 98">
              <a:extLst>
                <a:ext uri="{FF2B5EF4-FFF2-40B4-BE49-F238E27FC236}">
                  <a16:creationId xmlns:a16="http://schemas.microsoft.com/office/drawing/2014/main" id="{7638A6EA-7542-0ACF-D163-170CC26A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181" name="Gruppo 180">
              <a:extLst>
                <a:ext uri="{FF2B5EF4-FFF2-40B4-BE49-F238E27FC236}">
                  <a16:creationId xmlns:a16="http://schemas.microsoft.com/office/drawing/2014/main" id="{0FD7A628-6968-2C8B-C967-EBFA618718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ttore diritto 181">
                <a:extLst>
                  <a:ext uri="{FF2B5EF4-FFF2-40B4-BE49-F238E27FC236}">
                    <a16:creationId xmlns:a16="http://schemas.microsoft.com/office/drawing/2014/main" id="{FD324252-29C0-3541-05C2-915BE592C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ttore diritto 182">
                <a:extLst>
                  <a:ext uri="{FF2B5EF4-FFF2-40B4-BE49-F238E27FC236}">
                    <a16:creationId xmlns:a16="http://schemas.microsoft.com/office/drawing/2014/main" id="{7C08DE4E-6E47-362D-088E-8B7FEED9A3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ttore diritto 183">
                <a:extLst>
                  <a:ext uri="{FF2B5EF4-FFF2-40B4-BE49-F238E27FC236}">
                    <a16:creationId xmlns:a16="http://schemas.microsoft.com/office/drawing/2014/main" id="{23F16B01-227D-CEDF-A199-AF76B4082B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ttore diritto 184">
                <a:extLst>
                  <a:ext uri="{FF2B5EF4-FFF2-40B4-BE49-F238E27FC236}">
                    <a16:creationId xmlns:a16="http://schemas.microsoft.com/office/drawing/2014/main" id="{E5D680DF-B66A-751F-508D-53F5578FA8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ttore diritto 185">
                <a:extLst>
                  <a:ext uri="{FF2B5EF4-FFF2-40B4-BE49-F238E27FC236}">
                    <a16:creationId xmlns:a16="http://schemas.microsoft.com/office/drawing/2014/main" id="{F29E962F-04EA-9C37-D469-BEF7960647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ttore diritto 186">
                <a:extLst>
                  <a:ext uri="{FF2B5EF4-FFF2-40B4-BE49-F238E27FC236}">
                    <a16:creationId xmlns:a16="http://schemas.microsoft.com/office/drawing/2014/main" id="{1E327397-E7D6-7E09-C0E2-D148CA3F8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ttore diritto 187">
                <a:extLst>
                  <a:ext uri="{FF2B5EF4-FFF2-40B4-BE49-F238E27FC236}">
                    <a16:creationId xmlns:a16="http://schemas.microsoft.com/office/drawing/2014/main" id="{3B6902CA-88F7-ED0C-CA74-84E4990FEA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ttore diritto 188">
                <a:extLst>
                  <a:ext uri="{FF2B5EF4-FFF2-40B4-BE49-F238E27FC236}">
                    <a16:creationId xmlns:a16="http://schemas.microsoft.com/office/drawing/2014/main" id="{FE7C7E9E-B0FD-BB40-7E1E-4445124CD8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ttore diritto 189">
                <a:extLst>
                  <a:ext uri="{FF2B5EF4-FFF2-40B4-BE49-F238E27FC236}">
                    <a16:creationId xmlns:a16="http://schemas.microsoft.com/office/drawing/2014/main" id="{1EC0E59D-3BC9-E4C6-3266-C841A01E29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ttore diritto 190">
                <a:extLst>
                  <a:ext uri="{FF2B5EF4-FFF2-40B4-BE49-F238E27FC236}">
                    <a16:creationId xmlns:a16="http://schemas.microsoft.com/office/drawing/2014/main" id="{F1952D53-4119-BA36-3034-7499973A72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ttore diritto 191">
                <a:extLst>
                  <a:ext uri="{FF2B5EF4-FFF2-40B4-BE49-F238E27FC236}">
                    <a16:creationId xmlns:a16="http://schemas.microsoft.com/office/drawing/2014/main" id="{8AF015D4-BA6A-3604-AD96-63AA6925D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ttore diritto 192">
                <a:extLst>
                  <a:ext uri="{FF2B5EF4-FFF2-40B4-BE49-F238E27FC236}">
                    <a16:creationId xmlns:a16="http://schemas.microsoft.com/office/drawing/2014/main" id="{6F247A52-6C8F-AACA-721B-D0026FAF66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ttore diritto 193">
                <a:extLst>
                  <a:ext uri="{FF2B5EF4-FFF2-40B4-BE49-F238E27FC236}">
                    <a16:creationId xmlns:a16="http://schemas.microsoft.com/office/drawing/2014/main" id="{7C2F930A-8CC1-C46B-145D-D28A694271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ttore diritto 194">
                <a:extLst>
                  <a:ext uri="{FF2B5EF4-FFF2-40B4-BE49-F238E27FC236}">
                    <a16:creationId xmlns:a16="http://schemas.microsoft.com/office/drawing/2014/main" id="{CF7C271D-8F33-DF56-D00D-D7F77D0A3E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ttore diritto 195">
                <a:extLst>
                  <a:ext uri="{FF2B5EF4-FFF2-40B4-BE49-F238E27FC236}">
                    <a16:creationId xmlns:a16="http://schemas.microsoft.com/office/drawing/2014/main" id="{B15276BB-A944-DB69-4454-459157A408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ttore diritto 196">
                <a:extLst>
                  <a:ext uri="{FF2B5EF4-FFF2-40B4-BE49-F238E27FC236}">
                    <a16:creationId xmlns:a16="http://schemas.microsoft.com/office/drawing/2014/main" id="{AE28FE9A-7198-AF18-8B01-AC80576E0F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ttore diritto 197">
                <a:extLst>
                  <a:ext uri="{FF2B5EF4-FFF2-40B4-BE49-F238E27FC236}">
                    <a16:creationId xmlns:a16="http://schemas.microsoft.com/office/drawing/2014/main" id="{CB937871-424E-85ED-8302-31829F830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ttore diritto 198">
                <a:extLst>
                  <a:ext uri="{FF2B5EF4-FFF2-40B4-BE49-F238E27FC236}">
                    <a16:creationId xmlns:a16="http://schemas.microsoft.com/office/drawing/2014/main" id="{8D769214-F831-934E-5B60-6038C993E4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ttore diritto 199">
                <a:extLst>
                  <a:ext uri="{FF2B5EF4-FFF2-40B4-BE49-F238E27FC236}">
                    <a16:creationId xmlns:a16="http://schemas.microsoft.com/office/drawing/2014/main" id="{0BB13318-C61E-D0B7-65A7-740C98015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ttore diritto 200">
                <a:extLst>
                  <a:ext uri="{FF2B5EF4-FFF2-40B4-BE49-F238E27FC236}">
                    <a16:creationId xmlns:a16="http://schemas.microsoft.com/office/drawing/2014/main" id="{B973F68C-CCAB-0D65-E20F-DDAB1CFBBD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ttore diritto 201">
                <a:extLst>
                  <a:ext uri="{FF2B5EF4-FFF2-40B4-BE49-F238E27FC236}">
                    <a16:creationId xmlns:a16="http://schemas.microsoft.com/office/drawing/2014/main" id="{CFA206BE-1767-454B-657D-BC97EF6D8A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ttore diritto 202">
                <a:extLst>
                  <a:ext uri="{FF2B5EF4-FFF2-40B4-BE49-F238E27FC236}">
                    <a16:creationId xmlns:a16="http://schemas.microsoft.com/office/drawing/2014/main" id="{38290859-3F1F-085D-BBBE-2F76E4A569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ttore diritto 203">
                <a:extLst>
                  <a:ext uri="{FF2B5EF4-FFF2-40B4-BE49-F238E27FC236}">
                    <a16:creationId xmlns:a16="http://schemas.microsoft.com/office/drawing/2014/main" id="{057EB911-F376-DAAD-C37F-26314C95D7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ttore diritto 204">
                <a:extLst>
                  <a:ext uri="{FF2B5EF4-FFF2-40B4-BE49-F238E27FC236}">
                    <a16:creationId xmlns:a16="http://schemas.microsoft.com/office/drawing/2014/main" id="{A56661E1-0F37-60B1-9C4C-798AB1D47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ttore diritto 205">
                <a:extLst>
                  <a:ext uri="{FF2B5EF4-FFF2-40B4-BE49-F238E27FC236}">
                    <a16:creationId xmlns:a16="http://schemas.microsoft.com/office/drawing/2014/main" id="{CE3827AE-5C0C-0460-9B74-BF597C75A4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ttore diritto 206">
                <a:extLst>
                  <a:ext uri="{FF2B5EF4-FFF2-40B4-BE49-F238E27FC236}">
                    <a16:creationId xmlns:a16="http://schemas.microsoft.com/office/drawing/2014/main" id="{F5BF7D2A-8757-B1F6-C4D9-05E62D5A78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ttore diritto 207">
                <a:extLst>
                  <a:ext uri="{FF2B5EF4-FFF2-40B4-BE49-F238E27FC236}">
                    <a16:creationId xmlns:a16="http://schemas.microsoft.com/office/drawing/2014/main" id="{88851EF3-4C10-39C8-127E-8786E31ED7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ttore diritto 208">
                <a:extLst>
                  <a:ext uri="{FF2B5EF4-FFF2-40B4-BE49-F238E27FC236}">
                    <a16:creationId xmlns:a16="http://schemas.microsoft.com/office/drawing/2014/main" id="{D57D114D-9B06-DCD0-BD29-475C396F0B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ttore diritto 209">
                <a:extLst>
                  <a:ext uri="{FF2B5EF4-FFF2-40B4-BE49-F238E27FC236}">
                    <a16:creationId xmlns:a16="http://schemas.microsoft.com/office/drawing/2014/main" id="{B391D499-4DBC-9403-2322-9EC6EFB329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ttore diritto 210">
                <a:extLst>
                  <a:ext uri="{FF2B5EF4-FFF2-40B4-BE49-F238E27FC236}">
                    <a16:creationId xmlns:a16="http://schemas.microsoft.com/office/drawing/2014/main" id="{EE319D68-1E78-C4CB-8595-A423D2A488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ttore diritto 211">
                <a:extLst>
                  <a:ext uri="{FF2B5EF4-FFF2-40B4-BE49-F238E27FC236}">
                    <a16:creationId xmlns:a16="http://schemas.microsoft.com/office/drawing/2014/main" id="{8075C40E-F812-9C3D-CED0-EA12382C62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ttore diritto 212">
                <a:extLst>
                  <a:ext uri="{FF2B5EF4-FFF2-40B4-BE49-F238E27FC236}">
                    <a16:creationId xmlns:a16="http://schemas.microsoft.com/office/drawing/2014/main" id="{46E9D52B-C86C-CEB7-E67C-68E4C1CE4C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ttore diritto 213">
                <a:extLst>
                  <a:ext uri="{FF2B5EF4-FFF2-40B4-BE49-F238E27FC236}">
                    <a16:creationId xmlns:a16="http://schemas.microsoft.com/office/drawing/2014/main" id="{DF62F225-0FE6-10D0-452F-69D492B307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ttore diritto 214">
                <a:extLst>
                  <a:ext uri="{FF2B5EF4-FFF2-40B4-BE49-F238E27FC236}">
                    <a16:creationId xmlns:a16="http://schemas.microsoft.com/office/drawing/2014/main" id="{C6C82574-E5DB-5773-74D8-253B2DCE28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ttore diritto 215">
                <a:extLst>
                  <a:ext uri="{FF2B5EF4-FFF2-40B4-BE49-F238E27FC236}">
                    <a16:creationId xmlns:a16="http://schemas.microsoft.com/office/drawing/2014/main" id="{B671BBA8-19AD-757B-D474-D1D5E4BAF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ttore diritto 216">
                <a:extLst>
                  <a:ext uri="{FF2B5EF4-FFF2-40B4-BE49-F238E27FC236}">
                    <a16:creationId xmlns:a16="http://schemas.microsoft.com/office/drawing/2014/main" id="{E2E2EA47-A324-D9FF-121D-0886A1BAE3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ttore diritto 217">
                <a:extLst>
                  <a:ext uri="{FF2B5EF4-FFF2-40B4-BE49-F238E27FC236}">
                    <a16:creationId xmlns:a16="http://schemas.microsoft.com/office/drawing/2014/main" id="{4C62A3B3-6893-3086-DA02-6F5879DFFE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ttore diritto 218">
                <a:extLst>
                  <a:ext uri="{FF2B5EF4-FFF2-40B4-BE49-F238E27FC236}">
                    <a16:creationId xmlns:a16="http://schemas.microsoft.com/office/drawing/2014/main" id="{EC817C31-9E65-8AD1-C462-58D9DDF48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ttore diritto 219">
                <a:extLst>
                  <a:ext uri="{FF2B5EF4-FFF2-40B4-BE49-F238E27FC236}">
                    <a16:creationId xmlns:a16="http://schemas.microsoft.com/office/drawing/2014/main" id="{E50EC7E9-CB1A-F805-3FE6-274058610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ttore diritto 220">
                <a:extLst>
                  <a:ext uri="{FF2B5EF4-FFF2-40B4-BE49-F238E27FC236}">
                    <a16:creationId xmlns:a16="http://schemas.microsoft.com/office/drawing/2014/main" id="{12AEE2AF-BF1C-DE4A-8EAD-D1736F3687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ttore diritto 221">
                <a:extLst>
                  <a:ext uri="{FF2B5EF4-FFF2-40B4-BE49-F238E27FC236}">
                    <a16:creationId xmlns:a16="http://schemas.microsoft.com/office/drawing/2014/main" id="{71684BC9-9C24-727C-87A5-34E7A5DE9D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ttore diritto 222">
                <a:extLst>
                  <a:ext uri="{FF2B5EF4-FFF2-40B4-BE49-F238E27FC236}">
                    <a16:creationId xmlns:a16="http://schemas.microsoft.com/office/drawing/2014/main" id="{8C45ABBC-8DA6-0028-3493-36A0D48392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ttore diritto 223">
                <a:extLst>
                  <a:ext uri="{FF2B5EF4-FFF2-40B4-BE49-F238E27FC236}">
                    <a16:creationId xmlns:a16="http://schemas.microsoft.com/office/drawing/2014/main" id="{E2001D83-E1EC-75C3-4BB5-829E9CDD2B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ttore diritto 224">
                <a:extLst>
                  <a:ext uri="{FF2B5EF4-FFF2-40B4-BE49-F238E27FC236}">
                    <a16:creationId xmlns:a16="http://schemas.microsoft.com/office/drawing/2014/main" id="{A8DC18B5-E49D-81A8-BAE0-ED3729BD76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ttore diritto 225">
                <a:extLst>
                  <a:ext uri="{FF2B5EF4-FFF2-40B4-BE49-F238E27FC236}">
                    <a16:creationId xmlns:a16="http://schemas.microsoft.com/office/drawing/2014/main" id="{3081F052-F5C4-077E-498B-2FE08ACF03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ttore diritto 226">
                <a:extLst>
                  <a:ext uri="{FF2B5EF4-FFF2-40B4-BE49-F238E27FC236}">
                    <a16:creationId xmlns:a16="http://schemas.microsoft.com/office/drawing/2014/main" id="{B54CAF14-E843-1D40-405D-E82C362952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ttore diritto 227">
                <a:extLst>
                  <a:ext uri="{FF2B5EF4-FFF2-40B4-BE49-F238E27FC236}">
                    <a16:creationId xmlns:a16="http://schemas.microsoft.com/office/drawing/2014/main" id="{3D862E91-0221-56B0-67B0-3E73770D22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ttore diritto 228">
                <a:extLst>
                  <a:ext uri="{FF2B5EF4-FFF2-40B4-BE49-F238E27FC236}">
                    <a16:creationId xmlns:a16="http://schemas.microsoft.com/office/drawing/2014/main" id="{79417AE0-4622-ABF0-B21C-340DCE6C6D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ttore diritto 229">
                <a:extLst>
                  <a:ext uri="{FF2B5EF4-FFF2-40B4-BE49-F238E27FC236}">
                    <a16:creationId xmlns:a16="http://schemas.microsoft.com/office/drawing/2014/main" id="{F19F4E4B-877F-E5E0-04FC-B0B41CC62C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ttore diritto 230">
                <a:extLst>
                  <a:ext uri="{FF2B5EF4-FFF2-40B4-BE49-F238E27FC236}">
                    <a16:creationId xmlns:a16="http://schemas.microsoft.com/office/drawing/2014/main" id="{7D63C8FD-CF48-B74F-EEDC-E8D677BFC8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ttore diritto 231">
                <a:extLst>
                  <a:ext uri="{FF2B5EF4-FFF2-40B4-BE49-F238E27FC236}">
                    <a16:creationId xmlns:a16="http://schemas.microsoft.com/office/drawing/2014/main" id="{F946C404-FC46-8B0A-AA22-CBAA34EA8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ttore diritto 232">
                <a:extLst>
                  <a:ext uri="{FF2B5EF4-FFF2-40B4-BE49-F238E27FC236}">
                    <a16:creationId xmlns:a16="http://schemas.microsoft.com/office/drawing/2014/main" id="{FBE91AA6-FC9F-6EF4-60CA-B221D5811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ttore diritto 233">
                <a:extLst>
                  <a:ext uri="{FF2B5EF4-FFF2-40B4-BE49-F238E27FC236}">
                    <a16:creationId xmlns:a16="http://schemas.microsoft.com/office/drawing/2014/main" id="{AA402BA8-0277-3E4D-8FD0-90173BAD62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ttore diritto 234">
                <a:extLst>
                  <a:ext uri="{FF2B5EF4-FFF2-40B4-BE49-F238E27FC236}">
                    <a16:creationId xmlns:a16="http://schemas.microsoft.com/office/drawing/2014/main" id="{C1807A9F-82F7-8256-FD35-1E9A0383FB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ttore diritto 235">
                <a:extLst>
                  <a:ext uri="{FF2B5EF4-FFF2-40B4-BE49-F238E27FC236}">
                    <a16:creationId xmlns:a16="http://schemas.microsoft.com/office/drawing/2014/main" id="{174196F4-DF4B-1244-95D1-152FB0BEE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ttore diritto 236">
                <a:extLst>
                  <a:ext uri="{FF2B5EF4-FFF2-40B4-BE49-F238E27FC236}">
                    <a16:creationId xmlns:a16="http://schemas.microsoft.com/office/drawing/2014/main" id="{EA5AE9D5-5207-AADE-D113-9951CA30F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ttore diritto 237">
                <a:extLst>
                  <a:ext uri="{FF2B5EF4-FFF2-40B4-BE49-F238E27FC236}">
                    <a16:creationId xmlns:a16="http://schemas.microsoft.com/office/drawing/2014/main" id="{86CC6AD3-99A4-4809-096C-E83D72B9C9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ttore diritto 238">
                <a:extLst>
                  <a:ext uri="{FF2B5EF4-FFF2-40B4-BE49-F238E27FC236}">
                    <a16:creationId xmlns:a16="http://schemas.microsoft.com/office/drawing/2014/main" id="{BB44210D-5387-51C1-7D33-9D9A2CD778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ttore diritto 239">
                <a:extLst>
                  <a:ext uri="{FF2B5EF4-FFF2-40B4-BE49-F238E27FC236}">
                    <a16:creationId xmlns:a16="http://schemas.microsoft.com/office/drawing/2014/main" id="{1E28A65A-9A9F-B529-CF61-48F802D2F8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ttore diritto 240">
                <a:extLst>
                  <a:ext uri="{FF2B5EF4-FFF2-40B4-BE49-F238E27FC236}">
                    <a16:creationId xmlns:a16="http://schemas.microsoft.com/office/drawing/2014/main" id="{9E51EA3E-CD4E-9277-BE60-557F54E52B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ttore diritto 241">
                <a:extLst>
                  <a:ext uri="{FF2B5EF4-FFF2-40B4-BE49-F238E27FC236}">
                    <a16:creationId xmlns:a16="http://schemas.microsoft.com/office/drawing/2014/main" id="{799B7196-5C7D-F88C-1F9D-E71C771BA7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ttore diritto 242">
                <a:extLst>
                  <a:ext uri="{FF2B5EF4-FFF2-40B4-BE49-F238E27FC236}">
                    <a16:creationId xmlns:a16="http://schemas.microsoft.com/office/drawing/2014/main" id="{639F8408-42EB-42C4-AB7E-C718A7B06F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ttore diritto 243">
                <a:extLst>
                  <a:ext uri="{FF2B5EF4-FFF2-40B4-BE49-F238E27FC236}">
                    <a16:creationId xmlns:a16="http://schemas.microsoft.com/office/drawing/2014/main" id="{94927BFF-5A48-8DC0-A6F0-AE4AB3B4B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ttore diritto 244">
                <a:extLst>
                  <a:ext uri="{FF2B5EF4-FFF2-40B4-BE49-F238E27FC236}">
                    <a16:creationId xmlns:a16="http://schemas.microsoft.com/office/drawing/2014/main" id="{BA8427E3-B885-2263-CB22-F5DC171301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ttore diritto 245">
                <a:extLst>
                  <a:ext uri="{FF2B5EF4-FFF2-40B4-BE49-F238E27FC236}">
                    <a16:creationId xmlns:a16="http://schemas.microsoft.com/office/drawing/2014/main" id="{D04B1EB8-C62A-998B-9FFC-246E934C28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ttore diritto 246">
                <a:extLst>
                  <a:ext uri="{FF2B5EF4-FFF2-40B4-BE49-F238E27FC236}">
                    <a16:creationId xmlns:a16="http://schemas.microsoft.com/office/drawing/2014/main" id="{8C4B3F0F-2B85-07FC-183E-345BB998F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ttore diritto 247">
                <a:extLst>
                  <a:ext uri="{FF2B5EF4-FFF2-40B4-BE49-F238E27FC236}">
                    <a16:creationId xmlns:a16="http://schemas.microsoft.com/office/drawing/2014/main" id="{81CDA5AC-8E50-BE5E-E945-E69AF29295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ttore diritto 248">
                <a:extLst>
                  <a:ext uri="{FF2B5EF4-FFF2-40B4-BE49-F238E27FC236}">
                    <a16:creationId xmlns:a16="http://schemas.microsoft.com/office/drawing/2014/main" id="{E7B1B613-0241-71BA-8357-3C8FA7FC2E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ttore diritto 249">
                <a:extLst>
                  <a:ext uri="{FF2B5EF4-FFF2-40B4-BE49-F238E27FC236}">
                    <a16:creationId xmlns:a16="http://schemas.microsoft.com/office/drawing/2014/main" id="{628046C1-1CFC-B442-A993-14FFF802ED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ttore diritto 250">
                <a:extLst>
                  <a:ext uri="{FF2B5EF4-FFF2-40B4-BE49-F238E27FC236}">
                    <a16:creationId xmlns:a16="http://schemas.microsoft.com/office/drawing/2014/main" id="{01397B4E-48FA-93E5-B02F-7D546D9AC6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ttore diritto 251">
                <a:extLst>
                  <a:ext uri="{FF2B5EF4-FFF2-40B4-BE49-F238E27FC236}">
                    <a16:creationId xmlns:a16="http://schemas.microsoft.com/office/drawing/2014/main" id="{6173E290-EF38-0A24-8001-C64C0ECC3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ttore diritto 252">
                <a:extLst>
                  <a:ext uri="{FF2B5EF4-FFF2-40B4-BE49-F238E27FC236}">
                    <a16:creationId xmlns:a16="http://schemas.microsoft.com/office/drawing/2014/main" id="{B9FA4ADF-888E-7C83-D370-41457E5571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ttore diritto 253">
                <a:extLst>
                  <a:ext uri="{FF2B5EF4-FFF2-40B4-BE49-F238E27FC236}">
                    <a16:creationId xmlns:a16="http://schemas.microsoft.com/office/drawing/2014/main" id="{66C57962-3145-9CAE-1FAF-123F391D77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ttore diritto 254">
                <a:extLst>
                  <a:ext uri="{FF2B5EF4-FFF2-40B4-BE49-F238E27FC236}">
                    <a16:creationId xmlns:a16="http://schemas.microsoft.com/office/drawing/2014/main" id="{F0F4093D-9EBB-648B-82B3-862DAB1E1A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ttore diritto 255">
                <a:extLst>
                  <a:ext uri="{FF2B5EF4-FFF2-40B4-BE49-F238E27FC236}">
                    <a16:creationId xmlns:a16="http://schemas.microsoft.com/office/drawing/2014/main" id="{CCC8996A-18EA-B84D-2395-F5FF4A5C97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ttore diritto 256">
                <a:extLst>
                  <a:ext uri="{FF2B5EF4-FFF2-40B4-BE49-F238E27FC236}">
                    <a16:creationId xmlns:a16="http://schemas.microsoft.com/office/drawing/2014/main" id="{291513FA-8907-E888-8D3D-1F28031BC2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ttore diritto 257">
                <a:extLst>
                  <a:ext uri="{FF2B5EF4-FFF2-40B4-BE49-F238E27FC236}">
                    <a16:creationId xmlns:a16="http://schemas.microsoft.com/office/drawing/2014/main" id="{50771C74-2D9F-9480-EF68-CBB406C285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ttore diritto 258">
                <a:extLst>
                  <a:ext uri="{FF2B5EF4-FFF2-40B4-BE49-F238E27FC236}">
                    <a16:creationId xmlns:a16="http://schemas.microsoft.com/office/drawing/2014/main" id="{2E1D929A-EB00-2632-75B3-A10D360058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uppo 260">
            <a:extLst>
              <a:ext uri="{FF2B5EF4-FFF2-40B4-BE49-F238E27FC236}">
                <a16:creationId xmlns:a16="http://schemas.microsoft.com/office/drawing/2014/main" id="{E4C27535-470E-582C-B386-11A4C3BD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igura a mano libera 17">
              <a:extLst>
                <a:ext uri="{FF2B5EF4-FFF2-40B4-BE49-F238E27FC236}">
                  <a16:creationId xmlns:a16="http://schemas.microsoft.com/office/drawing/2014/main" id="{E5870B52-113B-2188-6647-AAEC5B763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263" name="Gruppo 262">
              <a:extLst>
                <a:ext uri="{FF2B5EF4-FFF2-40B4-BE49-F238E27FC236}">
                  <a16:creationId xmlns:a16="http://schemas.microsoft.com/office/drawing/2014/main" id="{970645D1-3F2D-186A-0633-F2FCF3481D2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ttore diritto 263">
                <a:extLst>
                  <a:ext uri="{FF2B5EF4-FFF2-40B4-BE49-F238E27FC236}">
                    <a16:creationId xmlns:a16="http://schemas.microsoft.com/office/drawing/2014/main" id="{0F7DD407-F762-D29B-1442-FD569E4CFB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ttore diritto 264">
                <a:extLst>
                  <a:ext uri="{FF2B5EF4-FFF2-40B4-BE49-F238E27FC236}">
                    <a16:creationId xmlns:a16="http://schemas.microsoft.com/office/drawing/2014/main" id="{2FC33FDF-1FD8-5824-7C0D-693C4D5F97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ttore diritto 265">
                <a:extLst>
                  <a:ext uri="{FF2B5EF4-FFF2-40B4-BE49-F238E27FC236}">
                    <a16:creationId xmlns:a16="http://schemas.microsoft.com/office/drawing/2014/main" id="{18325B9D-6880-3290-3168-604F33222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ttore diritto 266">
                <a:extLst>
                  <a:ext uri="{FF2B5EF4-FFF2-40B4-BE49-F238E27FC236}">
                    <a16:creationId xmlns:a16="http://schemas.microsoft.com/office/drawing/2014/main" id="{F87E7A8B-3E4A-AAFE-E3AA-E1C56E56E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ttore diritto 267">
                <a:extLst>
                  <a:ext uri="{FF2B5EF4-FFF2-40B4-BE49-F238E27FC236}">
                    <a16:creationId xmlns:a16="http://schemas.microsoft.com/office/drawing/2014/main" id="{57E0E86C-8781-5FFF-5A58-E4E815B1B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ttore diritto 268">
                <a:extLst>
                  <a:ext uri="{FF2B5EF4-FFF2-40B4-BE49-F238E27FC236}">
                    <a16:creationId xmlns:a16="http://schemas.microsoft.com/office/drawing/2014/main" id="{4407C4C6-D0B7-BF03-A539-4E982B8D69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ttore diritto 269">
                <a:extLst>
                  <a:ext uri="{FF2B5EF4-FFF2-40B4-BE49-F238E27FC236}">
                    <a16:creationId xmlns:a16="http://schemas.microsoft.com/office/drawing/2014/main" id="{2BFF9977-6FAD-F92B-1424-FE813D3BF5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ttore diritto 270">
                <a:extLst>
                  <a:ext uri="{FF2B5EF4-FFF2-40B4-BE49-F238E27FC236}">
                    <a16:creationId xmlns:a16="http://schemas.microsoft.com/office/drawing/2014/main" id="{4A2B4080-D153-8F61-195F-3C2977C36B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ttore diritto 271">
                <a:extLst>
                  <a:ext uri="{FF2B5EF4-FFF2-40B4-BE49-F238E27FC236}">
                    <a16:creationId xmlns:a16="http://schemas.microsoft.com/office/drawing/2014/main" id="{B17F0EFF-4D65-08A2-747B-B191D18839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ttore diritto 272">
                <a:extLst>
                  <a:ext uri="{FF2B5EF4-FFF2-40B4-BE49-F238E27FC236}">
                    <a16:creationId xmlns:a16="http://schemas.microsoft.com/office/drawing/2014/main" id="{05EFDCD0-2710-A82B-45A4-120C607704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ttore diritto 273">
                <a:extLst>
                  <a:ext uri="{FF2B5EF4-FFF2-40B4-BE49-F238E27FC236}">
                    <a16:creationId xmlns:a16="http://schemas.microsoft.com/office/drawing/2014/main" id="{0DDCF26E-B91B-45B3-E616-3D882C970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ttore diritto 274">
                <a:extLst>
                  <a:ext uri="{FF2B5EF4-FFF2-40B4-BE49-F238E27FC236}">
                    <a16:creationId xmlns:a16="http://schemas.microsoft.com/office/drawing/2014/main" id="{EE02B104-AC20-9EF4-D472-FD03965122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ttore diritto 275">
                <a:extLst>
                  <a:ext uri="{FF2B5EF4-FFF2-40B4-BE49-F238E27FC236}">
                    <a16:creationId xmlns:a16="http://schemas.microsoft.com/office/drawing/2014/main" id="{27DEE7F4-82FB-B289-8511-5342F80F9A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ttore diritto 276">
                <a:extLst>
                  <a:ext uri="{FF2B5EF4-FFF2-40B4-BE49-F238E27FC236}">
                    <a16:creationId xmlns:a16="http://schemas.microsoft.com/office/drawing/2014/main" id="{CFEE1618-41F9-C8E2-601B-D4FF753763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ttore diritto 277">
                <a:extLst>
                  <a:ext uri="{FF2B5EF4-FFF2-40B4-BE49-F238E27FC236}">
                    <a16:creationId xmlns:a16="http://schemas.microsoft.com/office/drawing/2014/main" id="{3674DB48-AF54-2230-7AEF-2EA76F3C7C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ttore diritto 278">
                <a:extLst>
                  <a:ext uri="{FF2B5EF4-FFF2-40B4-BE49-F238E27FC236}">
                    <a16:creationId xmlns:a16="http://schemas.microsoft.com/office/drawing/2014/main" id="{C39705A2-5B02-9B12-0CE5-6355D131D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ttore diritto 279">
                <a:extLst>
                  <a:ext uri="{FF2B5EF4-FFF2-40B4-BE49-F238E27FC236}">
                    <a16:creationId xmlns:a16="http://schemas.microsoft.com/office/drawing/2014/main" id="{9277ACB7-1641-16B1-EDD1-F92FFC698E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ttore diritto 280">
                <a:extLst>
                  <a:ext uri="{FF2B5EF4-FFF2-40B4-BE49-F238E27FC236}">
                    <a16:creationId xmlns:a16="http://schemas.microsoft.com/office/drawing/2014/main" id="{67C84912-8F8B-44D4-B734-D6FFE644E9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ttore diritto 281">
                <a:extLst>
                  <a:ext uri="{FF2B5EF4-FFF2-40B4-BE49-F238E27FC236}">
                    <a16:creationId xmlns:a16="http://schemas.microsoft.com/office/drawing/2014/main" id="{A51CDAA4-2508-AEFA-1631-40BC127CD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ttore diritto 282">
                <a:extLst>
                  <a:ext uri="{FF2B5EF4-FFF2-40B4-BE49-F238E27FC236}">
                    <a16:creationId xmlns:a16="http://schemas.microsoft.com/office/drawing/2014/main" id="{BA40346E-2C8A-6DF1-7C4A-19D1C25F6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ttore diritto 283">
                <a:extLst>
                  <a:ext uri="{FF2B5EF4-FFF2-40B4-BE49-F238E27FC236}">
                    <a16:creationId xmlns:a16="http://schemas.microsoft.com/office/drawing/2014/main" id="{2DD90E12-CB84-0C0E-252C-B0CDAE8CBA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ttore diritto 284">
                <a:extLst>
                  <a:ext uri="{FF2B5EF4-FFF2-40B4-BE49-F238E27FC236}">
                    <a16:creationId xmlns:a16="http://schemas.microsoft.com/office/drawing/2014/main" id="{66ED8CB3-BF3D-CCC2-2B9F-43FE16546D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ttore diritto 285">
                <a:extLst>
                  <a:ext uri="{FF2B5EF4-FFF2-40B4-BE49-F238E27FC236}">
                    <a16:creationId xmlns:a16="http://schemas.microsoft.com/office/drawing/2014/main" id="{4751878F-116B-EF39-3E5A-5B0110202A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ttore diritto 286">
                <a:extLst>
                  <a:ext uri="{FF2B5EF4-FFF2-40B4-BE49-F238E27FC236}">
                    <a16:creationId xmlns:a16="http://schemas.microsoft.com/office/drawing/2014/main" id="{0C5CAA4C-2784-1C84-BE43-BF437CE691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ttore diritto 287">
                <a:extLst>
                  <a:ext uri="{FF2B5EF4-FFF2-40B4-BE49-F238E27FC236}">
                    <a16:creationId xmlns:a16="http://schemas.microsoft.com/office/drawing/2014/main" id="{7390B1B6-2B8E-07E7-49C5-BD66ABE45F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ttore diritto 288">
                <a:extLst>
                  <a:ext uri="{FF2B5EF4-FFF2-40B4-BE49-F238E27FC236}">
                    <a16:creationId xmlns:a16="http://schemas.microsoft.com/office/drawing/2014/main" id="{5390567F-3265-9693-97D0-966388A6D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ttore diritto 289">
                <a:extLst>
                  <a:ext uri="{FF2B5EF4-FFF2-40B4-BE49-F238E27FC236}">
                    <a16:creationId xmlns:a16="http://schemas.microsoft.com/office/drawing/2014/main" id="{51E386D7-4D82-7E0F-9C6D-81C279BC9C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ttore diritto 290">
                <a:extLst>
                  <a:ext uri="{FF2B5EF4-FFF2-40B4-BE49-F238E27FC236}">
                    <a16:creationId xmlns:a16="http://schemas.microsoft.com/office/drawing/2014/main" id="{DAC34CD4-0CFB-872E-C3CA-86E0EF8B43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ttore diritto 291">
                <a:extLst>
                  <a:ext uri="{FF2B5EF4-FFF2-40B4-BE49-F238E27FC236}">
                    <a16:creationId xmlns:a16="http://schemas.microsoft.com/office/drawing/2014/main" id="{2FFEDB86-58C3-F683-2FD6-FC3790804C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ttore diritto 292">
                <a:extLst>
                  <a:ext uri="{FF2B5EF4-FFF2-40B4-BE49-F238E27FC236}">
                    <a16:creationId xmlns:a16="http://schemas.microsoft.com/office/drawing/2014/main" id="{7BC16D53-C19A-DAC1-5399-F5D9C6469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ttore diritto 293">
                <a:extLst>
                  <a:ext uri="{FF2B5EF4-FFF2-40B4-BE49-F238E27FC236}">
                    <a16:creationId xmlns:a16="http://schemas.microsoft.com/office/drawing/2014/main" id="{AC5E544E-D156-D7A6-4244-914BFB5CE2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ttore diritto 294">
                <a:extLst>
                  <a:ext uri="{FF2B5EF4-FFF2-40B4-BE49-F238E27FC236}">
                    <a16:creationId xmlns:a16="http://schemas.microsoft.com/office/drawing/2014/main" id="{F066E33A-917F-B5F6-60E0-D907874DB7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ttore diritto 295">
                <a:extLst>
                  <a:ext uri="{FF2B5EF4-FFF2-40B4-BE49-F238E27FC236}">
                    <a16:creationId xmlns:a16="http://schemas.microsoft.com/office/drawing/2014/main" id="{F901408B-0AE2-F3F2-E473-FDDA744AE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ttore diritto 296">
                <a:extLst>
                  <a:ext uri="{FF2B5EF4-FFF2-40B4-BE49-F238E27FC236}">
                    <a16:creationId xmlns:a16="http://schemas.microsoft.com/office/drawing/2014/main" id="{F020A7F1-5DE3-3140-3F3E-C9AF596D8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ttore diritto 297">
                <a:extLst>
                  <a:ext uri="{FF2B5EF4-FFF2-40B4-BE49-F238E27FC236}">
                    <a16:creationId xmlns:a16="http://schemas.microsoft.com/office/drawing/2014/main" id="{E2004573-D0B7-B0F5-775D-B1F0FC6E4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ttore diritto 298">
                <a:extLst>
                  <a:ext uri="{FF2B5EF4-FFF2-40B4-BE49-F238E27FC236}">
                    <a16:creationId xmlns:a16="http://schemas.microsoft.com/office/drawing/2014/main" id="{04DDA732-6EE5-64B9-4ACA-F340DCD682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ttore diritto 299">
                <a:extLst>
                  <a:ext uri="{FF2B5EF4-FFF2-40B4-BE49-F238E27FC236}">
                    <a16:creationId xmlns:a16="http://schemas.microsoft.com/office/drawing/2014/main" id="{16A175E3-62DC-D7DC-9FFA-0279B5D78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ttore diritto 300">
                <a:extLst>
                  <a:ext uri="{FF2B5EF4-FFF2-40B4-BE49-F238E27FC236}">
                    <a16:creationId xmlns:a16="http://schemas.microsoft.com/office/drawing/2014/main" id="{8AFEAEB4-4661-7DB1-4BCE-C8D695FCE6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ttore diritto 301">
                <a:extLst>
                  <a:ext uri="{FF2B5EF4-FFF2-40B4-BE49-F238E27FC236}">
                    <a16:creationId xmlns:a16="http://schemas.microsoft.com/office/drawing/2014/main" id="{DFC1A0B8-FD9D-3561-6394-ED5C3763BF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ttore diritto 302">
                <a:extLst>
                  <a:ext uri="{FF2B5EF4-FFF2-40B4-BE49-F238E27FC236}">
                    <a16:creationId xmlns:a16="http://schemas.microsoft.com/office/drawing/2014/main" id="{3B35B38A-8E3B-C34D-E886-CEF2531D17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ttore diritto 303">
                <a:extLst>
                  <a:ext uri="{FF2B5EF4-FFF2-40B4-BE49-F238E27FC236}">
                    <a16:creationId xmlns:a16="http://schemas.microsoft.com/office/drawing/2014/main" id="{C4C269F9-BEA2-7A36-537E-A5779404F4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ttore diritto 304">
                <a:extLst>
                  <a:ext uri="{FF2B5EF4-FFF2-40B4-BE49-F238E27FC236}">
                    <a16:creationId xmlns:a16="http://schemas.microsoft.com/office/drawing/2014/main" id="{9BAF877E-C42F-31DA-E350-8DDBA1A26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ttore diritto 305">
                <a:extLst>
                  <a:ext uri="{FF2B5EF4-FFF2-40B4-BE49-F238E27FC236}">
                    <a16:creationId xmlns:a16="http://schemas.microsoft.com/office/drawing/2014/main" id="{54087291-C3FC-2118-74E4-C0F6698569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ttore diritto 306">
                <a:extLst>
                  <a:ext uri="{FF2B5EF4-FFF2-40B4-BE49-F238E27FC236}">
                    <a16:creationId xmlns:a16="http://schemas.microsoft.com/office/drawing/2014/main" id="{2106F66C-9035-06DA-5AB2-62EB0D5BCE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ttore diritto 307">
                <a:extLst>
                  <a:ext uri="{FF2B5EF4-FFF2-40B4-BE49-F238E27FC236}">
                    <a16:creationId xmlns:a16="http://schemas.microsoft.com/office/drawing/2014/main" id="{ADDFAAFE-BF69-813C-DE9C-48CBEB2C39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ttore diritto 308">
                <a:extLst>
                  <a:ext uri="{FF2B5EF4-FFF2-40B4-BE49-F238E27FC236}">
                    <a16:creationId xmlns:a16="http://schemas.microsoft.com/office/drawing/2014/main" id="{B2FCBEFF-D04B-F695-8280-E7FA93C1F8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ttore diritto 309">
                <a:extLst>
                  <a:ext uri="{FF2B5EF4-FFF2-40B4-BE49-F238E27FC236}">
                    <a16:creationId xmlns:a16="http://schemas.microsoft.com/office/drawing/2014/main" id="{6A39FC01-9A19-6C25-01D7-5B824568E9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ttore diritto 310">
                <a:extLst>
                  <a:ext uri="{FF2B5EF4-FFF2-40B4-BE49-F238E27FC236}">
                    <a16:creationId xmlns:a16="http://schemas.microsoft.com/office/drawing/2014/main" id="{173C8D42-CD79-E44E-49A2-168581938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ttore diritto 311">
                <a:extLst>
                  <a:ext uri="{FF2B5EF4-FFF2-40B4-BE49-F238E27FC236}">
                    <a16:creationId xmlns:a16="http://schemas.microsoft.com/office/drawing/2014/main" id="{B65FEAD0-006D-46EC-28F3-87876DD88D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ttore diritto 312">
                <a:extLst>
                  <a:ext uri="{FF2B5EF4-FFF2-40B4-BE49-F238E27FC236}">
                    <a16:creationId xmlns:a16="http://schemas.microsoft.com/office/drawing/2014/main" id="{1145097F-2FF0-23C3-0D8C-CCBEF86228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ttore diritto 313">
                <a:extLst>
                  <a:ext uri="{FF2B5EF4-FFF2-40B4-BE49-F238E27FC236}">
                    <a16:creationId xmlns:a16="http://schemas.microsoft.com/office/drawing/2014/main" id="{6D43BD38-4A3C-6B90-2001-1A514E513E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ttore diritto 314">
                <a:extLst>
                  <a:ext uri="{FF2B5EF4-FFF2-40B4-BE49-F238E27FC236}">
                    <a16:creationId xmlns:a16="http://schemas.microsoft.com/office/drawing/2014/main" id="{D08871BF-4277-62D8-C587-6CF3B9E158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ttore diritto 315">
                <a:extLst>
                  <a:ext uri="{FF2B5EF4-FFF2-40B4-BE49-F238E27FC236}">
                    <a16:creationId xmlns:a16="http://schemas.microsoft.com/office/drawing/2014/main" id="{225A6E63-162B-EE3C-2CAB-B5EC4AAF1A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ttore diritto 316">
                <a:extLst>
                  <a:ext uri="{FF2B5EF4-FFF2-40B4-BE49-F238E27FC236}">
                    <a16:creationId xmlns:a16="http://schemas.microsoft.com/office/drawing/2014/main" id="{681FA4A2-0ABF-89AA-D51E-B91E3B9E91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ttore diritto 317">
                <a:extLst>
                  <a:ext uri="{FF2B5EF4-FFF2-40B4-BE49-F238E27FC236}">
                    <a16:creationId xmlns:a16="http://schemas.microsoft.com/office/drawing/2014/main" id="{3FB3535B-A762-CF5C-6529-61D3E32957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ttore diritto 318">
                <a:extLst>
                  <a:ext uri="{FF2B5EF4-FFF2-40B4-BE49-F238E27FC236}">
                    <a16:creationId xmlns:a16="http://schemas.microsoft.com/office/drawing/2014/main" id="{504D610B-096A-9724-1FFE-97E1EE833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ttore diritto 319">
                <a:extLst>
                  <a:ext uri="{FF2B5EF4-FFF2-40B4-BE49-F238E27FC236}">
                    <a16:creationId xmlns:a16="http://schemas.microsoft.com/office/drawing/2014/main" id="{522C8EB8-1A7F-6671-F257-13EA34D73E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ttore diritto 320">
                <a:extLst>
                  <a:ext uri="{FF2B5EF4-FFF2-40B4-BE49-F238E27FC236}">
                    <a16:creationId xmlns:a16="http://schemas.microsoft.com/office/drawing/2014/main" id="{F4C41EEF-0780-394C-043D-BB95699E2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ttore diritto 321">
                <a:extLst>
                  <a:ext uri="{FF2B5EF4-FFF2-40B4-BE49-F238E27FC236}">
                    <a16:creationId xmlns:a16="http://schemas.microsoft.com/office/drawing/2014/main" id="{BFE993EA-EC15-7E9B-0A32-A974978F25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ttore diritto 322">
                <a:extLst>
                  <a:ext uri="{FF2B5EF4-FFF2-40B4-BE49-F238E27FC236}">
                    <a16:creationId xmlns:a16="http://schemas.microsoft.com/office/drawing/2014/main" id="{7E584A9C-3B7B-73A3-4B22-C2D471713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ttore diritto 323">
                <a:extLst>
                  <a:ext uri="{FF2B5EF4-FFF2-40B4-BE49-F238E27FC236}">
                    <a16:creationId xmlns:a16="http://schemas.microsoft.com/office/drawing/2014/main" id="{CA6B5D74-99A2-2E16-127E-A107B1776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ttore diritto 324">
                <a:extLst>
                  <a:ext uri="{FF2B5EF4-FFF2-40B4-BE49-F238E27FC236}">
                    <a16:creationId xmlns:a16="http://schemas.microsoft.com/office/drawing/2014/main" id="{6BB394A8-606D-5CA7-1AAE-17B37E538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ttore diritto 325">
                <a:extLst>
                  <a:ext uri="{FF2B5EF4-FFF2-40B4-BE49-F238E27FC236}">
                    <a16:creationId xmlns:a16="http://schemas.microsoft.com/office/drawing/2014/main" id="{7577048B-70F2-12AB-6ED6-7A6590158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ttore diritto 326">
                <a:extLst>
                  <a:ext uri="{FF2B5EF4-FFF2-40B4-BE49-F238E27FC236}">
                    <a16:creationId xmlns:a16="http://schemas.microsoft.com/office/drawing/2014/main" id="{8DB2F19B-7936-1AD9-7FD2-13A8B00D26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ttore diritto 327">
                <a:extLst>
                  <a:ext uri="{FF2B5EF4-FFF2-40B4-BE49-F238E27FC236}">
                    <a16:creationId xmlns:a16="http://schemas.microsoft.com/office/drawing/2014/main" id="{C7511AEF-00B2-4DDD-90C2-610BA3C87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ttore diritto 328">
                <a:extLst>
                  <a:ext uri="{FF2B5EF4-FFF2-40B4-BE49-F238E27FC236}">
                    <a16:creationId xmlns:a16="http://schemas.microsoft.com/office/drawing/2014/main" id="{39E091B4-B32F-5A0D-243C-371357E00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ttore diritto 329">
                <a:extLst>
                  <a:ext uri="{FF2B5EF4-FFF2-40B4-BE49-F238E27FC236}">
                    <a16:creationId xmlns:a16="http://schemas.microsoft.com/office/drawing/2014/main" id="{A687511B-C5A9-B3F7-FB00-1D4FA29774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ttore diritto 330">
                <a:extLst>
                  <a:ext uri="{FF2B5EF4-FFF2-40B4-BE49-F238E27FC236}">
                    <a16:creationId xmlns:a16="http://schemas.microsoft.com/office/drawing/2014/main" id="{246C4E38-BE2C-47F1-35FD-F74412F02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ttore diritto 331">
                <a:extLst>
                  <a:ext uri="{FF2B5EF4-FFF2-40B4-BE49-F238E27FC236}">
                    <a16:creationId xmlns:a16="http://schemas.microsoft.com/office/drawing/2014/main" id="{326D3BCB-29AD-C6A0-150F-2E5DD488B2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ttore diritto 332">
                <a:extLst>
                  <a:ext uri="{FF2B5EF4-FFF2-40B4-BE49-F238E27FC236}">
                    <a16:creationId xmlns:a16="http://schemas.microsoft.com/office/drawing/2014/main" id="{B70FA76B-523C-F0F0-DF33-E06FF494BD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ttore diritto 333">
                <a:extLst>
                  <a:ext uri="{FF2B5EF4-FFF2-40B4-BE49-F238E27FC236}">
                    <a16:creationId xmlns:a16="http://schemas.microsoft.com/office/drawing/2014/main" id="{8766B42E-FA2D-BED0-4270-FDAD58ECA6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ttore diritto 334">
                <a:extLst>
                  <a:ext uri="{FF2B5EF4-FFF2-40B4-BE49-F238E27FC236}">
                    <a16:creationId xmlns:a16="http://schemas.microsoft.com/office/drawing/2014/main" id="{646BCD54-5122-A9E6-9203-0B59CDFCF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ttore diritto 335">
                <a:extLst>
                  <a:ext uri="{FF2B5EF4-FFF2-40B4-BE49-F238E27FC236}">
                    <a16:creationId xmlns:a16="http://schemas.microsoft.com/office/drawing/2014/main" id="{42AB4E75-955B-E818-916E-B6BFF831C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ttore diritto 336">
                <a:extLst>
                  <a:ext uri="{FF2B5EF4-FFF2-40B4-BE49-F238E27FC236}">
                    <a16:creationId xmlns:a16="http://schemas.microsoft.com/office/drawing/2014/main" id="{41287925-31A1-F181-5BB4-507B1EA3A2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ttore diritto 337">
                <a:extLst>
                  <a:ext uri="{FF2B5EF4-FFF2-40B4-BE49-F238E27FC236}">
                    <a16:creationId xmlns:a16="http://schemas.microsoft.com/office/drawing/2014/main" id="{E79F1361-A396-910F-8233-99424A2A32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ttore diritto 338">
                <a:extLst>
                  <a:ext uri="{FF2B5EF4-FFF2-40B4-BE49-F238E27FC236}">
                    <a16:creationId xmlns:a16="http://schemas.microsoft.com/office/drawing/2014/main" id="{8DA22AC8-6787-F4D7-4620-AB0BCF43F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ttore diritto 339">
                <a:extLst>
                  <a:ext uri="{FF2B5EF4-FFF2-40B4-BE49-F238E27FC236}">
                    <a16:creationId xmlns:a16="http://schemas.microsoft.com/office/drawing/2014/main" id="{7A5DB1EE-6FC0-02FC-A9C2-5A042AB8E1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ttore diritto 340">
                <a:extLst>
                  <a:ext uri="{FF2B5EF4-FFF2-40B4-BE49-F238E27FC236}">
                    <a16:creationId xmlns:a16="http://schemas.microsoft.com/office/drawing/2014/main" id="{CF3460C0-D644-6976-6185-5FED44D8D2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4" name="Immagine 3">
            <a:extLst>
              <a:ext uri="{FF2B5EF4-FFF2-40B4-BE49-F238E27FC236}">
                <a16:creationId xmlns:a16="http://schemas.microsoft.com/office/drawing/2014/main" id="{50203524-91D0-85F5-9A18-FF40ACA74154}"/>
              </a:ext>
            </a:extLst>
          </p:cNvPr>
          <p:cNvPicPr>
            <a:picLocks noChangeAspect="1"/>
          </p:cNvPicPr>
          <p:nvPr/>
        </p:nvPicPr>
        <p:blipFill>
          <a:blip r:embed="rId4"/>
          <a:stretch>
            <a:fillRect/>
          </a:stretch>
        </p:blipFill>
        <p:spPr>
          <a:xfrm>
            <a:off x="6331473" y="1135391"/>
            <a:ext cx="5353235" cy="4605154"/>
          </a:xfrm>
          <a:prstGeom prst="rect">
            <a:avLst/>
          </a:prstGeom>
        </p:spPr>
      </p:pic>
      <p:sp>
        <p:nvSpPr>
          <p:cNvPr id="5" name="CasellaDiTesto 4">
            <a:extLst>
              <a:ext uri="{FF2B5EF4-FFF2-40B4-BE49-F238E27FC236}">
                <a16:creationId xmlns:a16="http://schemas.microsoft.com/office/drawing/2014/main" id="{2062CA8D-9FCA-2E0C-76EC-20C223B703DC}"/>
              </a:ext>
            </a:extLst>
          </p:cNvPr>
          <p:cNvSpPr txBox="1"/>
          <p:nvPr/>
        </p:nvSpPr>
        <p:spPr>
          <a:xfrm>
            <a:off x="278983" y="1763992"/>
            <a:ext cx="5945207" cy="5262979"/>
          </a:xfrm>
          <a:prstGeom prst="rect">
            <a:avLst/>
          </a:prstGeom>
          <a:noFill/>
        </p:spPr>
        <p:txBody>
          <a:bodyPr wrap="square" rtlCol="0">
            <a:spAutoFit/>
          </a:bodyPr>
          <a:lstStyle/>
          <a:p>
            <a:r>
              <a:rPr lang="it-IT" sz="2400" dirty="0"/>
              <a:t>L’essere umano è in grado di percepire e riconoscere gli oggetti a lui familiari (ad esempio i veicoli) grazie alla combinazione del sistema visivo e il processo di elaborazione neurale del cervello.</a:t>
            </a:r>
          </a:p>
          <a:p>
            <a:endParaRPr lang="it-IT" sz="2400" dirty="0"/>
          </a:p>
          <a:p>
            <a:r>
              <a:rPr lang="it-IT" sz="2400" dirty="0"/>
              <a:t>Questa combinazione è resa possibile dall’</a:t>
            </a:r>
            <a:r>
              <a:rPr lang="it-IT" sz="2400" b="1" dirty="0"/>
              <a:t>operazione di trasduzione </a:t>
            </a:r>
            <a:r>
              <a:rPr lang="it-IT" sz="2400" dirty="0"/>
              <a:t>e dal </a:t>
            </a:r>
            <a:r>
              <a:rPr lang="it-IT" sz="2400" b="1" dirty="0"/>
              <a:t>nervo ottico. </a:t>
            </a:r>
          </a:p>
          <a:p>
            <a:endParaRPr lang="it-IT" sz="2400" dirty="0"/>
          </a:p>
          <a:p>
            <a:endParaRPr lang="it-IT" sz="2400" dirty="0"/>
          </a:p>
          <a:p>
            <a:endParaRPr lang="it-IT" sz="2400" dirty="0"/>
          </a:p>
          <a:p>
            <a:endParaRPr lang="it-IT" sz="2400" dirty="0"/>
          </a:p>
          <a:p>
            <a:endParaRPr lang="it-IT" sz="2400" dirty="0"/>
          </a:p>
        </p:txBody>
      </p:sp>
    </p:spTree>
    <p:extLst>
      <p:ext uri="{BB962C8B-B14F-4D97-AF65-F5344CB8AC3E}">
        <p14:creationId xmlns:p14="http://schemas.microsoft.com/office/powerpoint/2010/main" val="75280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48892-68E4-753F-5D51-FE238F6DFB11}"/>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87BF5F24-2099-4E83-7E8D-05AD3ED736B0}"/>
              </a:ext>
            </a:extLst>
          </p:cNvPr>
          <p:cNvSpPr txBox="1"/>
          <p:nvPr/>
        </p:nvSpPr>
        <p:spPr>
          <a:xfrm>
            <a:off x="586368" y="1068250"/>
            <a:ext cx="10367959" cy="6247864"/>
          </a:xfrm>
          <a:prstGeom prst="rect">
            <a:avLst/>
          </a:prstGeom>
          <a:noFill/>
        </p:spPr>
        <p:txBody>
          <a:bodyPr wrap="square">
            <a:spAutoFit/>
          </a:bodyPr>
          <a:lstStyle/>
          <a:p>
            <a:r>
              <a:rPr lang="it-IT" sz="2800" b="1" dirty="0"/>
              <a:t>Operazione di trasduzione</a:t>
            </a:r>
          </a:p>
          <a:p>
            <a:r>
              <a:rPr lang="it-IT" sz="2800" dirty="0"/>
              <a:t>	E’ il processo effettuato dai pigmenti visivi dei fotorecettori della 	retina (coni &amp; bastoncelli ) per trasformare l’energia luminosa, da 	loro captata, in energia elettrica sotto forma di impulsi neurali che 	il cervello può interpretare.  </a:t>
            </a:r>
          </a:p>
          <a:p>
            <a:endParaRPr lang="it-IT" sz="2800" dirty="0"/>
          </a:p>
          <a:p>
            <a:r>
              <a:rPr lang="it-IT" sz="2800" b="1" dirty="0"/>
              <a:t>Nervo ottico</a:t>
            </a:r>
          </a:p>
          <a:p>
            <a:r>
              <a:rPr lang="it-IT" sz="2800" dirty="0"/>
              <a:t>	</a:t>
            </a:r>
            <a:r>
              <a:rPr lang="it-IT" sz="2800" dirty="0">
                <a:solidFill>
                  <a:srgbClr val="ECECEC"/>
                </a:solidFill>
                <a:latin typeface="Söhne"/>
              </a:rPr>
              <a:t>E’</a:t>
            </a:r>
            <a:r>
              <a:rPr lang="it-IT" sz="2800" b="0" i="0" dirty="0">
                <a:solidFill>
                  <a:srgbClr val="ECECEC"/>
                </a:solidFill>
                <a:effectLst/>
                <a:latin typeface="Söhne"/>
              </a:rPr>
              <a:t> una delle principali vie nervose che collegano gli occhi al cervello 	e ricopre un ruolo fondamentale nella trasmissione degli impulsi 	elettrici generati dai fotorecettori nella retina al cervello. </a:t>
            </a:r>
            <a:endParaRPr lang="it-IT" sz="2800" dirty="0"/>
          </a:p>
          <a:p>
            <a:endParaRPr lang="it-IT" sz="2800" dirty="0"/>
          </a:p>
          <a:p>
            <a:endParaRPr lang="it-IT" sz="2800" dirty="0"/>
          </a:p>
          <a:p>
            <a:endParaRPr lang="it-IT" sz="3600" dirty="0"/>
          </a:p>
          <a:p>
            <a:endParaRPr lang="it-IT" sz="2800" dirty="0"/>
          </a:p>
        </p:txBody>
      </p:sp>
    </p:spTree>
    <p:extLst>
      <p:ext uri="{BB962C8B-B14F-4D97-AF65-F5344CB8AC3E}">
        <p14:creationId xmlns:p14="http://schemas.microsoft.com/office/powerpoint/2010/main" val="373376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14DF9-7391-32E6-21C9-555A94413036}"/>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90A6F5D6-CBE4-B871-8659-CEF7F2205DD1}"/>
              </a:ext>
            </a:extLst>
          </p:cNvPr>
          <p:cNvSpPr txBox="1"/>
          <p:nvPr/>
        </p:nvSpPr>
        <p:spPr>
          <a:xfrm>
            <a:off x="1389932" y="2616646"/>
            <a:ext cx="8806675" cy="1200329"/>
          </a:xfrm>
          <a:prstGeom prst="rect">
            <a:avLst/>
          </a:prstGeom>
          <a:noFill/>
        </p:spPr>
        <p:txBody>
          <a:bodyPr wrap="square">
            <a:spAutoFit/>
          </a:bodyPr>
          <a:lstStyle/>
          <a:p>
            <a:pPr algn="ctr"/>
            <a:r>
              <a:rPr lang="it-IT" sz="3600" dirty="0"/>
              <a:t>COME PUO’ AVVENIRE IL RICONOSCIMENTO </a:t>
            </a:r>
          </a:p>
          <a:p>
            <a:pPr algn="ctr"/>
            <a:r>
              <a:rPr lang="it-IT" sz="3600" dirty="0"/>
              <a:t>DEI VEICOLI IN UN’ IMMAGINE ? </a:t>
            </a:r>
          </a:p>
        </p:txBody>
      </p:sp>
    </p:spTree>
    <p:extLst>
      <p:ext uri="{BB962C8B-B14F-4D97-AF65-F5344CB8AC3E}">
        <p14:creationId xmlns:p14="http://schemas.microsoft.com/office/powerpoint/2010/main" val="21945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18D53-914D-5918-E02D-4899C6F89348}"/>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EB93B1EA-6C81-C422-3A38-A1087A400D94}"/>
              </a:ext>
            </a:extLst>
          </p:cNvPr>
          <p:cNvSpPr txBox="1"/>
          <p:nvPr/>
        </p:nvSpPr>
        <p:spPr>
          <a:xfrm>
            <a:off x="803564" y="1237673"/>
            <a:ext cx="10021792" cy="4955203"/>
          </a:xfrm>
          <a:prstGeom prst="rect">
            <a:avLst/>
          </a:prstGeom>
          <a:noFill/>
        </p:spPr>
        <p:txBody>
          <a:bodyPr wrap="square">
            <a:spAutoFit/>
          </a:bodyPr>
          <a:lstStyle/>
          <a:p>
            <a:r>
              <a:rPr lang="it-IT" sz="2800" dirty="0"/>
              <a:t>Per simulare il processo percettivo umano con cui il cervello elabora le informazioni visive, ad oggi, vengono utilizzate le reti neurali convoluzionali </a:t>
            </a:r>
            <a:r>
              <a:rPr lang="it-IT" sz="2800" b="1" dirty="0"/>
              <a:t>(CNN) </a:t>
            </a:r>
            <a:r>
              <a:rPr lang="it-IT" sz="2800" dirty="0"/>
              <a:t>artificiali. </a:t>
            </a:r>
          </a:p>
          <a:p>
            <a:endParaRPr lang="it-IT" sz="2800" dirty="0"/>
          </a:p>
          <a:p>
            <a:r>
              <a:rPr lang="it-IT" sz="2800" dirty="0"/>
              <a:t>Organizzate ispirandosi all’architettura del cervello umano, ossia suddivise in strati di neuroni artificiali (</a:t>
            </a:r>
            <a:r>
              <a:rPr lang="it-IT" sz="2800" dirty="0" err="1"/>
              <a:t>layers</a:t>
            </a:r>
            <a:r>
              <a:rPr lang="it-IT" sz="2800" dirty="0"/>
              <a:t>) raggruppati in maniera gerarchica.</a:t>
            </a:r>
          </a:p>
          <a:p>
            <a:endParaRPr lang="it-IT" sz="2800" dirty="0"/>
          </a:p>
          <a:p>
            <a:r>
              <a:rPr lang="it-IT" sz="2800" dirty="0"/>
              <a:t>Questi </a:t>
            </a:r>
            <a:r>
              <a:rPr lang="it-IT" sz="2800" dirty="0" err="1"/>
              <a:t>layers</a:t>
            </a:r>
            <a:r>
              <a:rPr lang="it-IT" sz="2800" dirty="0"/>
              <a:t> eseguono operazioni che alterano i dati al fine di apprendere le feature specifiche dei dati stessi.</a:t>
            </a:r>
          </a:p>
          <a:p>
            <a:endParaRPr lang="it-IT" sz="3600" dirty="0"/>
          </a:p>
        </p:txBody>
      </p:sp>
    </p:spTree>
    <p:extLst>
      <p:ext uri="{BB962C8B-B14F-4D97-AF65-F5344CB8AC3E}">
        <p14:creationId xmlns:p14="http://schemas.microsoft.com/office/powerpoint/2010/main" val="181996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70004013-7A14-E4D5-DE16-F099CE1E65E1}"/>
              </a:ext>
            </a:extLst>
          </p:cNvPr>
          <p:cNvSpPr txBox="1"/>
          <p:nvPr/>
        </p:nvSpPr>
        <p:spPr>
          <a:xfrm>
            <a:off x="552451" y="864174"/>
            <a:ext cx="8395854" cy="3385542"/>
          </a:xfrm>
          <a:prstGeom prst="rect">
            <a:avLst/>
          </a:prstGeom>
          <a:noFill/>
        </p:spPr>
        <p:txBody>
          <a:bodyPr wrap="square">
            <a:spAutoFit/>
          </a:bodyPr>
          <a:lstStyle/>
          <a:p>
            <a:pPr algn="ctr"/>
            <a:r>
              <a:rPr lang="it-IT" sz="2800" dirty="0"/>
              <a:t>Esistono 3 tipologie di strati all’interno di una rete CNN:</a:t>
            </a:r>
          </a:p>
          <a:p>
            <a:r>
              <a:rPr lang="it-IT" sz="2800" dirty="0"/>
              <a:t>	-Strato Convoluzionale</a:t>
            </a:r>
          </a:p>
          <a:p>
            <a:r>
              <a:rPr lang="it-IT" sz="2800" dirty="0"/>
              <a:t>	-Strato di Pooling</a:t>
            </a:r>
          </a:p>
          <a:p>
            <a:r>
              <a:rPr lang="it-IT" sz="2800" dirty="0"/>
              <a:t>	-Strato completamente ( o densamente) connesso</a:t>
            </a:r>
          </a:p>
          <a:p>
            <a:pPr algn="ctr"/>
            <a:endParaRPr lang="it-IT" dirty="0"/>
          </a:p>
          <a:p>
            <a:pPr algn="ctr"/>
            <a:endParaRPr lang="it-IT" sz="2800" dirty="0"/>
          </a:p>
          <a:p>
            <a:pPr algn="ctr"/>
            <a:endParaRPr lang="it-IT" sz="2800" dirty="0"/>
          </a:p>
          <a:p>
            <a:pPr algn="ctr"/>
            <a:endParaRPr lang="it-IT" sz="2800" dirty="0"/>
          </a:p>
        </p:txBody>
      </p:sp>
      <p:pic>
        <p:nvPicPr>
          <p:cNvPr id="6" name="Immagine 5">
            <a:extLst>
              <a:ext uri="{FF2B5EF4-FFF2-40B4-BE49-F238E27FC236}">
                <a16:creationId xmlns:a16="http://schemas.microsoft.com/office/drawing/2014/main" id="{B46D1456-7D3C-AE8F-0D80-475D79DB887A}"/>
              </a:ext>
            </a:extLst>
          </p:cNvPr>
          <p:cNvPicPr>
            <a:picLocks noChangeAspect="1"/>
          </p:cNvPicPr>
          <p:nvPr/>
        </p:nvPicPr>
        <p:blipFill>
          <a:blip r:embed="rId2"/>
          <a:stretch>
            <a:fillRect/>
          </a:stretch>
        </p:blipFill>
        <p:spPr>
          <a:xfrm>
            <a:off x="5395767" y="3127809"/>
            <a:ext cx="5953125" cy="3114675"/>
          </a:xfrm>
          <a:prstGeom prst="rect">
            <a:avLst/>
          </a:prstGeom>
        </p:spPr>
      </p:pic>
    </p:spTree>
    <p:extLst>
      <p:ext uri="{BB962C8B-B14F-4D97-AF65-F5344CB8AC3E}">
        <p14:creationId xmlns:p14="http://schemas.microsoft.com/office/powerpoint/2010/main" val="74809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51DC6560-03D1-F7A9-F53F-B7D319BE3023}"/>
              </a:ext>
            </a:extLst>
          </p:cNvPr>
          <p:cNvSpPr txBox="1"/>
          <p:nvPr/>
        </p:nvSpPr>
        <p:spPr>
          <a:xfrm>
            <a:off x="937491" y="1294744"/>
            <a:ext cx="10317018" cy="4647426"/>
          </a:xfrm>
          <a:prstGeom prst="rect">
            <a:avLst/>
          </a:prstGeom>
          <a:noFill/>
        </p:spPr>
        <p:txBody>
          <a:bodyPr wrap="square">
            <a:spAutoFit/>
          </a:bodyPr>
          <a:lstStyle/>
          <a:p>
            <a:pPr algn="ctr"/>
            <a:r>
              <a:rPr lang="it-IT" sz="4000" b="1" dirty="0"/>
              <a:t>Strato convoluzionale</a:t>
            </a:r>
          </a:p>
          <a:p>
            <a:endParaRPr lang="it-IT" sz="2800" b="1" dirty="0"/>
          </a:p>
          <a:p>
            <a:r>
              <a:rPr lang="it-IT" sz="2800" dirty="0"/>
              <a:t>E’ il responsabile di estrarre caratteristiche specifiche dell’input fornito alla CNN tramite l’operazione di convoluzione </a:t>
            </a:r>
            <a:r>
              <a:rPr lang="it-IT" sz="2800" dirty="0">
                <a:sym typeface="Wingdings" panose="05000000000000000000" pitchFamily="2" charset="2"/>
              </a:rPr>
              <a:t> filtraggio dell’input attraverso un insieme di filtri (</a:t>
            </a:r>
            <a:r>
              <a:rPr lang="it-IT" sz="2800" b="1" dirty="0">
                <a:sym typeface="Wingdings" panose="05000000000000000000" pitchFamily="2" charset="2"/>
              </a:rPr>
              <a:t>kernel</a:t>
            </a:r>
            <a:r>
              <a:rPr lang="it-IT" sz="2800" dirty="0">
                <a:sym typeface="Wingdings" panose="05000000000000000000" pitchFamily="2" charset="2"/>
              </a:rPr>
              <a:t>) per estrarre informazioni significative ad ogni strato convoluzionale.</a:t>
            </a:r>
          </a:p>
          <a:p>
            <a:endParaRPr lang="it-IT" sz="2800" dirty="0">
              <a:sym typeface="Wingdings" panose="05000000000000000000" pitchFamily="2" charset="2"/>
            </a:endParaRPr>
          </a:p>
          <a:p>
            <a:r>
              <a:rPr lang="it-IT" sz="2800" dirty="0">
                <a:sym typeface="Wingdings" panose="05000000000000000000" pitchFamily="2" charset="2"/>
              </a:rPr>
              <a:t>	Filtro kernel = matrice di pesi che viene appresa durante il 	processo di addestramento di una CNN. </a:t>
            </a:r>
          </a:p>
          <a:p>
            <a:r>
              <a:rPr lang="it-IT" sz="2800" dirty="0"/>
              <a:t>	</a:t>
            </a:r>
          </a:p>
        </p:txBody>
      </p:sp>
    </p:spTree>
    <p:extLst>
      <p:ext uri="{BB962C8B-B14F-4D97-AF65-F5344CB8AC3E}">
        <p14:creationId xmlns:p14="http://schemas.microsoft.com/office/powerpoint/2010/main" val="106014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CC3BA05-0DC2-84E9-AF26-AE8E20CA9978}"/>
              </a:ext>
            </a:extLst>
          </p:cNvPr>
          <p:cNvPicPr>
            <a:picLocks noChangeAspect="1"/>
          </p:cNvPicPr>
          <p:nvPr/>
        </p:nvPicPr>
        <p:blipFill>
          <a:blip r:embed="rId2"/>
          <a:stretch>
            <a:fillRect/>
          </a:stretch>
        </p:blipFill>
        <p:spPr>
          <a:xfrm>
            <a:off x="5415611" y="2608262"/>
            <a:ext cx="5923541" cy="3876675"/>
          </a:xfrm>
          <a:prstGeom prst="rect">
            <a:avLst/>
          </a:prstGeom>
        </p:spPr>
      </p:pic>
      <p:sp>
        <p:nvSpPr>
          <p:cNvPr id="7" name="CasellaDiTesto 6">
            <a:extLst>
              <a:ext uri="{FF2B5EF4-FFF2-40B4-BE49-F238E27FC236}">
                <a16:creationId xmlns:a16="http://schemas.microsoft.com/office/drawing/2014/main" id="{7FF4B6A6-372B-C880-5CD4-3E315C9F925A}"/>
              </a:ext>
            </a:extLst>
          </p:cNvPr>
          <p:cNvSpPr txBox="1"/>
          <p:nvPr/>
        </p:nvSpPr>
        <p:spPr>
          <a:xfrm>
            <a:off x="323273" y="915490"/>
            <a:ext cx="8054108" cy="3293209"/>
          </a:xfrm>
          <a:prstGeom prst="rect">
            <a:avLst/>
          </a:prstGeom>
          <a:noFill/>
        </p:spPr>
        <p:txBody>
          <a:bodyPr wrap="square">
            <a:spAutoFit/>
          </a:bodyPr>
          <a:lstStyle/>
          <a:p>
            <a:r>
              <a:rPr lang="it-IT" sz="2600" dirty="0"/>
              <a:t>Il filtro kernel  viene fatto scorrere sull’input e moltiplicato per ogni parte dell’input, la somma di questi di risultati rappresenta una mappa con le caratteristiche evidenziate dell’input.</a:t>
            </a:r>
          </a:p>
          <a:p>
            <a:endParaRPr lang="it-IT" sz="2600" dirty="0"/>
          </a:p>
          <a:p>
            <a:endParaRPr lang="it-IT" sz="2600" dirty="0"/>
          </a:p>
          <a:p>
            <a:endParaRPr lang="it-IT" sz="2600" dirty="0"/>
          </a:p>
          <a:p>
            <a:endParaRPr lang="it-IT" sz="2600" dirty="0"/>
          </a:p>
        </p:txBody>
      </p:sp>
      <p:sp>
        <p:nvSpPr>
          <p:cNvPr id="8" name="CasellaDiTesto 7">
            <a:extLst>
              <a:ext uri="{FF2B5EF4-FFF2-40B4-BE49-F238E27FC236}">
                <a16:creationId xmlns:a16="http://schemas.microsoft.com/office/drawing/2014/main" id="{994CEA4C-25E6-5A32-49D0-E6D4B3B31616}"/>
              </a:ext>
            </a:extLst>
          </p:cNvPr>
          <p:cNvSpPr txBox="1"/>
          <p:nvPr/>
        </p:nvSpPr>
        <p:spPr>
          <a:xfrm>
            <a:off x="387928" y="3429000"/>
            <a:ext cx="5144654" cy="1692771"/>
          </a:xfrm>
          <a:prstGeom prst="rect">
            <a:avLst/>
          </a:prstGeom>
          <a:noFill/>
        </p:spPr>
        <p:txBody>
          <a:bodyPr wrap="square" rtlCol="0">
            <a:spAutoFit/>
          </a:bodyPr>
          <a:lstStyle/>
          <a:p>
            <a:r>
              <a:rPr lang="it-IT" sz="2600" dirty="0"/>
              <a:t>Quest’operazione riduce anche la dimensionalità spaziale dell’input , conservandone le caratteristiche rilevanti.</a:t>
            </a:r>
          </a:p>
        </p:txBody>
      </p:sp>
    </p:spTree>
    <p:extLst>
      <p:ext uri="{BB962C8B-B14F-4D97-AF65-F5344CB8AC3E}">
        <p14:creationId xmlns:p14="http://schemas.microsoft.com/office/powerpoint/2010/main" val="3865485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437_TF22566005_Win32" id="{50DB357A-774B-42DC-941C-6DF535CC7A35}" vid="{A1B69B28-18FC-48AF-9C8E-A993104A834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purl.org/dc/terms/"/>
    <ds:schemaRef ds:uri="16c05727-aa75-4e4a-9b5f-8a80a1165891"/>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71af3243-3dd4-4a8d-8c0d-dd76da1f02a5"/>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Design futuristico</Template>
  <TotalTime>1524</TotalTime>
  <Words>1195</Words>
  <Application>Microsoft Office PowerPoint</Application>
  <PresentationFormat>Widescreen</PresentationFormat>
  <Paragraphs>136</Paragraphs>
  <Slides>22</Slides>
  <Notes>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Calibri</vt:lpstr>
      <vt:lpstr>Calibri Light</vt:lpstr>
      <vt:lpstr>SFMono-Regular</vt:lpstr>
      <vt:lpstr>Söhne</vt:lpstr>
      <vt:lpstr>Wingdings</vt:lpstr>
      <vt:lpstr>Celestiale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Giovanni Fassone</dc:creator>
  <cp:lastModifiedBy>Giovanni Fassone</cp:lastModifiedBy>
  <cp:revision>7</cp:revision>
  <dcterms:created xsi:type="dcterms:W3CDTF">2024-02-15T14:01:27Z</dcterms:created>
  <dcterms:modified xsi:type="dcterms:W3CDTF">2024-02-20T21:43:04Z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