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c803eb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c803eb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fc803eb6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fc803eb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fc803eb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fc803eb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fc803eb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fc803eb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fc803eb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fc803eb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fc803eb6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fc803eb6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fc803eb6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fc803eb6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8a1d25c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8a1d25c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fc803eb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fc803eb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fc803eb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fc803eb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fc803eb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fc803eb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(Devun)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c803eb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c803eb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Unofficial</a:t>
            </a:r>
            <a:r>
              <a:rPr lang="en"/>
              <a:t> Issue 6: People are </a:t>
            </a:r>
            <a:r>
              <a:rPr lang="en"/>
              <a:t>struggling</a:t>
            </a:r>
            <a:r>
              <a:rPr lang="en"/>
              <a:t> with game and are getting skill diffed.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fc803eb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fc803eb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c803eb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c803eb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(Devun)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fc803eb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fc803eb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8a1d25c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8a1d25c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2700000">
            <a:off x="6598018" y="644098"/>
            <a:ext cx="3690673" cy="284257"/>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 name="Google Shape;10;p1"/>
          <p:cNvSpPr/>
          <p:nvPr/>
        </p:nvSpPr>
        <p:spPr>
          <a:xfrm rot="2700000">
            <a:off x="6913105" y="650744"/>
            <a:ext cx="3690673" cy="98005"/>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 name="Google Shape;11;p1"/>
          <p:cNvSpPr/>
          <p:nvPr/>
        </p:nvSpPr>
        <p:spPr>
          <a:xfrm rot="2700000">
            <a:off x="-852824" y="4829114"/>
            <a:ext cx="2752625" cy="131098"/>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1543050" y="-457200"/>
            <a:ext cx="6057900" cy="6057900"/>
          </a:xfrm>
          <a:prstGeom prst="rect">
            <a:avLst/>
          </a:prstGeom>
          <a:noFill/>
          <a:ln>
            <a:noFill/>
          </a:ln>
        </p:spPr>
      </p:pic>
      <p:sp>
        <p:nvSpPr>
          <p:cNvPr id="58" name="Google Shape;58;p13"/>
          <p:cNvSpPr txBox="1"/>
          <p:nvPr>
            <p:ph idx="1" type="subTitle"/>
          </p:nvPr>
        </p:nvSpPr>
        <p:spPr>
          <a:xfrm>
            <a:off x="311700" y="2834125"/>
            <a:ext cx="8520600" cy="792600"/>
          </a:xfrm>
          <a:prstGeom prst="rect">
            <a:avLst/>
          </a:prstGeom>
          <a:effectLst>
            <a:outerShdw blurRad="300038" rotWithShape="0" algn="bl">
              <a:schemeClr val="dk1"/>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A Post-</a:t>
            </a:r>
            <a:r>
              <a:rPr lang="en">
                <a:solidFill>
                  <a:schemeClr val="lt1"/>
                </a:solidFill>
              </a:rPr>
              <a:t>Mortem</a:t>
            </a:r>
            <a:r>
              <a:rPr lang="en">
                <a:solidFill>
                  <a:schemeClr val="lt1"/>
                </a:solidFill>
              </a:rPr>
              <a:t> Presentation</a:t>
            </a:r>
            <a:endParaRPr>
              <a:solidFill>
                <a:schemeClr val="lt1"/>
              </a:solidFill>
            </a:endParaRPr>
          </a:p>
        </p:txBody>
      </p:sp>
      <p:sp>
        <p:nvSpPr>
          <p:cNvPr id="59" name="Google Shape;59;p13"/>
          <p:cNvSpPr/>
          <p:nvPr/>
        </p:nvSpPr>
        <p:spPr>
          <a:xfrm>
            <a:off x="476275" y="2130309"/>
            <a:ext cx="8191440" cy="703815"/>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chemeClr val="dk1"/>
                </a:solidFill>
                <a:latin typeface="Arial"/>
              </a:rPr>
              <a:t>Trash Pick-Up Simulator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4: Hard to Pick Up Objects</a:t>
            </a:r>
            <a:endParaRPr/>
          </a:p>
        </p:txBody>
      </p:sp>
      <p:sp>
        <p:nvSpPr>
          <p:cNvPr id="148" name="Google Shape;1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Char char="●"/>
            </a:pPr>
            <a:r>
              <a:rPr b="1" lang="en" sz="1500">
                <a:solidFill>
                  <a:schemeClr val="dk1"/>
                </a:solidFill>
              </a:rPr>
              <a:t>Priority</a:t>
            </a:r>
            <a:r>
              <a:rPr lang="en" sz="1500">
                <a:solidFill>
                  <a:schemeClr val="dk1"/>
                </a:solidFill>
              </a:rPr>
              <a:t>: 1</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Description</a:t>
            </a:r>
            <a:r>
              <a:rPr lang="en" sz="1500">
                <a:solidFill>
                  <a:schemeClr val="dk1"/>
                </a:solidFill>
              </a:rPr>
              <a:t>: Objects are difficult to pick up; requiring the player to look directly at an object and be close enough to pickup.</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Evidence</a:t>
            </a:r>
            <a:r>
              <a:rPr lang="en" sz="1500">
                <a:solidFill>
                  <a:schemeClr val="dk1"/>
                </a:solidFill>
              </a:rPr>
              <a:t>: Players vocally complained that they were unable to pick up objects smoothly</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 sz="1500">
                <a:solidFill>
                  <a:schemeClr val="dk1"/>
                </a:solidFill>
              </a:rPr>
              <a:t>Action Items</a:t>
            </a:r>
            <a:r>
              <a:rPr lang="en" sz="1500">
                <a:solidFill>
                  <a:schemeClr val="dk1"/>
                </a:solidFill>
              </a:rPr>
              <a:t>: Expand pickup range and use a cone instead of a direct raycast</a:t>
            </a:r>
            <a:endParaRPr sz="1500"/>
          </a:p>
        </p:txBody>
      </p:sp>
      <p:pic>
        <p:nvPicPr>
          <p:cNvPr id="149" name="Google Shape;149;p22"/>
          <p:cNvPicPr preferRelativeResize="0"/>
          <p:nvPr/>
        </p:nvPicPr>
        <p:blipFill>
          <a:blip r:embed="rId3">
            <a:alphaModFix/>
          </a:blip>
          <a:stretch>
            <a:fillRect/>
          </a:stretch>
        </p:blipFill>
        <p:spPr>
          <a:xfrm>
            <a:off x="498631" y="2571749"/>
            <a:ext cx="3844771" cy="2062575"/>
          </a:xfrm>
          <a:prstGeom prst="rect">
            <a:avLst/>
          </a:prstGeom>
          <a:noFill/>
          <a:ln cap="flat" cmpd="sng" w="19050">
            <a:solidFill>
              <a:srgbClr val="000000"/>
            </a:solidFill>
            <a:prstDash val="solid"/>
            <a:round/>
            <a:headEnd len="sm" w="sm" type="none"/>
            <a:tailEnd len="sm" w="sm" type="none"/>
          </a:ln>
        </p:spPr>
      </p:pic>
      <p:pic>
        <p:nvPicPr>
          <p:cNvPr id="150" name="Google Shape;150;p22"/>
          <p:cNvPicPr preferRelativeResize="0"/>
          <p:nvPr/>
        </p:nvPicPr>
        <p:blipFill>
          <a:blip r:embed="rId4">
            <a:alphaModFix/>
          </a:blip>
          <a:stretch>
            <a:fillRect/>
          </a:stretch>
        </p:blipFill>
        <p:spPr>
          <a:xfrm>
            <a:off x="4800600" y="2571750"/>
            <a:ext cx="3844776" cy="2062583"/>
          </a:xfrm>
          <a:prstGeom prst="rect">
            <a:avLst/>
          </a:prstGeom>
          <a:noFill/>
          <a:ln cap="flat" cmpd="sng" w="19050">
            <a:solidFill>
              <a:srgbClr val="000000"/>
            </a:solidFill>
            <a:prstDash val="solid"/>
            <a:round/>
            <a:headEnd len="sm" w="sm" type="none"/>
            <a:tailEnd len="sm" w="sm" type="none"/>
          </a:ln>
        </p:spPr>
      </p:pic>
      <p:sp>
        <p:nvSpPr>
          <p:cNvPr id="151" name="Google Shape;151;p22"/>
          <p:cNvSpPr txBox="1"/>
          <p:nvPr>
            <p:ph type="title"/>
          </p:nvPr>
        </p:nvSpPr>
        <p:spPr>
          <a:xfrm>
            <a:off x="1794313"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a:t>
            </a:r>
            <a:endParaRPr/>
          </a:p>
        </p:txBody>
      </p:sp>
      <p:sp>
        <p:nvSpPr>
          <p:cNvPr id="152" name="Google Shape;152;p22"/>
          <p:cNvSpPr txBox="1"/>
          <p:nvPr>
            <p:ph type="title"/>
          </p:nvPr>
        </p:nvSpPr>
        <p:spPr>
          <a:xfrm>
            <a:off x="6096275"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After</a:t>
            </a:r>
            <a:r>
              <a:rPr lang="en"/>
              <a:t>:</a:t>
            </a:r>
            <a:endParaRPr/>
          </a:p>
        </p:txBody>
      </p:sp>
      <p:sp>
        <p:nvSpPr>
          <p:cNvPr id="153" name="Google Shape;153;p22"/>
          <p:cNvSpPr/>
          <p:nvPr/>
        </p:nvSpPr>
        <p:spPr>
          <a:xfrm rot="1206864">
            <a:off x="2838117" y="3627957"/>
            <a:ext cx="1129703" cy="449872"/>
          </a:xfrm>
          <a:prstGeom prst="leftArrow">
            <a:avLst>
              <a:gd fmla="val 50000" name="adj1"/>
              <a:gd fmla="val 50000" name="adj2"/>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rot="1206864">
            <a:off x="7144778" y="3627957"/>
            <a:ext cx="1129703" cy="449872"/>
          </a:xfrm>
          <a:prstGeom prst="leftArrow">
            <a:avLst>
              <a:gd fmla="val 50000" name="adj1"/>
              <a:gd fmla="val 50000" name="adj2"/>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5: Paper Object Looks Like a Rock</a:t>
            </a:r>
            <a:endParaRPr/>
          </a:p>
        </p:txBody>
      </p:sp>
      <p:sp>
        <p:nvSpPr>
          <p:cNvPr id="160" name="Google Shape;16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Priority</a:t>
            </a:r>
            <a:r>
              <a:rPr lang="en" sz="1500">
                <a:solidFill>
                  <a:schemeClr val="dk1"/>
                </a:solidFill>
              </a:rPr>
              <a:t>: 5 </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Description</a:t>
            </a:r>
            <a:r>
              <a:rPr lang="en" sz="1500">
                <a:solidFill>
                  <a:schemeClr val="dk1"/>
                </a:solidFill>
              </a:rPr>
              <a:t>: Paper object is too gray and looks like a rock</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Evidence</a:t>
            </a:r>
            <a:r>
              <a:rPr lang="en" sz="1500">
                <a:solidFill>
                  <a:schemeClr val="dk1"/>
                </a:solidFill>
              </a:rPr>
              <a:t>: Players passed over the paper object more frequently and often said “Oh, I can pick that up? I thought it was a rock.”</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Action Items</a:t>
            </a:r>
            <a:r>
              <a:rPr lang="en" sz="1500">
                <a:solidFill>
                  <a:schemeClr val="dk1"/>
                </a:solidFill>
              </a:rPr>
              <a:t>: Make object white to look more like paper</a:t>
            </a:r>
            <a:endParaRPr/>
          </a:p>
        </p:txBody>
      </p:sp>
      <p:sp>
        <p:nvSpPr>
          <p:cNvPr id="161" name="Google Shape;161;p23"/>
          <p:cNvSpPr txBox="1"/>
          <p:nvPr>
            <p:ph type="title"/>
          </p:nvPr>
        </p:nvSpPr>
        <p:spPr>
          <a:xfrm>
            <a:off x="1794313"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a:t>
            </a:r>
            <a:endParaRPr/>
          </a:p>
        </p:txBody>
      </p:sp>
      <p:sp>
        <p:nvSpPr>
          <p:cNvPr id="162" name="Google Shape;162;p23"/>
          <p:cNvSpPr txBox="1"/>
          <p:nvPr>
            <p:ph type="title"/>
          </p:nvPr>
        </p:nvSpPr>
        <p:spPr>
          <a:xfrm>
            <a:off x="6096275"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After:</a:t>
            </a:r>
            <a:endParaRPr/>
          </a:p>
        </p:txBody>
      </p:sp>
      <p:pic>
        <p:nvPicPr>
          <p:cNvPr id="163" name="Google Shape;163;p23"/>
          <p:cNvPicPr preferRelativeResize="0"/>
          <p:nvPr/>
        </p:nvPicPr>
        <p:blipFill>
          <a:blip r:embed="rId3">
            <a:alphaModFix/>
          </a:blip>
          <a:stretch>
            <a:fillRect/>
          </a:stretch>
        </p:blipFill>
        <p:spPr>
          <a:xfrm>
            <a:off x="4792587" y="2958174"/>
            <a:ext cx="3860792" cy="1599950"/>
          </a:xfrm>
          <a:prstGeom prst="rect">
            <a:avLst/>
          </a:prstGeom>
          <a:noFill/>
          <a:ln cap="flat" cmpd="sng" w="19050">
            <a:solidFill>
              <a:srgbClr val="000000"/>
            </a:solidFill>
            <a:prstDash val="solid"/>
            <a:round/>
            <a:headEnd len="sm" w="sm" type="none"/>
            <a:tailEnd len="sm" w="sm" type="none"/>
          </a:ln>
        </p:spPr>
      </p:pic>
      <p:pic>
        <p:nvPicPr>
          <p:cNvPr id="164" name="Google Shape;164;p23"/>
          <p:cNvPicPr preferRelativeResize="0"/>
          <p:nvPr/>
        </p:nvPicPr>
        <p:blipFill>
          <a:blip r:embed="rId4">
            <a:alphaModFix/>
          </a:blip>
          <a:stretch>
            <a:fillRect/>
          </a:stretch>
        </p:blipFill>
        <p:spPr>
          <a:xfrm>
            <a:off x="613491" y="2958175"/>
            <a:ext cx="3615073" cy="15999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3">
            <a:alphaModFix/>
          </a:blip>
          <a:stretch>
            <a:fillRect/>
          </a:stretch>
        </p:blipFill>
        <p:spPr>
          <a:xfrm>
            <a:off x="1543050" y="-457200"/>
            <a:ext cx="6057900" cy="6057900"/>
          </a:xfrm>
          <a:prstGeom prst="rect">
            <a:avLst/>
          </a:prstGeom>
          <a:noFill/>
          <a:ln>
            <a:noFill/>
          </a:ln>
        </p:spPr>
      </p:pic>
      <p:sp>
        <p:nvSpPr>
          <p:cNvPr id="170" name="Google Shape;170;p24"/>
          <p:cNvSpPr/>
          <p:nvPr/>
        </p:nvSpPr>
        <p:spPr>
          <a:xfrm>
            <a:off x="1714600" y="2295387"/>
            <a:ext cx="5714799" cy="552727"/>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chemeClr val="dk1"/>
                </a:solidFill>
                <a:latin typeface="Arial"/>
              </a:rPr>
              <a:t>Lessons Learned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Went Well:</a:t>
            </a:r>
            <a:endParaRPr/>
          </a:p>
        </p:txBody>
      </p:sp>
      <p:sp>
        <p:nvSpPr>
          <p:cNvPr id="176" name="Google Shape;17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Successful First Person Player Controller</a:t>
            </a:r>
            <a:endParaRPr sz="2200"/>
          </a:p>
          <a:p>
            <a:pPr indent="-368300" lvl="0" marL="457200" rtl="0" algn="l">
              <a:spcBef>
                <a:spcPts val="0"/>
              </a:spcBef>
              <a:spcAft>
                <a:spcPts val="0"/>
              </a:spcAft>
              <a:buSzPts val="2200"/>
              <a:buChar char="●"/>
            </a:pPr>
            <a:r>
              <a:rPr lang="en" sz="2200"/>
              <a:t>Satisfying Pickup and Throw Mechanics</a:t>
            </a:r>
            <a:endParaRPr sz="2200"/>
          </a:p>
          <a:p>
            <a:pPr indent="-368300" lvl="0" marL="457200" rtl="0" algn="l">
              <a:spcBef>
                <a:spcPts val="0"/>
              </a:spcBef>
              <a:spcAft>
                <a:spcPts val="0"/>
              </a:spcAft>
              <a:buSzPts val="2200"/>
              <a:buChar char="●"/>
            </a:pPr>
            <a:r>
              <a:rPr lang="en" sz="2200"/>
              <a:t>Interesting Environment (Despite lack of artists)</a:t>
            </a:r>
            <a:endParaRPr sz="2200"/>
          </a:p>
          <a:p>
            <a:pPr indent="-368300" lvl="0" marL="457200" rtl="0" algn="l">
              <a:spcBef>
                <a:spcPts val="0"/>
              </a:spcBef>
              <a:spcAft>
                <a:spcPts val="0"/>
              </a:spcAft>
              <a:buSzPts val="2200"/>
              <a:buChar char="●"/>
            </a:pPr>
            <a:r>
              <a:rPr lang="en" sz="2200"/>
              <a:t>Effective Tutorial</a:t>
            </a:r>
            <a:endParaRPr sz="2200"/>
          </a:p>
          <a:p>
            <a:pPr indent="-368300" lvl="0" marL="457200" rtl="0" algn="l">
              <a:spcBef>
                <a:spcPts val="0"/>
              </a:spcBef>
              <a:spcAft>
                <a:spcPts val="0"/>
              </a:spcAft>
              <a:buSzPts val="2200"/>
              <a:buChar char="●"/>
            </a:pPr>
            <a:r>
              <a:rPr lang="en" sz="2200"/>
              <a:t>Informational UI</a:t>
            </a:r>
            <a:endParaRPr sz="2200"/>
          </a:p>
          <a:p>
            <a:pPr indent="-368300" lvl="0" marL="457200" rtl="0" algn="l">
              <a:spcBef>
                <a:spcPts val="0"/>
              </a:spcBef>
              <a:spcAft>
                <a:spcPts val="0"/>
              </a:spcAft>
              <a:buSzPts val="2200"/>
              <a:buChar char="●"/>
            </a:pPr>
            <a:r>
              <a:rPr lang="en" sz="2200"/>
              <a:t>Smart Enemy Pathfinding</a:t>
            </a:r>
            <a:endParaRPr sz="2200"/>
          </a:p>
        </p:txBody>
      </p:sp>
      <p:pic>
        <p:nvPicPr>
          <p:cNvPr id="177" name="Google Shape;177;p25"/>
          <p:cNvPicPr preferRelativeResize="0"/>
          <p:nvPr/>
        </p:nvPicPr>
        <p:blipFill>
          <a:blip r:embed="rId3">
            <a:alphaModFix/>
          </a:blip>
          <a:stretch>
            <a:fillRect/>
          </a:stretch>
        </p:blipFill>
        <p:spPr>
          <a:xfrm>
            <a:off x="6237750" y="2406425"/>
            <a:ext cx="2594550" cy="259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Do Differently Next Time:</a:t>
            </a:r>
            <a:endParaRPr/>
          </a:p>
        </p:txBody>
      </p:sp>
      <p:sp>
        <p:nvSpPr>
          <p:cNvPr id="183" name="Google Shape;18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More Clear way to define and organize tasks (Trello)</a:t>
            </a:r>
            <a:endParaRPr sz="2200"/>
          </a:p>
          <a:p>
            <a:pPr indent="-368300" lvl="0" marL="457200" rtl="0" algn="l">
              <a:spcBef>
                <a:spcPts val="0"/>
              </a:spcBef>
              <a:spcAft>
                <a:spcPts val="0"/>
              </a:spcAft>
              <a:buSzPts val="2200"/>
              <a:buChar char="●"/>
            </a:pPr>
            <a:r>
              <a:rPr lang="en" sz="2200"/>
              <a:t>Add more depth to gameplay</a:t>
            </a:r>
            <a:endParaRPr sz="2200"/>
          </a:p>
          <a:p>
            <a:pPr indent="-368300" lvl="0" marL="457200" rtl="0" algn="l">
              <a:spcBef>
                <a:spcPts val="0"/>
              </a:spcBef>
              <a:spcAft>
                <a:spcPts val="0"/>
              </a:spcAft>
              <a:buSzPts val="2200"/>
              <a:buChar char="●"/>
            </a:pPr>
            <a:r>
              <a:rPr lang="en" sz="2200"/>
              <a:t>More </a:t>
            </a:r>
            <a:r>
              <a:rPr lang="en" sz="2200"/>
              <a:t>consistent</a:t>
            </a:r>
            <a:r>
              <a:rPr lang="en" sz="2200"/>
              <a:t> communication</a:t>
            </a:r>
            <a:endParaRPr sz="2200"/>
          </a:p>
          <a:p>
            <a:pPr indent="-368300" lvl="0" marL="457200" rtl="0" algn="l">
              <a:spcBef>
                <a:spcPts val="0"/>
              </a:spcBef>
              <a:spcAft>
                <a:spcPts val="0"/>
              </a:spcAft>
              <a:buSzPts val="2200"/>
              <a:buChar char="●"/>
            </a:pPr>
            <a:r>
              <a:rPr lang="en" sz="2200"/>
              <a:t>Continue to familiarize ourselves with the software</a:t>
            </a:r>
            <a:endParaRPr sz="2200"/>
          </a:p>
        </p:txBody>
      </p:sp>
      <p:pic>
        <p:nvPicPr>
          <p:cNvPr id="184" name="Google Shape;184;p26"/>
          <p:cNvPicPr preferRelativeResize="0"/>
          <p:nvPr/>
        </p:nvPicPr>
        <p:blipFill>
          <a:blip r:embed="rId3">
            <a:alphaModFix/>
          </a:blip>
          <a:stretch>
            <a:fillRect/>
          </a:stretch>
        </p:blipFill>
        <p:spPr>
          <a:xfrm>
            <a:off x="6989650" y="2989150"/>
            <a:ext cx="1773350" cy="1773350"/>
          </a:xfrm>
          <a:prstGeom prst="rect">
            <a:avLst/>
          </a:prstGeom>
          <a:noFill/>
          <a:ln>
            <a:noFill/>
          </a:ln>
        </p:spPr>
      </p:pic>
      <p:pic>
        <p:nvPicPr>
          <p:cNvPr id="185" name="Google Shape;185;p26"/>
          <p:cNvPicPr preferRelativeResize="0"/>
          <p:nvPr/>
        </p:nvPicPr>
        <p:blipFill>
          <a:blip r:embed="rId4">
            <a:alphaModFix/>
          </a:blip>
          <a:stretch>
            <a:fillRect/>
          </a:stretch>
        </p:blipFill>
        <p:spPr>
          <a:xfrm>
            <a:off x="5024709" y="2989150"/>
            <a:ext cx="1573841" cy="1773350"/>
          </a:xfrm>
          <a:prstGeom prst="rect">
            <a:avLst/>
          </a:prstGeom>
          <a:noFill/>
          <a:ln>
            <a:noFill/>
          </a:ln>
        </p:spPr>
      </p:pic>
      <p:pic>
        <p:nvPicPr>
          <p:cNvPr id="186" name="Google Shape;186;p26"/>
          <p:cNvPicPr preferRelativeResize="0"/>
          <p:nvPr/>
        </p:nvPicPr>
        <p:blipFill>
          <a:blip r:embed="rId5">
            <a:alphaModFix/>
          </a:blip>
          <a:stretch>
            <a:fillRect/>
          </a:stretch>
        </p:blipFill>
        <p:spPr>
          <a:xfrm>
            <a:off x="600400" y="2989150"/>
            <a:ext cx="1773350" cy="1773350"/>
          </a:xfrm>
          <a:prstGeom prst="rect">
            <a:avLst/>
          </a:prstGeom>
          <a:noFill/>
          <a:ln>
            <a:noFill/>
          </a:ln>
        </p:spPr>
      </p:pic>
      <p:pic>
        <p:nvPicPr>
          <p:cNvPr id="187" name="Google Shape;187;p26"/>
          <p:cNvPicPr preferRelativeResize="0"/>
          <p:nvPr/>
        </p:nvPicPr>
        <p:blipFill>
          <a:blip r:embed="rId6">
            <a:alphaModFix/>
          </a:blip>
          <a:stretch>
            <a:fillRect/>
          </a:stretch>
        </p:blipFill>
        <p:spPr>
          <a:xfrm>
            <a:off x="2560025" y="2989150"/>
            <a:ext cx="2168200" cy="177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Valuable Lesson Learned:</a:t>
            </a:r>
            <a:endParaRPr/>
          </a:p>
        </p:txBody>
      </p:sp>
      <p:sp>
        <p:nvSpPr>
          <p:cNvPr id="193" name="Google Shape;19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Communication is KEY!</a:t>
            </a:r>
            <a:endParaRPr sz="2200"/>
          </a:p>
          <a:p>
            <a:pPr indent="-368300" lvl="0" marL="457200" rtl="0" algn="l">
              <a:spcBef>
                <a:spcPts val="1200"/>
              </a:spcBef>
              <a:spcAft>
                <a:spcPts val="0"/>
              </a:spcAft>
              <a:buSzPts val="2200"/>
              <a:buChar char="●"/>
            </a:pPr>
            <a:r>
              <a:rPr lang="en" sz="2200"/>
              <a:t>Stay organized to avoid merge conflicts</a:t>
            </a:r>
            <a:endParaRPr sz="2200"/>
          </a:p>
          <a:p>
            <a:pPr indent="-368300" lvl="0" marL="457200" rtl="0" algn="l">
              <a:spcBef>
                <a:spcPts val="0"/>
              </a:spcBef>
              <a:spcAft>
                <a:spcPts val="0"/>
              </a:spcAft>
              <a:buSzPts val="2200"/>
              <a:buChar char="●"/>
            </a:pPr>
            <a:r>
              <a:rPr lang="en" sz="2200"/>
              <a:t>Keep each other updated to know when new tasks are available</a:t>
            </a:r>
            <a:endParaRPr sz="2200"/>
          </a:p>
          <a:p>
            <a:pPr indent="-368300" lvl="0" marL="457200" rtl="0" algn="l">
              <a:spcBef>
                <a:spcPts val="0"/>
              </a:spcBef>
              <a:spcAft>
                <a:spcPts val="0"/>
              </a:spcAft>
              <a:buSzPts val="2200"/>
              <a:buChar char="●"/>
            </a:pPr>
            <a:r>
              <a:rPr lang="en" sz="2200"/>
              <a:t>Communication facilitates creativity</a:t>
            </a:r>
            <a:endParaRPr sz="2200"/>
          </a:p>
        </p:txBody>
      </p:sp>
      <p:pic>
        <p:nvPicPr>
          <p:cNvPr id="194" name="Google Shape;194;p27"/>
          <p:cNvPicPr preferRelativeResize="0"/>
          <p:nvPr/>
        </p:nvPicPr>
        <p:blipFill>
          <a:blip r:embed="rId3">
            <a:alphaModFix/>
          </a:blip>
          <a:stretch>
            <a:fillRect/>
          </a:stretch>
        </p:blipFill>
        <p:spPr>
          <a:xfrm>
            <a:off x="5928975" y="2670400"/>
            <a:ext cx="2353700" cy="235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Will Develop Differently in the Future:</a:t>
            </a:r>
            <a:endParaRPr/>
          </a:p>
        </p:txBody>
      </p:sp>
      <p:sp>
        <p:nvSpPr>
          <p:cNvPr id="200" name="Google Shape;20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Possibly use a task organization tool like Trello</a:t>
            </a:r>
            <a:endParaRPr sz="2200"/>
          </a:p>
          <a:p>
            <a:pPr indent="-368300" lvl="0" marL="457200" rtl="0" algn="l">
              <a:spcBef>
                <a:spcPts val="0"/>
              </a:spcBef>
              <a:spcAft>
                <a:spcPts val="0"/>
              </a:spcAft>
              <a:buSzPts val="2200"/>
              <a:buChar char="●"/>
            </a:pPr>
            <a:r>
              <a:rPr lang="en" sz="2200"/>
              <a:t>Strive for a higher goal</a:t>
            </a:r>
            <a:endParaRPr sz="2200"/>
          </a:p>
          <a:p>
            <a:pPr indent="-368300" lvl="0" marL="457200" rtl="0" algn="l">
              <a:spcBef>
                <a:spcPts val="0"/>
              </a:spcBef>
              <a:spcAft>
                <a:spcPts val="0"/>
              </a:spcAft>
              <a:buSzPts val="2200"/>
              <a:buChar char="●"/>
            </a:pPr>
            <a:r>
              <a:rPr lang="en" sz="2200"/>
              <a:t>Be more aware of surprisingly difficult tasks:</a:t>
            </a:r>
            <a:endParaRPr sz="2200"/>
          </a:p>
          <a:p>
            <a:pPr indent="-342900" lvl="1" marL="914400" rtl="0" algn="l">
              <a:spcBef>
                <a:spcPts val="0"/>
              </a:spcBef>
              <a:spcAft>
                <a:spcPts val="0"/>
              </a:spcAft>
              <a:buSzPts val="1800"/>
              <a:buChar char="○"/>
            </a:pPr>
            <a:r>
              <a:rPr lang="en" sz="1800"/>
              <a:t>UI &amp; Menus</a:t>
            </a:r>
            <a:endParaRPr sz="1800"/>
          </a:p>
          <a:p>
            <a:pPr indent="-342900" lvl="1" marL="914400" rtl="0" algn="l">
              <a:spcBef>
                <a:spcPts val="0"/>
              </a:spcBef>
              <a:spcAft>
                <a:spcPts val="0"/>
              </a:spcAft>
              <a:buSzPts val="1800"/>
              <a:buChar char="○"/>
            </a:pPr>
            <a:r>
              <a:rPr lang="en" sz="1800"/>
              <a:t>AI Behavior</a:t>
            </a:r>
            <a:endParaRPr sz="1800"/>
          </a:p>
          <a:p>
            <a:pPr indent="-342900" lvl="1" marL="914400" rtl="0" algn="l">
              <a:spcBef>
                <a:spcPts val="0"/>
              </a:spcBef>
              <a:spcAft>
                <a:spcPts val="0"/>
              </a:spcAft>
              <a:buSzPts val="1800"/>
              <a:buChar char="○"/>
            </a:pPr>
            <a:r>
              <a:rPr lang="en" sz="1800"/>
              <a:t>Dealing with Unity’s Physics Engine</a:t>
            </a:r>
            <a:endParaRPr sz="1800"/>
          </a:p>
          <a:p>
            <a:pPr indent="-342900" lvl="1" marL="914400" rtl="0" algn="l">
              <a:spcBef>
                <a:spcPts val="0"/>
              </a:spcBef>
              <a:spcAft>
                <a:spcPts val="0"/>
              </a:spcAft>
              <a:buSzPts val="1800"/>
              <a:buChar char="○"/>
            </a:pPr>
            <a:r>
              <a:rPr lang="en" sz="1800"/>
              <a:t>Managing Playtesting Feedback</a:t>
            </a:r>
            <a:endParaRPr sz="1800"/>
          </a:p>
        </p:txBody>
      </p:sp>
      <p:pic>
        <p:nvPicPr>
          <p:cNvPr id="201" name="Google Shape;201;p28"/>
          <p:cNvPicPr preferRelativeResize="0"/>
          <p:nvPr/>
        </p:nvPicPr>
        <p:blipFill>
          <a:blip r:embed="rId3">
            <a:alphaModFix/>
          </a:blip>
          <a:stretch>
            <a:fillRect/>
          </a:stretch>
        </p:blipFill>
        <p:spPr>
          <a:xfrm>
            <a:off x="5832350" y="2235400"/>
            <a:ext cx="2908100" cy="290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9"/>
          <p:cNvPicPr preferRelativeResize="0"/>
          <p:nvPr/>
        </p:nvPicPr>
        <p:blipFill>
          <a:blip r:embed="rId3">
            <a:alphaModFix/>
          </a:blip>
          <a:stretch>
            <a:fillRect/>
          </a:stretch>
        </p:blipFill>
        <p:spPr>
          <a:xfrm>
            <a:off x="1543050" y="-457200"/>
            <a:ext cx="6057900" cy="6057900"/>
          </a:xfrm>
          <a:prstGeom prst="rect">
            <a:avLst/>
          </a:prstGeom>
          <a:noFill/>
          <a:ln>
            <a:noFill/>
          </a:ln>
        </p:spPr>
      </p:pic>
      <p:sp>
        <p:nvSpPr>
          <p:cNvPr id="207" name="Google Shape;207;p29"/>
          <p:cNvSpPr/>
          <p:nvPr/>
        </p:nvSpPr>
        <p:spPr>
          <a:xfrm>
            <a:off x="2687187" y="2274128"/>
            <a:ext cx="3769627" cy="595244"/>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chemeClr val="dk1"/>
                </a:solidFill>
                <a:latin typeface="Aria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1543050" y="-457200"/>
            <a:ext cx="6057900" cy="6057900"/>
          </a:xfrm>
          <a:prstGeom prst="rect">
            <a:avLst/>
          </a:prstGeom>
          <a:noFill/>
          <a:ln>
            <a:noFill/>
          </a:ln>
        </p:spPr>
      </p:pic>
      <p:sp>
        <p:nvSpPr>
          <p:cNvPr id="65" name="Google Shape;65;p14"/>
          <p:cNvSpPr/>
          <p:nvPr/>
        </p:nvSpPr>
        <p:spPr>
          <a:xfrm>
            <a:off x="2077137" y="2215666"/>
            <a:ext cx="4989725" cy="712167"/>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chemeClr val="dk1"/>
                </a:solidFill>
                <a:latin typeface="Arial"/>
              </a:rPr>
              <a:t>Design Debrief</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Achieving</a:t>
            </a:r>
            <a:r>
              <a:rPr lang="en"/>
              <a:t> our Design Objectives: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Design Objective:</a:t>
            </a:r>
            <a:r>
              <a:rPr lang="en">
                <a:solidFill>
                  <a:schemeClr val="dk1"/>
                </a:solidFill>
              </a:rPr>
              <a:t> </a:t>
            </a:r>
            <a:r>
              <a:rPr lang="en" sz="1600">
                <a:solidFill>
                  <a:schemeClr val="dk1"/>
                </a:solidFill>
              </a:rPr>
              <a:t>Environmental </a:t>
            </a:r>
            <a:r>
              <a:rPr lang="en" sz="1600">
                <a:solidFill>
                  <a:schemeClr val="dk1"/>
                </a:solidFill>
              </a:rPr>
              <a:t>proactivity</a:t>
            </a:r>
            <a:r>
              <a:rPr lang="en" sz="1600">
                <a:solidFill>
                  <a:schemeClr val="dk1"/>
                </a:solidFill>
              </a:rPr>
              <a:t>: to spur environmental awareness of the harmful effects of garbage left lying around. This was not meant to encourage the player to “save the world” so much as it was meant to “nudge” the player to pick up any trash they see in real life (like a small invasive memory of the game pushing them to throw things away).</a:t>
            </a:r>
            <a:endParaRPr sz="1600">
              <a:solidFill>
                <a:schemeClr val="dk1"/>
              </a:solidFill>
            </a:endParaRPr>
          </a:p>
          <a:p>
            <a:pPr indent="0" lvl="0" marL="0" rtl="0" algn="l">
              <a:spcBef>
                <a:spcPts val="1200"/>
              </a:spcBef>
              <a:spcAft>
                <a:spcPts val="0"/>
              </a:spcAft>
              <a:buNone/>
            </a:pPr>
            <a:r>
              <a:rPr b="1" lang="en">
                <a:solidFill>
                  <a:schemeClr val="dk1"/>
                </a:solidFill>
              </a:rPr>
              <a:t>How we Achieved our Design Objective:</a:t>
            </a:r>
            <a:endParaRPr b="1">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 rapidly changing environment that gets “uglier” over time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Pleasant at first, cluttered as time goes 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Foreboding “instability bar” that constantly creeps up 						toward the max</a:t>
            </a:r>
            <a:endParaRPr sz="1600">
              <a:solidFill>
                <a:schemeClr val="dk1"/>
              </a:solidFill>
            </a:endParaRPr>
          </a:p>
        </p:txBody>
      </p:sp>
      <p:pic>
        <p:nvPicPr>
          <p:cNvPr id="72" name="Google Shape;72;p15"/>
          <p:cNvPicPr preferRelativeResize="0"/>
          <p:nvPr/>
        </p:nvPicPr>
        <p:blipFill>
          <a:blip r:embed="rId3">
            <a:alphaModFix/>
          </a:blip>
          <a:stretch>
            <a:fillRect/>
          </a:stretch>
        </p:blipFill>
        <p:spPr>
          <a:xfrm>
            <a:off x="6540850" y="2571750"/>
            <a:ext cx="2429225" cy="242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Intended Experience: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Frantic stress due to trying to keep up with trash spawns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Relief from the successful “scoring” of throwing trash into the bin (missing wastes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Pride from a completed trash run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Frustration from missing shots/wasting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Desire to pick up trash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Desire to not litter</a:t>
            </a:r>
            <a:endParaRPr>
              <a:solidFill>
                <a:schemeClr val="dk1"/>
              </a:solidFill>
            </a:endParaRPr>
          </a:p>
        </p:txBody>
      </p:sp>
      <p:pic>
        <p:nvPicPr>
          <p:cNvPr id="79" name="Google Shape;79;p16"/>
          <p:cNvPicPr preferRelativeResize="0"/>
          <p:nvPr/>
        </p:nvPicPr>
        <p:blipFill>
          <a:blip r:embed="rId3">
            <a:alphaModFix/>
          </a:blip>
          <a:stretch>
            <a:fillRect/>
          </a:stretch>
        </p:blipFill>
        <p:spPr>
          <a:xfrm>
            <a:off x="5814000" y="1955675"/>
            <a:ext cx="3329999" cy="3330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543050" y="-457200"/>
            <a:ext cx="6057900" cy="6057900"/>
          </a:xfrm>
          <a:prstGeom prst="rect">
            <a:avLst/>
          </a:prstGeom>
          <a:noFill/>
          <a:ln>
            <a:noFill/>
          </a:ln>
        </p:spPr>
      </p:pic>
      <p:sp>
        <p:nvSpPr>
          <p:cNvPr id="85" name="Google Shape;85;p17"/>
          <p:cNvSpPr/>
          <p:nvPr/>
        </p:nvSpPr>
        <p:spPr>
          <a:xfrm>
            <a:off x="3525008" y="2295387"/>
            <a:ext cx="2093984" cy="552727"/>
          </a:xfrm>
          <a:prstGeom prst="rect">
            <a:avLst/>
          </a:prstGeom>
        </p:spPr>
        <p:txBody>
          <a:bodyPr>
            <a:prstTxWarp prst="textPlain"/>
          </a:bodyPr>
          <a:lstStyle/>
          <a:p>
            <a:pPr lvl="0" algn="ctr"/>
            <a:r>
              <a:rPr b="0" i="0">
                <a:ln cap="flat" cmpd="sng" w="19050">
                  <a:solidFill>
                    <a:schemeClr val="dk2"/>
                  </a:solidFill>
                  <a:prstDash val="solid"/>
                  <a:round/>
                  <a:headEnd len="sm" w="sm" type="none"/>
                  <a:tailEnd len="sm" w="sm" type="none"/>
                </a:ln>
                <a:solidFill>
                  <a:schemeClr val="dk1"/>
                </a:solidFill>
                <a:latin typeface="Arial"/>
              </a:rPr>
              <a:t>Issues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1: Input Lag</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1"/>
              </a:buClr>
              <a:buSzPts val="1500"/>
              <a:buFont typeface="Calibri"/>
              <a:buChar char="●"/>
            </a:pPr>
            <a:r>
              <a:rPr b="1" lang="en" sz="1500">
                <a:solidFill>
                  <a:schemeClr val="dk1"/>
                </a:solidFill>
              </a:rPr>
              <a:t>Priority</a:t>
            </a:r>
            <a:r>
              <a:rPr lang="en" sz="1500">
                <a:solidFill>
                  <a:schemeClr val="dk1"/>
                </a:solidFill>
              </a:rPr>
              <a:t>: 3</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Calibri"/>
              <a:buChar char="●"/>
            </a:pPr>
            <a:r>
              <a:rPr b="1" lang="en" sz="1500">
                <a:solidFill>
                  <a:schemeClr val="dk1"/>
                </a:solidFill>
              </a:rPr>
              <a:t>Description</a:t>
            </a:r>
            <a:r>
              <a:rPr lang="en" sz="1500">
                <a:solidFill>
                  <a:schemeClr val="dk1"/>
                </a:solidFill>
              </a:rPr>
              <a:t>: Some players had some input lag and it was hard to control mouse sensitivity</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Calibri"/>
              <a:buChar char="●"/>
            </a:pPr>
            <a:r>
              <a:rPr b="1" lang="en" sz="1500">
                <a:solidFill>
                  <a:schemeClr val="dk1"/>
                </a:solidFill>
              </a:rPr>
              <a:t>Evidence</a:t>
            </a:r>
            <a:r>
              <a:rPr lang="en" sz="1500">
                <a:solidFill>
                  <a:schemeClr val="dk1"/>
                </a:solidFill>
              </a:rPr>
              <a:t>: Players stated this issue out loud and the issue was visible while watching player engage in the game</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Calibri"/>
              <a:buChar char="●"/>
            </a:pPr>
            <a:r>
              <a:rPr b="1" lang="en" sz="1500">
                <a:solidFill>
                  <a:schemeClr val="dk1"/>
                </a:solidFill>
              </a:rPr>
              <a:t>Action Items</a:t>
            </a:r>
            <a:r>
              <a:rPr lang="en" sz="1500">
                <a:solidFill>
                  <a:schemeClr val="dk1"/>
                </a:solidFill>
              </a:rPr>
              <a:t>: Add a mouse sensitivity slider</a:t>
            </a:r>
            <a:endParaRPr sz="1500">
              <a:solidFill>
                <a:schemeClr val="dk1"/>
              </a:solidFill>
            </a:endParaRPr>
          </a:p>
          <a:p>
            <a:pPr indent="0" lvl="0" marL="0" rtl="0" algn="l">
              <a:spcBef>
                <a:spcPts val="6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789125" y="2645000"/>
            <a:ext cx="3019650" cy="1875049"/>
          </a:xfrm>
          <a:prstGeom prst="rect">
            <a:avLst/>
          </a:prstGeom>
          <a:noFill/>
          <a:ln cap="flat" cmpd="sng" w="28575">
            <a:solidFill>
              <a:schemeClr val="lt2"/>
            </a:solidFill>
            <a:prstDash val="solid"/>
            <a:round/>
            <a:headEnd len="sm" w="sm" type="none"/>
            <a:tailEnd len="sm" w="sm" type="none"/>
          </a:ln>
        </p:spPr>
      </p:pic>
      <p:pic>
        <p:nvPicPr>
          <p:cNvPr id="93" name="Google Shape;93;p18"/>
          <p:cNvPicPr preferRelativeResize="0"/>
          <p:nvPr/>
        </p:nvPicPr>
        <p:blipFill rotWithShape="1">
          <a:blip r:embed="rId4">
            <a:alphaModFix/>
          </a:blip>
          <a:srcRect b="0" l="0" r="82488" t="86517"/>
          <a:stretch/>
        </p:blipFill>
        <p:spPr>
          <a:xfrm>
            <a:off x="2359825" y="4054800"/>
            <a:ext cx="1294324" cy="619876"/>
          </a:xfrm>
          <a:prstGeom prst="rect">
            <a:avLst/>
          </a:prstGeom>
          <a:noFill/>
          <a:ln cap="flat" cmpd="sng" w="28575">
            <a:solidFill>
              <a:schemeClr val="lt2"/>
            </a:solidFill>
            <a:prstDash val="solid"/>
            <a:round/>
            <a:headEnd len="sm" w="sm" type="none"/>
            <a:tailEnd len="sm" w="sm" type="none"/>
          </a:ln>
        </p:spPr>
      </p:pic>
      <p:sp>
        <p:nvSpPr>
          <p:cNvPr id="94" name="Google Shape;94;p18"/>
          <p:cNvSpPr txBox="1"/>
          <p:nvPr>
            <p:ph type="title"/>
          </p:nvPr>
        </p:nvSpPr>
        <p:spPr>
          <a:xfrm>
            <a:off x="1794313"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a:t>
            </a:r>
            <a:endParaRPr/>
          </a:p>
        </p:txBody>
      </p:sp>
      <p:sp>
        <p:nvSpPr>
          <p:cNvPr id="95" name="Google Shape;95;p18"/>
          <p:cNvSpPr txBox="1"/>
          <p:nvPr>
            <p:ph type="title"/>
          </p:nvPr>
        </p:nvSpPr>
        <p:spPr>
          <a:xfrm>
            <a:off x="6096275"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After:</a:t>
            </a:r>
            <a:endParaRPr/>
          </a:p>
        </p:txBody>
      </p:sp>
      <p:pic>
        <p:nvPicPr>
          <p:cNvPr id="96" name="Google Shape;96;p18"/>
          <p:cNvPicPr preferRelativeResize="0"/>
          <p:nvPr/>
        </p:nvPicPr>
        <p:blipFill>
          <a:blip r:embed="rId5">
            <a:alphaModFix/>
          </a:blip>
          <a:stretch>
            <a:fillRect/>
          </a:stretch>
        </p:blipFill>
        <p:spPr>
          <a:xfrm>
            <a:off x="5236951" y="2677575"/>
            <a:ext cx="3595347" cy="2029675"/>
          </a:xfrm>
          <a:prstGeom prst="rect">
            <a:avLst/>
          </a:prstGeom>
          <a:noFill/>
          <a:ln cap="flat" cmpd="sng" w="28575">
            <a:solidFill>
              <a:schemeClr val="lt2"/>
            </a:solidFill>
            <a:prstDash val="solid"/>
            <a:round/>
            <a:headEnd len="sm" w="sm" type="none"/>
            <a:tailEnd len="sm" w="sm" type="none"/>
          </a:ln>
        </p:spPr>
      </p:pic>
      <p:pic>
        <p:nvPicPr>
          <p:cNvPr id="97" name="Google Shape;97;p18"/>
          <p:cNvPicPr preferRelativeResize="0"/>
          <p:nvPr/>
        </p:nvPicPr>
        <p:blipFill rotWithShape="1">
          <a:blip r:embed="rId6">
            <a:alphaModFix/>
          </a:blip>
          <a:srcRect b="214" l="534" r="80846" t="81780"/>
          <a:stretch/>
        </p:blipFill>
        <p:spPr>
          <a:xfrm>
            <a:off x="4572000" y="3770728"/>
            <a:ext cx="1253399" cy="681734"/>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2: Buggy Tutorial</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Priority</a:t>
            </a:r>
            <a:r>
              <a:rPr lang="en" sz="1500">
                <a:solidFill>
                  <a:schemeClr val="dk1"/>
                </a:solidFill>
              </a:rPr>
              <a:t>: 2</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Description</a:t>
            </a:r>
            <a:r>
              <a:rPr lang="en" sz="1500">
                <a:solidFill>
                  <a:schemeClr val="dk1"/>
                </a:solidFill>
              </a:rPr>
              <a:t> Tutorial was missing some controls and repeated after every game</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Evidence </a:t>
            </a:r>
            <a:r>
              <a:rPr lang="en" sz="1500">
                <a:solidFill>
                  <a:schemeClr val="dk1"/>
                </a:solidFill>
              </a:rPr>
              <a:t>Tutorial restarted once the level restarted</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Action Items</a:t>
            </a:r>
            <a:r>
              <a:rPr lang="en" sz="1500">
                <a:solidFill>
                  <a:schemeClr val="dk1"/>
                </a:solidFill>
              </a:rPr>
              <a:t>: Created a new </a:t>
            </a:r>
            <a:r>
              <a:rPr lang="en" sz="1500">
                <a:solidFill>
                  <a:schemeClr val="dk1"/>
                </a:solidFill>
              </a:rPr>
              <a:t>skippable</a:t>
            </a:r>
            <a:r>
              <a:rPr lang="en" sz="1500">
                <a:solidFill>
                  <a:schemeClr val="dk1"/>
                </a:solidFill>
              </a:rPr>
              <a:t> tutorial scene</a:t>
            </a:r>
            <a:endParaRPr sz="1500">
              <a:solidFill>
                <a:schemeClr val="dk1"/>
              </a:solidFill>
            </a:endParaRPr>
          </a:p>
          <a:p>
            <a:pPr indent="0" lvl="0" marL="0" rtl="0" algn="l">
              <a:spcBef>
                <a:spcPts val="600"/>
              </a:spcBef>
              <a:spcAft>
                <a:spcPts val="1200"/>
              </a:spcAft>
              <a:buNone/>
            </a:pPr>
            <a:r>
              <a:t/>
            </a:r>
            <a:endParaRPr/>
          </a:p>
        </p:txBody>
      </p:sp>
      <p:sp>
        <p:nvSpPr>
          <p:cNvPr id="104" name="Google Shape;104;p19"/>
          <p:cNvSpPr txBox="1"/>
          <p:nvPr>
            <p:ph type="title"/>
          </p:nvPr>
        </p:nvSpPr>
        <p:spPr>
          <a:xfrm>
            <a:off x="1794313"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a:t>
            </a:r>
            <a:endParaRPr/>
          </a:p>
        </p:txBody>
      </p:sp>
      <p:sp>
        <p:nvSpPr>
          <p:cNvPr id="105" name="Google Shape;105;p19"/>
          <p:cNvSpPr txBox="1"/>
          <p:nvPr>
            <p:ph type="title"/>
          </p:nvPr>
        </p:nvSpPr>
        <p:spPr>
          <a:xfrm>
            <a:off x="6027125"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After:</a:t>
            </a:r>
            <a:endParaRPr/>
          </a:p>
        </p:txBody>
      </p:sp>
      <p:pic>
        <p:nvPicPr>
          <p:cNvPr id="106" name="Google Shape;106;p19"/>
          <p:cNvPicPr preferRelativeResize="0"/>
          <p:nvPr/>
        </p:nvPicPr>
        <p:blipFill>
          <a:blip r:embed="rId3">
            <a:alphaModFix/>
          </a:blip>
          <a:stretch>
            <a:fillRect/>
          </a:stretch>
        </p:blipFill>
        <p:spPr>
          <a:xfrm>
            <a:off x="1137013" y="2805979"/>
            <a:ext cx="2568026" cy="1710975"/>
          </a:xfrm>
          <a:prstGeom prst="rect">
            <a:avLst/>
          </a:prstGeom>
          <a:noFill/>
          <a:ln>
            <a:noFill/>
          </a:ln>
        </p:spPr>
      </p:pic>
      <p:pic>
        <p:nvPicPr>
          <p:cNvPr id="107" name="Google Shape;107;p19"/>
          <p:cNvPicPr preferRelativeResize="0"/>
          <p:nvPr/>
        </p:nvPicPr>
        <p:blipFill>
          <a:blip r:embed="rId4">
            <a:alphaModFix/>
          </a:blip>
          <a:stretch>
            <a:fillRect/>
          </a:stretch>
        </p:blipFill>
        <p:spPr>
          <a:xfrm>
            <a:off x="5715399" y="1701050"/>
            <a:ext cx="1969701" cy="1447267"/>
          </a:xfrm>
          <a:prstGeom prst="rect">
            <a:avLst/>
          </a:prstGeom>
          <a:noFill/>
          <a:ln>
            <a:noFill/>
          </a:ln>
        </p:spPr>
      </p:pic>
      <p:pic>
        <p:nvPicPr>
          <p:cNvPr id="108" name="Google Shape;108;p19"/>
          <p:cNvPicPr preferRelativeResize="0"/>
          <p:nvPr/>
        </p:nvPicPr>
        <p:blipFill>
          <a:blip r:embed="rId5">
            <a:alphaModFix/>
          </a:blip>
          <a:stretch>
            <a:fillRect/>
          </a:stretch>
        </p:blipFill>
        <p:spPr>
          <a:xfrm>
            <a:off x="4094550" y="3186941"/>
            <a:ext cx="2111525" cy="1488950"/>
          </a:xfrm>
          <a:prstGeom prst="rect">
            <a:avLst/>
          </a:prstGeom>
          <a:noFill/>
          <a:ln>
            <a:noFill/>
          </a:ln>
        </p:spPr>
      </p:pic>
      <p:pic>
        <p:nvPicPr>
          <p:cNvPr id="109" name="Google Shape;109;p19"/>
          <p:cNvPicPr preferRelativeResize="0"/>
          <p:nvPr/>
        </p:nvPicPr>
        <p:blipFill>
          <a:blip r:embed="rId6">
            <a:alphaModFix/>
          </a:blip>
          <a:stretch>
            <a:fillRect/>
          </a:stretch>
        </p:blipFill>
        <p:spPr>
          <a:xfrm>
            <a:off x="6998507" y="3186950"/>
            <a:ext cx="2027018" cy="148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3: Can’t Pause The Game</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Priority</a:t>
            </a:r>
            <a:r>
              <a:rPr lang="en" sz="1500">
                <a:solidFill>
                  <a:schemeClr val="dk1"/>
                </a:solidFill>
              </a:rPr>
              <a:t>: 2 </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Description</a:t>
            </a:r>
            <a:r>
              <a:rPr lang="en" sz="1500">
                <a:solidFill>
                  <a:schemeClr val="dk1"/>
                </a:solidFill>
              </a:rPr>
              <a:t>: The game can not be paused.</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Evidence</a:t>
            </a:r>
            <a:r>
              <a:rPr lang="en" sz="1500">
                <a:solidFill>
                  <a:schemeClr val="dk1"/>
                </a:solidFill>
              </a:rPr>
              <a:t>: Player asked if the game could be paused and it could not be</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Action Items</a:t>
            </a:r>
            <a:r>
              <a:rPr lang="en" sz="1500">
                <a:solidFill>
                  <a:schemeClr val="dk1"/>
                </a:solidFill>
              </a:rPr>
              <a:t>: Add pause menu</a:t>
            </a:r>
            <a:endParaRPr sz="1500">
              <a:solidFill>
                <a:schemeClr val="dk1"/>
              </a:solidFill>
            </a:endParaRPr>
          </a:p>
          <a:p>
            <a:pPr indent="0" lvl="0" marL="0" rtl="0" algn="l">
              <a:spcBef>
                <a:spcPts val="60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531713" y="2704473"/>
            <a:ext cx="3778624" cy="1560800"/>
          </a:xfrm>
          <a:prstGeom prst="rect">
            <a:avLst/>
          </a:prstGeom>
          <a:noFill/>
          <a:ln>
            <a:noFill/>
          </a:ln>
        </p:spPr>
      </p:pic>
      <p:sp>
        <p:nvSpPr>
          <p:cNvPr id="117" name="Google Shape;117;p20"/>
          <p:cNvSpPr txBox="1"/>
          <p:nvPr>
            <p:ph type="title"/>
          </p:nvPr>
        </p:nvSpPr>
        <p:spPr>
          <a:xfrm>
            <a:off x="1794313"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a:t>
            </a:r>
            <a:endParaRPr/>
          </a:p>
        </p:txBody>
      </p:sp>
      <p:sp>
        <p:nvSpPr>
          <p:cNvPr id="118" name="Google Shape;118;p20"/>
          <p:cNvSpPr txBox="1"/>
          <p:nvPr>
            <p:ph type="title"/>
          </p:nvPr>
        </p:nvSpPr>
        <p:spPr>
          <a:xfrm>
            <a:off x="6096275"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After:</a:t>
            </a:r>
            <a:endParaRPr/>
          </a:p>
        </p:txBody>
      </p:sp>
      <p:pic>
        <p:nvPicPr>
          <p:cNvPr id="119" name="Google Shape;119;p20"/>
          <p:cNvPicPr preferRelativeResize="0"/>
          <p:nvPr/>
        </p:nvPicPr>
        <p:blipFill>
          <a:blip r:embed="rId4">
            <a:alphaModFix/>
          </a:blip>
          <a:stretch>
            <a:fillRect/>
          </a:stretch>
        </p:blipFill>
        <p:spPr>
          <a:xfrm>
            <a:off x="4643725" y="2650275"/>
            <a:ext cx="3778599" cy="1616453"/>
          </a:xfrm>
          <a:prstGeom prst="rect">
            <a:avLst/>
          </a:prstGeom>
          <a:noFill/>
          <a:ln>
            <a:noFill/>
          </a:ln>
        </p:spPr>
      </p:pic>
      <p:sp>
        <p:nvSpPr>
          <p:cNvPr id="120" name="Google Shape;120;p20"/>
          <p:cNvSpPr/>
          <p:nvPr/>
        </p:nvSpPr>
        <p:spPr>
          <a:xfrm>
            <a:off x="1781725" y="3139900"/>
            <a:ext cx="1391700" cy="685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20"/>
          <p:cNvCxnSpPr>
            <a:stCxn id="120" idx="5"/>
          </p:cNvCxnSpPr>
          <p:nvPr/>
        </p:nvCxnSpPr>
        <p:spPr>
          <a:xfrm>
            <a:off x="2969615" y="3725267"/>
            <a:ext cx="614100" cy="678600"/>
          </a:xfrm>
          <a:prstGeom prst="straightConnector1">
            <a:avLst/>
          </a:prstGeom>
          <a:noFill/>
          <a:ln cap="flat" cmpd="sng" w="28575">
            <a:solidFill>
              <a:srgbClr val="FF0000"/>
            </a:solidFill>
            <a:prstDash val="solid"/>
            <a:round/>
            <a:headEnd len="med" w="med" type="none"/>
            <a:tailEnd len="med" w="med" type="none"/>
          </a:ln>
        </p:spPr>
      </p:cxnSp>
      <p:sp>
        <p:nvSpPr>
          <p:cNvPr id="122" name="Google Shape;122;p20"/>
          <p:cNvSpPr txBox="1"/>
          <p:nvPr/>
        </p:nvSpPr>
        <p:spPr>
          <a:xfrm>
            <a:off x="3047725" y="4403875"/>
            <a:ext cx="20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Nothing happened upon pressing escape</a:t>
            </a:r>
            <a:endParaRPr>
              <a:solidFill>
                <a:schemeClr val="dk1"/>
              </a:solidFill>
            </a:endParaRPr>
          </a:p>
        </p:txBody>
      </p:sp>
      <p:sp>
        <p:nvSpPr>
          <p:cNvPr id="123" name="Google Shape;123;p20"/>
          <p:cNvSpPr/>
          <p:nvPr/>
        </p:nvSpPr>
        <p:spPr>
          <a:xfrm>
            <a:off x="6096275" y="3171275"/>
            <a:ext cx="1391700" cy="685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0"/>
          <p:cNvCxnSpPr>
            <a:endCxn id="123" idx="7"/>
          </p:cNvCxnSpPr>
          <p:nvPr/>
        </p:nvCxnSpPr>
        <p:spPr>
          <a:xfrm flipH="1">
            <a:off x="7284165" y="2528008"/>
            <a:ext cx="327000" cy="743700"/>
          </a:xfrm>
          <a:prstGeom prst="straightConnector1">
            <a:avLst/>
          </a:prstGeom>
          <a:noFill/>
          <a:ln cap="flat" cmpd="sng" w="28575">
            <a:solidFill>
              <a:srgbClr val="FF0000"/>
            </a:solidFill>
            <a:prstDash val="solid"/>
            <a:round/>
            <a:headEnd len="med" w="med" type="none"/>
            <a:tailEnd len="med" w="med" type="none"/>
          </a:ln>
        </p:spPr>
      </p:cxnSp>
      <p:sp>
        <p:nvSpPr>
          <p:cNvPr id="125" name="Google Shape;125;p20"/>
          <p:cNvSpPr txBox="1"/>
          <p:nvPr/>
        </p:nvSpPr>
        <p:spPr>
          <a:xfrm>
            <a:off x="6905075" y="1919825"/>
            <a:ext cx="205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Escape now pulls up options and freezes time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 3.5: Difficulty Balancing</a:t>
            </a:r>
            <a:endParaRPr/>
          </a:p>
        </p:txBody>
      </p:sp>
      <p:sp>
        <p:nvSpPr>
          <p:cNvPr id="131" name="Google Shape;13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Priority</a:t>
            </a:r>
            <a:r>
              <a:rPr lang="en" sz="1500">
                <a:solidFill>
                  <a:schemeClr val="dk1"/>
                </a:solidFill>
              </a:rPr>
              <a:t>: 2 </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Description</a:t>
            </a:r>
            <a:r>
              <a:rPr lang="en" sz="1500">
                <a:solidFill>
                  <a:schemeClr val="dk1"/>
                </a:solidFill>
              </a:rPr>
              <a:t>: The game was a little difficult because of the silent, insta-kill “ninja” monsters</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Evidence</a:t>
            </a:r>
            <a:r>
              <a:rPr lang="en" sz="1500">
                <a:solidFill>
                  <a:schemeClr val="dk1"/>
                </a:solidFill>
              </a:rPr>
              <a:t>: Professor mentioned that the monsters frequently snuck up on the player</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Calibri"/>
              <a:buChar char="●"/>
            </a:pPr>
            <a:r>
              <a:rPr b="1" lang="en" sz="1500">
                <a:solidFill>
                  <a:schemeClr val="dk1"/>
                </a:solidFill>
              </a:rPr>
              <a:t>Action Items</a:t>
            </a:r>
            <a:r>
              <a:rPr lang="en" sz="1500">
                <a:solidFill>
                  <a:schemeClr val="dk1"/>
                </a:solidFill>
              </a:rPr>
              <a:t>: Add health bar to tick down so the player can be made aware that they are being attacked</a:t>
            </a:r>
            <a:endParaRPr sz="1500">
              <a:solidFill>
                <a:schemeClr val="dk1"/>
              </a:solidFill>
            </a:endParaRPr>
          </a:p>
          <a:p>
            <a:pPr indent="0" lvl="0" marL="0" rtl="0" algn="l">
              <a:lnSpc>
                <a:spcPct val="100000"/>
              </a:lnSpc>
              <a:spcBef>
                <a:spcPts val="600"/>
              </a:spcBef>
              <a:spcAft>
                <a:spcPts val="0"/>
              </a:spcAft>
              <a:buNone/>
            </a:pPr>
            <a:r>
              <a:t/>
            </a:r>
            <a:endParaRPr sz="1500">
              <a:solidFill>
                <a:schemeClr val="dk1"/>
              </a:solidFill>
            </a:endParaRPr>
          </a:p>
          <a:p>
            <a:pPr indent="0" lvl="0" marL="0" rtl="0" algn="l">
              <a:lnSpc>
                <a:spcPct val="100000"/>
              </a:lnSpc>
              <a:spcBef>
                <a:spcPts val="600"/>
              </a:spcBef>
              <a:spcAft>
                <a:spcPts val="0"/>
              </a:spcAft>
              <a:buNone/>
            </a:pPr>
            <a:r>
              <a:t/>
            </a:r>
            <a:endParaRPr sz="1500">
              <a:solidFill>
                <a:schemeClr val="dk1"/>
              </a:solidFill>
            </a:endParaRPr>
          </a:p>
          <a:p>
            <a:pPr indent="0" lvl="0" marL="0" rtl="0" algn="l">
              <a:spcBef>
                <a:spcPts val="600"/>
              </a:spcBef>
              <a:spcAft>
                <a:spcPts val="1200"/>
              </a:spcAft>
              <a:buNone/>
            </a:pPr>
            <a:r>
              <a:t/>
            </a:r>
            <a:endParaRPr/>
          </a:p>
        </p:txBody>
      </p:sp>
      <p:pic>
        <p:nvPicPr>
          <p:cNvPr id="132" name="Google Shape;132;p21"/>
          <p:cNvPicPr preferRelativeResize="0"/>
          <p:nvPr/>
        </p:nvPicPr>
        <p:blipFill>
          <a:blip r:embed="rId3">
            <a:alphaModFix/>
          </a:blip>
          <a:stretch>
            <a:fillRect/>
          </a:stretch>
        </p:blipFill>
        <p:spPr>
          <a:xfrm>
            <a:off x="674482" y="2538375"/>
            <a:ext cx="3493075" cy="2030499"/>
          </a:xfrm>
          <a:prstGeom prst="rect">
            <a:avLst/>
          </a:prstGeom>
          <a:noFill/>
          <a:ln>
            <a:noFill/>
          </a:ln>
        </p:spPr>
      </p:pic>
      <p:sp>
        <p:nvSpPr>
          <p:cNvPr id="133" name="Google Shape;133;p21"/>
          <p:cNvSpPr txBox="1"/>
          <p:nvPr>
            <p:ph type="title"/>
          </p:nvPr>
        </p:nvSpPr>
        <p:spPr>
          <a:xfrm>
            <a:off x="1794313"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Before:</a:t>
            </a:r>
            <a:endParaRPr/>
          </a:p>
        </p:txBody>
      </p:sp>
      <p:sp>
        <p:nvSpPr>
          <p:cNvPr id="134" name="Google Shape;134;p21"/>
          <p:cNvSpPr txBox="1"/>
          <p:nvPr>
            <p:ph type="title"/>
          </p:nvPr>
        </p:nvSpPr>
        <p:spPr>
          <a:xfrm>
            <a:off x="6096275" y="4558125"/>
            <a:ext cx="1253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After:</a:t>
            </a:r>
            <a:endParaRPr/>
          </a:p>
        </p:txBody>
      </p:sp>
      <p:pic>
        <p:nvPicPr>
          <p:cNvPr id="135" name="Google Shape;135;p21"/>
          <p:cNvPicPr preferRelativeResize="0"/>
          <p:nvPr/>
        </p:nvPicPr>
        <p:blipFill>
          <a:blip r:embed="rId4">
            <a:alphaModFix/>
          </a:blip>
          <a:stretch>
            <a:fillRect/>
          </a:stretch>
        </p:blipFill>
        <p:spPr>
          <a:xfrm>
            <a:off x="4572000" y="2741763"/>
            <a:ext cx="3761000" cy="1623726"/>
          </a:xfrm>
          <a:prstGeom prst="rect">
            <a:avLst/>
          </a:prstGeom>
          <a:noFill/>
          <a:ln>
            <a:noFill/>
          </a:ln>
        </p:spPr>
      </p:pic>
      <p:sp>
        <p:nvSpPr>
          <p:cNvPr id="136" name="Google Shape;136;p21"/>
          <p:cNvSpPr/>
          <p:nvPr/>
        </p:nvSpPr>
        <p:spPr>
          <a:xfrm>
            <a:off x="2003600" y="3241025"/>
            <a:ext cx="1539600" cy="625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21"/>
          <p:cNvCxnSpPr>
            <a:stCxn id="136" idx="5"/>
          </p:cNvCxnSpPr>
          <p:nvPr/>
        </p:nvCxnSpPr>
        <p:spPr>
          <a:xfrm>
            <a:off x="3317731" y="3774667"/>
            <a:ext cx="380100" cy="938400"/>
          </a:xfrm>
          <a:prstGeom prst="straightConnector1">
            <a:avLst/>
          </a:prstGeom>
          <a:noFill/>
          <a:ln cap="flat" cmpd="sng" w="28575">
            <a:solidFill>
              <a:srgbClr val="FF0000"/>
            </a:solidFill>
            <a:prstDash val="solid"/>
            <a:round/>
            <a:headEnd len="med" w="med" type="none"/>
            <a:tailEnd len="med" w="med" type="none"/>
          </a:ln>
        </p:spPr>
      </p:cxnSp>
      <p:sp>
        <p:nvSpPr>
          <p:cNvPr id="138" name="Google Shape;138;p21"/>
          <p:cNvSpPr txBox="1"/>
          <p:nvPr/>
        </p:nvSpPr>
        <p:spPr>
          <a:xfrm>
            <a:off x="2944900" y="4595775"/>
            <a:ext cx="299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Trash ghosts resulted in instant death, hard to predict, “jumpscare”</a:t>
            </a:r>
            <a:endParaRPr>
              <a:solidFill>
                <a:schemeClr val="dk1"/>
              </a:solidFill>
            </a:endParaRPr>
          </a:p>
        </p:txBody>
      </p:sp>
      <p:sp>
        <p:nvSpPr>
          <p:cNvPr id="139" name="Google Shape;139;p21"/>
          <p:cNvSpPr/>
          <p:nvPr/>
        </p:nvSpPr>
        <p:spPr>
          <a:xfrm>
            <a:off x="4811800" y="3615300"/>
            <a:ext cx="1539600" cy="6252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1"/>
          <p:cNvCxnSpPr>
            <a:stCxn id="139" idx="7"/>
          </p:cNvCxnSpPr>
          <p:nvPr/>
        </p:nvCxnSpPr>
        <p:spPr>
          <a:xfrm flipH="1" rot="10800000">
            <a:off x="6125931" y="2689258"/>
            <a:ext cx="140400" cy="1017600"/>
          </a:xfrm>
          <a:prstGeom prst="straightConnector1">
            <a:avLst/>
          </a:prstGeom>
          <a:noFill/>
          <a:ln cap="flat" cmpd="sng" w="28575">
            <a:solidFill>
              <a:srgbClr val="FF0000"/>
            </a:solidFill>
            <a:prstDash val="solid"/>
            <a:round/>
            <a:headEnd len="med" w="med" type="none"/>
            <a:tailEnd len="med" w="med" type="none"/>
          </a:ln>
        </p:spPr>
      </p:cxnSp>
      <p:sp>
        <p:nvSpPr>
          <p:cNvPr id="141" name="Google Shape;141;p21"/>
          <p:cNvSpPr txBox="1"/>
          <p:nvPr/>
        </p:nvSpPr>
        <p:spPr>
          <a:xfrm>
            <a:off x="4853825" y="2126175"/>
            <a:ext cx="359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Implemented health system with sufficient warning for possible evasion</a:t>
            </a:r>
            <a:endParaRPr>
              <a:solidFill>
                <a:schemeClr val="dk1"/>
              </a:solidFill>
            </a:endParaRPr>
          </a:p>
        </p:txBody>
      </p:sp>
      <p:cxnSp>
        <p:nvCxnSpPr>
          <p:cNvPr id="142" name="Google Shape;142;p21"/>
          <p:cNvCxnSpPr>
            <a:stCxn id="139" idx="1"/>
          </p:cNvCxnSpPr>
          <p:nvPr/>
        </p:nvCxnSpPr>
        <p:spPr>
          <a:xfrm rot="10800000">
            <a:off x="4921769" y="3455758"/>
            <a:ext cx="115500" cy="2511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