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9" r:id="rId3"/>
    <p:sldId id="260" r:id="rId4"/>
    <p:sldId id="272" r:id="rId5"/>
    <p:sldId id="273" r:id="rId6"/>
    <p:sldId id="274" r:id="rId7"/>
    <p:sldId id="275" r:id="rId8"/>
    <p:sldId id="276" r:id="rId9"/>
    <p:sldId id="277" r:id="rId10"/>
    <p:sldId id="268" r:id="rId11"/>
    <p:sldId id="270" r:id="rId12"/>
    <p:sldId id="263" r:id="rId13"/>
    <p:sldId id="264" r:id="rId14"/>
    <p:sldId id="265" r:id="rId15"/>
  </p:sldIdLst>
  <p:sldSz cx="12192000" cy="6858000"/>
  <p:notesSz cx="6858000" cy="9144000"/>
  <p:embeddedFontLst>
    <p:embeddedFont>
      <p:font typeface="KoPubWorld돋움체 Medium" panose="00000600000000000000" pitchFamily="2" charset="-127"/>
      <p:regular r:id="rId16"/>
    </p:embeddedFont>
    <p:embeddedFont>
      <p:font typeface="Arial Black" panose="020B0A04020102020204" pitchFamily="34" charset="0"/>
      <p:bold r:id="rId17"/>
    </p:embeddedFont>
    <p:embeddedFont>
      <p:font typeface="Arial Rounded MT Bold" panose="020F0704030504030204" pitchFamily="34" charset="0"/>
      <p:regular r:id="rId18"/>
    </p:embeddedFont>
    <p:embeddedFont>
      <p:font typeface="KoPubWorld돋움체 Bold" panose="00000800000000000000" pitchFamily="2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5084586-8267-4B5A-A0AE-FEBB7214ABDB}">
          <p14:sldIdLst>
            <p14:sldId id="257"/>
            <p14:sldId id="269"/>
            <p14:sldId id="260"/>
            <p14:sldId id="272"/>
            <p14:sldId id="273"/>
            <p14:sldId id="274"/>
            <p14:sldId id="275"/>
            <p14:sldId id="276"/>
            <p14:sldId id="277"/>
            <p14:sldId id="268"/>
            <p14:sldId id="270"/>
            <p14:sldId id="263"/>
            <p14:sldId id="264"/>
            <p14:sldId id="265"/>
          </p14:sldIdLst>
        </p14:section>
        <p14:section name="제목 없는 구역" id="{C228FF0D-1C02-4FAF-9E73-15207B29DB0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6E39"/>
    <a:srgbClr val="977E42"/>
    <a:srgbClr val="BE9B3C"/>
    <a:srgbClr val="4D3B14"/>
    <a:srgbClr val="E0CFAE"/>
    <a:srgbClr val="E8E1CF"/>
    <a:srgbClr val="FFFFFF"/>
    <a:srgbClr val="50676D"/>
    <a:srgbClr val="6C5427"/>
    <a:srgbClr val="C6A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56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85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4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30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48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70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47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01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05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53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3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7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D5522-3839-4786-9C5B-D08C8CBB3EF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9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11" Type="http://schemas.openxmlformats.org/officeDocument/2006/relationships/image" Target="../media/image11.png"/><Relationship Id="rId5" Type="http://schemas.openxmlformats.org/officeDocument/2006/relationships/image" Target="../media/image12.png"/><Relationship Id="rId10" Type="http://schemas.microsoft.com/office/2007/relationships/hdphoto" Target="../media/hdphoto7.wdp"/><Relationship Id="rId4" Type="http://schemas.microsoft.com/office/2007/relationships/hdphoto" Target="../media/hdphoto2.wdp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11" Type="http://schemas.microsoft.com/office/2007/relationships/hdphoto" Target="../media/hdphoto8.wdp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microsoft.com/office/2007/relationships/hdphoto" Target="../media/hdphoto3.wdp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11" Type="http://schemas.microsoft.com/office/2007/relationships/hdphoto" Target="../media/hdphoto6.wdp"/><Relationship Id="rId5" Type="http://schemas.openxmlformats.org/officeDocument/2006/relationships/image" Target="../media/image12.png"/><Relationship Id="rId10" Type="http://schemas.openxmlformats.org/officeDocument/2006/relationships/image" Target="../media/image13.png"/><Relationship Id="rId4" Type="http://schemas.microsoft.com/office/2007/relationships/hdphoto" Target="../media/hdphoto4.wdp"/><Relationship Id="rId9" Type="http://schemas.microsoft.com/office/2007/relationships/hdphoto" Target="../media/hdphoto8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 descr="http://event.leagueoflegends.co.kr/beemo-Teemo/img/beemo-to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r="17336" b="69"/>
          <a:stretch/>
        </p:blipFill>
        <p:spPr bwMode="auto">
          <a:xfrm>
            <a:off x="2133600" y="0"/>
            <a:ext cx="10058400" cy="6858000"/>
          </a:xfrm>
          <a:custGeom>
            <a:avLst/>
            <a:gdLst>
              <a:gd name="connsiteX0" fmla="*/ 0 w 7886701"/>
              <a:gd name="connsiteY0" fmla="*/ 0 h 6858000"/>
              <a:gd name="connsiteX1" fmla="*/ 7886701 w 7886701"/>
              <a:gd name="connsiteY1" fmla="*/ 0 h 6858000"/>
              <a:gd name="connsiteX2" fmla="*/ 7886701 w 7886701"/>
              <a:gd name="connsiteY2" fmla="*/ 6858000 h 6858000"/>
              <a:gd name="connsiteX3" fmla="*/ 0 w 78867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6701" h="6858000">
                <a:moveTo>
                  <a:pt x="0" y="0"/>
                </a:moveTo>
                <a:lnTo>
                  <a:pt x="7886701" y="0"/>
                </a:lnTo>
                <a:lnTo>
                  <a:pt x="7886701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-19050" y="0"/>
            <a:ext cx="4305300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2899" y="1256660"/>
            <a:ext cx="57531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다이아 탐구생활</a:t>
            </a:r>
            <a:endParaRPr lang="en-US" altLang="ko-KR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(feat.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챌린저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15063" y="375120"/>
            <a:ext cx="419729" cy="426195"/>
            <a:chOff x="2755343" y="381525"/>
            <a:chExt cx="1106140" cy="1123180"/>
          </a:xfrm>
        </p:grpSpPr>
        <p:sp>
          <p:nvSpPr>
            <p:cNvPr id="16" name="자유형 15"/>
            <p:cNvSpPr/>
            <p:nvPr/>
          </p:nvSpPr>
          <p:spPr>
            <a:xfrm flipH="1" flipV="1">
              <a:off x="2937695" y="381525"/>
              <a:ext cx="838201" cy="1123180"/>
            </a:xfrm>
            <a:custGeom>
              <a:avLst/>
              <a:gdLst>
                <a:gd name="connsiteX0" fmla="*/ 723901 w 838201"/>
                <a:gd name="connsiteY0" fmla="*/ 114303 h 1123180"/>
                <a:gd name="connsiteX1" fmla="*/ 723901 w 838201"/>
                <a:gd name="connsiteY1" fmla="*/ 3 h 1123180"/>
                <a:gd name="connsiteX2" fmla="*/ 838201 w 838201"/>
                <a:gd name="connsiteY2" fmla="*/ 3 h 1123180"/>
                <a:gd name="connsiteX3" fmla="*/ 114300 w 838201"/>
                <a:gd name="connsiteY3" fmla="*/ 238126 h 1123180"/>
                <a:gd name="connsiteX4" fmla="*/ 0 w 838201"/>
                <a:gd name="connsiteY4" fmla="*/ 238126 h 1123180"/>
                <a:gd name="connsiteX5" fmla="*/ 114300 w 838201"/>
                <a:gd name="connsiteY5" fmla="*/ 2 h 1123180"/>
                <a:gd name="connsiteX6" fmla="*/ 723900 w 838201"/>
                <a:gd name="connsiteY6" fmla="*/ 1123178 h 1123180"/>
                <a:gd name="connsiteX7" fmla="*/ 485775 w 838201"/>
                <a:gd name="connsiteY7" fmla="*/ 1123178 h 1123180"/>
                <a:gd name="connsiteX8" fmla="*/ 485775 w 838201"/>
                <a:gd name="connsiteY8" fmla="*/ 238125 h 1123180"/>
                <a:gd name="connsiteX9" fmla="*/ 114300 w 838201"/>
                <a:gd name="connsiteY9" fmla="*/ 238125 h 1123180"/>
                <a:gd name="connsiteX10" fmla="*/ 114300 w 838201"/>
                <a:gd name="connsiteY10" fmla="*/ 0 h 1123180"/>
                <a:gd name="connsiteX11" fmla="*/ 723900 w 838201"/>
                <a:gd name="connsiteY11" fmla="*/ 0 h 1123180"/>
                <a:gd name="connsiteX12" fmla="*/ 723900 w 838201"/>
                <a:gd name="connsiteY12" fmla="*/ 238125 h 1123180"/>
                <a:gd name="connsiteX13" fmla="*/ 723900 w 838201"/>
                <a:gd name="connsiteY13" fmla="*/ 238125 h 1123180"/>
                <a:gd name="connsiteX14" fmla="*/ 838201 w 838201"/>
                <a:gd name="connsiteY14" fmla="*/ 1123180 h 1123180"/>
                <a:gd name="connsiteX15" fmla="*/ 723901 w 838201"/>
                <a:gd name="connsiteY15" fmla="*/ 1123180 h 1123180"/>
                <a:gd name="connsiteX16" fmla="*/ 723901 w 838201"/>
                <a:gd name="connsiteY16" fmla="*/ 1008880 h 1123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38201" h="1123180">
                  <a:moveTo>
                    <a:pt x="723901" y="114303"/>
                  </a:moveTo>
                  <a:lnTo>
                    <a:pt x="723901" y="3"/>
                  </a:lnTo>
                  <a:lnTo>
                    <a:pt x="838201" y="3"/>
                  </a:lnTo>
                  <a:close/>
                  <a:moveTo>
                    <a:pt x="114300" y="238126"/>
                  </a:moveTo>
                  <a:lnTo>
                    <a:pt x="0" y="238126"/>
                  </a:lnTo>
                  <a:lnTo>
                    <a:pt x="114300" y="2"/>
                  </a:lnTo>
                  <a:close/>
                  <a:moveTo>
                    <a:pt x="723900" y="1123178"/>
                  </a:moveTo>
                  <a:lnTo>
                    <a:pt x="485775" y="1123178"/>
                  </a:lnTo>
                  <a:lnTo>
                    <a:pt x="485775" y="238125"/>
                  </a:lnTo>
                  <a:lnTo>
                    <a:pt x="114300" y="238125"/>
                  </a:lnTo>
                  <a:lnTo>
                    <a:pt x="114300" y="0"/>
                  </a:lnTo>
                  <a:lnTo>
                    <a:pt x="723900" y="0"/>
                  </a:lnTo>
                  <a:lnTo>
                    <a:pt x="723900" y="238125"/>
                  </a:lnTo>
                  <a:lnTo>
                    <a:pt x="723900" y="238125"/>
                  </a:lnTo>
                  <a:close/>
                  <a:moveTo>
                    <a:pt x="838201" y="1123180"/>
                  </a:moveTo>
                  <a:lnTo>
                    <a:pt x="723901" y="1123180"/>
                  </a:lnTo>
                  <a:lnTo>
                    <a:pt x="723901" y="10088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2755343" y="403442"/>
              <a:ext cx="1106140" cy="1000518"/>
            </a:xfrm>
            <a:custGeom>
              <a:avLst/>
              <a:gdLst>
                <a:gd name="connsiteX0" fmla="*/ 236220 w 1106140"/>
                <a:gd name="connsiteY0" fmla="*/ 95869 h 1000518"/>
                <a:gd name="connsiteX1" fmla="*/ 236220 w 1106140"/>
                <a:gd name="connsiteY1" fmla="*/ 284366 h 1000518"/>
                <a:gd name="connsiteX2" fmla="*/ 209614 w 1106140"/>
                <a:gd name="connsiteY2" fmla="*/ 316613 h 1000518"/>
                <a:gd name="connsiteX3" fmla="*/ 138876 w 1106140"/>
                <a:gd name="connsiteY3" fmla="*/ 548193 h 1000518"/>
                <a:gd name="connsiteX4" fmla="*/ 209614 w 1106140"/>
                <a:gd name="connsiteY4" fmla="*/ 779773 h 1000518"/>
                <a:gd name="connsiteX5" fmla="*/ 236220 w 1106140"/>
                <a:gd name="connsiteY5" fmla="*/ 812020 h 1000518"/>
                <a:gd name="connsiteX6" fmla="*/ 236220 w 1106140"/>
                <a:gd name="connsiteY6" fmla="*/ 1000518 h 1000518"/>
                <a:gd name="connsiteX7" fmla="*/ 161991 w 1106140"/>
                <a:gd name="connsiteY7" fmla="*/ 939273 h 1000518"/>
                <a:gd name="connsiteX8" fmla="*/ 0 w 1106140"/>
                <a:gd name="connsiteY8" fmla="*/ 548193 h 1000518"/>
                <a:gd name="connsiteX9" fmla="*/ 161991 w 1106140"/>
                <a:gd name="connsiteY9" fmla="*/ 157114 h 1000518"/>
                <a:gd name="connsiteX10" fmla="*/ 601452 w 1106140"/>
                <a:gd name="connsiteY10" fmla="*/ 0 h 1000518"/>
                <a:gd name="connsiteX11" fmla="*/ 664533 w 1106140"/>
                <a:gd name="connsiteY11" fmla="*/ 6360 h 1000518"/>
                <a:gd name="connsiteX12" fmla="*/ 1106140 w 1106140"/>
                <a:gd name="connsiteY12" fmla="*/ 548193 h 1000518"/>
                <a:gd name="connsiteX13" fmla="*/ 1062677 w 1106140"/>
                <a:gd name="connsiteY13" fmla="*/ 763473 h 1000518"/>
                <a:gd name="connsiteX14" fmla="*/ 1041954 w 1106140"/>
                <a:gd name="connsiteY14" fmla="*/ 801653 h 1000518"/>
                <a:gd name="connsiteX15" fmla="*/ 878473 w 1106140"/>
                <a:gd name="connsiteY15" fmla="*/ 801653 h 1000518"/>
                <a:gd name="connsiteX16" fmla="*/ 896526 w 1106140"/>
                <a:gd name="connsiteY16" fmla="*/ 779773 h 1000518"/>
                <a:gd name="connsiteX17" fmla="*/ 967264 w 1106140"/>
                <a:gd name="connsiteY17" fmla="*/ 548193 h 1000518"/>
                <a:gd name="connsiteX18" fmla="*/ 636545 w 1106140"/>
                <a:gd name="connsiteY18" fmla="*/ 142414 h 1000518"/>
                <a:gd name="connsiteX19" fmla="*/ 601452 w 1106140"/>
                <a:gd name="connsiteY19" fmla="*/ 138876 h 10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06140" h="1000518">
                  <a:moveTo>
                    <a:pt x="236220" y="95869"/>
                  </a:moveTo>
                  <a:lnTo>
                    <a:pt x="236220" y="284366"/>
                  </a:lnTo>
                  <a:lnTo>
                    <a:pt x="209614" y="316613"/>
                  </a:lnTo>
                  <a:cubicBezTo>
                    <a:pt x="164954" y="382719"/>
                    <a:pt x="138876" y="462411"/>
                    <a:pt x="138876" y="548193"/>
                  </a:cubicBezTo>
                  <a:cubicBezTo>
                    <a:pt x="138876" y="633976"/>
                    <a:pt x="164954" y="713667"/>
                    <a:pt x="209614" y="779773"/>
                  </a:cubicBezTo>
                  <a:lnTo>
                    <a:pt x="236220" y="812020"/>
                  </a:lnTo>
                  <a:lnTo>
                    <a:pt x="236220" y="1000518"/>
                  </a:lnTo>
                  <a:lnTo>
                    <a:pt x="161991" y="939273"/>
                  </a:lnTo>
                  <a:cubicBezTo>
                    <a:pt x="61905" y="839187"/>
                    <a:pt x="0" y="700919"/>
                    <a:pt x="0" y="548193"/>
                  </a:cubicBezTo>
                  <a:cubicBezTo>
                    <a:pt x="0" y="395467"/>
                    <a:pt x="61905" y="257200"/>
                    <a:pt x="161991" y="157114"/>
                  </a:cubicBezTo>
                  <a:close/>
                  <a:moveTo>
                    <a:pt x="601452" y="0"/>
                  </a:moveTo>
                  <a:lnTo>
                    <a:pt x="664533" y="6360"/>
                  </a:lnTo>
                  <a:cubicBezTo>
                    <a:pt x="916558" y="57931"/>
                    <a:pt x="1106140" y="280923"/>
                    <a:pt x="1106140" y="548193"/>
                  </a:cubicBezTo>
                  <a:cubicBezTo>
                    <a:pt x="1106140" y="624556"/>
                    <a:pt x="1090664" y="697305"/>
                    <a:pt x="1062677" y="763473"/>
                  </a:cubicBezTo>
                  <a:lnTo>
                    <a:pt x="1041954" y="801653"/>
                  </a:lnTo>
                  <a:lnTo>
                    <a:pt x="878473" y="801653"/>
                  </a:lnTo>
                  <a:lnTo>
                    <a:pt x="896526" y="779773"/>
                  </a:lnTo>
                  <a:cubicBezTo>
                    <a:pt x="941186" y="713667"/>
                    <a:pt x="967264" y="633976"/>
                    <a:pt x="967264" y="548193"/>
                  </a:cubicBezTo>
                  <a:cubicBezTo>
                    <a:pt x="967264" y="348034"/>
                    <a:pt x="825286" y="181036"/>
                    <a:pt x="636545" y="142414"/>
                  </a:cubicBezTo>
                  <a:lnTo>
                    <a:pt x="601452" y="1388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타원 11"/>
          <p:cNvSpPr/>
          <p:nvPr/>
        </p:nvSpPr>
        <p:spPr>
          <a:xfrm>
            <a:off x="3648273" y="493574"/>
            <a:ext cx="170581" cy="170581"/>
          </a:xfrm>
          <a:prstGeom prst="ellipse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Arial Rounded MT Bold" panose="020F0704030504030204" pitchFamily="34" charset="0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1000" dirty="0">
              <a:latin typeface="Arial Rounded MT Bold" panose="020F0704030504030204" pitchFamily="34" charset="0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자유형 22"/>
          <p:cNvSpPr/>
          <p:nvPr/>
        </p:nvSpPr>
        <p:spPr>
          <a:xfrm rot="18900000">
            <a:off x="4589746" y="235457"/>
            <a:ext cx="355146" cy="355146"/>
          </a:xfrm>
          <a:custGeom>
            <a:avLst/>
            <a:gdLst/>
            <a:ahLst/>
            <a:cxnLst/>
            <a:rect l="l" t="t" r="r" b="b"/>
            <a:pathLst>
              <a:path w="355146" h="355146">
                <a:moveTo>
                  <a:pt x="127768" y="182511"/>
                </a:moveTo>
                <a:lnTo>
                  <a:pt x="95891" y="214388"/>
                </a:lnTo>
                <a:lnTo>
                  <a:pt x="131941" y="250438"/>
                </a:lnTo>
                <a:lnTo>
                  <a:pt x="163818" y="218561"/>
                </a:lnTo>
                <a:close/>
                <a:moveTo>
                  <a:pt x="224731" y="82884"/>
                </a:moveTo>
                <a:lnTo>
                  <a:pt x="195074" y="112541"/>
                </a:lnTo>
                <a:lnTo>
                  <a:pt x="142774" y="179403"/>
                </a:lnTo>
                <a:lnTo>
                  <a:pt x="166660" y="203288"/>
                </a:lnTo>
                <a:lnTo>
                  <a:pt x="233699" y="151166"/>
                </a:lnTo>
                <a:lnTo>
                  <a:pt x="263356" y="121509"/>
                </a:lnTo>
                <a:close/>
                <a:moveTo>
                  <a:pt x="347444" y="7702"/>
                </a:moveTo>
                <a:cubicBezTo>
                  <a:pt x="352203" y="12460"/>
                  <a:pt x="355146" y="19034"/>
                  <a:pt x="355146" y="26295"/>
                </a:cubicBezTo>
                <a:lnTo>
                  <a:pt x="355146" y="328851"/>
                </a:lnTo>
                <a:cubicBezTo>
                  <a:pt x="355146" y="343373"/>
                  <a:pt x="343373" y="355146"/>
                  <a:pt x="328851" y="355146"/>
                </a:cubicBezTo>
                <a:lnTo>
                  <a:pt x="26295" y="355146"/>
                </a:lnTo>
                <a:cubicBezTo>
                  <a:pt x="11773" y="355146"/>
                  <a:pt x="0" y="343373"/>
                  <a:pt x="0" y="328851"/>
                </a:cubicBezTo>
                <a:lnTo>
                  <a:pt x="0" y="26295"/>
                </a:lnTo>
                <a:cubicBezTo>
                  <a:pt x="0" y="11773"/>
                  <a:pt x="11773" y="0"/>
                  <a:pt x="26295" y="0"/>
                </a:cubicBezTo>
                <a:lnTo>
                  <a:pt x="328851" y="0"/>
                </a:lnTo>
                <a:cubicBezTo>
                  <a:pt x="336112" y="0"/>
                  <a:pt x="342686" y="2943"/>
                  <a:pt x="347444" y="7702"/>
                </a:cubicBezTo>
                <a:close/>
              </a:path>
            </a:pathLst>
          </a:custGeom>
          <a:solidFill>
            <a:srgbClr val="D95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3859" y="2920808"/>
            <a:ext cx="3537582" cy="504094"/>
          </a:xfrm>
          <a:prstGeom prst="roundRect">
            <a:avLst>
              <a:gd name="adj" fmla="val 7705"/>
            </a:avLst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800" dirty="0">
                <a:solidFill>
                  <a:srgbClr val="84878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</a:t>
            </a:r>
            <a:endParaRPr lang="en-US" altLang="ko-KR" sz="800" dirty="0">
              <a:solidFill>
                <a:srgbClr val="84878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500" dirty="0" err="1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LOLin</a:t>
            </a:r>
            <a:r>
              <a:rPr lang="en-US" altLang="ko-KR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the Deep (</a:t>
            </a:r>
            <a:r>
              <a:rPr lang="ko-KR" altLang="en-US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박장호</a:t>
            </a:r>
            <a:r>
              <a:rPr lang="en-US" altLang="ko-KR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김영현</a:t>
            </a:r>
            <a:r>
              <a:rPr lang="en-US" altLang="ko-KR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500" dirty="0" err="1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노연우</a:t>
            </a:r>
            <a:r>
              <a:rPr lang="en-US" altLang="ko-KR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1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83859" y="3639047"/>
            <a:ext cx="3537582" cy="504094"/>
          </a:xfrm>
          <a:prstGeom prst="roundRect">
            <a:avLst>
              <a:gd name="adj" fmla="val 7705"/>
            </a:avLst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800" dirty="0">
                <a:solidFill>
                  <a:srgbClr val="84878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발표일자</a:t>
            </a:r>
            <a:endParaRPr lang="en-US" altLang="ko-KR" sz="800" dirty="0">
              <a:solidFill>
                <a:srgbClr val="84878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2021-10-22</a:t>
            </a:r>
            <a:endParaRPr lang="ko-KR" altLang="en-US" sz="1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729740" y="5211010"/>
            <a:ext cx="845820" cy="845820"/>
            <a:chOff x="2964180" y="5372100"/>
            <a:chExt cx="845820" cy="845820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2964180" y="5372100"/>
              <a:ext cx="845820" cy="845820"/>
            </a:xfrm>
            <a:prstGeom prst="roundRect">
              <a:avLst>
                <a:gd name="adj" fmla="val 26577"/>
              </a:avLst>
            </a:prstGeom>
            <a:solidFill>
              <a:srgbClr val="D136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 rot="13500000">
              <a:off x="3292316" y="5700238"/>
              <a:ext cx="189546" cy="189546"/>
              <a:chOff x="4754881" y="5605463"/>
              <a:chExt cx="189546" cy="189546"/>
            </a:xfrm>
          </p:grpSpPr>
          <p:sp>
            <p:nvSpPr>
              <p:cNvPr id="29" name="L 도형 28"/>
              <p:cNvSpPr/>
              <p:nvPr/>
            </p:nvSpPr>
            <p:spPr>
              <a:xfrm>
                <a:off x="4754881" y="5605463"/>
                <a:ext cx="189546" cy="189546"/>
              </a:xfrm>
              <a:prstGeom prst="corner">
                <a:avLst>
                  <a:gd name="adj1" fmla="val 13992"/>
                  <a:gd name="adj2" fmla="val 146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직선 연결선 32"/>
              <p:cNvCxnSpPr/>
              <p:nvPr/>
            </p:nvCxnSpPr>
            <p:spPr>
              <a:xfrm flipV="1">
                <a:off x="4767501" y="5618797"/>
                <a:ext cx="159544" cy="15954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23624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12700">
            <a:solidFill>
              <a:srgbClr val="2D38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311289" y="199972"/>
            <a:ext cx="2082661" cy="438248"/>
            <a:chOff x="5010147" y="5981226"/>
            <a:chExt cx="2307565" cy="485575"/>
          </a:xfrm>
        </p:grpSpPr>
        <p:sp>
          <p:nvSpPr>
            <p:cNvPr id="79" name="자유형 78"/>
            <p:cNvSpPr/>
            <p:nvPr/>
          </p:nvSpPr>
          <p:spPr>
            <a:xfrm>
              <a:off x="5010147" y="5981226"/>
              <a:ext cx="2307565" cy="485575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072061" y="6038268"/>
              <a:ext cx="2145496" cy="371476"/>
              <a:chOff x="5060167" y="6133518"/>
              <a:chExt cx="2145495" cy="371475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5060167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ko-KR" altLang="en-US" sz="15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자유형 81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탑에 대한 고찰</a:t>
                </a:r>
              </a:p>
            </p:txBody>
          </p: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B1640FE-D6A3-408A-ADDD-BB6CAA115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223" y="1191883"/>
            <a:ext cx="7451205" cy="519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1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12700">
            <a:solidFill>
              <a:srgbClr val="2D38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6628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목차둘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42503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목차셋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70753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목차하나</a:t>
            </a:r>
            <a:endParaRPr lang="ko-KR" altLang="en-US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8378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목차넷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207" b="37989" l="5947" r="14554"/>
                    </a14:imgEffect>
                  </a14:imgLayer>
                </a14:imgProps>
              </a:ext>
            </a:extLst>
          </a:blip>
          <a:srcRect l="5897" t="22262" r="85920" b="62008"/>
          <a:stretch/>
        </p:blipFill>
        <p:spPr>
          <a:xfrm>
            <a:off x="2393950" y="1138856"/>
            <a:ext cx="911225" cy="981295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  <p:sp>
        <p:nvSpPr>
          <p:cNvPr id="67" name="모서리가 둥근 직사각형 66"/>
          <p:cNvSpPr/>
          <p:nvPr/>
        </p:nvSpPr>
        <p:spPr>
          <a:xfrm>
            <a:off x="1269999" y="2232379"/>
            <a:ext cx="3159126" cy="1739937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110234" y="2090360"/>
            <a:ext cx="1478656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번</a:t>
            </a:r>
            <a:endParaRPr lang="en-US" altLang="ko-KR" sz="12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탑이란</a:t>
            </a:r>
            <a:endParaRPr lang="en-US" altLang="ko-KR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60238" y="2090360"/>
            <a:ext cx="1478656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번</a:t>
            </a:r>
            <a:endParaRPr lang="en-US" altLang="ko-KR" sz="12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탑 </a:t>
            </a:r>
            <a:r>
              <a:rPr lang="ko-KR" altLang="en-US" sz="20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라이너란</a:t>
            </a:r>
            <a:endParaRPr lang="en-US" altLang="ko-KR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10242" y="2090360"/>
            <a:ext cx="1478656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r>
              <a:rPr lang="ko-KR" altLang="en-US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번</a:t>
            </a:r>
            <a:endParaRPr lang="en-US" altLang="ko-KR" sz="12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특성</a:t>
            </a:r>
            <a:endParaRPr lang="en-US" altLang="ko-KR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560246" y="2090360"/>
            <a:ext cx="1478656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  <a:r>
              <a:rPr lang="ko-KR" altLang="en-US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번</a:t>
            </a:r>
            <a:endParaRPr lang="en-US" altLang="ko-KR" sz="12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대표 챔피언</a:t>
            </a:r>
            <a:endParaRPr lang="en-US" altLang="ko-KR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04"/>
          <a:stretch/>
        </p:blipFill>
        <p:spPr>
          <a:xfrm>
            <a:off x="0" y="3020811"/>
            <a:ext cx="12192000" cy="3860799"/>
          </a:xfrm>
          <a:prstGeom prst="rect">
            <a:avLst/>
          </a:prstGeom>
        </p:spPr>
      </p:pic>
      <p:cxnSp>
        <p:nvCxnSpPr>
          <p:cNvPr id="65" name="직선 연결선 64"/>
          <p:cNvCxnSpPr/>
          <p:nvPr/>
        </p:nvCxnSpPr>
        <p:spPr>
          <a:xfrm>
            <a:off x="1041400" y="3020811"/>
            <a:ext cx="10109200" cy="0"/>
          </a:xfrm>
          <a:prstGeom prst="line">
            <a:avLst/>
          </a:prstGeom>
          <a:ln w="12700">
            <a:solidFill>
              <a:srgbClr val="5067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5145252" y="6207016"/>
            <a:ext cx="1901496" cy="400126"/>
            <a:chOff x="5010147" y="5981218"/>
            <a:chExt cx="2307565" cy="485574"/>
          </a:xfrm>
        </p:grpSpPr>
        <p:sp>
          <p:nvSpPr>
            <p:cNvPr id="39" name="자유형 38"/>
            <p:cNvSpPr/>
            <p:nvPr/>
          </p:nvSpPr>
          <p:spPr>
            <a:xfrm>
              <a:off x="5010147" y="5981218"/>
              <a:ext cx="2307565" cy="485574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072061" y="6038268"/>
              <a:ext cx="2145496" cy="371475"/>
              <a:chOff x="5060166" y="6133518"/>
              <a:chExt cx="2145496" cy="371475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5060166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10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확인</a:t>
                </a: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2546675" y="3947478"/>
            <a:ext cx="70986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소환사의 협곡에서 상단 라인의 포지션을 지칭함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166003" y="0"/>
            <a:ext cx="1095376" cy="838200"/>
          </a:xfrm>
          <a:prstGeom prst="rect">
            <a:avLst/>
          </a:prstGeom>
          <a:gradFill flip="none" rotWithShape="1">
            <a:gsLst>
              <a:gs pos="0">
                <a:srgbClr val="E0CFAE">
                  <a:alpha val="30000"/>
                </a:srgbClr>
              </a:gs>
              <a:gs pos="48000">
                <a:srgbClr val="E0CFAE">
                  <a:alpha val="10000"/>
                </a:srgbClr>
              </a:gs>
              <a:gs pos="100000">
                <a:srgbClr val="E0CFAE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11289" y="199972"/>
            <a:ext cx="2082661" cy="438248"/>
            <a:chOff x="5010147" y="5981226"/>
            <a:chExt cx="2307565" cy="485575"/>
          </a:xfrm>
        </p:grpSpPr>
        <p:sp>
          <p:nvSpPr>
            <p:cNvPr id="85" name="자유형 84"/>
            <p:cNvSpPr/>
            <p:nvPr/>
          </p:nvSpPr>
          <p:spPr>
            <a:xfrm>
              <a:off x="5010147" y="5981226"/>
              <a:ext cx="2307565" cy="485575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5072061" y="6038268"/>
              <a:ext cx="2145496" cy="371476"/>
              <a:chOff x="5060167" y="6133518"/>
              <a:chExt cx="2145495" cy="371475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5060167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ko-KR" altLang="en-US" sz="15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자유형 87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탑에 대한 고찰</a:t>
                </a:r>
              </a:p>
            </p:txBody>
          </p:sp>
        </p:grp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84EB7493-63D9-4034-8A85-993D2CD95B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3077" l="9605" r="89831"/>
                    </a14:imgEffect>
                  </a14:imgLayer>
                </a14:imgProps>
              </a:ext>
            </a:extLst>
          </a:blip>
          <a:srcRect l="26087" r="16820"/>
          <a:stretch/>
        </p:blipFill>
        <p:spPr>
          <a:xfrm>
            <a:off x="4513426" y="994129"/>
            <a:ext cx="962527" cy="1238250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0A50EE3-F4ED-4E01-9BF6-D1B0C2B3B7E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136" t="16107" r="17197" b="8564"/>
          <a:stretch/>
        </p:blipFill>
        <p:spPr>
          <a:xfrm>
            <a:off x="6646963" y="1203325"/>
            <a:ext cx="937261" cy="982980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1E6C317-BC0C-46DA-A216-713B8A51A45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17" b="95041" l="10000" r="90000"/>
                    </a14:imgEffect>
                  </a14:imgLayer>
                </a14:imgProps>
              </a:ext>
            </a:extLst>
          </a:blip>
          <a:srcRect l="19305" t="11121" r="14861" b="10092"/>
          <a:stretch/>
        </p:blipFill>
        <p:spPr>
          <a:xfrm>
            <a:off x="8794750" y="1221772"/>
            <a:ext cx="1003300" cy="908050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215369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3077" l="9605" r="89831"/>
                    </a14:imgEffect>
                  </a14:imgLayer>
                </a14:imgProps>
              </a:ext>
            </a:extLst>
          </a:blip>
          <a:srcRect l="26087" r="16820"/>
          <a:stretch/>
        </p:blipFill>
        <p:spPr>
          <a:xfrm>
            <a:off x="4513426" y="994129"/>
            <a:ext cx="962527" cy="1238250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9847" t="9506" r="9847" b="9506"/>
          <a:stretch/>
        </p:blipFill>
        <p:spPr>
          <a:xfrm>
            <a:off x="2393950" y="1172578"/>
            <a:ext cx="907382" cy="908108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  <p:cxnSp>
        <p:nvCxnSpPr>
          <p:cNvPr id="10" name="직선 연결선 9"/>
          <p:cNvCxnSpPr/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12700">
            <a:solidFill>
              <a:srgbClr val="2D38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6628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목차둘</a:t>
            </a:r>
            <a:endParaRPr lang="ko-KR" altLang="en-US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42503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목차셋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70753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목차하나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8378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목차넷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375" b="96094" l="9804" r="89542"/>
                    </a14:imgEffect>
                  </a14:imgLayer>
                </a14:imgProps>
              </a:ext>
            </a:extLst>
          </a:blip>
          <a:srcRect l="22972" t="15109" r="13411" b="7026"/>
          <a:stretch/>
        </p:blipFill>
        <p:spPr>
          <a:xfrm>
            <a:off x="6647391" y="1203325"/>
            <a:ext cx="927100" cy="949326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524" b="95238" l="9554" r="89809"/>
                    </a14:imgEffect>
                  </a14:imgLayer>
                </a14:imgProps>
              </a:ext>
            </a:extLst>
          </a:blip>
          <a:srcRect l="15592" t="16408" r="17740" b="9782"/>
          <a:stretch/>
        </p:blipFill>
        <p:spPr>
          <a:xfrm>
            <a:off x="8801099" y="1238250"/>
            <a:ext cx="996951" cy="885826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  <p:sp>
        <p:nvSpPr>
          <p:cNvPr id="67" name="모서리가 둥근 직사각형 66"/>
          <p:cNvSpPr/>
          <p:nvPr/>
        </p:nvSpPr>
        <p:spPr>
          <a:xfrm>
            <a:off x="3420002" y="2232379"/>
            <a:ext cx="3159126" cy="1739937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110234" y="2090360"/>
            <a:ext cx="1478656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번</a:t>
            </a:r>
            <a:endParaRPr lang="en-US" altLang="ko-KR" sz="12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탑이란</a:t>
            </a:r>
            <a:endParaRPr lang="en-US" altLang="ko-KR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60238" y="2090360"/>
            <a:ext cx="1478656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번</a:t>
            </a:r>
            <a:endParaRPr lang="en-US" altLang="ko-KR" sz="12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탑 </a:t>
            </a:r>
            <a:r>
              <a:rPr lang="ko-KR" altLang="en-US" sz="20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라이너란</a:t>
            </a:r>
            <a:endParaRPr lang="en-US" altLang="ko-KR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10242" y="2090360"/>
            <a:ext cx="1478656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r>
              <a:rPr lang="ko-KR" altLang="en-US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번</a:t>
            </a:r>
            <a:endParaRPr lang="en-US" altLang="ko-KR" sz="12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특성</a:t>
            </a:r>
            <a:endParaRPr lang="en-US" altLang="ko-KR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560246" y="2090360"/>
            <a:ext cx="1478656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  <a:r>
              <a:rPr lang="ko-KR" altLang="en-US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번</a:t>
            </a:r>
            <a:endParaRPr lang="en-US" altLang="ko-KR" sz="12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대표 챔피언</a:t>
            </a:r>
            <a:endParaRPr lang="en-US" altLang="ko-KR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04"/>
          <a:stretch/>
        </p:blipFill>
        <p:spPr>
          <a:xfrm>
            <a:off x="0" y="3020811"/>
            <a:ext cx="12192000" cy="3860799"/>
          </a:xfrm>
          <a:prstGeom prst="rect">
            <a:avLst/>
          </a:prstGeom>
        </p:spPr>
      </p:pic>
      <p:cxnSp>
        <p:nvCxnSpPr>
          <p:cNvPr id="65" name="직선 연결선 64"/>
          <p:cNvCxnSpPr/>
          <p:nvPr/>
        </p:nvCxnSpPr>
        <p:spPr>
          <a:xfrm>
            <a:off x="1041400" y="3020811"/>
            <a:ext cx="10109200" cy="0"/>
          </a:xfrm>
          <a:prstGeom prst="line">
            <a:avLst/>
          </a:prstGeom>
          <a:ln w="12700">
            <a:solidFill>
              <a:srgbClr val="5067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5145252" y="6207016"/>
            <a:ext cx="1901496" cy="400126"/>
            <a:chOff x="5010147" y="5981218"/>
            <a:chExt cx="2307565" cy="485574"/>
          </a:xfrm>
        </p:grpSpPr>
        <p:sp>
          <p:nvSpPr>
            <p:cNvPr id="39" name="자유형 38"/>
            <p:cNvSpPr/>
            <p:nvPr/>
          </p:nvSpPr>
          <p:spPr>
            <a:xfrm>
              <a:off x="5010147" y="5981218"/>
              <a:ext cx="2307565" cy="485574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072061" y="6038268"/>
              <a:ext cx="2145496" cy="371475"/>
              <a:chOff x="5060166" y="6133518"/>
              <a:chExt cx="2145496" cy="371475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5060166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10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확인</a:t>
                </a: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2546675" y="3947478"/>
            <a:ext cx="70986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롤이 아니라 탑을 하는 </a:t>
            </a:r>
            <a:r>
              <a:rPr lang="ko-KR" altLang="en-US" sz="25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소환사들을</a:t>
            </a:r>
            <a:r>
              <a:rPr lang="ko-KR" altLang="en-US" sz="25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지칭함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453573" y="0"/>
            <a:ext cx="1095376" cy="838200"/>
          </a:xfrm>
          <a:prstGeom prst="rect">
            <a:avLst/>
          </a:prstGeom>
          <a:gradFill flip="none" rotWithShape="1">
            <a:gsLst>
              <a:gs pos="0">
                <a:srgbClr val="E0CFAE">
                  <a:alpha val="30000"/>
                </a:srgbClr>
              </a:gs>
              <a:gs pos="48000">
                <a:srgbClr val="E0CFAE">
                  <a:alpha val="10000"/>
                </a:srgbClr>
              </a:gs>
              <a:gs pos="100000">
                <a:srgbClr val="E0CFAE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11289" y="199972"/>
            <a:ext cx="2082661" cy="438248"/>
            <a:chOff x="5010147" y="5981226"/>
            <a:chExt cx="2307565" cy="485575"/>
          </a:xfrm>
        </p:grpSpPr>
        <p:sp>
          <p:nvSpPr>
            <p:cNvPr id="85" name="자유형 84"/>
            <p:cNvSpPr/>
            <p:nvPr/>
          </p:nvSpPr>
          <p:spPr>
            <a:xfrm>
              <a:off x="5010147" y="5981226"/>
              <a:ext cx="2307565" cy="485575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5072061" y="6038268"/>
              <a:ext cx="2145496" cy="371476"/>
              <a:chOff x="5060167" y="6133518"/>
              <a:chExt cx="2145495" cy="371475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5060167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ko-KR" altLang="en-US" sz="15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자유형 87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탑에 대한 고찰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3351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136" t="16107" r="17197" b="8564"/>
          <a:stretch/>
        </p:blipFill>
        <p:spPr>
          <a:xfrm>
            <a:off x="6646963" y="1203325"/>
            <a:ext cx="937261" cy="982980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9847" t="9506" r="9847" b="9506"/>
          <a:stretch/>
        </p:blipFill>
        <p:spPr>
          <a:xfrm>
            <a:off x="2393950" y="1172578"/>
            <a:ext cx="907382" cy="908108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  <p:cxnSp>
        <p:nvCxnSpPr>
          <p:cNvPr id="10" name="직선 연결선 9"/>
          <p:cNvCxnSpPr/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12700">
            <a:solidFill>
              <a:srgbClr val="2D38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6628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목차둘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42503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목차셋</a:t>
            </a:r>
            <a:endParaRPr lang="ko-KR" altLang="en-US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70753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목차하나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8378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목차넷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524" b="95238" l="9554" r="89809"/>
                    </a14:imgEffect>
                  </a14:imgLayer>
                </a14:imgProps>
              </a:ext>
            </a:extLst>
          </a:blip>
          <a:srcRect l="15592" t="16408" r="17740" b="9782"/>
          <a:stretch/>
        </p:blipFill>
        <p:spPr>
          <a:xfrm>
            <a:off x="8801099" y="1238250"/>
            <a:ext cx="996951" cy="885826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  <p:sp>
        <p:nvSpPr>
          <p:cNvPr id="67" name="모서리가 둥근 직사각형 66"/>
          <p:cNvSpPr/>
          <p:nvPr/>
        </p:nvSpPr>
        <p:spPr>
          <a:xfrm>
            <a:off x="5570007" y="2232379"/>
            <a:ext cx="3159126" cy="1739937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110234" y="2090360"/>
            <a:ext cx="1478656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번</a:t>
            </a:r>
            <a:endParaRPr lang="en-US" altLang="ko-KR" sz="12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탑이란</a:t>
            </a:r>
            <a:endParaRPr lang="en-US" altLang="ko-KR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60238" y="2090360"/>
            <a:ext cx="1478656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번</a:t>
            </a:r>
            <a:endParaRPr lang="en-US" altLang="ko-KR" sz="12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탑 </a:t>
            </a:r>
            <a:r>
              <a:rPr lang="ko-KR" altLang="en-US" sz="20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라이너란</a:t>
            </a:r>
            <a:endParaRPr lang="en-US" altLang="ko-KR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10242" y="2090360"/>
            <a:ext cx="1478656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r>
              <a:rPr lang="ko-KR" altLang="en-US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번</a:t>
            </a:r>
            <a:endParaRPr lang="en-US" altLang="ko-KR" sz="12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특성</a:t>
            </a:r>
            <a:endParaRPr lang="en-US" altLang="ko-KR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560246" y="2090360"/>
            <a:ext cx="1478656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  <a:r>
              <a:rPr lang="ko-KR" altLang="en-US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번</a:t>
            </a:r>
            <a:endParaRPr lang="en-US" altLang="ko-KR" sz="12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대표 챔피언</a:t>
            </a:r>
            <a:endParaRPr lang="en-US" altLang="ko-KR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04"/>
          <a:stretch/>
        </p:blipFill>
        <p:spPr>
          <a:xfrm>
            <a:off x="0" y="3020811"/>
            <a:ext cx="12192000" cy="3860799"/>
          </a:xfrm>
          <a:prstGeom prst="rect">
            <a:avLst/>
          </a:prstGeom>
        </p:spPr>
      </p:pic>
      <p:cxnSp>
        <p:nvCxnSpPr>
          <p:cNvPr id="65" name="직선 연결선 64"/>
          <p:cNvCxnSpPr/>
          <p:nvPr/>
        </p:nvCxnSpPr>
        <p:spPr>
          <a:xfrm>
            <a:off x="1041400" y="3020811"/>
            <a:ext cx="10109200" cy="0"/>
          </a:xfrm>
          <a:prstGeom prst="line">
            <a:avLst/>
          </a:prstGeom>
          <a:ln w="12700">
            <a:solidFill>
              <a:srgbClr val="5067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5145252" y="6207016"/>
            <a:ext cx="1901496" cy="400126"/>
            <a:chOff x="5010147" y="5981218"/>
            <a:chExt cx="2307565" cy="485574"/>
          </a:xfrm>
        </p:grpSpPr>
        <p:sp>
          <p:nvSpPr>
            <p:cNvPr id="39" name="자유형 38"/>
            <p:cNvSpPr/>
            <p:nvPr/>
          </p:nvSpPr>
          <p:spPr>
            <a:xfrm>
              <a:off x="5010147" y="5981218"/>
              <a:ext cx="2307565" cy="485574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072061" y="6038268"/>
              <a:ext cx="2145496" cy="371475"/>
              <a:chOff x="5060166" y="6133518"/>
              <a:chExt cx="2145496" cy="371475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5060166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10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확인</a:t>
                </a: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2546675" y="3947478"/>
            <a:ext cx="709865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솔킬</a:t>
            </a:r>
            <a:r>
              <a:rPr lang="ko-KR" altLang="en-US" sz="25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먼저 따는 사람이 승리</a:t>
            </a:r>
            <a:endParaRPr lang="en-US" altLang="ko-KR" sz="25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타워 먼저 미는 사람이 승리</a:t>
            </a:r>
            <a:endParaRPr lang="en-US" altLang="ko-KR" sz="25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737752" y="0"/>
            <a:ext cx="1095376" cy="838200"/>
          </a:xfrm>
          <a:prstGeom prst="rect">
            <a:avLst/>
          </a:prstGeom>
          <a:gradFill flip="none" rotWithShape="1">
            <a:gsLst>
              <a:gs pos="0">
                <a:srgbClr val="E0CFAE">
                  <a:alpha val="30000"/>
                </a:srgbClr>
              </a:gs>
              <a:gs pos="48000">
                <a:srgbClr val="E0CFAE">
                  <a:alpha val="10000"/>
                </a:srgbClr>
              </a:gs>
              <a:gs pos="100000">
                <a:srgbClr val="E0CFAE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11289" y="199972"/>
            <a:ext cx="2082661" cy="438248"/>
            <a:chOff x="5010147" y="5981226"/>
            <a:chExt cx="2307565" cy="485575"/>
          </a:xfrm>
        </p:grpSpPr>
        <p:sp>
          <p:nvSpPr>
            <p:cNvPr id="85" name="자유형 84"/>
            <p:cNvSpPr/>
            <p:nvPr/>
          </p:nvSpPr>
          <p:spPr>
            <a:xfrm>
              <a:off x="5010147" y="5981226"/>
              <a:ext cx="2307565" cy="485575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5072061" y="6038268"/>
              <a:ext cx="2145496" cy="371476"/>
              <a:chOff x="5060167" y="6133518"/>
              <a:chExt cx="2145495" cy="371475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5060167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ko-KR" altLang="en-US" sz="15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자유형 87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탑에 대한 고찰</a:t>
                </a:r>
              </a:p>
            </p:txBody>
          </p:sp>
        </p:grpSp>
      </p:grp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5000" l="19620" r="89241"/>
                    </a14:imgEffect>
                  </a14:imgLayer>
                </a14:imgProps>
              </a:ext>
            </a:extLst>
          </a:blip>
          <a:srcRect l="24392" r="16537"/>
          <a:stretch/>
        </p:blipFill>
        <p:spPr>
          <a:xfrm>
            <a:off x="4555066" y="1031816"/>
            <a:ext cx="889000" cy="1143000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187400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17" b="95041" l="10000" r="90000"/>
                    </a14:imgEffect>
                  </a14:imgLayer>
                </a14:imgProps>
              </a:ext>
            </a:extLst>
          </a:blip>
          <a:srcRect l="19305" t="11121" r="14861" b="10092"/>
          <a:stretch/>
        </p:blipFill>
        <p:spPr>
          <a:xfrm>
            <a:off x="8794750" y="1221772"/>
            <a:ext cx="1003300" cy="908050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9847" t="9506" r="9847" b="9506"/>
          <a:stretch/>
        </p:blipFill>
        <p:spPr>
          <a:xfrm>
            <a:off x="2393950" y="1172578"/>
            <a:ext cx="907382" cy="908108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  <p:cxnSp>
        <p:nvCxnSpPr>
          <p:cNvPr id="10" name="직선 연결선 9"/>
          <p:cNvCxnSpPr/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12700">
            <a:solidFill>
              <a:srgbClr val="2D38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6628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목차둘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42503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목차셋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70753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목차하나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8378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목차넷</a:t>
            </a:r>
            <a:endParaRPr lang="ko-KR" altLang="en-US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716837" y="2232379"/>
            <a:ext cx="3159126" cy="1739937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110234" y="2090360"/>
            <a:ext cx="1478656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번</a:t>
            </a:r>
            <a:endParaRPr lang="en-US" altLang="ko-KR" sz="12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탑이란</a:t>
            </a:r>
            <a:endParaRPr lang="en-US" altLang="ko-KR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60238" y="2090360"/>
            <a:ext cx="1478656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번</a:t>
            </a:r>
            <a:endParaRPr lang="en-US" altLang="ko-KR" sz="12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탑 </a:t>
            </a:r>
            <a:r>
              <a:rPr lang="ko-KR" altLang="en-US" sz="20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라이너란</a:t>
            </a:r>
            <a:endParaRPr lang="en-US" altLang="ko-KR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10242" y="2090360"/>
            <a:ext cx="1478656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r>
              <a:rPr lang="ko-KR" altLang="en-US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번</a:t>
            </a:r>
            <a:endParaRPr lang="en-US" altLang="ko-KR" sz="12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특성</a:t>
            </a:r>
            <a:endParaRPr lang="en-US" altLang="ko-KR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560246" y="2090360"/>
            <a:ext cx="1478656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  <a:r>
              <a:rPr lang="ko-KR" altLang="en-US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번</a:t>
            </a:r>
            <a:endParaRPr lang="en-US" altLang="ko-KR" sz="12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대표 챔피언</a:t>
            </a:r>
            <a:endParaRPr lang="en-US" altLang="ko-KR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04"/>
          <a:stretch/>
        </p:blipFill>
        <p:spPr>
          <a:xfrm>
            <a:off x="0" y="3020811"/>
            <a:ext cx="12192000" cy="3860799"/>
          </a:xfrm>
          <a:prstGeom prst="rect">
            <a:avLst/>
          </a:prstGeom>
        </p:spPr>
      </p:pic>
      <p:cxnSp>
        <p:nvCxnSpPr>
          <p:cNvPr id="65" name="직선 연결선 64"/>
          <p:cNvCxnSpPr/>
          <p:nvPr/>
        </p:nvCxnSpPr>
        <p:spPr>
          <a:xfrm>
            <a:off x="1041400" y="3020811"/>
            <a:ext cx="10109200" cy="0"/>
          </a:xfrm>
          <a:prstGeom prst="line">
            <a:avLst/>
          </a:prstGeom>
          <a:ln w="12700">
            <a:solidFill>
              <a:srgbClr val="5067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5145252" y="6207016"/>
            <a:ext cx="1901496" cy="400126"/>
            <a:chOff x="5010147" y="5981218"/>
            <a:chExt cx="2307565" cy="485574"/>
          </a:xfrm>
        </p:grpSpPr>
        <p:sp>
          <p:nvSpPr>
            <p:cNvPr id="39" name="자유형 38"/>
            <p:cNvSpPr/>
            <p:nvPr/>
          </p:nvSpPr>
          <p:spPr>
            <a:xfrm>
              <a:off x="5010147" y="5981218"/>
              <a:ext cx="2307565" cy="485574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072061" y="6038268"/>
              <a:ext cx="2145496" cy="371475"/>
              <a:chOff x="5060166" y="6133518"/>
              <a:chExt cx="2145496" cy="371475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5060166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10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확인</a:t>
                </a:r>
              </a:p>
            </p:txBody>
          </p:sp>
        </p:grpSp>
      </p:grpSp>
      <p:sp>
        <p:nvSpPr>
          <p:cNvPr id="74" name="직사각형 73"/>
          <p:cNvSpPr/>
          <p:nvPr/>
        </p:nvSpPr>
        <p:spPr>
          <a:xfrm>
            <a:off x="7023627" y="0"/>
            <a:ext cx="1095376" cy="838200"/>
          </a:xfrm>
          <a:prstGeom prst="rect">
            <a:avLst/>
          </a:prstGeom>
          <a:gradFill flip="none" rotWithShape="1">
            <a:gsLst>
              <a:gs pos="0">
                <a:srgbClr val="E0CFAE">
                  <a:alpha val="30000"/>
                </a:srgbClr>
              </a:gs>
              <a:gs pos="48000">
                <a:srgbClr val="E0CFAE">
                  <a:alpha val="10000"/>
                </a:srgbClr>
              </a:gs>
              <a:gs pos="100000">
                <a:srgbClr val="E0CFAE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11289" y="199972"/>
            <a:ext cx="2082661" cy="438248"/>
            <a:chOff x="5010147" y="5981226"/>
            <a:chExt cx="2307565" cy="485575"/>
          </a:xfrm>
        </p:grpSpPr>
        <p:sp>
          <p:nvSpPr>
            <p:cNvPr id="85" name="자유형 84"/>
            <p:cNvSpPr/>
            <p:nvPr/>
          </p:nvSpPr>
          <p:spPr>
            <a:xfrm>
              <a:off x="5010147" y="5981226"/>
              <a:ext cx="2307565" cy="485575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5072061" y="6038268"/>
              <a:ext cx="2145496" cy="371476"/>
              <a:chOff x="5060167" y="6133518"/>
              <a:chExt cx="2145495" cy="371475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5060167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ko-KR" altLang="en-US" sz="15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자유형 87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탑에 대한 고찰</a:t>
                </a:r>
              </a:p>
            </p:txBody>
          </p:sp>
        </p:grpSp>
      </p:grp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5000" l="19620" r="89241"/>
                    </a14:imgEffect>
                  </a14:imgLayer>
                </a14:imgProps>
              </a:ext>
            </a:extLst>
          </a:blip>
          <a:srcRect l="24392" r="16537"/>
          <a:stretch/>
        </p:blipFill>
        <p:spPr>
          <a:xfrm>
            <a:off x="4555066" y="1031816"/>
            <a:ext cx="889000" cy="1143000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375" b="96094" l="9804" r="89542"/>
                    </a14:imgEffect>
                  </a14:imgLayer>
                </a14:imgProps>
              </a:ext>
            </a:extLst>
          </a:blip>
          <a:srcRect l="22972" t="15109" r="13411" b="7026"/>
          <a:stretch/>
        </p:blipFill>
        <p:spPr>
          <a:xfrm>
            <a:off x="6647391" y="1203325"/>
            <a:ext cx="927100" cy="949326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162713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12700">
            <a:solidFill>
              <a:srgbClr val="2D38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5145252" y="6115127"/>
            <a:ext cx="1901496" cy="400126"/>
            <a:chOff x="5010147" y="5981225"/>
            <a:chExt cx="2307565" cy="485575"/>
          </a:xfrm>
        </p:grpSpPr>
        <p:sp>
          <p:nvSpPr>
            <p:cNvPr id="39" name="자유형 38"/>
            <p:cNvSpPr/>
            <p:nvPr/>
          </p:nvSpPr>
          <p:spPr>
            <a:xfrm>
              <a:off x="5010147" y="5981225"/>
              <a:ext cx="2307565" cy="485575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072061" y="6038268"/>
              <a:ext cx="2145496" cy="371475"/>
              <a:chOff x="5060167" y="6133518"/>
              <a:chExt cx="2145495" cy="371475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5060167" y="6133518"/>
                <a:ext cx="371474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10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5431640" y="6133518"/>
                <a:ext cx="1774022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확인</a:t>
                </a:r>
              </a:p>
            </p:txBody>
          </p:sp>
        </p:grpSp>
      </p:grpSp>
      <p:grpSp>
        <p:nvGrpSpPr>
          <p:cNvPr id="78" name="그룹 77"/>
          <p:cNvGrpSpPr/>
          <p:nvPr/>
        </p:nvGrpSpPr>
        <p:grpSpPr>
          <a:xfrm>
            <a:off x="311289" y="199972"/>
            <a:ext cx="2082661" cy="438248"/>
            <a:chOff x="5010147" y="5981226"/>
            <a:chExt cx="2307565" cy="485575"/>
          </a:xfrm>
        </p:grpSpPr>
        <p:sp>
          <p:nvSpPr>
            <p:cNvPr id="79" name="자유형 78"/>
            <p:cNvSpPr/>
            <p:nvPr/>
          </p:nvSpPr>
          <p:spPr>
            <a:xfrm>
              <a:off x="5010147" y="5981226"/>
              <a:ext cx="2307565" cy="485575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072061" y="6038268"/>
              <a:ext cx="2145496" cy="371476"/>
              <a:chOff x="5060167" y="6133518"/>
              <a:chExt cx="2145495" cy="371475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5060167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ko-KR" altLang="en-US" sz="15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자유형 81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다이아 탐구생활</a:t>
                </a:r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1785257" y="1285282"/>
            <a:ext cx="8630859" cy="382031"/>
            <a:chOff x="1785257" y="1999428"/>
            <a:chExt cx="8630859" cy="382031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785257" y="2002971"/>
              <a:ext cx="2888342" cy="0"/>
            </a:xfrm>
            <a:prstGeom prst="line">
              <a:avLst/>
            </a:prstGeom>
            <a:ln w="12700">
              <a:gradFill flip="none" rotWithShape="1">
                <a:gsLst>
                  <a:gs pos="60000">
                    <a:srgbClr val="4D3B14"/>
                  </a:gs>
                  <a:gs pos="100000">
                    <a:srgbClr val="BE9B3C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7528620" y="2002971"/>
              <a:ext cx="2887496" cy="0"/>
            </a:xfrm>
            <a:prstGeom prst="line">
              <a:avLst/>
            </a:prstGeom>
            <a:ln w="12700" cap="rnd">
              <a:gradFill flip="none" rotWithShape="1">
                <a:gsLst>
                  <a:gs pos="40000">
                    <a:srgbClr val="4D3B14"/>
                  </a:gs>
                  <a:gs pos="0">
                    <a:srgbClr val="BE9B3C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4670057" y="1999428"/>
              <a:ext cx="254568" cy="254568"/>
            </a:xfrm>
            <a:prstGeom prst="line">
              <a:avLst/>
            </a:prstGeom>
            <a:ln w="12700" cap="rnd">
              <a:solidFill>
                <a:srgbClr val="BE9B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18900000" flipH="1">
              <a:off x="7225605" y="2128485"/>
              <a:ext cx="355003" cy="0"/>
            </a:xfrm>
            <a:prstGeom prst="line">
              <a:avLst/>
            </a:prstGeom>
            <a:ln w="12700" cap="rnd">
              <a:solidFill>
                <a:srgbClr val="BE9B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4924626" y="2253997"/>
              <a:ext cx="1057074" cy="0"/>
            </a:xfrm>
            <a:prstGeom prst="line">
              <a:avLst/>
            </a:prstGeom>
            <a:ln w="12700" cap="rnd">
              <a:gradFill flip="none" rotWithShape="1">
                <a:gsLst>
                  <a:gs pos="60000">
                    <a:srgbClr val="4D3B14"/>
                  </a:gs>
                  <a:gs pos="30000">
                    <a:srgbClr val="BE9B3C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6220519" y="2253997"/>
              <a:ext cx="1057074" cy="0"/>
            </a:xfrm>
            <a:prstGeom prst="line">
              <a:avLst/>
            </a:prstGeom>
            <a:ln w="12700" cap="rnd">
              <a:gradFill flip="none" rotWithShape="1">
                <a:gsLst>
                  <a:gs pos="40000">
                    <a:srgbClr val="4D3B14"/>
                  </a:gs>
                  <a:gs pos="70000">
                    <a:srgbClr val="BE9B3C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6096000" y="2253995"/>
              <a:ext cx="127465" cy="127464"/>
            </a:xfrm>
            <a:prstGeom prst="line">
              <a:avLst/>
            </a:prstGeom>
            <a:ln w="12700" cap="rnd">
              <a:solidFill>
                <a:srgbClr val="4D3B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977435" y="2253995"/>
              <a:ext cx="127464" cy="127464"/>
            </a:xfrm>
            <a:prstGeom prst="line">
              <a:avLst/>
            </a:prstGeom>
            <a:ln w="12700" cap="rnd">
              <a:solidFill>
                <a:srgbClr val="4D3B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026557" y="2085521"/>
              <a:ext cx="2888343" cy="0"/>
            </a:xfrm>
            <a:prstGeom prst="line">
              <a:avLst/>
            </a:prstGeom>
            <a:ln w="28575">
              <a:gradFill flip="none" rotWithShape="1">
                <a:gsLst>
                  <a:gs pos="60000">
                    <a:srgbClr val="4D3B14"/>
                  </a:gs>
                  <a:gs pos="100000">
                    <a:srgbClr val="BE9B3C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4910457" y="2085520"/>
              <a:ext cx="158751" cy="158750"/>
            </a:xfrm>
            <a:prstGeom prst="line">
              <a:avLst/>
            </a:prstGeom>
            <a:ln w="28575" cap="rnd">
              <a:solidFill>
                <a:srgbClr val="BE9B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7287319" y="2085520"/>
              <a:ext cx="2888343" cy="0"/>
            </a:xfrm>
            <a:prstGeom prst="line">
              <a:avLst/>
            </a:prstGeom>
            <a:ln w="28575">
              <a:gradFill flip="none" rotWithShape="1">
                <a:gsLst>
                  <a:gs pos="60000">
                    <a:srgbClr val="4D3B14"/>
                  </a:gs>
                  <a:gs pos="100000">
                    <a:srgbClr val="BE9B3C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H="1">
              <a:off x="7133011" y="2085519"/>
              <a:ext cx="158752" cy="158750"/>
            </a:xfrm>
            <a:prstGeom prst="line">
              <a:avLst/>
            </a:prstGeom>
            <a:ln w="28575" cap="rnd">
              <a:solidFill>
                <a:srgbClr val="BE9B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5174655" y="1090653"/>
            <a:ext cx="1851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목차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EE9FC6E0-D806-4E88-8C59-2094DDC750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207" b="37989" l="5947" r="14554"/>
                    </a14:imgEffect>
                  </a14:imgLayer>
                </a14:imgProps>
              </a:ext>
            </a:extLst>
          </a:blip>
          <a:srcRect l="5897" t="22262" r="85920" b="62008"/>
          <a:stretch/>
        </p:blipFill>
        <p:spPr>
          <a:xfrm>
            <a:off x="2369367" y="1966725"/>
            <a:ext cx="911225" cy="981295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AE5286B4-C6B1-4F32-A197-EAAC014A640A}"/>
              </a:ext>
            </a:extLst>
          </p:cNvPr>
          <p:cNvSpPr txBox="1"/>
          <p:nvPr/>
        </p:nvSpPr>
        <p:spPr>
          <a:xfrm>
            <a:off x="2085651" y="2918229"/>
            <a:ext cx="1478656" cy="110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</a:t>
            </a:r>
          </a:p>
          <a:p>
            <a:pPr algn="ctr">
              <a:lnSpc>
                <a:spcPct val="130000"/>
              </a:lnSpc>
            </a:pPr>
            <a:r>
              <a:rPr lang="en-US" altLang="ko-KR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</a:t>
            </a:r>
          </a:p>
          <a:p>
            <a:pPr algn="ctr">
              <a:lnSpc>
                <a:spcPct val="130000"/>
              </a:lnSpc>
            </a:pPr>
            <a:endParaRPr lang="en-US" altLang="ko-KR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24FAD4-BA84-4514-83FA-B6746AB8FE8F}"/>
              </a:ext>
            </a:extLst>
          </p:cNvPr>
          <p:cNvSpPr txBox="1"/>
          <p:nvPr/>
        </p:nvSpPr>
        <p:spPr>
          <a:xfrm>
            <a:off x="4094336" y="2918229"/>
            <a:ext cx="1790992" cy="1509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</a:t>
            </a:r>
          </a:p>
          <a:p>
            <a:pPr algn="ctr">
              <a:lnSpc>
                <a:spcPct val="130000"/>
              </a:lnSpc>
            </a:pPr>
            <a:r>
              <a:rPr lang="en-US" altLang="ko-KR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Dataset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rgbClr val="E8E1C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· Data</a:t>
            </a:r>
            <a:r>
              <a:rPr lang="ko-KR" altLang="en-US" sz="2000" dirty="0">
                <a:solidFill>
                  <a:srgbClr val="E8E1C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dirty="0">
                <a:solidFill>
                  <a:srgbClr val="E8E1C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source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rgbClr val="E8E1C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· Data feature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F51F6C-07F5-4537-AFBF-551331F774AE}"/>
              </a:ext>
            </a:extLst>
          </p:cNvPr>
          <p:cNvSpPr txBox="1"/>
          <p:nvPr/>
        </p:nvSpPr>
        <p:spPr>
          <a:xfrm>
            <a:off x="5965776" y="2918229"/>
            <a:ext cx="2334469" cy="190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</a:t>
            </a:r>
          </a:p>
          <a:p>
            <a:pPr algn="ctr">
              <a:lnSpc>
                <a:spcPct val="130000"/>
              </a:lnSpc>
            </a:pPr>
            <a:r>
              <a:rPr lang="en-US" altLang="ko-KR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EDA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rgbClr val="E8E1C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· Data engineering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rgbClr val="E8E1C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· Data Analysis</a:t>
            </a:r>
          </a:p>
          <a:p>
            <a:pPr algn="ctr">
              <a:lnSpc>
                <a:spcPct val="130000"/>
              </a:lnSpc>
            </a:pPr>
            <a:endParaRPr lang="en-US" altLang="ko-KR" sz="2000" dirty="0">
              <a:solidFill>
                <a:srgbClr val="E8E1C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F61167-6F4B-4885-BCD7-10F4B9B2757B}"/>
              </a:ext>
            </a:extLst>
          </p:cNvPr>
          <p:cNvSpPr txBox="1"/>
          <p:nvPr/>
        </p:nvSpPr>
        <p:spPr>
          <a:xfrm>
            <a:off x="8451817" y="2918229"/>
            <a:ext cx="1639999" cy="1509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</a:t>
            </a:r>
          </a:p>
          <a:p>
            <a:pPr algn="ctr">
              <a:lnSpc>
                <a:spcPct val="130000"/>
              </a:lnSpc>
            </a:pPr>
            <a:r>
              <a:rPr lang="en-US" altLang="ko-KR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Outro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rgbClr val="E8E1C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· Conclusion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rgbClr val="E8E1C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· Feedback</a:t>
            </a:r>
            <a:endParaRPr lang="en-US" altLang="ko-KR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8696B985-1335-4F02-956D-837BA2B6323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3077" l="9605" r="89831"/>
                    </a14:imgEffect>
                  </a14:imgLayer>
                </a14:imgProps>
              </a:ext>
            </a:extLst>
          </a:blip>
          <a:srcRect l="26087" r="16820"/>
          <a:stretch/>
        </p:blipFill>
        <p:spPr>
          <a:xfrm>
            <a:off x="4488843" y="1821998"/>
            <a:ext cx="962527" cy="1238250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8DA4E4D9-DD2D-4FC8-B55D-751C47F9417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136" t="16107" r="17197" b="8564"/>
          <a:stretch/>
        </p:blipFill>
        <p:spPr>
          <a:xfrm>
            <a:off x="6622380" y="2031194"/>
            <a:ext cx="937261" cy="982980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9F129B82-EF75-48F9-97DA-6C24B4B323C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17" b="95041" l="10000" r="90000"/>
                    </a14:imgEffect>
                  </a14:imgLayer>
                </a14:imgProps>
              </a:ext>
            </a:extLst>
          </a:blip>
          <a:srcRect l="19305" t="11121" r="14861" b="10092"/>
          <a:stretch/>
        </p:blipFill>
        <p:spPr>
          <a:xfrm>
            <a:off x="8770167" y="2049641"/>
            <a:ext cx="1003300" cy="908050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240047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12700">
            <a:solidFill>
              <a:srgbClr val="2D38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6628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Dataset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42503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EDA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70753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</a:t>
            </a:r>
            <a:endParaRPr lang="ko-KR" altLang="en-US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8378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Outro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166002" y="0"/>
            <a:ext cx="1095376" cy="838200"/>
          </a:xfrm>
          <a:prstGeom prst="rect">
            <a:avLst/>
          </a:prstGeom>
          <a:gradFill flip="none" rotWithShape="1">
            <a:gsLst>
              <a:gs pos="0">
                <a:srgbClr val="E0CFAE">
                  <a:alpha val="30000"/>
                </a:srgbClr>
              </a:gs>
              <a:gs pos="48000">
                <a:srgbClr val="E0CFAE">
                  <a:alpha val="10000"/>
                </a:srgbClr>
              </a:gs>
              <a:gs pos="100000">
                <a:srgbClr val="E0CFAE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311289" y="199972"/>
            <a:ext cx="2082661" cy="438248"/>
            <a:chOff x="5010147" y="5981226"/>
            <a:chExt cx="2307565" cy="485575"/>
          </a:xfrm>
        </p:grpSpPr>
        <p:sp>
          <p:nvSpPr>
            <p:cNvPr id="85" name="자유형 84"/>
            <p:cNvSpPr/>
            <p:nvPr/>
          </p:nvSpPr>
          <p:spPr>
            <a:xfrm>
              <a:off x="5010147" y="5981226"/>
              <a:ext cx="2307565" cy="485575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5072061" y="6038268"/>
              <a:ext cx="2145496" cy="371476"/>
              <a:chOff x="5060167" y="6133518"/>
              <a:chExt cx="2145495" cy="371475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5060167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ko-KR" altLang="en-US" sz="15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자유형 87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다이아 탐구생활</a:t>
                </a:r>
              </a:p>
            </p:txBody>
          </p:sp>
        </p:grp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46209F92-FFF1-4E51-BBDB-56921B7453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207" b="37989" l="5947" r="14554"/>
                    </a14:imgEffect>
                  </a14:imgLayer>
                </a14:imgProps>
              </a:ext>
            </a:extLst>
          </a:blip>
          <a:srcRect l="5897" t="22262" r="85920" b="62008"/>
          <a:stretch/>
        </p:blipFill>
        <p:spPr>
          <a:xfrm>
            <a:off x="5602933" y="1827015"/>
            <a:ext cx="1260728" cy="1357674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90D81D7-90DC-44CC-8978-DB87401C64E2}"/>
              </a:ext>
            </a:extLst>
          </p:cNvPr>
          <p:cNvSpPr txBox="1"/>
          <p:nvPr/>
        </p:nvSpPr>
        <p:spPr>
          <a:xfrm>
            <a:off x="5502376" y="3275393"/>
            <a:ext cx="1478656" cy="110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</a:t>
            </a:r>
          </a:p>
          <a:p>
            <a:pPr algn="ctr">
              <a:lnSpc>
                <a:spcPct val="130000"/>
              </a:lnSpc>
            </a:pPr>
            <a:r>
              <a:rPr lang="en-US" altLang="ko-KR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</a:t>
            </a:r>
          </a:p>
          <a:p>
            <a:pPr algn="ctr">
              <a:lnSpc>
                <a:spcPct val="130000"/>
              </a:lnSpc>
            </a:pPr>
            <a:endParaRPr lang="en-US" altLang="ko-KR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C01BE54-370A-44B5-9CDB-203FD6D0AB3C}"/>
              </a:ext>
            </a:extLst>
          </p:cNvPr>
          <p:cNvGrpSpPr/>
          <p:nvPr/>
        </p:nvGrpSpPr>
        <p:grpSpPr>
          <a:xfrm>
            <a:off x="5145252" y="6115127"/>
            <a:ext cx="1901496" cy="400126"/>
            <a:chOff x="5010147" y="5981225"/>
            <a:chExt cx="2307565" cy="485575"/>
          </a:xfrm>
        </p:grpSpPr>
        <p:sp>
          <p:nvSpPr>
            <p:cNvPr id="35" name="자유형 38">
              <a:extLst>
                <a:ext uri="{FF2B5EF4-FFF2-40B4-BE49-F238E27FC236}">
                  <a16:creationId xmlns:a16="http://schemas.microsoft.com/office/drawing/2014/main" id="{A302DC66-B221-4053-A54C-322B2B014065}"/>
                </a:ext>
              </a:extLst>
            </p:cNvPr>
            <p:cNvSpPr/>
            <p:nvPr/>
          </p:nvSpPr>
          <p:spPr>
            <a:xfrm>
              <a:off x="5010147" y="5981225"/>
              <a:ext cx="2307565" cy="485575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4E126B60-8D98-4BF4-9BA3-69CF0529D594}"/>
                </a:ext>
              </a:extLst>
            </p:cNvPr>
            <p:cNvGrpSpPr/>
            <p:nvPr/>
          </p:nvGrpSpPr>
          <p:grpSpPr>
            <a:xfrm>
              <a:off x="5072061" y="6038268"/>
              <a:ext cx="2145496" cy="371475"/>
              <a:chOff x="5060167" y="6133518"/>
              <a:chExt cx="2145495" cy="371475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4C5DB0FB-7A9F-4A03-82B6-EC7F1DAA4A89}"/>
                  </a:ext>
                </a:extLst>
              </p:cNvPr>
              <p:cNvSpPr/>
              <p:nvPr/>
            </p:nvSpPr>
            <p:spPr>
              <a:xfrm>
                <a:off x="5060167" y="6133518"/>
                <a:ext cx="371474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10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자유형 21">
                <a:extLst>
                  <a:ext uri="{FF2B5EF4-FFF2-40B4-BE49-F238E27FC236}">
                    <a16:creationId xmlns:a16="http://schemas.microsoft.com/office/drawing/2014/main" id="{779CB8A7-AD67-4231-A415-570B78AEE075}"/>
                  </a:ext>
                </a:extLst>
              </p:cNvPr>
              <p:cNvSpPr/>
              <p:nvPr/>
            </p:nvSpPr>
            <p:spPr>
              <a:xfrm>
                <a:off x="5431640" y="6133518"/>
                <a:ext cx="1774022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확인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792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12700">
            <a:solidFill>
              <a:srgbClr val="2D38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6628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Dataset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42503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EDA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70753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</a:t>
            </a:r>
            <a:endParaRPr lang="ko-KR" altLang="en-US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8378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Outro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166002" y="0"/>
            <a:ext cx="1095376" cy="838200"/>
          </a:xfrm>
          <a:prstGeom prst="rect">
            <a:avLst/>
          </a:prstGeom>
          <a:gradFill flip="none" rotWithShape="1">
            <a:gsLst>
              <a:gs pos="0">
                <a:srgbClr val="E0CFAE">
                  <a:alpha val="30000"/>
                </a:srgbClr>
              </a:gs>
              <a:gs pos="48000">
                <a:srgbClr val="E0CFAE">
                  <a:alpha val="10000"/>
                </a:srgbClr>
              </a:gs>
              <a:gs pos="100000">
                <a:srgbClr val="E0CFAE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311289" y="199972"/>
            <a:ext cx="2082661" cy="438248"/>
            <a:chOff x="5010147" y="5981226"/>
            <a:chExt cx="2307565" cy="485575"/>
          </a:xfrm>
        </p:grpSpPr>
        <p:sp>
          <p:nvSpPr>
            <p:cNvPr id="85" name="자유형 84"/>
            <p:cNvSpPr/>
            <p:nvPr/>
          </p:nvSpPr>
          <p:spPr>
            <a:xfrm>
              <a:off x="5010147" y="5981226"/>
              <a:ext cx="2307565" cy="485575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5072061" y="6038268"/>
              <a:ext cx="2145496" cy="371476"/>
              <a:chOff x="5060167" y="6133518"/>
              <a:chExt cx="2145495" cy="371475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5060167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ko-KR" altLang="en-US" sz="15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자유형 87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다이아 탐구생활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D8C9AED-8F01-45E8-8E1F-4B7E0A9B2F65}"/>
              </a:ext>
            </a:extLst>
          </p:cNvPr>
          <p:cNvSpPr txBox="1"/>
          <p:nvPr/>
        </p:nvSpPr>
        <p:spPr>
          <a:xfrm>
            <a:off x="3546473" y="1871133"/>
            <a:ext cx="5477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우리 팀 평균 </a:t>
            </a:r>
            <a:r>
              <a:rPr lang="ko-KR" altLang="en-US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티어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골드</a:t>
            </a:r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다이아 가고 싶다</a:t>
            </a:r>
            <a:r>
              <a:rPr lang="en-US" altLang="ko-KR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…</a:t>
            </a:r>
            <a:endParaRPr lang="ko-KR" altLang="en-US" sz="5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91ADAC-E2EC-4E0C-A918-9F83A0A09315}"/>
              </a:ext>
            </a:extLst>
          </p:cNvPr>
          <p:cNvSpPr txBox="1"/>
          <p:nvPr/>
        </p:nvSpPr>
        <p:spPr>
          <a:xfrm>
            <a:off x="1765611" y="4265474"/>
            <a:ext cx="9236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상위 </a:t>
            </a:r>
            <a:r>
              <a:rPr lang="ko-KR" altLang="en-US" sz="54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티어의</a:t>
            </a:r>
            <a:r>
              <a:rPr lang="ko-KR" altLang="en-US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플레이를 분석해보면 우리 </a:t>
            </a:r>
            <a:r>
              <a:rPr lang="ko-KR" altLang="en-US" sz="54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티어도</a:t>
            </a:r>
            <a:r>
              <a:rPr lang="ko-KR" altLang="en-US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오르지 않을까</a:t>
            </a:r>
            <a:r>
              <a:rPr lang="en-US" altLang="ko-KR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??</a:t>
            </a:r>
            <a:r>
              <a:rPr lang="ko-KR" altLang="en-US" sz="1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응안돼</a:t>
            </a:r>
            <a:endParaRPr lang="en-US" altLang="ko-KR" sz="5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670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12700">
            <a:solidFill>
              <a:srgbClr val="2D38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6628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Dataset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42503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EDA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70753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</a:t>
            </a:r>
            <a:endParaRPr lang="ko-KR" altLang="en-US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8378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Outro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166002" y="0"/>
            <a:ext cx="1095376" cy="838200"/>
          </a:xfrm>
          <a:prstGeom prst="rect">
            <a:avLst/>
          </a:prstGeom>
          <a:gradFill flip="none" rotWithShape="1">
            <a:gsLst>
              <a:gs pos="0">
                <a:srgbClr val="E0CFAE">
                  <a:alpha val="30000"/>
                </a:srgbClr>
              </a:gs>
              <a:gs pos="48000">
                <a:srgbClr val="E0CFAE">
                  <a:alpha val="10000"/>
                </a:srgbClr>
              </a:gs>
              <a:gs pos="100000">
                <a:srgbClr val="E0CFAE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311289" y="199972"/>
            <a:ext cx="2082661" cy="438248"/>
            <a:chOff x="5010147" y="5981226"/>
            <a:chExt cx="2307565" cy="485575"/>
          </a:xfrm>
        </p:grpSpPr>
        <p:sp>
          <p:nvSpPr>
            <p:cNvPr id="85" name="자유형 84"/>
            <p:cNvSpPr/>
            <p:nvPr/>
          </p:nvSpPr>
          <p:spPr>
            <a:xfrm>
              <a:off x="5010147" y="5981226"/>
              <a:ext cx="2307565" cy="485575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5072061" y="6038268"/>
              <a:ext cx="2145496" cy="371476"/>
              <a:chOff x="5060167" y="6133518"/>
              <a:chExt cx="2145495" cy="371475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5060167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ko-KR" altLang="en-US" sz="15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자유형 87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다이아 탐구생활</a:t>
                </a: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4057374-278F-4FCD-BF29-7FB2D9432C7F}"/>
              </a:ext>
            </a:extLst>
          </p:cNvPr>
          <p:cNvSpPr txBox="1"/>
          <p:nvPr/>
        </p:nvSpPr>
        <p:spPr>
          <a:xfrm>
            <a:off x="1477745" y="2178526"/>
            <a:ext cx="9236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이번 </a:t>
            </a:r>
            <a:r>
              <a:rPr lang="ko-KR" altLang="en-US" sz="54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해커톤을</a:t>
            </a:r>
            <a:r>
              <a:rPr lang="ko-KR" altLang="en-US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계기로</a:t>
            </a:r>
            <a:endParaRPr lang="en-US" altLang="ko-KR" sz="5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다이아를 탐구해보자</a:t>
            </a:r>
            <a:r>
              <a:rPr lang="en-US" altLang="ko-KR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911A1-AF9D-476B-BE7F-E037A4B545C1}"/>
              </a:ext>
            </a:extLst>
          </p:cNvPr>
          <p:cNvSpPr txBox="1"/>
          <p:nvPr/>
        </p:nvSpPr>
        <p:spPr>
          <a:xfrm>
            <a:off x="2887134" y="4673012"/>
            <a:ext cx="6637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하는 김에 챌린저까지</a:t>
            </a:r>
            <a:r>
              <a:rPr lang="en-US" altLang="ko-KR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148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12700">
            <a:solidFill>
              <a:srgbClr val="2D38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6628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Dataset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42503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EDA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70753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</a:t>
            </a:r>
            <a:endParaRPr lang="ko-KR" altLang="en-US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8378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Outro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451877" y="0"/>
            <a:ext cx="1095376" cy="838200"/>
          </a:xfrm>
          <a:prstGeom prst="rect">
            <a:avLst/>
          </a:prstGeom>
          <a:gradFill flip="none" rotWithShape="1">
            <a:gsLst>
              <a:gs pos="0">
                <a:srgbClr val="E0CFAE">
                  <a:alpha val="30000"/>
                </a:srgbClr>
              </a:gs>
              <a:gs pos="48000">
                <a:srgbClr val="E0CFAE">
                  <a:alpha val="10000"/>
                </a:srgbClr>
              </a:gs>
              <a:gs pos="100000">
                <a:srgbClr val="E0CFAE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311289" y="199972"/>
            <a:ext cx="2082661" cy="438248"/>
            <a:chOff x="5010147" y="5981226"/>
            <a:chExt cx="2307565" cy="485575"/>
          </a:xfrm>
        </p:grpSpPr>
        <p:sp>
          <p:nvSpPr>
            <p:cNvPr id="85" name="자유형 84"/>
            <p:cNvSpPr/>
            <p:nvPr/>
          </p:nvSpPr>
          <p:spPr>
            <a:xfrm>
              <a:off x="5010147" y="5981226"/>
              <a:ext cx="2307565" cy="485575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5072061" y="6038268"/>
              <a:ext cx="2145496" cy="371476"/>
              <a:chOff x="5060167" y="6133518"/>
              <a:chExt cx="2145495" cy="371475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5060167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ko-KR" altLang="en-US" sz="15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자유형 87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다이아 탐구생활</a:t>
                </a: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90D81D7-90DC-44CC-8978-DB87401C64E2}"/>
              </a:ext>
            </a:extLst>
          </p:cNvPr>
          <p:cNvSpPr txBox="1"/>
          <p:nvPr/>
        </p:nvSpPr>
        <p:spPr>
          <a:xfrm>
            <a:off x="5502376" y="3275393"/>
            <a:ext cx="1478656" cy="709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</a:t>
            </a:r>
          </a:p>
          <a:p>
            <a:pPr algn="ctr">
              <a:lnSpc>
                <a:spcPct val="130000"/>
              </a:lnSpc>
            </a:pPr>
            <a:r>
              <a:rPr lang="en-US" altLang="ko-KR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Dataset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C01BE54-370A-44B5-9CDB-203FD6D0AB3C}"/>
              </a:ext>
            </a:extLst>
          </p:cNvPr>
          <p:cNvGrpSpPr/>
          <p:nvPr/>
        </p:nvGrpSpPr>
        <p:grpSpPr>
          <a:xfrm>
            <a:off x="5145252" y="6115127"/>
            <a:ext cx="1901496" cy="400126"/>
            <a:chOff x="5010147" y="5981225"/>
            <a:chExt cx="2307565" cy="485575"/>
          </a:xfrm>
        </p:grpSpPr>
        <p:sp>
          <p:nvSpPr>
            <p:cNvPr id="35" name="자유형 38">
              <a:extLst>
                <a:ext uri="{FF2B5EF4-FFF2-40B4-BE49-F238E27FC236}">
                  <a16:creationId xmlns:a16="http://schemas.microsoft.com/office/drawing/2014/main" id="{A302DC66-B221-4053-A54C-322B2B014065}"/>
                </a:ext>
              </a:extLst>
            </p:cNvPr>
            <p:cNvSpPr/>
            <p:nvPr/>
          </p:nvSpPr>
          <p:spPr>
            <a:xfrm>
              <a:off x="5010147" y="5981225"/>
              <a:ext cx="2307565" cy="485575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4E126B60-8D98-4BF4-9BA3-69CF0529D594}"/>
                </a:ext>
              </a:extLst>
            </p:cNvPr>
            <p:cNvGrpSpPr/>
            <p:nvPr/>
          </p:nvGrpSpPr>
          <p:grpSpPr>
            <a:xfrm>
              <a:off x="5072061" y="6038268"/>
              <a:ext cx="2145496" cy="371475"/>
              <a:chOff x="5060167" y="6133518"/>
              <a:chExt cx="2145495" cy="371475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4C5DB0FB-7A9F-4A03-82B6-EC7F1DAA4A89}"/>
                  </a:ext>
                </a:extLst>
              </p:cNvPr>
              <p:cNvSpPr/>
              <p:nvPr/>
            </p:nvSpPr>
            <p:spPr>
              <a:xfrm>
                <a:off x="5060167" y="6133518"/>
                <a:ext cx="371474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10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자유형 21">
                <a:extLst>
                  <a:ext uri="{FF2B5EF4-FFF2-40B4-BE49-F238E27FC236}">
                    <a16:creationId xmlns:a16="http://schemas.microsoft.com/office/drawing/2014/main" id="{779CB8A7-AD67-4231-A415-570B78AEE075}"/>
                  </a:ext>
                </a:extLst>
              </p:cNvPr>
              <p:cNvSpPr/>
              <p:nvPr/>
            </p:nvSpPr>
            <p:spPr>
              <a:xfrm>
                <a:off x="5431640" y="6133518"/>
                <a:ext cx="1774022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확인</a:t>
                </a:r>
              </a:p>
            </p:txBody>
          </p:sp>
        </p:grp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A1AA4439-F0AF-4894-904F-1DA411D6F4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3077" l="9605" r="89831"/>
                    </a14:imgEffect>
                  </a14:imgLayer>
                </a14:imgProps>
              </a:ext>
            </a:extLst>
          </a:blip>
          <a:srcRect l="26087" r="16820"/>
          <a:stretch/>
        </p:blipFill>
        <p:spPr>
          <a:xfrm>
            <a:off x="5611810" y="1673874"/>
            <a:ext cx="1260728" cy="1621873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173145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12700">
            <a:solidFill>
              <a:srgbClr val="2D38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6628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Dataset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42503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EDA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70753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</a:t>
            </a:r>
            <a:endParaRPr lang="ko-KR" altLang="en-US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8378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Outro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451877" y="0"/>
            <a:ext cx="1095376" cy="838200"/>
          </a:xfrm>
          <a:prstGeom prst="rect">
            <a:avLst/>
          </a:prstGeom>
          <a:gradFill flip="none" rotWithShape="1">
            <a:gsLst>
              <a:gs pos="0">
                <a:srgbClr val="E0CFAE">
                  <a:alpha val="30000"/>
                </a:srgbClr>
              </a:gs>
              <a:gs pos="48000">
                <a:srgbClr val="E0CFAE">
                  <a:alpha val="10000"/>
                </a:srgbClr>
              </a:gs>
              <a:gs pos="100000">
                <a:srgbClr val="E0CFAE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311289" y="199972"/>
            <a:ext cx="2082661" cy="438248"/>
            <a:chOff x="5010147" y="5981226"/>
            <a:chExt cx="2307565" cy="485575"/>
          </a:xfrm>
        </p:grpSpPr>
        <p:sp>
          <p:nvSpPr>
            <p:cNvPr id="85" name="자유형 84"/>
            <p:cNvSpPr/>
            <p:nvPr/>
          </p:nvSpPr>
          <p:spPr>
            <a:xfrm>
              <a:off x="5010147" y="5981226"/>
              <a:ext cx="2307565" cy="485575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5072061" y="6038268"/>
              <a:ext cx="2145496" cy="371476"/>
              <a:chOff x="5060167" y="6133518"/>
              <a:chExt cx="2145495" cy="371475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5060167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ko-KR" altLang="en-US" sz="15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자유형 87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다이아 탐구생활</a:t>
                </a: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1E33F88-5C2C-49C2-9B85-1310DB9A7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71" y="1316350"/>
            <a:ext cx="5390164" cy="36832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E88F94-5CB7-499E-B41D-40796059C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901" y="1316353"/>
            <a:ext cx="5646302" cy="3683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14BEEC4-671A-494E-8959-CFE1485336EE}"/>
              </a:ext>
            </a:extLst>
          </p:cNvPr>
          <p:cNvSpPr txBox="1"/>
          <p:nvPr/>
        </p:nvSpPr>
        <p:spPr>
          <a:xfrm>
            <a:off x="375671" y="5311914"/>
            <a:ext cx="5477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다이아몬드 </a:t>
            </a:r>
            <a:r>
              <a:rPr lang="ko-KR" altLang="en-US" sz="20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티어</a:t>
            </a:r>
            <a:r>
              <a:rPr lang="ko-KR" altLang="en-US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~10</a:t>
            </a:r>
            <a:r>
              <a:rPr lang="ko-KR" altLang="en-US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 게임 </a:t>
            </a:r>
            <a:r>
              <a:rPr lang="en-US" altLang="ko-KR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(9879</a:t>
            </a:r>
            <a:r>
              <a:rPr lang="ko-KR" altLang="en-US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</a:t>
            </a:r>
            <a:r>
              <a:rPr lang="en-US" altLang="ko-KR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40 Columns</a:t>
            </a:r>
            <a:endParaRPr lang="ko-KR" altLang="en-US" sz="20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0DB841-0888-438C-AAC1-4E4AD3B0B91F}"/>
              </a:ext>
            </a:extLst>
          </p:cNvPr>
          <p:cNvSpPr txBox="1"/>
          <p:nvPr/>
        </p:nvSpPr>
        <p:spPr>
          <a:xfrm>
            <a:off x="6096000" y="5311914"/>
            <a:ext cx="5477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챌린저 </a:t>
            </a:r>
            <a:r>
              <a:rPr lang="ko-KR" altLang="en-US" sz="20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티어</a:t>
            </a:r>
            <a:r>
              <a:rPr lang="ko-KR" altLang="en-US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~10</a:t>
            </a:r>
            <a:r>
              <a:rPr lang="ko-KR" altLang="en-US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 게임 </a:t>
            </a:r>
            <a:r>
              <a:rPr lang="en-US" altLang="ko-KR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(26409</a:t>
            </a:r>
            <a:r>
              <a:rPr lang="ko-KR" altLang="en-US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</a:t>
            </a:r>
            <a:r>
              <a:rPr lang="en-US" altLang="ko-KR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51 Columns</a:t>
            </a:r>
            <a:endParaRPr lang="ko-KR" altLang="en-US" sz="20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54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12700">
            <a:solidFill>
              <a:srgbClr val="2D38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6628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Dataset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42503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EDA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70753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</a:t>
            </a:r>
            <a:endParaRPr lang="ko-KR" altLang="en-US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8378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Outro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451877" y="0"/>
            <a:ext cx="1095376" cy="838200"/>
          </a:xfrm>
          <a:prstGeom prst="rect">
            <a:avLst/>
          </a:prstGeom>
          <a:gradFill flip="none" rotWithShape="1">
            <a:gsLst>
              <a:gs pos="0">
                <a:srgbClr val="E0CFAE">
                  <a:alpha val="30000"/>
                </a:srgbClr>
              </a:gs>
              <a:gs pos="48000">
                <a:srgbClr val="E0CFAE">
                  <a:alpha val="10000"/>
                </a:srgbClr>
              </a:gs>
              <a:gs pos="100000">
                <a:srgbClr val="E0CFAE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311289" y="199972"/>
            <a:ext cx="2082661" cy="438248"/>
            <a:chOff x="5010147" y="5981226"/>
            <a:chExt cx="2307565" cy="485575"/>
          </a:xfrm>
        </p:grpSpPr>
        <p:sp>
          <p:nvSpPr>
            <p:cNvPr id="85" name="자유형 84"/>
            <p:cNvSpPr/>
            <p:nvPr/>
          </p:nvSpPr>
          <p:spPr>
            <a:xfrm>
              <a:off x="5010147" y="5981226"/>
              <a:ext cx="2307565" cy="485575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5072061" y="6038268"/>
              <a:ext cx="2145496" cy="371476"/>
              <a:chOff x="5060167" y="6133518"/>
              <a:chExt cx="2145495" cy="371475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5060167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ko-KR" altLang="en-US" sz="15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자유형 87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다이아 탐구생활</a:t>
                </a:r>
              </a:p>
            </p:txBody>
          </p: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FC234AA-F43F-4868-93A9-FA33F515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69" y="2326341"/>
            <a:ext cx="11404418" cy="27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12700">
            <a:solidFill>
              <a:srgbClr val="2D38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6628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Dataset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42503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EDA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70753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</a:t>
            </a:r>
            <a:endParaRPr lang="ko-KR" altLang="en-US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8378" y="257175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DCCB9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Outro</a:t>
            </a:r>
            <a:endParaRPr lang="ko-KR" altLang="en-US" sz="2000" dirty="0">
              <a:solidFill>
                <a:srgbClr val="DCCB9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451877" y="0"/>
            <a:ext cx="1095376" cy="838200"/>
          </a:xfrm>
          <a:prstGeom prst="rect">
            <a:avLst/>
          </a:prstGeom>
          <a:gradFill flip="none" rotWithShape="1">
            <a:gsLst>
              <a:gs pos="0">
                <a:srgbClr val="E0CFAE">
                  <a:alpha val="30000"/>
                </a:srgbClr>
              </a:gs>
              <a:gs pos="48000">
                <a:srgbClr val="E0CFAE">
                  <a:alpha val="10000"/>
                </a:srgbClr>
              </a:gs>
              <a:gs pos="100000">
                <a:srgbClr val="E0CFAE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311289" y="199972"/>
            <a:ext cx="2082661" cy="438248"/>
            <a:chOff x="5010147" y="5981226"/>
            <a:chExt cx="2307565" cy="485575"/>
          </a:xfrm>
        </p:grpSpPr>
        <p:sp>
          <p:nvSpPr>
            <p:cNvPr id="85" name="자유형 84"/>
            <p:cNvSpPr/>
            <p:nvPr/>
          </p:nvSpPr>
          <p:spPr>
            <a:xfrm>
              <a:off x="5010147" y="5981226"/>
              <a:ext cx="2307565" cy="485575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5072061" y="6038268"/>
              <a:ext cx="2145496" cy="371476"/>
              <a:chOff x="5060167" y="6133518"/>
              <a:chExt cx="2145495" cy="371475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5060167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ko-KR" altLang="en-US" sz="15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자유형 87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다이아 탐구생활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0BD0480-3015-4AD3-8574-7208ADCBE5DC}"/>
              </a:ext>
            </a:extLst>
          </p:cNvPr>
          <p:cNvSpPr txBox="1"/>
          <p:nvPr/>
        </p:nvSpPr>
        <p:spPr>
          <a:xfrm>
            <a:off x="813701" y="914460"/>
            <a:ext cx="727635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gameid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게임 매치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 (unique)</a:t>
            </a:r>
            <a:endParaRPr lang="ko-KR" altLang="en-US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blueWins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블루팀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승패 여부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(1: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승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 0: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패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blueWardsPlaced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블루팀이 설치한 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와드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수</a:t>
            </a:r>
            <a:endParaRPr lang="ko-KR" altLang="en-US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blueWardsDestroyed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블루팀이 파괴한 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와드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수</a:t>
            </a:r>
            <a:endParaRPr lang="ko-KR" altLang="en-US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blueFirstBlood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블루팀이 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최초킬을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달성했는지 여부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(1: 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최초킬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 0: X)</a:t>
            </a:r>
            <a:endParaRPr lang="ko-KR" altLang="en-US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blueKills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블루팀의 킬 수</a:t>
            </a:r>
            <a:endParaRPr lang="ko-KR" altLang="en-US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blueDeaths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블루팀의 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데스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수</a:t>
            </a:r>
            <a:endParaRPr lang="ko-KR" altLang="en-US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blueAssits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블루팀의 어시스트 수</a:t>
            </a:r>
            <a:endParaRPr lang="ko-KR" altLang="en-US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blueEliteMonsters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블루팀이 처치한 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에픽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몬스터 수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전령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용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blueDragons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블루팀이 처치한 용 수</a:t>
            </a:r>
            <a:endParaRPr lang="ko-KR" altLang="en-US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blueHeralds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블루팀이 처치한 전령 수</a:t>
            </a:r>
            <a:endParaRPr lang="ko-KR" altLang="en-US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blueTowersDestroyed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블루팀이 파괴한 타워 수</a:t>
            </a:r>
            <a:endParaRPr lang="ko-KR" altLang="en-US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blueTotalGold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블루팀이 획득한 총 골드</a:t>
            </a:r>
            <a:endParaRPr lang="ko-KR" altLang="en-US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blueAvgLevel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블루팀의 평균 레벨</a:t>
            </a:r>
            <a:endParaRPr lang="ko-KR" altLang="en-US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blueTotalExperience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블루팀의 총 경험치</a:t>
            </a:r>
            <a:endParaRPr lang="ko-KR" altLang="en-US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blueTotalMinionsKilled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블루팀이 처치한 총 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미니언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수</a:t>
            </a:r>
            <a:endParaRPr lang="ko-KR" altLang="en-US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blueTotalJungleMinionsKilled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블루팀이 처치한 중립 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미니언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수</a:t>
            </a:r>
            <a:endParaRPr lang="ko-KR" altLang="en-US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blueGoldDiff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레드팀과의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총 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골드량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차이</a:t>
            </a:r>
            <a:endParaRPr lang="ko-KR" altLang="en-US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blueExperienceDiff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레드팀과의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총 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경험치량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차이</a:t>
            </a:r>
            <a:endParaRPr lang="ko-KR" altLang="en-US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blueCSPerMin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분당 블루팀이</a:t>
            </a:r>
            <a:r>
              <a:rPr lang="ko-KR" altLang="en-US" sz="1800" b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처치한 중립</a:t>
            </a:r>
            <a:r>
              <a:rPr lang="en-US" altLang="ko-KR" sz="1800" b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ko-KR" altLang="en-US" sz="1800" b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미니언</a:t>
            </a:r>
            <a:r>
              <a:rPr lang="ko-KR" altLang="en-US" sz="1800" b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수수 </a:t>
            </a:r>
            <a:endParaRPr lang="ko-KR" altLang="en-US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blueGoldPerMin</a:t>
            </a:r>
            <a:r>
              <a:rPr lang="en-US" altLang="ko-KR" sz="1800" b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ko-KR" altLang="en-US" sz="1800" b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분당 블루팀의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골드 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획득량</a:t>
            </a:r>
            <a:endParaRPr lang="ko-KR" altLang="en-US" b="0" dirty="0">
              <a:solidFill>
                <a:schemeClr val="bg1"/>
              </a:solidFill>
              <a:effectLst/>
            </a:endParaRPr>
          </a:p>
          <a:p>
            <a:br>
              <a:rPr lang="ko-KR" altLang="en-US" dirty="0">
                <a:solidFill>
                  <a:schemeClr val="bg1"/>
                </a:solidFill>
              </a:rPr>
            </a:b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F9F6D-3D49-4DEB-AD3D-7EC2BB2BE5A6}"/>
              </a:ext>
            </a:extLst>
          </p:cNvPr>
          <p:cNvSpPr txBox="1"/>
          <p:nvPr/>
        </p:nvSpPr>
        <p:spPr>
          <a:xfrm>
            <a:off x="7958668" y="3460314"/>
            <a:ext cx="3945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blueKDA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: (Kill + Assist) / Death</a:t>
            </a:r>
          </a:p>
          <a:p>
            <a:r>
              <a:rPr lang="en-US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blueJungleDiff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: </a:t>
            </a:r>
            <a:r>
              <a:rPr lang="ko-KR" alt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레드팀에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비해 정글 몬스터를 처치한 차이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405D2-531E-489D-A8AF-B9DBB145939B}"/>
              </a:ext>
            </a:extLst>
          </p:cNvPr>
          <p:cNvSpPr txBox="1"/>
          <p:nvPr/>
        </p:nvSpPr>
        <p:spPr>
          <a:xfrm>
            <a:off x="7162800" y="3429000"/>
            <a:ext cx="541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＋</a:t>
            </a:r>
          </a:p>
        </p:txBody>
      </p:sp>
    </p:spTree>
    <p:extLst>
      <p:ext uri="{BB962C8B-B14F-4D97-AF65-F5344CB8AC3E}">
        <p14:creationId xmlns:p14="http://schemas.microsoft.com/office/powerpoint/2010/main" val="384777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461</Words>
  <Application>Microsoft Office PowerPoint</Application>
  <PresentationFormat>와이드스크린</PresentationFormat>
  <Paragraphs>183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KoPubWorld돋움체 Medium</vt:lpstr>
      <vt:lpstr>KoPubWorld돋움체 Bold</vt:lpstr>
      <vt:lpstr>Arial Black</vt:lpstr>
      <vt:lpstr>Arial Rounded MT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YYL</dc:creator>
  <cp:lastModifiedBy>박장호</cp:lastModifiedBy>
  <cp:revision>67</cp:revision>
  <dcterms:created xsi:type="dcterms:W3CDTF">2020-05-24T04:46:49Z</dcterms:created>
  <dcterms:modified xsi:type="dcterms:W3CDTF">2021-10-21T14:27:57Z</dcterms:modified>
</cp:coreProperties>
</file>