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35"/>
  </p:notesMasterIdLst>
  <p:sldIdLst>
    <p:sldId id="257" r:id="rId2"/>
    <p:sldId id="299" r:id="rId3"/>
    <p:sldId id="304" r:id="rId4"/>
    <p:sldId id="309" r:id="rId5"/>
    <p:sldId id="305" r:id="rId6"/>
    <p:sldId id="310" r:id="rId7"/>
    <p:sldId id="307" r:id="rId8"/>
    <p:sldId id="300" r:id="rId9"/>
    <p:sldId id="301" r:id="rId10"/>
    <p:sldId id="312" r:id="rId11"/>
    <p:sldId id="311" r:id="rId12"/>
    <p:sldId id="302" r:id="rId13"/>
    <p:sldId id="313" r:id="rId14"/>
    <p:sldId id="314" r:id="rId15"/>
    <p:sldId id="315" r:id="rId16"/>
    <p:sldId id="316" r:id="rId17"/>
    <p:sldId id="317" r:id="rId18"/>
    <p:sldId id="332" r:id="rId19"/>
    <p:sldId id="319" r:id="rId20"/>
    <p:sldId id="324" r:id="rId21"/>
    <p:sldId id="325" r:id="rId22"/>
    <p:sldId id="326" r:id="rId23"/>
    <p:sldId id="328" r:id="rId24"/>
    <p:sldId id="320" r:id="rId25"/>
    <p:sldId id="322" r:id="rId26"/>
    <p:sldId id="321" r:id="rId27"/>
    <p:sldId id="327" r:id="rId28"/>
    <p:sldId id="329" r:id="rId29"/>
    <p:sldId id="330" r:id="rId30"/>
    <p:sldId id="331" r:id="rId31"/>
    <p:sldId id="318" r:id="rId32"/>
    <p:sldId id="308" r:id="rId33"/>
    <p:sldId id="269" r:id="rId34"/>
  </p:sldIdLst>
  <p:sldSz cx="12192000" cy="6858000"/>
  <p:notesSz cx="6858000" cy="9144000"/>
  <p:embeddedFontLst>
    <p:embeddedFont>
      <p:font typeface="나눔스퀘어 ExtraBold" panose="020B0600000101010101" pitchFamily="50" charset="-127"/>
      <p:bold r:id="rId36"/>
    </p:embeddedFont>
    <p:embeddedFont>
      <p:font typeface="나눔스퀘어 Bold" panose="020B0600000101010101" pitchFamily="50" charset="-127"/>
      <p:bold r:id="rId37"/>
    </p:embeddedFont>
    <p:embeddedFont>
      <p:font typeface="나눔스퀘어" panose="020B0600000101010101" pitchFamily="50" charset="-127"/>
      <p:regular r:id="rId38"/>
    </p:embeddedFont>
    <p:embeddedFont>
      <p:font typeface="맑은 고딕" panose="020B0503020000020004" pitchFamily="50" charset="-127"/>
      <p:regular r:id="rId39"/>
      <p:bold r:id="rId40"/>
    </p:embeddedFont>
    <p:embeddedFont>
      <p:font typeface="나눔고딕 ExtraBold" panose="020D0904000000000000" pitchFamily="50" charset="-127"/>
      <p:bold r:id="rId4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f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fi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benanne.github.io/2014/08/05/spotify-cnns.html" TargetMode="External"/><Relationship Id="rId2" Type="http://schemas.openxmlformats.org/officeDocument/2006/relationships/hyperlink" Target="https://www.kaggle.com/yamaerenay/spotify-dataset-19212020-160k-tracks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6318" y="2081885"/>
            <a:ext cx="952057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음악 추천 알고리즘에 탑승하기</a:t>
            </a:r>
            <a:endParaRPr lang="en-US" altLang="ko-KR" sz="5400" spc="-300" dirty="0" smtClean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40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Spotify music data analysis -</a:t>
            </a:r>
            <a:endParaRPr lang="en-US" altLang="ko-KR" sz="40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27675" y="4574217"/>
            <a:ext cx="3937858" cy="605102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2800" b="1" dirty="0" smtClean="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  박장호</a:t>
            </a:r>
            <a:endParaRPr lang="en-US" altLang="ko-KR" sz="2800" b="1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04373"/>
            <a:ext cx="287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Dataset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1293" y="498947"/>
            <a:ext cx="442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9802" y="1006929"/>
            <a:ext cx="2116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 source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887" y="1750660"/>
            <a:ext cx="6886035" cy="407164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206" y="616560"/>
            <a:ext cx="5341694" cy="534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43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04373"/>
            <a:ext cx="287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Dataset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1293" y="498947"/>
            <a:ext cx="442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9802" y="1006929"/>
            <a:ext cx="2116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 feature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26" y="1673336"/>
            <a:ext cx="11744055" cy="406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5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04373"/>
            <a:ext cx="287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Dataset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1293" y="498947"/>
            <a:ext cx="442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9802" y="1006929"/>
            <a:ext cx="2116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 feature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27733" y="2498529"/>
            <a:ext cx="50756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b="1" dirty="0" smtClean="0"/>
              <a:t>track.csv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2400" b="1" dirty="0" smtClean="0"/>
              <a:t>Rows : 586,672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2400" b="1" dirty="0" smtClean="0"/>
              <a:t>Columns : 20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2400" b="1" dirty="0" smtClean="0"/>
              <a:t>Due : 1922~2021.04</a:t>
            </a:r>
            <a:endParaRPr lang="en-US" altLang="ko-KR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14" y="1394041"/>
            <a:ext cx="5312613" cy="531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3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04373"/>
            <a:ext cx="287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Dataset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1293" y="498947"/>
            <a:ext cx="442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9802" y="1006929"/>
            <a:ext cx="2116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 feature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26522" y="1430109"/>
            <a:ext cx="10272849" cy="5119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altLang="ko-KR" sz="2000" u="sng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r>
              <a:rPr lang="en-US" altLang="ko-KR" sz="2000" u="sng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cousticness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</a:t>
            </a:r>
            <a:r>
              <a:rPr lang="ko-KR" altLang="ko-KR" sz="20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어쿠스틱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정도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(0.0~1.0)</a:t>
            </a:r>
          </a:p>
          <a:p>
            <a:pPr marL="285750" indent="-285750" fontAlgn="base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altLang="ko-KR" sz="2000" u="sng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r>
              <a:rPr lang="en-US" altLang="ko-KR" sz="2000" u="sng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anceability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</a:t>
            </a:r>
            <a:r>
              <a:rPr lang="ko-KR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댄스에 적합한 </a:t>
            </a:r>
            <a:r>
              <a:rPr lang="ko-KR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정도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(0.0~1.0)</a:t>
            </a:r>
            <a:endParaRPr lang="ko-KR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fontAlgn="base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altLang="ko-KR" sz="2000" u="sng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energy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  <a:r>
              <a:rPr lang="ko-KR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격렬하고 </a:t>
            </a:r>
            <a:r>
              <a:rPr lang="ko-KR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활동적인 정도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빠르고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소리가 큰 </a:t>
            </a:r>
            <a:r>
              <a:rPr lang="ko-KR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경향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(0.0 ~ 1.0)</a:t>
            </a:r>
          </a:p>
          <a:p>
            <a:pPr marL="285750" indent="-285750" fontAlgn="base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altLang="ko-KR" sz="2000" u="sng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2000" u="sng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nstrumentalness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</a:t>
            </a:r>
            <a:r>
              <a:rPr lang="ko-KR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보컬 유무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(1.0</a:t>
            </a:r>
            <a:r>
              <a:rPr lang="ko-KR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가까울수록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instrumental)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(0.0 ~ 1.0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285750" indent="-285750" fontAlgn="base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altLang="ko-KR" sz="2000" u="sng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liveness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</a:t>
            </a:r>
            <a:r>
              <a:rPr lang="ko-KR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음원에 관객 소리가 있는 정도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0.8 </a:t>
            </a:r>
            <a:r>
              <a:rPr lang="ko-KR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이상 시 라이브 음원으로 판단 </a:t>
            </a:r>
            <a:r>
              <a:rPr lang="ko-KR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가능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(0.0 ~ 1.0)</a:t>
            </a:r>
            <a:endParaRPr lang="ko-KR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fontAlgn="base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altLang="ko-KR" sz="2000" u="sng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speechness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</a:t>
            </a:r>
            <a:r>
              <a:rPr lang="ko-KR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목소리 </a:t>
            </a:r>
            <a:r>
              <a:rPr lang="ko-KR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정도를 감지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토크쇼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or </a:t>
            </a:r>
            <a:r>
              <a:rPr lang="ko-KR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오디오북은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1.0, 0.66 </a:t>
            </a:r>
            <a:r>
              <a:rPr lang="ko-KR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이상은 대부분 구어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0.33~0.66</a:t>
            </a:r>
            <a:r>
              <a:rPr lang="ko-KR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음악과 구어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랩 포함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), 0.33 </a:t>
            </a:r>
            <a:r>
              <a:rPr lang="ko-KR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미만은 대부분 음악이나 비 언어적 </a:t>
            </a:r>
            <a:r>
              <a:rPr lang="ko-KR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트랙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(0.0 ~ 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1.0)</a:t>
            </a:r>
          </a:p>
          <a:p>
            <a:pPr marL="285750" indent="-285750" fontAlgn="base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altLang="ko-KR" sz="2000" u="sng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valence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</a:t>
            </a:r>
            <a:r>
              <a:rPr lang="ko-KR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긍정적인 </a:t>
            </a:r>
            <a:r>
              <a:rPr lang="ko-KR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정도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0.0 ~ 1.0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285750" indent="-285750" fontAlgn="base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altLang="ko-KR" sz="2000" u="sng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tempo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</a:t>
            </a:r>
            <a:r>
              <a:rPr lang="ko-KR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평균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beats per minute (bpm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285750" indent="-285750" fontAlgn="base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altLang="ko-KR" sz="2000" u="sng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duration_sec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</a:t>
            </a:r>
            <a:r>
              <a:rPr lang="ko-KR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플레이 타임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2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fontAlgn="base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altLang="ko-KR" sz="2000" u="sng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loudness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</a:t>
            </a:r>
            <a:r>
              <a:rPr lang="ko-KR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트랙 전체 소리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(dB) </a:t>
            </a:r>
            <a:r>
              <a:rPr lang="ko-KR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평균화된 트랙 음량을 상대적으로 비교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(-60dB~0dB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285750" indent="-285750" fontAlgn="base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altLang="ko-KR" sz="2000" u="sng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mode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major(1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혹은 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minor(0)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fontAlgn="base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altLang="ko-KR" sz="2000" u="sng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</a:t>
            </a:r>
            <a:r>
              <a:rPr lang="en-US" altLang="ko-KR" sz="2000" u="sng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ey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0 – C , 1 – C#, 2 – D … (0~11)</a:t>
            </a:r>
          </a:p>
          <a:p>
            <a:pPr marL="285750" indent="-285750" fontAlgn="base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altLang="ko-KR" sz="2000" b="1" u="sng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Popularity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유명한 정도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트랙이 </a:t>
            </a:r>
            <a:r>
              <a:rPr lang="ko-KR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플레이 된 </a:t>
            </a:r>
            <a:r>
              <a:rPr lang="ko-KR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횟수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(0~100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964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04373"/>
            <a:ext cx="287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Dataset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1293" y="498947"/>
            <a:ext cx="442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9802" y="1006929"/>
            <a:ext cx="283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 analysis Environment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9802" y="2336197"/>
            <a:ext cx="10272849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Jupyter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Notebook (Visual Studio Code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 3.7.3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Pandas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Numpy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Matplotlib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</a:t>
            </a:r>
            <a:r>
              <a:rPr lang="en-US" altLang="ko-KR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lotly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u="sng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Seaborn</a:t>
            </a:r>
            <a:endParaRPr lang="ko-KR" altLang="ko-KR" u="sng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234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19648" y="2434235"/>
            <a:ext cx="6174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19649" y="2818956"/>
            <a:ext cx="3843270" cy="1647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EDA</a:t>
            </a:r>
            <a:endParaRPr lang="ko-KR" altLang="en-US" sz="6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970467" y="2434235"/>
            <a:ext cx="0" cy="16097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87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04373"/>
            <a:ext cx="287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EDA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1292" y="498947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9802" y="2860857"/>
            <a:ext cx="102728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음악의 특징들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상관관계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장르별 음악의 특징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시간대에 따른 음악의 변천사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가수들의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Popularity</a:t>
            </a:r>
          </a:p>
        </p:txBody>
      </p:sp>
    </p:spTree>
    <p:extLst>
      <p:ext uri="{BB962C8B-B14F-4D97-AF65-F5344CB8AC3E}">
        <p14:creationId xmlns:p14="http://schemas.microsoft.com/office/powerpoint/2010/main" val="13774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04373"/>
            <a:ext cx="287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EDA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1293" y="498947"/>
            <a:ext cx="442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9802" y="1006929"/>
            <a:ext cx="283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Features, Correlation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1" t="9978" r="16955" b="8068"/>
          <a:stretch/>
        </p:blipFill>
        <p:spPr>
          <a:xfrm>
            <a:off x="650631" y="1305576"/>
            <a:ext cx="10032182" cy="5307520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2883878" y="1376261"/>
            <a:ext cx="1690520" cy="15540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031597" y="1305576"/>
            <a:ext cx="1451953" cy="2061557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7214594" y="1972034"/>
            <a:ext cx="1397228" cy="1296786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8819804" y="6613096"/>
            <a:ext cx="626229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75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04373"/>
            <a:ext cx="287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EDA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1293" y="498947"/>
            <a:ext cx="442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9802" y="1006929"/>
            <a:ext cx="283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Features, Correlation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522" y="1376261"/>
            <a:ext cx="4810322" cy="481032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682055" y="6204364"/>
            <a:ext cx="283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Mean : 230 sec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799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04373"/>
            <a:ext cx="287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EDA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1293" y="498947"/>
            <a:ext cx="442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9802" y="1006929"/>
            <a:ext cx="283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Features, Correlation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53" y="1376261"/>
            <a:ext cx="10699707" cy="534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50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460" y="1802517"/>
            <a:ext cx="210683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0814" y="3349491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Intro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15156" y="1802517"/>
            <a:ext cx="201208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20414" y="3349491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Dataset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64756" y="1802517"/>
            <a:ext cx="205424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70014" y="3349491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EDA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75066" y="1802517"/>
            <a:ext cx="20513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9614" y="3349491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Outro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783212" y="3819391"/>
            <a:ext cx="14759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 source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203077" y="4188723"/>
            <a:ext cx="1223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Feedback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136911" y="3819391"/>
            <a:ext cx="1366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Conclusion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92771" y="4188723"/>
            <a:ext cx="16568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 features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711525" y="4558055"/>
            <a:ext cx="16193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 analysis</a:t>
            </a:r>
          </a:p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environment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972434" y="3819391"/>
            <a:ext cx="13967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Feature</a:t>
            </a:r>
          </a:p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Correlation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822860" y="4423722"/>
            <a:ext cx="1688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Genre feature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959084" y="4784721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Time series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169320" y="4558055"/>
            <a:ext cx="1291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Reference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030548" y="5112053"/>
            <a:ext cx="12918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Artist</a:t>
            </a:r>
          </a:p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Popularity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09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2" t="8864" r="9250" b="6088"/>
          <a:stretch/>
        </p:blipFill>
        <p:spPr>
          <a:xfrm>
            <a:off x="822960" y="1376259"/>
            <a:ext cx="10390909" cy="5082887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04373"/>
            <a:ext cx="287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EDA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1293" y="498947"/>
            <a:ext cx="442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9802" y="1006929"/>
            <a:ext cx="283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Genre Feature 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229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9" t="9069" r="9530" b="6026"/>
          <a:stretch/>
        </p:blipFill>
        <p:spPr>
          <a:xfrm>
            <a:off x="1069802" y="1404849"/>
            <a:ext cx="10350198" cy="5012575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04373"/>
            <a:ext cx="287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EDA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1293" y="498947"/>
            <a:ext cx="442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9802" y="1006929"/>
            <a:ext cx="283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Genre Feature 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952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1" t="8925" r="9599" b="5737"/>
          <a:stretch/>
        </p:blipFill>
        <p:spPr>
          <a:xfrm>
            <a:off x="822960" y="1376259"/>
            <a:ext cx="10304500" cy="506201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04373"/>
            <a:ext cx="287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EDA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1293" y="498947"/>
            <a:ext cx="442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9802" y="1006929"/>
            <a:ext cx="283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Genre Feature 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476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3" t="8836" r="9386" b="5681"/>
          <a:stretch/>
        </p:blipFill>
        <p:spPr>
          <a:xfrm>
            <a:off x="822960" y="1404796"/>
            <a:ext cx="10332402" cy="5109906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04373"/>
            <a:ext cx="287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EDA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1293" y="498947"/>
            <a:ext cx="442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9802" y="1006929"/>
            <a:ext cx="283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Genre Feature 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740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6" t="8490" r="9590" b="6172"/>
          <a:stretch/>
        </p:blipFill>
        <p:spPr>
          <a:xfrm>
            <a:off x="822959" y="1394039"/>
            <a:ext cx="10349345" cy="5092535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04373"/>
            <a:ext cx="287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EDA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1293" y="498947"/>
            <a:ext cx="442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9802" y="1006929"/>
            <a:ext cx="283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Time Series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748" y="5147589"/>
            <a:ext cx="1521905" cy="95575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632" y="5100313"/>
            <a:ext cx="1231444" cy="951351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5195455" y="2543695"/>
            <a:ext cx="864523" cy="1529541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417693" y="1422575"/>
            <a:ext cx="3777762" cy="1529541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18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9" t="8200" r="8755" b="5302"/>
          <a:stretch/>
        </p:blipFill>
        <p:spPr>
          <a:xfrm>
            <a:off x="822959" y="1394038"/>
            <a:ext cx="10486154" cy="5139765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04373"/>
            <a:ext cx="287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EDA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1293" y="498947"/>
            <a:ext cx="442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9802" y="1006929"/>
            <a:ext cx="283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Time Series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378336" y="3208713"/>
            <a:ext cx="704326" cy="1030778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434" y="1300993"/>
            <a:ext cx="2305399" cy="2305399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6933330" y="3005050"/>
            <a:ext cx="448887" cy="407323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9473330" y="1778978"/>
            <a:ext cx="448887" cy="407323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0455155" y="1557250"/>
            <a:ext cx="520416" cy="4959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37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7" t="8294" r="9522" b="5788"/>
          <a:stretch/>
        </p:blipFill>
        <p:spPr>
          <a:xfrm>
            <a:off x="822959" y="1394040"/>
            <a:ext cx="10392205" cy="5139764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04373"/>
            <a:ext cx="287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EDA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1293" y="498947"/>
            <a:ext cx="442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9802" y="1006929"/>
            <a:ext cx="283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Time Series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6916705" y="1849581"/>
            <a:ext cx="448887" cy="407323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556" y="2883661"/>
            <a:ext cx="1802639" cy="1802639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9388355" y="1694411"/>
            <a:ext cx="520416" cy="49599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462" y="77142"/>
            <a:ext cx="1565501" cy="1565501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10455155" y="1557250"/>
            <a:ext cx="520416" cy="4959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0222656" y="2812527"/>
            <a:ext cx="448887" cy="407323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0"/>
          <a:stretch/>
        </p:blipFill>
        <p:spPr>
          <a:xfrm>
            <a:off x="9020908" y="3323385"/>
            <a:ext cx="2023803" cy="143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65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04373"/>
            <a:ext cx="287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EDA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1293" y="498947"/>
            <a:ext cx="442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9802" y="1006929"/>
            <a:ext cx="283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Artist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085" y="1376260"/>
            <a:ext cx="5379435" cy="537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3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04373"/>
            <a:ext cx="287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EDA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1293" y="498947"/>
            <a:ext cx="442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9802" y="1006929"/>
            <a:ext cx="283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Artist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1" t="8616" r="9182"/>
          <a:stretch/>
        </p:blipFill>
        <p:spPr>
          <a:xfrm>
            <a:off x="1069802" y="1376261"/>
            <a:ext cx="9385069" cy="5167971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3738471" y="5829992"/>
            <a:ext cx="520416" cy="4959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348668" y="5730238"/>
            <a:ext cx="520416" cy="81399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9468712" y="5791197"/>
            <a:ext cx="448887" cy="534787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60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19648" y="2434235"/>
            <a:ext cx="6174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19649" y="2818956"/>
            <a:ext cx="3843270" cy="1647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Outro</a:t>
            </a:r>
            <a:endParaRPr lang="ko-KR" altLang="en-US" sz="6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970467" y="2434235"/>
            <a:ext cx="0" cy="16097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14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19648" y="2434235"/>
            <a:ext cx="6174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19649" y="2818956"/>
            <a:ext cx="3843270" cy="1647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Intro</a:t>
            </a:r>
            <a:endParaRPr lang="ko-KR" altLang="en-US" sz="6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970467" y="2434235"/>
            <a:ext cx="0" cy="16097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73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04373"/>
            <a:ext cx="287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Outro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1293" y="498947"/>
            <a:ext cx="442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9802" y="1006929"/>
            <a:ext cx="283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Conclusion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4042" y="1620028"/>
            <a:ext cx="102728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Spotify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labeling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실제로 유효하게 작동한다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 </a:t>
            </a:r>
            <a:r>
              <a:rPr lang="en-US" altLang="ko-KR" sz="1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비법을 손에 넣었다</a:t>
            </a:r>
            <a:r>
              <a:rPr lang="en-US" altLang="ko-KR" sz="1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!)</a:t>
            </a:r>
          </a:p>
          <a:p>
            <a:pPr marL="342900" indent="-342900" fontAlgn="base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최근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energy, loudness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음악이 대중적인 인지도를 얻는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추세다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fontAlgn="base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반대로 </a:t>
            </a:r>
            <a:r>
              <a:rPr lang="en-US" altLang="ko-KR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acousticness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instrumental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음악은 대중적인 인지도를 얻지 못한다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342900" indent="-342900" fontAlgn="base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K-POP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위의 조건을 어느정도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충족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하는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편이다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(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세계 기준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26522" y="4559233"/>
            <a:ext cx="93394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-&gt; K-POP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트렌드를 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많이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배워본다면 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승산이 있지 않을까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134897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04373"/>
            <a:ext cx="287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Outro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1293" y="498947"/>
            <a:ext cx="442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9802" y="1006929"/>
            <a:ext cx="283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Feedback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4042" y="1989560"/>
            <a:ext cx="102728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하위 장르를 제대로 구분할 방법이 필요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(indie rock, indie pop, etc…)</a:t>
            </a:r>
          </a:p>
          <a:p>
            <a:pPr marL="342900" indent="-342900" fontAlgn="base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변인들이 만들어지는 원리 파악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(ex : </a:t>
            </a:r>
            <a:r>
              <a:rPr lang="en-US" altLang="ko-KR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danceability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측정되는 구조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342900" indent="-342900" fontAlgn="base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Outlier,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주제와 거리가 먼 데이터 전처리 필요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아동 애니메이션 주제가 등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…)</a:t>
            </a:r>
          </a:p>
          <a:p>
            <a:pPr marL="342900" indent="-342900" fontAlgn="base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mode, key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활용한 음악적 접근의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EDA 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fontAlgn="base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사회 현상과 밀접하게 분석도 필요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fontAlgn="base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*10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단위로 더 </a:t>
            </a: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디테일하게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분석하는 것도 </a:t>
            </a: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좋아보인다</a:t>
            </a:r>
            <a:r>
              <a:rPr lang="en-US" altLang="ko-KR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fontAlgn="base">
              <a:lnSpc>
                <a:spcPct val="200000"/>
              </a:lnSpc>
              <a:buFont typeface="+mj-lt"/>
              <a:buAutoNum type="arabicPeriod"/>
            </a:pP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fontAlgn="base">
              <a:lnSpc>
                <a:spcPct val="200000"/>
              </a:lnSpc>
              <a:buFont typeface="+mj-lt"/>
              <a:buAutoNum type="arabicPeriod"/>
            </a:pPr>
            <a:endParaRPr lang="ko-KR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407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04373"/>
            <a:ext cx="287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Outro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1293" y="498947"/>
            <a:ext cx="442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9802" y="1006929"/>
            <a:ext cx="2116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Reference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4041" y="1849285"/>
            <a:ext cx="988069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Dataset : </a:t>
            </a:r>
            <a:r>
              <a:rPr lang="en-US" altLang="ko-KR" b="1" dirty="0" smtClean="0">
                <a:hlinkClick r:id="rId2"/>
              </a:rPr>
              <a:t>https</a:t>
            </a:r>
            <a:r>
              <a:rPr lang="en-US" altLang="ko-KR" b="1" dirty="0">
                <a:hlinkClick r:id="rId2"/>
              </a:rPr>
              <a:t>://</a:t>
            </a:r>
            <a:r>
              <a:rPr lang="en-US" altLang="ko-KR" b="1" dirty="0" smtClean="0">
                <a:hlinkClick r:id="rId2"/>
              </a:rPr>
              <a:t>www.kaggle.com/yamaerenay/spotify-dataset-19212020-160k-tracks</a:t>
            </a: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Recommending music on Spotify with deep </a:t>
            </a:r>
            <a:r>
              <a:rPr lang="en-US" altLang="ko-KR" b="1" dirty="0" smtClean="0"/>
              <a:t>learning (</a:t>
            </a:r>
            <a:r>
              <a:rPr lang="en-US" altLang="ko-KR" b="1" dirty="0" smtClean="0">
                <a:hlinkClick r:id="rId3"/>
              </a:rPr>
              <a:t>https</a:t>
            </a:r>
            <a:r>
              <a:rPr lang="en-US" altLang="ko-KR" b="1" dirty="0">
                <a:hlinkClick r:id="rId3"/>
              </a:rPr>
              <a:t>://</a:t>
            </a:r>
            <a:r>
              <a:rPr lang="en-US" altLang="ko-KR" b="1" dirty="0" smtClean="0">
                <a:hlinkClick r:id="rId3"/>
              </a:rPr>
              <a:t>benanne.github.io/2014/08/05/spotify-cnns.html</a:t>
            </a:r>
            <a:r>
              <a:rPr lang="en-US" altLang="ko-KR" b="1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Spotify Web API (https</a:t>
            </a:r>
            <a:r>
              <a:rPr lang="en-US" altLang="ko-KR" b="1" dirty="0"/>
              <a:t>://</a:t>
            </a:r>
            <a:r>
              <a:rPr lang="en-US" altLang="ko-KR" b="1" dirty="0" smtClean="0"/>
              <a:t>developer.Spotify.com/documentation/web-api/reference)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스포티파이가 </a:t>
            </a:r>
            <a:r>
              <a:rPr lang="ko-KR" altLang="en-US" b="1" dirty="0"/>
              <a:t>추천 맛집이 된 세 가지 </a:t>
            </a:r>
            <a:r>
              <a:rPr lang="ko-KR" altLang="en-US" b="1" dirty="0" smtClean="0"/>
              <a:t>이유 </a:t>
            </a:r>
            <a:r>
              <a:rPr lang="en-US" altLang="ko-KR" b="1" dirty="0" smtClean="0"/>
              <a:t>(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https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://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maily.so/musicdata/posts/171104)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922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04373"/>
            <a:ext cx="287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Intro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1293" y="498947"/>
            <a:ext cx="442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5317" y="1717670"/>
            <a:ext cx="45817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동영상 스트리밍   </a:t>
            </a:r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2" t="36363" r="3495" b="34909"/>
          <a:stretch/>
        </p:blipFill>
        <p:spPr>
          <a:xfrm>
            <a:off x="4904508" y="1024998"/>
            <a:ext cx="6334298" cy="197011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53010" y="4441588"/>
            <a:ext cx="45817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음악 스트리밍   </a:t>
            </a:r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162" y="3420134"/>
            <a:ext cx="5248005" cy="275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7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04373"/>
            <a:ext cx="287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Intro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1293" y="498947"/>
            <a:ext cx="442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667" y="2990676"/>
            <a:ext cx="2116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</a:t>
            </a:r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</a:t>
            </a:r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꿈은</a:t>
            </a:r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…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522" y="1294881"/>
            <a:ext cx="7786601" cy="43827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79747" y="5886275"/>
            <a:ext cx="1000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작곡</a:t>
            </a:r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38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04373"/>
            <a:ext cx="287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Intro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1293" y="498947"/>
            <a:ext cx="442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522" y="1332112"/>
            <a:ext cx="5250897" cy="393817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447818" y="5613248"/>
            <a:ext cx="4989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독보적인 음악 추천 알고리즘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011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04373"/>
            <a:ext cx="287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Intro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1293" y="498947"/>
            <a:ext cx="442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222" y="1259604"/>
            <a:ext cx="8252944" cy="342830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93" y="2518955"/>
            <a:ext cx="7943451" cy="38220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714337" y="1573923"/>
            <a:ext cx="6812218" cy="21236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66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Spotify</a:t>
            </a:r>
            <a:r>
              <a:rPr lang="ko-KR" altLang="en-US" sz="66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</a:t>
            </a:r>
            <a:r>
              <a:rPr lang="en-US" altLang="ko-KR" sz="66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</a:t>
            </a:r>
            <a:r>
              <a:rPr lang="ko-KR" altLang="en-US" sz="6600" spc="-15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는어떤</a:t>
            </a:r>
            <a:r>
              <a:rPr lang="ko-KR" altLang="en-US" sz="66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모습일까</a:t>
            </a:r>
            <a:r>
              <a:rPr lang="en-US" altLang="ko-KR" sz="66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66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14337" y="3697581"/>
            <a:ext cx="7110798" cy="212365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66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어떤 </a:t>
            </a:r>
            <a:r>
              <a:rPr lang="en-US" altLang="ko-KR" sz="66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connection</a:t>
            </a:r>
            <a:r>
              <a:rPr lang="ko-KR" altLang="en-US" sz="66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만들 수 있을까</a:t>
            </a:r>
            <a:r>
              <a:rPr lang="en-US" altLang="ko-KR" sz="66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66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414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19648" y="2434235"/>
            <a:ext cx="6174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19649" y="2818956"/>
            <a:ext cx="3843270" cy="1647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Dataset</a:t>
            </a:r>
            <a:endParaRPr lang="ko-KR" altLang="en-US" sz="6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970467" y="2434235"/>
            <a:ext cx="0" cy="16097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68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04373"/>
            <a:ext cx="287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Dataset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1293" y="498947"/>
            <a:ext cx="442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9802" y="1006929"/>
            <a:ext cx="2116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 source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31" y="1545387"/>
            <a:ext cx="11649683" cy="355464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6522" y="5379871"/>
            <a:ext cx="8385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dirty="0"/>
              <a:t>Spotify Dataset 1922-2021, ~600k </a:t>
            </a:r>
            <a:r>
              <a:rPr lang="en-US" altLang="ko-KR" b="1" dirty="0" smtClean="0"/>
              <a:t>Tracks (</a:t>
            </a:r>
            <a:r>
              <a:rPr lang="en-US" altLang="ko-KR" b="1" dirty="0" err="1" smtClean="0"/>
              <a:t>Kaggle</a:t>
            </a:r>
            <a:r>
              <a:rPr lang="en-US" altLang="ko-KR" b="1" dirty="0" smtClean="0"/>
              <a:t>)</a:t>
            </a:r>
          </a:p>
          <a:p>
            <a:pPr fontAlgn="base"/>
            <a:r>
              <a:rPr lang="en-US" altLang="ko-KR" b="1" dirty="0" smtClean="0"/>
              <a:t>-Audio </a:t>
            </a:r>
            <a:r>
              <a:rPr lang="en-US" altLang="ko-KR" b="1" dirty="0"/>
              <a:t>features of ~600k songs released in between 1922 and </a:t>
            </a:r>
            <a:r>
              <a:rPr lang="en-US" altLang="ko-KR" b="1" dirty="0" smtClean="0"/>
              <a:t>2021</a:t>
            </a:r>
          </a:p>
          <a:p>
            <a:pPr fontAlgn="base"/>
            <a:endParaRPr lang="en-US" altLang="ko-KR" b="1" dirty="0" smtClean="0"/>
          </a:p>
          <a:p>
            <a:pPr fontAlgn="base"/>
            <a:r>
              <a:rPr lang="en-US" altLang="ko-KR" b="1" dirty="0" smtClean="0"/>
              <a:t>Spotify Web API, </a:t>
            </a:r>
            <a:r>
              <a:rPr lang="en-US" altLang="ko-KR" b="1" dirty="0" err="1" smtClean="0"/>
              <a:t>Spotipy</a:t>
            </a:r>
            <a:r>
              <a:rPr lang="en-US" altLang="ko-KR" b="1" dirty="0" smtClean="0"/>
              <a:t> (Python module for Spotify Web Server)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63098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2126</TotalTime>
  <Words>615</Words>
  <Application>Microsoft Office PowerPoint</Application>
  <PresentationFormat>와이드스크린</PresentationFormat>
  <Paragraphs>163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나눔스퀘어 ExtraBold</vt:lpstr>
      <vt:lpstr>나눔스퀘어 Bold</vt:lpstr>
      <vt:lpstr>나눔스퀘어</vt:lpstr>
      <vt:lpstr>맑은 고딕</vt:lpstr>
      <vt:lpstr>Arial</vt:lpstr>
      <vt:lpstr>나눔고딕 ExtraBold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rentalhub-lg 15</cp:lastModifiedBy>
  <cp:revision>166</cp:revision>
  <dcterms:created xsi:type="dcterms:W3CDTF">2017-05-29T09:12:16Z</dcterms:created>
  <dcterms:modified xsi:type="dcterms:W3CDTF">2021-06-28T07:52:57Z</dcterms:modified>
</cp:coreProperties>
</file>