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8"/>
  </p:notesMasterIdLst>
  <p:sldIdLst>
    <p:sldId id="257" r:id="rId2"/>
    <p:sldId id="283" r:id="rId3"/>
    <p:sldId id="258" r:id="rId4"/>
    <p:sldId id="270" r:id="rId5"/>
    <p:sldId id="272" r:id="rId6"/>
    <p:sldId id="279" r:id="rId7"/>
    <p:sldId id="281" r:id="rId8"/>
    <p:sldId id="271" r:id="rId9"/>
    <p:sldId id="282" r:id="rId10"/>
    <p:sldId id="275" r:id="rId11"/>
    <p:sldId id="276" r:id="rId12"/>
    <p:sldId id="278" r:id="rId13"/>
    <p:sldId id="298" r:id="rId14"/>
    <p:sldId id="285" r:id="rId15"/>
    <p:sldId id="284" r:id="rId16"/>
    <p:sldId id="264" r:id="rId17"/>
    <p:sldId id="287" r:id="rId18"/>
    <p:sldId id="292" r:id="rId19"/>
    <p:sldId id="288" r:id="rId20"/>
    <p:sldId id="291" r:id="rId21"/>
    <p:sldId id="295" r:id="rId22"/>
    <p:sldId id="294" r:id="rId23"/>
    <p:sldId id="293" r:id="rId24"/>
    <p:sldId id="297" r:id="rId25"/>
    <p:sldId id="296" r:id="rId26"/>
    <p:sldId id="269" r:id="rId27"/>
  </p:sldIdLst>
  <p:sldSz cx="12192000" cy="6858000"/>
  <p:notesSz cx="6858000" cy="9144000"/>
  <p:embeddedFontLst>
    <p:embeddedFont>
      <p:font typeface="나눔스퀘어" panose="020B0600000101010101" pitchFamily="50" charset="-127"/>
      <p:regular r:id="rId29"/>
    </p:embeddedFont>
    <p:embeddedFont>
      <p:font typeface="나눔스퀘어_ac ExtraBold" panose="020B0600000101010101" pitchFamily="50" charset="-127"/>
      <p:bold r:id="rId30"/>
    </p:embeddedFont>
    <p:embeddedFont>
      <p:font typeface="나눔스퀘어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나눔스퀘어 Bold" panose="020B0600000101010101" pitchFamily="50" charset="-127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4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30.png"/><Relationship Id="rId5" Type="http://schemas.openxmlformats.org/officeDocument/2006/relationships/image" Target="../media/image40.png"/><Relationship Id="rId10" Type="http://schemas.openxmlformats.org/officeDocument/2006/relationships/image" Target="../media/image29.png"/><Relationship Id="rId4" Type="http://schemas.openxmlformats.org/officeDocument/2006/relationships/image" Target="../media/image39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2382" y="1013120"/>
            <a:ext cx="91072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Analyzing </a:t>
            </a:r>
          </a:p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World’s Covid-19 to predict Korea’s Covid-19 trends</a:t>
            </a:r>
          </a:p>
          <a:p>
            <a:pPr algn="ctr"/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76587" y="3666564"/>
            <a:ext cx="4638826" cy="121020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컴퓨터정보통신공학과 </a:t>
            </a:r>
            <a:r>
              <a:rPr lang="en-US" altLang="ko-KR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B789011 </a:t>
            </a:r>
            <a:r>
              <a:rPr lang="ko-KR" altLang="en-US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김성훈</a:t>
            </a:r>
            <a:endParaRPr lang="en-US" altLang="ko-KR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컴퓨터정보통신공학과 </a:t>
            </a:r>
            <a:r>
              <a:rPr lang="en-US" altLang="ko-KR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B789029 </a:t>
            </a:r>
            <a:r>
              <a:rPr lang="ko-KR" altLang="en-US" dirty="0" err="1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성정현</a:t>
            </a:r>
            <a:endParaRPr lang="en-US" altLang="ko-KR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글로벌경영학과            </a:t>
            </a:r>
            <a:r>
              <a:rPr lang="en-US" altLang="ko-KR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B393042 </a:t>
            </a:r>
            <a:r>
              <a:rPr lang="ko-KR" altLang="en-US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박장호</a:t>
            </a:r>
            <a:endParaRPr lang="en-US" altLang="ko-KR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E200DAA-E24E-4A85-9483-10DEE5FFF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66" y="1287321"/>
            <a:ext cx="4236384" cy="507665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B2DFCA8-21DA-4763-A3B8-CB074A70B2AB}"/>
              </a:ext>
            </a:extLst>
          </p:cNvPr>
          <p:cNvSpPr/>
          <p:nvPr/>
        </p:nvSpPr>
        <p:spPr>
          <a:xfrm>
            <a:off x="3478305" y="2132662"/>
            <a:ext cx="1165412" cy="3385975"/>
          </a:xfrm>
          <a:prstGeom prst="ellipse">
            <a:avLst/>
          </a:prstGeom>
          <a:solidFill>
            <a:srgbClr val="D0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AFEAE-5A39-400A-8927-F0952EEDF6E0}"/>
              </a:ext>
            </a:extLst>
          </p:cNvPr>
          <p:cNvSpPr txBox="1"/>
          <p:nvPr/>
        </p:nvSpPr>
        <p:spPr>
          <a:xfrm>
            <a:off x="6553048" y="1098676"/>
            <a:ext cx="4236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Too many missing values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8849A-67C6-4298-BFF6-B631E86C6ED9}"/>
              </a:ext>
            </a:extLst>
          </p:cNvPr>
          <p:cNvSpPr txBox="1"/>
          <p:nvPr/>
        </p:nvSpPr>
        <p:spPr>
          <a:xfrm>
            <a:off x="3359404" y="2843398"/>
            <a:ext cx="5502391" cy="2800767"/>
          </a:xfrm>
          <a:prstGeom prst="rect">
            <a:avLst/>
          </a:prstGeom>
          <a:solidFill>
            <a:srgbClr val="C00000">
              <a:alpha val="7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/>
              <a:t>Delete </a:t>
            </a:r>
          </a:p>
          <a:p>
            <a:r>
              <a:rPr lang="en-US" altLang="ko-KR" sz="8800" dirty="0"/>
              <a:t>COLUMN!</a:t>
            </a:r>
            <a:endParaRPr lang="ko-KR" altLang="en-US" sz="8800" dirty="0"/>
          </a:p>
        </p:txBody>
      </p:sp>
      <p:sp>
        <p:nvSpPr>
          <p:cNvPr id="14" name="TextBox 13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4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7722AFE7-6631-4413-8C0A-C1E9D6BB7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" b="15313"/>
          <a:stretch/>
        </p:blipFill>
        <p:spPr>
          <a:xfrm>
            <a:off x="1069803" y="1573924"/>
            <a:ext cx="3667125" cy="3835302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CD5F2A8-4FE2-4A1C-95B4-D2D785DB3632}"/>
              </a:ext>
            </a:extLst>
          </p:cNvPr>
          <p:cNvSpPr/>
          <p:nvPr/>
        </p:nvSpPr>
        <p:spPr>
          <a:xfrm>
            <a:off x="3511684" y="2032204"/>
            <a:ext cx="671209" cy="221878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A91D5-2694-469B-939A-B37228BE430D}"/>
              </a:ext>
            </a:extLst>
          </p:cNvPr>
          <p:cNvSpPr txBox="1"/>
          <p:nvPr/>
        </p:nvSpPr>
        <p:spPr>
          <a:xfrm>
            <a:off x="5341202" y="1573923"/>
            <a:ext cx="57809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Starting point,</a:t>
            </a:r>
          </a:p>
          <a:p>
            <a:r>
              <a:rPr lang="en-US" altLang="ko-KR" sz="4400" b="1" dirty="0"/>
              <a:t>zero </a:t>
            </a:r>
            <a:r>
              <a:rPr lang="en-US" altLang="ko-KR" sz="4400" b="1" dirty="0" err="1"/>
              <a:t>datas</a:t>
            </a:r>
            <a:r>
              <a:rPr lang="en-US" altLang="ko-KR" sz="4400" b="1" dirty="0"/>
              <a:t> are in NA</a:t>
            </a:r>
            <a:endParaRPr lang="ko-KR" altLang="en-US" sz="4400" b="1" dirty="0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144377B5-DC8E-43D0-966A-D82014076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46" y="3725701"/>
            <a:ext cx="6721620" cy="2143288"/>
          </a:xfrm>
          <a:prstGeom prst="rect">
            <a:avLst/>
          </a:prstGeom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28FB0DBC-8134-4909-85C7-5B1F09A4CC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3"/>
          <a:stretch/>
        </p:blipFill>
        <p:spPr>
          <a:xfrm>
            <a:off x="1069802" y="1573924"/>
            <a:ext cx="3667125" cy="38353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5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7F9577F4-F4C4-4C3B-977F-82FE3C960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7" y="1268942"/>
            <a:ext cx="3342608" cy="5090111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AE2F95BA-F640-4304-AECC-AEB4B6596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22" y="1952625"/>
            <a:ext cx="6553200" cy="3429000"/>
          </a:xfrm>
          <a:prstGeom prst="rect">
            <a:avLst/>
          </a:prstGeom>
        </p:spPr>
      </p:pic>
      <p:pic>
        <p:nvPicPr>
          <p:cNvPr id="26" name="그림 25" descr="테이블이(가) 표시된 사진&#10;&#10;자동 생성된 설명">
            <a:extLst>
              <a:ext uri="{FF2B5EF4-FFF2-40B4-BE49-F238E27FC236}">
                <a16:creationId xmlns:a16="http://schemas.microsoft.com/office/drawing/2014/main" id="{53B54F63-AA1F-44ED-A7A9-77FE22DFE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73" y="871132"/>
            <a:ext cx="3566719" cy="55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5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53" y="1083722"/>
            <a:ext cx="9178919" cy="5019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147156" y="1608526"/>
            <a:ext cx="798022" cy="2152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375002" y="3933272"/>
            <a:ext cx="2698234" cy="656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6A91D5-2694-469B-939A-B37228BE430D}"/>
              </a:ext>
            </a:extLst>
          </p:cNvPr>
          <p:cNvSpPr txBox="1"/>
          <p:nvPr/>
        </p:nvSpPr>
        <p:spPr>
          <a:xfrm>
            <a:off x="3287958" y="5998536"/>
            <a:ext cx="5780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Deleting outliers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10908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6522" y="4145719"/>
            <a:ext cx="6783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Deleting other </a:t>
            </a:r>
            <a:r>
              <a:rPr lang="en-US" altLang="ko-KR" sz="3200" b="1" dirty="0" smtClean="0"/>
              <a:t>Y variable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75" y="2100404"/>
            <a:ext cx="9268684" cy="12594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89775" y="2836167"/>
            <a:ext cx="7390744" cy="49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48321" y="2730136"/>
            <a:ext cx="9528489" cy="0"/>
          </a:xfrm>
          <a:prstGeom prst="straightConnector1">
            <a:avLst/>
          </a:prstGeom>
          <a:ln w="984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5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7" y="1205280"/>
            <a:ext cx="10705297" cy="529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D124E65-8C59-4C28-B451-364D59C89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017685"/>
            <a:ext cx="10517778" cy="4285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46D29B-C2DF-4746-8E47-95732EA8D722}"/>
              </a:ext>
            </a:extLst>
          </p:cNvPr>
          <p:cNvSpPr txBox="1"/>
          <p:nvPr/>
        </p:nvSpPr>
        <p:spPr>
          <a:xfrm>
            <a:off x="6194252" y="5257415"/>
            <a:ext cx="90175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Columns : 47</a:t>
            </a:r>
          </a:p>
          <a:p>
            <a:r>
              <a:rPr lang="en-US" altLang="ko-KR" sz="2800" b="1" dirty="0"/>
              <a:t>Values : 91,236</a:t>
            </a:r>
          </a:p>
          <a:p>
            <a:r>
              <a:rPr lang="en-US" altLang="ko-KR" sz="2800" b="1" dirty="0"/>
              <a:t>Countries : 190</a:t>
            </a:r>
            <a:endParaRPr lang="ko-KR" altLang="en-US" sz="2800" b="1" dirty="0"/>
          </a:p>
          <a:p>
            <a:endParaRPr lang="ko-KR" altLang="en-US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B22FC-EAD4-4E0B-B36A-9AF716A512CF}"/>
              </a:ext>
            </a:extLst>
          </p:cNvPr>
          <p:cNvSpPr txBox="1"/>
          <p:nvPr/>
        </p:nvSpPr>
        <p:spPr>
          <a:xfrm>
            <a:off x="1482974" y="5267968"/>
            <a:ext cx="3244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Columns : 70</a:t>
            </a:r>
          </a:p>
          <a:p>
            <a:r>
              <a:rPr lang="en-US" altLang="ko-KR" sz="2800" b="1" dirty="0"/>
              <a:t>Values : 120,556</a:t>
            </a:r>
          </a:p>
          <a:p>
            <a:r>
              <a:rPr lang="en-US" altLang="ko-KR" sz="2800" b="1" dirty="0"/>
              <a:t>Countries : 244</a:t>
            </a:r>
            <a:endParaRPr lang="ko-KR" altLang="en-US" sz="2800" b="1" dirty="0"/>
          </a:p>
          <a:p>
            <a:endParaRPr lang="ko-KR" altLang="en-US" sz="2800" b="1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EB87A6C-029F-4B16-B893-7D199BC18C4A}"/>
              </a:ext>
            </a:extLst>
          </p:cNvPr>
          <p:cNvSpPr/>
          <p:nvPr/>
        </p:nvSpPr>
        <p:spPr>
          <a:xfrm>
            <a:off x="4826175" y="5720293"/>
            <a:ext cx="1171575" cy="49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02626" y="1113378"/>
            <a:ext cx="770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Our target : </a:t>
            </a:r>
            <a:r>
              <a:rPr lang="en-US" altLang="ko-KR" b="1" dirty="0" smtClean="0"/>
              <a:t>Expecting Korea’s COVID-19 cases trends (</a:t>
            </a:r>
            <a:r>
              <a:rPr lang="en-US" altLang="ko-KR" b="1" dirty="0" err="1" smtClean="0"/>
              <a:t>new_cases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14" y="1573923"/>
            <a:ext cx="3311525" cy="37864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53738" y="5360356"/>
            <a:ext cx="1895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 smtClean="0"/>
              <a:t>train_data</a:t>
            </a:r>
            <a:endParaRPr lang="en-US" altLang="ko-KR" b="1" i="1" dirty="0" smtClean="0"/>
          </a:p>
          <a:p>
            <a:r>
              <a:rPr lang="en-US" altLang="ko-KR" dirty="0" smtClean="0"/>
              <a:t>Columns : 44</a:t>
            </a:r>
          </a:p>
          <a:p>
            <a:r>
              <a:rPr lang="en-US" altLang="ko-KR" dirty="0" smtClean="0"/>
              <a:t>Rows : 91,236</a:t>
            </a:r>
          </a:p>
          <a:p>
            <a:r>
              <a:rPr lang="en-US" altLang="ko-KR" dirty="0" err="1" smtClean="0"/>
              <a:t>Contries</a:t>
            </a:r>
            <a:r>
              <a:rPr lang="en-US" altLang="ko-KR" dirty="0" smtClean="0"/>
              <a:t> : 190 (~ 21.3.26)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98" y="1573922"/>
            <a:ext cx="2996737" cy="37862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88925" y="5360356"/>
            <a:ext cx="2213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 smtClean="0"/>
              <a:t>test_data</a:t>
            </a:r>
            <a:endParaRPr lang="en-US" altLang="ko-KR" b="1" i="1" dirty="0" smtClean="0"/>
          </a:p>
          <a:p>
            <a:r>
              <a:rPr lang="en-US" altLang="ko-KR" dirty="0" smtClean="0"/>
              <a:t>Columns : 44</a:t>
            </a:r>
          </a:p>
          <a:p>
            <a:r>
              <a:rPr lang="en-US" altLang="ko-KR" dirty="0" smtClean="0"/>
              <a:t>Rows : 500 (0.61%)</a:t>
            </a:r>
          </a:p>
          <a:p>
            <a:r>
              <a:rPr lang="en-US" altLang="ko-KR" dirty="0" err="1" smtClean="0"/>
              <a:t>Contry</a:t>
            </a:r>
            <a:r>
              <a:rPr lang="en-US" altLang="ko-KR" dirty="0" smtClean="0"/>
              <a:t> : Korea</a:t>
            </a:r>
          </a:p>
          <a:p>
            <a:r>
              <a:rPr lang="en-US" altLang="ko-KR" dirty="0" smtClean="0"/>
              <a:t>(~ 21.5.13)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522098" y="1737621"/>
            <a:ext cx="401216" cy="356345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24827" y="1573922"/>
            <a:ext cx="426154" cy="378626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1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17" y="989148"/>
            <a:ext cx="5274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There were factors with</a:t>
            </a:r>
          </a:p>
          <a:p>
            <a:r>
              <a:rPr lang="en-US" altLang="ko-KR" sz="3200" dirty="0" smtClean="0"/>
              <a:t>Shallow, or bad effects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0032" y="2910572"/>
            <a:ext cx="6083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◎ </a:t>
            </a:r>
            <a:r>
              <a:rPr lang="en-US" altLang="ko-KR" dirty="0" err="1" smtClean="0"/>
              <a:t>positive_rate</a:t>
            </a:r>
            <a:endParaRPr lang="en-US" altLang="ko-KR" dirty="0" smtClean="0"/>
          </a:p>
          <a:p>
            <a:r>
              <a:rPr lang="ko-KR" altLang="en-US" dirty="0" smtClean="0"/>
              <a:t>◎ </a:t>
            </a:r>
            <a:r>
              <a:rPr lang="en-US" altLang="ko-KR" dirty="0" err="1" smtClean="0"/>
              <a:t>extreme_poverty</a:t>
            </a:r>
            <a:endParaRPr lang="en-US" altLang="ko-KR" dirty="0" smtClean="0"/>
          </a:p>
          <a:p>
            <a:r>
              <a:rPr lang="ko-KR" altLang="en-US" dirty="0"/>
              <a:t>◎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cvd_death_rate</a:t>
            </a:r>
            <a:endParaRPr lang="en-US" altLang="ko-KR" dirty="0" smtClean="0"/>
          </a:p>
          <a:p>
            <a:r>
              <a:rPr lang="ko-KR" altLang="en-US" dirty="0"/>
              <a:t>◎</a:t>
            </a:r>
            <a:r>
              <a:rPr lang="en-US" altLang="ko-KR" dirty="0"/>
              <a:t> </a:t>
            </a:r>
            <a:r>
              <a:rPr lang="en-US" altLang="ko-KR" dirty="0" err="1" smtClean="0"/>
              <a:t>female_smokers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They are </a:t>
            </a:r>
            <a:r>
              <a:rPr lang="en-US" altLang="ko-KR" dirty="0" err="1" smtClean="0"/>
              <a:t>alomost</a:t>
            </a:r>
            <a:r>
              <a:rPr lang="en-US" altLang="ko-KR" dirty="0" smtClean="0"/>
              <a:t> all constant values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1083722"/>
            <a:ext cx="5164571" cy="577427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55532" y="4555375"/>
            <a:ext cx="435753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58278" y="5522422"/>
            <a:ext cx="435753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55531" y="5638802"/>
            <a:ext cx="435753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55530" y="5854932"/>
            <a:ext cx="435753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5691" r="14989" b="-4593"/>
          <a:stretch/>
        </p:blipFill>
        <p:spPr>
          <a:xfrm>
            <a:off x="9135583" y="1407757"/>
            <a:ext cx="2510443" cy="4832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" t="192" r="12095" b="3644"/>
          <a:stretch/>
        </p:blipFill>
        <p:spPr>
          <a:xfrm>
            <a:off x="5914590" y="1418968"/>
            <a:ext cx="2801389" cy="448887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4508" y="989148"/>
            <a:ext cx="31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Cross-validation (10-fold)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1234" y="1008614"/>
            <a:ext cx="30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error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6522" y="404373"/>
            <a:ext cx="613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Base line Algorithm performance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" y="2046057"/>
            <a:ext cx="6045155" cy="367867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56" y="2046057"/>
            <a:ext cx="6003229" cy="367867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9711" y="592885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 plot from Linear regression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3556" y="592885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 data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634003" y="1353827"/>
            <a:ext cx="1012023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56023" y="1353827"/>
            <a:ext cx="1059956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65" y="1157358"/>
            <a:ext cx="345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regression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0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8866" y="437391"/>
            <a:ext cx="4576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ML problem definition</a:t>
            </a:r>
            <a:endParaRPr lang="ko-KR" altLang="en-US" sz="3200" b="1" spc="-150" dirty="0">
              <a:solidFill>
                <a:srgbClr val="00002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172" y="498947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79" y="1332679"/>
            <a:ext cx="4289429" cy="48550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29183" y="2179423"/>
            <a:ext cx="53617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: World Covid-19 current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situation</a:t>
            </a:r>
            <a:endParaRPr lang="en-US" altLang="ko-KR" u="sng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u="sng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Corona-19 </a:t>
            </a:r>
            <a:r>
              <a:rPr lang="en-US" altLang="ko-KR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vaccinations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in the United States began on </a:t>
            </a:r>
            <a:r>
              <a:rPr lang="en-US" altLang="ko-KR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December 14, 2020</a:t>
            </a:r>
            <a:r>
              <a:rPr lang="en-US" altLang="ko-KR" u="sng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wanted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to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 Covid-19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infections trends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through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 various features, not only investigating directly.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Through this analysis, the final goal is to predict what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will happen since </a:t>
            </a:r>
            <a:r>
              <a:rPr lang="en-US" altLang="ko-KR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Korea's </a:t>
            </a:r>
            <a:r>
              <a:rPr lang="en-US" altLang="ko-KR" u="sng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Covid-19 trends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7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B24E0EC5-953B-403F-A4AD-17BAD9F9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4" t="11107" r="39383" b="80728"/>
          <a:stretch/>
        </p:blipFill>
        <p:spPr>
          <a:xfrm>
            <a:off x="9237785" y="1443525"/>
            <a:ext cx="1989016" cy="41914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FB07D90-5ACF-4E83-AE78-BFD6913FA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63" t="10899" r="34934" b="80867"/>
          <a:stretch/>
        </p:blipFill>
        <p:spPr>
          <a:xfrm>
            <a:off x="6014342" y="1431056"/>
            <a:ext cx="2331636" cy="42268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4508" y="989148"/>
            <a:ext cx="31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Cross-validation (10-fold)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1234" y="1008614"/>
            <a:ext cx="30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error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0926" y="404373"/>
            <a:ext cx="538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Comparing other Algorithms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" y="2046057"/>
            <a:ext cx="6045155" cy="367867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9711" y="592885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 plot from Linear regression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280240" y="1364826"/>
            <a:ext cx="938219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23761" y="1326113"/>
            <a:ext cx="1142630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65" y="1157358"/>
            <a:ext cx="345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KNN (K=3)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6863" y="592885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 plot from KNN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00" b="2552"/>
          <a:stretch/>
        </p:blipFill>
        <p:spPr>
          <a:xfrm>
            <a:off x="6014342" y="1991783"/>
            <a:ext cx="5863248" cy="37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ACABDB61-EE9D-47F0-BE9F-AE91AC67B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0" t="10773" r="40206" b="81131"/>
          <a:stretch/>
        </p:blipFill>
        <p:spPr>
          <a:xfrm>
            <a:off x="9148632" y="1411615"/>
            <a:ext cx="1936866" cy="41563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0A44BBE-65EC-42F7-8833-BC980F886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12" t="10773" r="36591" b="81417"/>
          <a:stretch/>
        </p:blipFill>
        <p:spPr>
          <a:xfrm>
            <a:off x="5969821" y="1418968"/>
            <a:ext cx="2212011" cy="40093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4508" y="989148"/>
            <a:ext cx="31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Cross-validation (10-fold)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1234" y="1008614"/>
            <a:ext cx="30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error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0926" y="404373"/>
            <a:ext cx="538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Comparing other Algorithms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" y="2046057"/>
            <a:ext cx="6045155" cy="367867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9711" y="592885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 plot from Linear regression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158153" y="1350831"/>
            <a:ext cx="947758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23637" y="1350832"/>
            <a:ext cx="1078608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65" y="1157358"/>
            <a:ext cx="345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06863" y="592885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 plot from Random forest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3191" r="918" b="2679"/>
          <a:stretch/>
        </p:blipFill>
        <p:spPr>
          <a:xfrm>
            <a:off x="5914777" y="1943255"/>
            <a:ext cx="6235018" cy="38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3" t="11054" r="32290" b="81011"/>
          <a:stretch/>
        </p:blipFill>
        <p:spPr>
          <a:xfrm>
            <a:off x="9173528" y="1426757"/>
            <a:ext cx="2044931" cy="407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1" t="11217" r="29611" b="81172"/>
          <a:stretch/>
        </p:blipFill>
        <p:spPr>
          <a:xfrm>
            <a:off x="6034815" y="1395575"/>
            <a:ext cx="2252749" cy="39069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4508" y="989148"/>
            <a:ext cx="31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Cross-validation (10-fold)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1234" y="1008614"/>
            <a:ext cx="30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error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0926" y="404373"/>
            <a:ext cx="538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Comparing other Algorithms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" y="2046057"/>
            <a:ext cx="6045155" cy="367867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9711" y="592885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 plot from Linear regression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262496" y="1333956"/>
            <a:ext cx="969652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33941" y="1342351"/>
            <a:ext cx="1078608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65" y="1157358"/>
            <a:ext cx="345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Boosting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6863" y="592885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 plot from Boosting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15" t="3280" r="1260" b="3245"/>
          <a:stretch/>
        </p:blipFill>
        <p:spPr>
          <a:xfrm>
            <a:off x="6083556" y="2094371"/>
            <a:ext cx="5929131" cy="36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443B7956-38A5-41C5-953D-314CEBB4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87" t="10823" r="34745" b="81018"/>
          <a:stretch/>
        </p:blipFill>
        <p:spPr>
          <a:xfrm>
            <a:off x="9092542" y="1452277"/>
            <a:ext cx="2328991" cy="4188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84A579E-1958-4F2C-8AA0-04A5C42A8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66" t="10986" r="31191" b="81266"/>
          <a:stretch/>
        </p:blipFill>
        <p:spPr>
          <a:xfrm>
            <a:off x="6009209" y="1464306"/>
            <a:ext cx="2602776" cy="397745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4508" y="989148"/>
            <a:ext cx="31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Cross-validation (10-fold)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1234" y="1008614"/>
            <a:ext cx="30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error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0926" y="404373"/>
            <a:ext cx="538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Comparing other Algorithms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" y="2046057"/>
            <a:ext cx="6045155" cy="367867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9711" y="592885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 plot from Linear regression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480532" y="1360019"/>
            <a:ext cx="938219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556757" y="1360019"/>
            <a:ext cx="1078608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65" y="1157358"/>
            <a:ext cx="345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forest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6863" y="592885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 plot from Random forest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77" t="3021" r="1512" b="2869"/>
          <a:stretch/>
        </p:blipFill>
        <p:spPr>
          <a:xfrm>
            <a:off x="6083556" y="2046057"/>
            <a:ext cx="6031393" cy="37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ACABDB61-EE9D-47F0-BE9F-AE91AC67B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0" t="10773" r="40206" b="81131"/>
          <a:stretch/>
        </p:blipFill>
        <p:spPr>
          <a:xfrm>
            <a:off x="9092736" y="3539818"/>
            <a:ext cx="1936866" cy="41563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0A44BBE-65EC-42F7-8833-BC980F886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12" t="10773" r="36591" b="81417"/>
          <a:stretch/>
        </p:blipFill>
        <p:spPr>
          <a:xfrm>
            <a:off x="5913925" y="3547171"/>
            <a:ext cx="2212011" cy="40093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69803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0926" y="404373"/>
            <a:ext cx="538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Comparing other Algorithms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102257" y="3479034"/>
            <a:ext cx="947758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67741" y="3479035"/>
            <a:ext cx="1078608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623" y="3358427"/>
            <a:ext cx="345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3" t="11054" r="32290" b="81011"/>
          <a:stretch/>
        </p:blipFill>
        <p:spPr>
          <a:xfrm>
            <a:off x="9151527" y="4604642"/>
            <a:ext cx="2044931" cy="4073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1" t="11217" r="29611" b="81172"/>
          <a:stretch/>
        </p:blipFill>
        <p:spPr>
          <a:xfrm>
            <a:off x="6012814" y="4573460"/>
            <a:ext cx="2252749" cy="390698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10240495" y="4511841"/>
            <a:ext cx="969652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211940" y="4520236"/>
            <a:ext cx="1078608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1964" y="4335243"/>
            <a:ext cx="345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Boosting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43B7956-38A5-41C5-953D-314CEBB489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87" t="10823" r="34745" b="81018"/>
          <a:stretch/>
        </p:blipFill>
        <p:spPr>
          <a:xfrm>
            <a:off x="9084200" y="5577957"/>
            <a:ext cx="2328991" cy="4188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84A579E-1958-4F2C-8AA0-04A5C42A8C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866" t="10986" r="31191" b="81266"/>
          <a:stretch/>
        </p:blipFill>
        <p:spPr>
          <a:xfrm>
            <a:off x="6000867" y="5589986"/>
            <a:ext cx="2602776" cy="397745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10472190" y="5485699"/>
            <a:ext cx="938219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548415" y="5485699"/>
            <a:ext cx="1078608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5623" y="5283038"/>
            <a:ext cx="345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forest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91234" y="1008614"/>
            <a:ext cx="30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error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4508" y="989148"/>
            <a:ext cx="31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Cross-validation (10-fold)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24E0EC5-953B-403F-A4AD-17BAD9F994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914" t="11107" r="39383" b="80728"/>
          <a:stretch/>
        </p:blipFill>
        <p:spPr>
          <a:xfrm>
            <a:off x="9229443" y="2663718"/>
            <a:ext cx="1989016" cy="41914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FB07D90-5ACF-4E83-AE78-BFD6913FAA3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763" t="10899" r="34934" b="80867"/>
          <a:stretch/>
        </p:blipFill>
        <p:spPr>
          <a:xfrm>
            <a:off x="6006000" y="2651249"/>
            <a:ext cx="2331636" cy="422682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10271898" y="2585019"/>
            <a:ext cx="938219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215419" y="2546306"/>
            <a:ext cx="1142630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623" y="2377551"/>
            <a:ext cx="345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KNN (K=3)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5691" r="14989" b="-4593"/>
          <a:stretch/>
        </p:blipFill>
        <p:spPr>
          <a:xfrm>
            <a:off x="9051068" y="1635740"/>
            <a:ext cx="2510443" cy="483275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" t="192" r="12095" b="3644"/>
          <a:stretch/>
        </p:blipFill>
        <p:spPr>
          <a:xfrm>
            <a:off x="5830075" y="1646951"/>
            <a:ext cx="2801389" cy="448887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10549488" y="1581810"/>
            <a:ext cx="1012023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571508" y="1581810"/>
            <a:ext cx="1059956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9450" y="1385341"/>
            <a:ext cx="345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regression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4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ACABDB61-EE9D-47F0-BE9F-AE91AC67B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0" t="10773" r="40206" b="81131"/>
          <a:stretch/>
        </p:blipFill>
        <p:spPr>
          <a:xfrm>
            <a:off x="9148632" y="1411615"/>
            <a:ext cx="1936866" cy="41563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0A44BBE-65EC-42F7-8833-BC980F886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12" t="10773" r="36591" b="81417"/>
          <a:stretch/>
        </p:blipFill>
        <p:spPr>
          <a:xfrm>
            <a:off x="5969821" y="1418968"/>
            <a:ext cx="2212011" cy="40093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4508" y="989148"/>
            <a:ext cx="31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Cross-validation (10-fold)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1234" y="1008614"/>
            <a:ext cx="30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error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0926" y="404373"/>
            <a:ext cx="538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Comparing other Algorithms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158153" y="1350831"/>
            <a:ext cx="947758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23637" y="1350832"/>
            <a:ext cx="1078608" cy="537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65" y="1157358"/>
            <a:ext cx="489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 data - Tree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6863" y="592885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 plot from Random forest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3191" r="918" b="2679"/>
          <a:stretch/>
        </p:blipFill>
        <p:spPr>
          <a:xfrm>
            <a:off x="5914777" y="1943255"/>
            <a:ext cx="6235018" cy="38340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3330" y="5947369"/>
            <a:ext cx="55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 data (Korea)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944"/>
            <a:ext cx="6003229" cy="36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5151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set selection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793C62E-1708-4F71-AB78-BDDBE6B8E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37" y="1050704"/>
            <a:ext cx="8854325" cy="4375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E7C174-7B44-43BC-AF1A-50CCBCD476E9}"/>
              </a:ext>
            </a:extLst>
          </p:cNvPr>
          <p:cNvSpPr txBox="1"/>
          <p:nvPr/>
        </p:nvSpPr>
        <p:spPr>
          <a:xfrm>
            <a:off x="1593351" y="5391798"/>
            <a:ext cx="9017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Columns : 70</a:t>
            </a:r>
          </a:p>
          <a:p>
            <a:r>
              <a:rPr lang="en-US" altLang="ko-KR" sz="2800" b="1" dirty="0"/>
              <a:t>Values : </a:t>
            </a:r>
            <a:r>
              <a:rPr lang="en-US" altLang="ko-KR" sz="2800" b="1" dirty="0" smtClean="0"/>
              <a:t>120,556         </a:t>
            </a:r>
            <a:endParaRPr lang="en-US" altLang="ko-KR" sz="2800" b="1" dirty="0"/>
          </a:p>
          <a:p>
            <a:r>
              <a:rPr lang="en-US" altLang="ko-KR" sz="2800" b="1" dirty="0"/>
              <a:t>Countries : 244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C2F8744-F4FF-457B-B870-C02131461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8" y="1159136"/>
            <a:ext cx="5822814" cy="372748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16F543F-5D8F-4AE2-960B-233002C30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33" y="1141548"/>
            <a:ext cx="5922467" cy="3637922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847456FF-19B8-4E25-BEAF-E7BD702B5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22" y="2736530"/>
            <a:ext cx="7455834" cy="33304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6522" y="435151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set selection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06522" y="6174112"/>
            <a:ext cx="769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https://sites.google.com/view/snuaric/covid-19/covid-19-data</a:t>
            </a:r>
          </a:p>
        </p:txBody>
      </p:sp>
    </p:spTree>
    <p:extLst>
      <p:ext uri="{BB962C8B-B14F-4D97-AF65-F5344CB8AC3E}">
        <p14:creationId xmlns:p14="http://schemas.microsoft.com/office/powerpoint/2010/main" val="12180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ADE6667-B13E-4047-ADA3-F6E73737E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2" y="1740968"/>
            <a:ext cx="11089300" cy="36309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6522" y="435151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set selection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7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98FC7AD-CC96-45EF-842B-2EF524BF8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73" y="1110269"/>
            <a:ext cx="7798341" cy="52236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5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1F1022A-0317-4968-9F7F-70AF6DF53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3" y="1725476"/>
            <a:ext cx="4803521" cy="439644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D58A2A2-1604-4375-9DDC-DD6FE78E3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92" y="4249601"/>
            <a:ext cx="4762500" cy="1724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4F46B6-368B-498C-96E4-A334BC6D5E62}"/>
              </a:ext>
            </a:extLst>
          </p:cNvPr>
          <p:cNvSpPr txBox="1"/>
          <p:nvPr/>
        </p:nvSpPr>
        <p:spPr>
          <a:xfrm>
            <a:off x="6028392" y="2219324"/>
            <a:ext cx="5190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Convert String </a:t>
            </a:r>
          </a:p>
          <a:p>
            <a:r>
              <a:rPr lang="en-US" altLang="ko-KR" sz="4000" b="1" dirty="0"/>
              <a:t>to Date data </a:t>
            </a:r>
            <a:endParaRPr lang="ko-KR" altLang="en-US" sz="4000" b="1" dirty="0"/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F2BFD302-554E-44BA-BD09-EB88AB8B5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6" y="1754012"/>
            <a:ext cx="5247214" cy="44672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19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50B48885-4894-4202-95F0-166F051F7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b="947"/>
          <a:stretch/>
        </p:blipFill>
        <p:spPr>
          <a:xfrm>
            <a:off x="1166173" y="1483185"/>
            <a:ext cx="9859654" cy="42755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5DF95B2-6FA2-49F5-9FDE-E15F97A3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573923"/>
            <a:ext cx="4295775" cy="431482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F802E86-5C8E-4023-834A-77868157A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366962"/>
            <a:ext cx="6838950" cy="3743325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E53B3142-C232-4545-852D-20BC59640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74" y="1264365"/>
            <a:ext cx="4922852" cy="49339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2370" y="435808"/>
            <a:ext cx="371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42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421</Words>
  <Application>Microsoft Office PowerPoint</Application>
  <PresentationFormat>와이드스크린</PresentationFormat>
  <Paragraphs>135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나눔스퀘어</vt:lpstr>
      <vt:lpstr>나눔스퀘어_ac ExtraBold</vt:lpstr>
      <vt:lpstr>나눔스퀘어 ExtraBold</vt:lpstr>
      <vt:lpstr>맑은 고딕</vt:lpstr>
      <vt:lpstr>Arial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박 장호</cp:lastModifiedBy>
  <cp:revision>73</cp:revision>
  <dcterms:created xsi:type="dcterms:W3CDTF">2017-05-29T09:12:16Z</dcterms:created>
  <dcterms:modified xsi:type="dcterms:W3CDTF">2021-06-27T06:16:45Z</dcterms:modified>
</cp:coreProperties>
</file>