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70" d="100"/>
          <a:sy n="70"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91762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1438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185721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3803959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6B610F-1BCF-4E6C-A467-DBFDBF323FD6}"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334329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6B610F-1BCF-4E6C-A467-DBFDBF323FD6}"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135619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6B610F-1BCF-4E6C-A467-DBFDBF323FD6}" type="datetimeFigureOut">
              <a:rPr lang="en-US" smtClean="0"/>
              <a:t>11/26/2016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179631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6B610F-1BCF-4E6C-A467-DBFDBF323FD6}" type="datetimeFigureOut">
              <a:rPr lang="en-US" smtClean="0"/>
              <a:t>11/26/2016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342643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B610F-1BCF-4E6C-A467-DBFDBF323FD6}" type="datetimeFigureOut">
              <a:rPr lang="en-US" smtClean="0"/>
              <a:t>11/26/2016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29384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6B610F-1BCF-4E6C-A467-DBFDBF323FD6}"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229775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6B610F-1BCF-4E6C-A467-DBFDBF323FD6}"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49FB-4914-4894-944B-DEE54AD2D153}" type="slidenum">
              <a:rPr lang="en-US" smtClean="0"/>
              <a:t>‹#›</a:t>
            </a:fld>
            <a:endParaRPr lang="en-US"/>
          </a:p>
        </p:txBody>
      </p:sp>
    </p:spTree>
    <p:extLst>
      <p:ext uri="{BB962C8B-B14F-4D97-AF65-F5344CB8AC3E}">
        <p14:creationId xmlns:p14="http://schemas.microsoft.com/office/powerpoint/2010/main" val="997485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B610F-1BCF-4E6C-A467-DBFDBF323FD6}" type="datetimeFigureOut">
              <a:rPr lang="en-US" smtClean="0"/>
              <a:t>11/26/2016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649FB-4914-4894-944B-DEE54AD2D153}" type="slidenum">
              <a:rPr lang="en-US" smtClean="0"/>
              <a:t>‹#›</a:t>
            </a:fld>
            <a:endParaRPr lang="en-US"/>
          </a:p>
        </p:txBody>
      </p:sp>
    </p:spTree>
    <p:extLst>
      <p:ext uri="{BB962C8B-B14F-4D97-AF65-F5344CB8AC3E}">
        <p14:creationId xmlns:p14="http://schemas.microsoft.com/office/powerpoint/2010/main" val="508449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Branching Example</a:t>
            </a:r>
            <a:endParaRPr lang="en-US" dirty="0"/>
          </a:p>
        </p:txBody>
      </p:sp>
      <p:sp>
        <p:nvSpPr>
          <p:cNvPr id="3" name="Subtitle 2"/>
          <p:cNvSpPr>
            <a:spLocks noGrp="1"/>
          </p:cNvSpPr>
          <p:nvPr>
            <p:ph type="subTitle" idx="1"/>
          </p:nvPr>
        </p:nvSpPr>
        <p:spPr/>
        <p:txBody>
          <a:bodyPr/>
          <a:lstStyle/>
          <a:p>
            <a:r>
              <a:rPr lang="en-US" dirty="0" smtClean="0"/>
              <a:t>Created on Win7 Laptop:  11/25/2016</a:t>
            </a:r>
            <a:endParaRPr lang="en-US" dirty="0"/>
          </a:p>
        </p:txBody>
      </p:sp>
    </p:spTree>
    <p:extLst>
      <p:ext uri="{BB962C8B-B14F-4D97-AF65-F5344CB8AC3E}">
        <p14:creationId xmlns:p14="http://schemas.microsoft.com/office/powerpoint/2010/main" val="23061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86853"/>
          </a:xfrm>
        </p:spPr>
        <p:txBody>
          <a:bodyPr>
            <a:normAutofit fontScale="90000"/>
          </a:bodyPr>
          <a:lstStyle/>
          <a:p>
            <a:r>
              <a:rPr lang="en-US" dirty="0" smtClean="0"/>
              <a:t>Merge commands in Action – Slide 2b</a:t>
            </a:r>
            <a:endParaRPr lang="en-US" dirty="0"/>
          </a:p>
        </p:txBody>
      </p:sp>
      <p:sp>
        <p:nvSpPr>
          <p:cNvPr id="3" name="Rectangle 2"/>
          <p:cNvSpPr>
            <a:spLocks noChangeAspect="1"/>
          </p:cNvSpPr>
          <p:nvPr/>
        </p:nvSpPr>
        <p:spPr>
          <a:xfrm>
            <a:off x="204509" y="586854"/>
            <a:ext cx="5717989" cy="6271145"/>
          </a:xfrm>
          <a:prstGeom prst="rect">
            <a:avLst/>
          </a:prstGeom>
        </p:spPr>
        <p:txBody>
          <a:bodyPr wrap="square">
            <a:normAutofit fontScale="47500" lnSpcReduction="20000"/>
          </a:bodyPr>
          <a:lstStyle/>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merge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Updating 83bd28c..57d410a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Fast-forward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gitignore</a:t>
            </a:r>
            <a:r>
              <a:rPr lang="en-US" dirty="0">
                <a:latin typeface="Lucida Console" panose="020B0609040504020204" pitchFamily="49" charset="0"/>
                <a:ea typeface="Calibri" panose="020F0502020204030204" pitchFamily="34" charset="0"/>
                <a:cs typeface="Lucida Console" panose="020B0609040504020204" pitchFamily="49" charset="0"/>
              </a:rPr>
              <a:t>                                         |   5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GitHub_win7/</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Branching Example - Lesson3.pptx   | Bin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0</a:t>
            </a:r>
            <a:r>
              <a:rPr lang="en-US" dirty="0">
                <a:latin typeface="Lucida Console" panose="020B0609040504020204" pitchFamily="49" charset="0"/>
                <a:ea typeface="Calibri" panose="020F0502020204030204" pitchFamily="34" charset="0"/>
                <a:cs typeface="Lucida Console" panose="020B0609040504020204" pitchFamily="49" charset="0"/>
              </a:rPr>
              <a:t> -&gt;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258160</a:t>
            </a:r>
            <a:r>
              <a:rPr lang="en-US" dirty="0">
                <a:latin typeface="Lucida Console" panose="020B0609040504020204" pitchFamily="49" charset="0"/>
                <a:ea typeface="Calibri" panose="020F0502020204030204" pitchFamily="34" charset="0"/>
                <a:cs typeface="Lucida Console" panose="020B0609040504020204" pitchFamily="49" charset="0"/>
              </a:rPr>
              <a:t> bytes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.../GitHub_Basic_Commands_and_ScratchNotes.txt     | 224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.../GitHub_General-ScratchNotes-and-Help-Links.md  | 247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...mmands.txt =&gt; GitHub_Intro_GetInfo_Commands.md} |  40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...nds.txt =&gt; GitHub_Intro_OtherUsefulCommands.md} |  64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GitHub_win7/GitHub_Lesson1_SetupProject.md         | 128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GitHub_win7/GitHub_Lesson1_SetupProject.txt        | 123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...itHub_Lesson2_InitializeExistingCodeProject.md} | 104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...nds.txt =&gt; GitHub_Lesson3_BranchingCommands.md} |  75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...takes.txt =&gt; GitHub_Lesson4_UndoingMistakes.md} |  35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...etup-Advanced_Work-w-Multiple-User-Accounts.md} |  13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GitHub_win7/</a:t>
            </a:r>
            <a:r>
              <a:rPr lang="en-US" dirty="0" err="1">
                <a:latin typeface="Lucida Console" panose="020B0609040504020204" pitchFamily="49" charset="0"/>
                <a:ea typeface="Calibri" panose="020F0502020204030204" pitchFamily="34" charset="0"/>
                <a:cs typeface="Lucida Console" panose="020B0609040504020204" pitchFamily="49" charset="0"/>
              </a:rPr>
              <a:t>Thumbs.db</a:t>
            </a:r>
            <a:r>
              <a:rPr lang="en-US" dirty="0">
                <a:latin typeface="Lucida Console" panose="020B0609040504020204" pitchFamily="49" charset="0"/>
                <a:ea typeface="Calibri" panose="020F0502020204030204" pitchFamily="34" charset="0"/>
                <a:cs typeface="Lucida Console" panose="020B0609040504020204" pitchFamily="49" charset="0"/>
              </a:rPr>
              <a:t>                              | Bin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0</a:t>
            </a:r>
            <a:r>
              <a:rPr lang="en-US" dirty="0">
                <a:latin typeface="Lucida Console" panose="020B0609040504020204" pitchFamily="49" charset="0"/>
                <a:ea typeface="Calibri" panose="020F0502020204030204" pitchFamily="34" charset="0"/>
                <a:cs typeface="Lucida Console" panose="020B0609040504020204" pitchFamily="49" charset="0"/>
              </a:rPr>
              <a:t> -&gt;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5632</a:t>
            </a:r>
            <a:r>
              <a:rPr lang="en-US" dirty="0">
                <a:latin typeface="Lucida Console" panose="020B0609040504020204" pitchFamily="49" charset="0"/>
                <a:ea typeface="Calibri" panose="020F0502020204030204" pitchFamily="34" charset="0"/>
                <a:cs typeface="Lucida Console" panose="020B0609040504020204" pitchFamily="49" charset="0"/>
              </a:rPr>
              <a:t> bytes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13 files changed, 567 insertions(+), 491 deletions(-)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create mode 100644 GitHub_win7/</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Branching Example - Lesson3.pptx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delete mode 100644 GitHub_win7/GitHub_Basic_Commands_and_ScratchNotes.txt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create mode 100644 GitHub_win7/GitHub_General-ScratchNotes-and-Help-Links.md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GitHub_win7/{GitHub_Intro_GetInfo_Commands.txt =&gt; GitHub_Intro_GetInfo_Commands.md} (73%)</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GitHub_win7/{GitHub_Intro_OtherUsefulCommands.txt =&gt; GitHub_Intro_OtherUsefulCommands.md} (51%)</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create mode 100644 GitHub_win7/GitHub_Lesson1_SetupProject.md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delete mode 100644 GitHub_win7/GitHub_Lesson1_SetupProject.txt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GitHub_win7/{GitHub_Lesson2_InitializeExistingCodeProject.txt =&gt; GitHub_Lesson2_InitializeExistingCodeProject.md} (50%)</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GitHub_win7/{GitHub_Lesson3_BranchingCommands.txt =&gt; GitHub_Lesson3_BranchingCommands.md} (68%)</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GitHub_win7/{GitHub_Lesson4_UndoingMistakes.txt =&gt; GitHub_Lesson4_UndoingMistakes.md} (77%)</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rename GitHub_win7/{GitHub_Setup-Advanced_Work-w-Multiple-User-Accounts.txt =&gt; GitHub_Setup-Advanced_Work-w-Multiple-User-Accounts.md} (62%)</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create mode 100644 GitHub_win7/</a:t>
            </a:r>
            <a:r>
              <a:rPr lang="en-US" dirty="0" err="1">
                <a:latin typeface="Lucida Console" panose="020B0609040504020204" pitchFamily="49" charset="0"/>
                <a:ea typeface="Calibri" panose="020F0502020204030204" pitchFamily="34" charset="0"/>
                <a:cs typeface="Lucida Console" panose="020B0609040504020204" pitchFamily="49" charset="0"/>
              </a:rPr>
              <a:t>Thumbs.db</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status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On branch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ahead of 'origin/master' by 5 commits.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push" to publish your local commits)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Changes not staged for commit: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add &lt;file&gt;..." to update what will be committed)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checkout -- &lt;file&gt;..." to discard changes in working directory)</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modified:   GitHub_win7/</a:t>
            </a:r>
            <a:r>
              <a:rPr lang="en-US" dirty="0" err="1">
                <a:solidFill>
                  <a:srgbClr val="BF0000"/>
                </a:solidFill>
                <a:latin typeface="Lucida Console" panose="020B0609040504020204" pitchFamily="49" charset="0"/>
                <a:ea typeface="Calibri" panose="020F0502020204030204" pitchFamily="34" charset="0"/>
                <a:cs typeface="Lucida Console" panose="020B0609040504020204" pitchFamily="49" charset="0"/>
              </a:rPr>
              <a:t>Thumbs.db</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no changes added to commit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add" and/or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commit -a")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6400797" y="604905"/>
            <a:ext cx="5664590" cy="6224954"/>
          </a:xfrm>
          <a:prstGeom prst="rect">
            <a:avLst/>
          </a:prstGeom>
        </p:spPr>
        <p:txBody>
          <a:bodyPr>
            <a:normAutofit fontScale="62500" lnSpcReduction="20000"/>
          </a:bodyPr>
          <a:lstStyle/>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./Git-Update-Online-Repo.sh 'update hidden </a:t>
            </a:r>
            <a:r>
              <a:rPr lang="en-US" dirty="0" err="1">
                <a:latin typeface="Lucida Console" panose="020B0609040504020204" pitchFamily="49" charset="0"/>
                <a:ea typeface="Calibri" panose="020F0502020204030204" pitchFamily="34" charset="0"/>
                <a:cs typeface="Lucida Console" panose="020B0609040504020204" pitchFamily="49" charset="0"/>
              </a:rPr>
              <a:t>Thumbs.db</a:t>
            </a:r>
            <a:r>
              <a:rPr lang="en-US" dirty="0">
                <a:latin typeface="Lucida Console" panose="020B0609040504020204" pitchFamily="49" charset="0"/>
                <a:ea typeface="Calibri" panose="020F0502020204030204" pitchFamily="34" charset="0"/>
                <a:cs typeface="Lucida Console" panose="020B0609040504020204" pitchFamily="49" charset="0"/>
              </a:rPr>
              <a:t> so push will work'</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On branch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up-to-date with 'origin/master'.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Changes to be committed: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reset HEAD &lt;file&gt;..." to </a:t>
            </a:r>
            <a:r>
              <a:rPr lang="en-US" dirty="0" err="1">
                <a:latin typeface="Lucida Console" panose="020B0609040504020204" pitchFamily="49" charset="0"/>
                <a:ea typeface="Calibri" panose="020F0502020204030204" pitchFamily="34" charset="0"/>
                <a:cs typeface="Lucida Console" panose="020B0609040504020204" pitchFamily="49" charset="0"/>
              </a:rPr>
              <a:t>unstage</a:t>
            </a:r>
            <a:r>
              <a:rPr lang="en-US" dirty="0">
                <a:latin typeface="Lucida Console" panose="020B0609040504020204" pitchFamily="49" charset="0"/>
                <a:ea typeface="Calibri" panose="020F0502020204030204" pitchFamily="34" charset="0"/>
                <a:cs typeface="Lucida Console" panose="020B0609040504020204" pitchFamily="49"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modified:   GitHub_win7/</a:t>
            </a:r>
            <a:r>
              <a:rPr lang="en-US" dirty="0" err="1">
                <a:solidFill>
                  <a:srgbClr val="00BF00"/>
                </a:solidFill>
                <a:latin typeface="Lucida Console" panose="020B0609040504020204" pitchFamily="49" charset="0"/>
                <a:ea typeface="Calibri" panose="020F0502020204030204" pitchFamily="34" charset="0"/>
                <a:cs typeface="Lucida Console" panose="020B0609040504020204" pitchFamily="49" charset="0"/>
              </a:rPr>
              <a:t>Thumbs.db</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[master fe68438] update hidden </a:t>
            </a:r>
            <a:r>
              <a:rPr lang="en-US" dirty="0" err="1">
                <a:latin typeface="Lucida Console" panose="020B0609040504020204" pitchFamily="49" charset="0"/>
                <a:ea typeface="Calibri" panose="020F0502020204030204" pitchFamily="34" charset="0"/>
                <a:cs typeface="Lucida Console" panose="020B0609040504020204" pitchFamily="49" charset="0"/>
              </a:rPr>
              <a:t>Thumbs.db</a:t>
            </a:r>
            <a:r>
              <a:rPr lang="en-US" dirty="0">
                <a:latin typeface="Lucida Console" panose="020B0609040504020204" pitchFamily="49" charset="0"/>
                <a:ea typeface="Calibri" panose="020F0502020204030204" pitchFamily="34" charset="0"/>
                <a:cs typeface="Lucida Console" panose="020B0609040504020204" pitchFamily="49" charset="0"/>
              </a:rPr>
              <a:t> so push will work</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1 file changed, 0 insertions(+), 0 deletions(-)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Counting objects: 4, done.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Delta compression using up to 2 threads.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Compressing objects: 100% (4/4), done.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Writing objects: 100% (4/4), 400 bytes | 0 bytes/s, done.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Total 4 (delta 3), reused 0 (delta 0)</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remote: Resolving deltas: 100% (3/3), completed with 3 local objects.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To https://github.com/TheMitchWorksPro/DevEnv-SetUp-Help</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57d410a..fe68438  master -&gt;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status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On branch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up-to-date with 'origin/master'.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nothing to commit, working tree clean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 -d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Lucida Console" panose="020B0609040504020204" pitchFamily="49" charset="0"/>
                <a:ea typeface="Calibri" panose="020F0502020204030204" pitchFamily="34" charset="0"/>
                <a:cs typeface="Lucida Console" panose="020B0609040504020204" pitchFamily="49" charset="0"/>
              </a:rPr>
              <a:t>Deleted branch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latin typeface="Lucida Console" panose="020B0609040504020204" pitchFamily="49" charset="0"/>
                <a:ea typeface="Calibri" panose="020F0502020204030204" pitchFamily="34" charset="0"/>
                <a:cs typeface="Lucida Console" panose="020B0609040504020204" pitchFamily="49" charset="0"/>
              </a:rPr>
              <a:t> (was 57d410a</a:t>
            </a:r>
            <a:r>
              <a:rPr lang="en-US" dirty="0" smtClean="0">
                <a:latin typeface="Lucida Console" panose="020B0609040504020204" pitchFamily="49" charset="0"/>
                <a:ea typeface="Calibri" panose="020F0502020204030204" pitchFamily="34" charset="0"/>
                <a:cs typeface="Lucida Console" panose="020B0609040504020204" pitchFamily="49" charset="0"/>
              </a:rPr>
              <a:t>).</a:t>
            </a:r>
          </a:p>
          <a:p>
            <a:endParaRPr lang="en-US" dirty="0">
              <a:latin typeface="Lucida Console" panose="020B0609040504020204" pitchFamily="49" charset="0"/>
              <a:ea typeface="Calibri" panose="020F0502020204030204" pitchFamily="34" charset="0"/>
              <a:cs typeface="Lucida Console" panose="020B0609040504020204" pitchFamily="49" charset="0"/>
            </a:endParaRPr>
          </a:p>
          <a:p>
            <a:pPr>
              <a:lnSpc>
                <a:spcPct val="107000"/>
              </a:lnSpc>
            </a:pPr>
            <a:r>
              <a:rPr lang="en-US" dirty="0" smtClean="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smtClean="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smtClean="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master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smtClean="0">
              <a:latin typeface="Lucida Console" panose="020B0609040504020204" pitchFamily="49" charset="0"/>
              <a:ea typeface="Calibri" panose="020F0502020204030204" pitchFamily="34" charset="0"/>
              <a:cs typeface="Lucida Console" panose="020B0609040504020204" pitchFamily="49" charset="0"/>
            </a:endParaRPr>
          </a:p>
        </p:txBody>
      </p:sp>
    </p:spTree>
    <p:extLst>
      <p:ext uri="{BB962C8B-B14F-4D97-AF65-F5344CB8AC3E}">
        <p14:creationId xmlns:p14="http://schemas.microsoft.com/office/powerpoint/2010/main" val="1073889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73393"/>
          </a:xfrm>
        </p:spPr>
        <p:txBody>
          <a:bodyPr>
            <a:normAutofit fontScale="90000"/>
          </a:bodyPr>
          <a:lstStyle/>
          <a:p>
            <a:r>
              <a:rPr lang="en-US" dirty="0" smtClean="0"/>
              <a:t>Merge commands in Action – Bash Script Used</a:t>
            </a:r>
            <a:endParaRPr lang="en-US" dirty="0"/>
          </a:p>
        </p:txBody>
      </p:sp>
      <p:sp>
        <p:nvSpPr>
          <p:cNvPr id="6" name="Rectangle 5"/>
          <p:cNvSpPr/>
          <p:nvPr/>
        </p:nvSpPr>
        <p:spPr>
          <a:xfrm>
            <a:off x="536812" y="973394"/>
            <a:ext cx="10816987" cy="2874413"/>
          </a:xfrm>
          <a:prstGeom prst="rect">
            <a:avLst/>
          </a:prstGeom>
          <a:ln>
            <a:solidFill>
              <a:schemeClr val="accent1"/>
            </a:solidFill>
          </a:ln>
        </p:spPr>
        <p:txBody>
          <a:bodyPr>
            <a:normAutofit/>
          </a:bodyPr>
          <a:lstStyle/>
          <a:p>
            <a:r>
              <a:rPr lang="en-US" dirty="0"/>
              <a:t># Git-Update-Online-Repo.sh</a:t>
            </a:r>
            <a:endParaRPr lang="en-US" dirty="0" smtClean="0"/>
          </a:p>
          <a:p>
            <a:r>
              <a:rPr lang="en-US" dirty="0" smtClean="0"/>
              <a:t># </a:t>
            </a:r>
            <a:r>
              <a:rPr lang="en-US" dirty="0"/>
              <a:t>simple bash script</a:t>
            </a:r>
          </a:p>
          <a:p>
            <a:r>
              <a:rPr lang="en-US" dirty="0"/>
              <a:t># this script will add and commit all changes</a:t>
            </a:r>
          </a:p>
          <a:p>
            <a:r>
              <a:rPr lang="en-US" dirty="0"/>
              <a:t># it also pushes all changes up to the online repo</a:t>
            </a:r>
          </a:p>
          <a:p>
            <a:r>
              <a:rPr lang="en-US" dirty="0"/>
              <a:t># use single quotes to pass in the commit comment string as first argument</a:t>
            </a:r>
          </a:p>
          <a:p>
            <a:endParaRPr lang="en-US" dirty="0"/>
          </a:p>
          <a:p>
            <a:r>
              <a:rPr lang="en-US" dirty="0" err="1"/>
              <a:t>git</a:t>
            </a:r>
            <a:r>
              <a:rPr lang="en-US" dirty="0"/>
              <a:t> add --all</a:t>
            </a:r>
          </a:p>
          <a:p>
            <a:r>
              <a:rPr lang="en-US" dirty="0" err="1"/>
              <a:t>git</a:t>
            </a:r>
            <a:r>
              <a:rPr lang="en-US" dirty="0"/>
              <a:t> status</a:t>
            </a:r>
          </a:p>
          <a:p>
            <a:r>
              <a:rPr lang="en-US" dirty="0" err="1"/>
              <a:t>git</a:t>
            </a:r>
            <a:r>
              <a:rPr lang="en-US" dirty="0"/>
              <a:t> commit -m "$*"</a:t>
            </a:r>
          </a:p>
          <a:p>
            <a:r>
              <a:rPr lang="en-US" dirty="0" err="1"/>
              <a:t>git</a:t>
            </a:r>
            <a:r>
              <a:rPr lang="en-US" dirty="0"/>
              <a:t> push</a:t>
            </a:r>
          </a:p>
        </p:txBody>
      </p:sp>
      <p:sp>
        <p:nvSpPr>
          <p:cNvPr id="7" name="Rectangle 6"/>
          <p:cNvSpPr/>
          <p:nvPr/>
        </p:nvSpPr>
        <p:spPr>
          <a:xfrm>
            <a:off x="536813" y="4042186"/>
            <a:ext cx="10816986" cy="2585323"/>
          </a:xfrm>
          <a:prstGeom prst="rect">
            <a:avLst/>
          </a:prstGeom>
          <a:ln>
            <a:solidFill>
              <a:schemeClr val="accent1"/>
            </a:solidFill>
          </a:ln>
        </p:spPr>
        <p:txBody>
          <a:bodyPr wrap="square">
            <a:spAutoFit/>
          </a:bodyPr>
          <a:lstStyle/>
          <a:p>
            <a:r>
              <a:rPr lang="en-US" dirty="0"/>
              <a:t># Git-Commit-Local-Repo.sh</a:t>
            </a:r>
          </a:p>
          <a:p>
            <a:r>
              <a:rPr lang="en-US" dirty="0"/>
              <a:t># this script will add and commit all changes to local working project</a:t>
            </a:r>
          </a:p>
          <a:p>
            <a:r>
              <a:rPr lang="en-US" dirty="0"/>
              <a:t># it uses status and log commands to show what is happening along the way</a:t>
            </a:r>
          </a:p>
          <a:p>
            <a:r>
              <a:rPr lang="en-US" dirty="0"/>
              <a:t># use </a:t>
            </a:r>
            <a:r>
              <a:rPr lang="en-US" dirty="0"/>
              <a:t>single</a:t>
            </a:r>
            <a:r>
              <a:rPr lang="en-US" dirty="0"/>
              <a:t> quotes to pass in the commit comment string as first argument</a:t>
            </a:r>
          </a:p>
          <a:p>
            <a:endParaRPr lang="en-US" dirty="0"/>
          </a:p>
          <a:p>
            <a:r>
              <a:rPr lang="en-US" dirty="0" err="1"/>
              <a:t>git</a:t>
            </a:r>
            <a:r>
              <a:rPr lang="en-US" dirty="0"/>
              <a:t> add --all</a:t>
            </a:r>
          </a:p>
          <a:p>
            <a:r>
              <a:rPr lang="en-US" dirty="0" err="1"/>
              <a:t>git</a:t>
            </a:r>
            <a:r>
              <a:rPr lang="en-US" dirty="0"/>
              <a:t> status</a:t>
            </a:r>
          </a:p>
          <a:p>
            <a:r>
              <a:rPr lang="en-US" dirty="0" err="1"/>
              <a:t>git</a:t>
            </a:r>
            <a:r>
              <a:rPr lang="en-US" dirty="0"/>
              <a:t> commit -m "$*"</a:t>
            </a:r>
          </a:p>
          <a:p>
            <a:r>
              <a:rPr lang="en-US" dirty="0" err="1"/>
              <a:t>git</a:t>
            </a:r>
            <a:r>
              <a:rPr lang="en-US" dirty="0"/>
              <a:t> log -n 1</a:t>
            </a:r>
          </a:p>
        </p:txBody>
      </p:sp>
    </p:spTree>
    <p:extLst>
      <p:ext uri="{BB962C8B-B14F-4D97-AF65-F5344CB8AC3E}">
        <p14:creationId xmlns:p14="http://schemas.microsoft.com/office/powerpoint/2010/main" val="3755662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Before branching, the content was a series of text files that would not have completely matched Markdown format</a:t>
            </a:r>
          </a:p>
          <a:p>
            <a:r>
              <a:rPr lang="en-US" dirty="0" smtClean="0"/>
              <a:t>After branching, edits were made to all content text files to create a first draft that should be valid markdown syntax.  All files were also changed from .txt to .md</a:t>
            </a:r>
          </a:p>
          <a:p>
            <a:r>
              <a:rPr lang="en-US" dirty="0" smtClean="0"/>
              <a:t>These slides show commands to set up the branch and switch between branches and illustrate these differences</a:t>
            </a:r>
          </a:p>
          <a:p>
            <a:r>
              <a:rPr lang="en-US" dirty="0" smtClean="0"/>
              <a:t>Finally – slides show the commands to merge the </a:t>
            </a:r>
            <a:r>
              <a:rPr lang="en-US" dirty="0" smtClean="0"/>
              <a:t>branches </a:t>
            </a:r>
            <a:r>
              <a:rPr lang="en-US" dirty="0" smtClean="0"/>
              <a:t>thus replacing original .txt draft with newer branch that is .md</a:t>
            </a:r>
            <a:endParaRPr lang="en-US" dirty="0"/>
          </a:p>
        </p:txBody>
      </p:sp>
    </p:spTree>
    <p:extLst>
      <p:ext uri="{BB962C8B-B14F-4D97-AF65-F5344CB8AC3E}">
        <p14:creationId xmlns:p14="http://schemas.microsoft.com/office/powerpoint/2010/main" val="227621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89" y="365125"/>
            <a:ext cx="11076039" cy="1325563"/>
          </a:xfrm>
        </p:spPr>
        <p:txBody>
          <a:bodyPr/>
          <a:lstStyle/>
          <a:p>
            <a:r>
              <a:rPr lang="en-US" dirty="0" smtClean="0"/>
              <a:t>Commands to set up and switch to new branch</a:t>
            </a:r>
            <a:endParaRPr lang="en-US" dirty="0"/>
          </a:p>
        </p:txBody>
      </p:sp>
      <p:sp>
        <p:nvSpPr>
          <p:cNvPr id="4" name="Rectangle 3"/>
          <p:cNvSpPr/>
          <p:nvPr/>
        </p:nvSpPr>
        <p:spPr>
          <a:xfrm>
            <a:off x="838200" y="1642679"/>
            <a:ext cx="10650794" cy="4247317"/>
          </a:xfrm>
          <a:prstGeom prst="rect">
            <a:avLst/>
          </a:prstGeom>
        </p:spPr>
        <p:txBody>
          <a:bodyPr wrap="square">
            <a:spAutoFit/>
          </a:bodyPr>
          <a:lstStyle/>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(master)</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branch</a:t>
            </a:r>
          </a:p>
          <a:p>
            <a:r>
              <a:rPr lang="en-US" dirty="0">
                <a:solidFill>
                  <a:prstClr val="black"/>
                </a:solidFill>
                <a:latin typeface="Lucida Console" panose="020B0609040504020204" pitchFamily="49" charset="0"/>
              </a:rPr>
              <a:t>* </a:t>
            </a:r>
            <a:r>
              <a:rPr lang="en-US" dirty="0" smtClean="0">
                <a:solidFill>
                  <a:srgbClr val="00BF00"/>
                </a:solidFill>
                <a:latin typeface="Lucida Console" panose="020B0609040504020204" pitchFamily="49" charset="0"/>
              </a:rPr>
              <a:t>master</a:t>
            </a:r>
          </a:p>
          <a:p>
            <a:endParaRPr lang="en-US" dirty="0" smtClean="0">
              <a:solidFill>
                <a:srgbClr val="00BF00"/>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(master)</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branch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endParaRPr lang="en-US" dirty="0">
              <a:solidFill>
                <a:prstClr val="black"/>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(master)</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branch</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00BF00"/>
                </a:solidFill>
                <a:latin typeface="Lucida Console" panose="020B0609040504020204" pitchFamily="49" charset="0"/>
              </a:rPr>
              <a:t>master</a:t>
            </a:r>
          </a:p>
          <a:p>
            <a:endParaRPr lang="en-US" dirty="0" smtClean="0">
              <a:solidFill>
                <a:srgbClr val="00BF00"/>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(master)</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checkout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Switched to branch '</a:t>
            </a:r>
            <a:r>
              <a:rPr lang="en-US" dirty="0" err="1">
                <a:solidFill>
                  <a:prstClr val="black"/>
                </a:solidFill>
                <a:latin typeface="Lucida Console" panose="020B0609040504020204" pitchFamily="49" charset="0"/>
              </a:rPr>
              <a:t>contentAsMarkdown</a:t>
            </a:r>
            <a:r>
              <a:rPr lang="en-US" dirty="0">
                <a:solidFill>
                  <a:prstClr val="black"/>
                </a:solidFill>
                <a:latin typeface="Lucida Console" panose="020B0609040504020204" pitchFamily="49" charset="0"/>
              </a:rPr>
              <a:t>'</a:t>
            </a:r>
          </a:p>
        </p:txBody>
      </p:sp>
    </p:spTree>
    <p:extLst>
      <p:ext uri="{BB962C8B-B14F-4D97-AF65-F5344CB8AC3E}">
        <p14:creationId xmlns:p14="http://schemas.microsoft.com/office/powerpoint/2010/main" val="211675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60"/>
            <a:ext cx="10515600" cy="667259"/>
          </a:xfrm>
        </p:spPr>
        <p:txBody>
          <a:bodyPr>
            <a:normAutofit fontScale="90000"/>
          </a:bodyPr>
          <a:lstStyle/>
          <a:p>
            <a:r>
              <a:rPr lang="en-US" dirty="0" err="1" smtClean="0"/>
              <a:t>Git</a:t>
            </a:r>
            <a:r>
              <a:rPr lang="en-US" dirty="0" smtClean="0"/>
              <a:t> Status:  Shows some of the changes made</a:t>
            </a:r>
            <a:endParaRPr lang="en-US" dirty="0"/>
          </a:p>
        </p:txBody>
      </p:sp>
      <p:sp>
        <p:nvSpPr>
          <p:cNvPr id="3" name="Content Placeholder 2"/>
          <p:cNvSpPr>
            <a:spLocks noGrp="1"/>
          </p:cNvSpPr>
          <p:nvPr>
            <p:ph idx="1"/>
          </p:nvPr>
        </p:nvSpPr>
        <p:spPr>
          <a:xfrm>
            <a:off x="648930" y="840658"/>
            <a:ext cx="10132142" cy="870155"/>
          </a:xfrm>
        </p:spPr>
        <p:txBody>
          <a:bodyPr>
            <a:normAutofit fontScale="85000" lnSpcReduction="20000"/>
          </a:bodyPr>
          <a:lstStyle/>
          <a:p>
            <a:r>
              <a:rPr lang="en-US" dirty="0" smtClean="0"/>
              <a:t>This output of </a:t>
            </a:r>
            <a:r>
              <a:rPr lang="en-US" dirty="0" err="1" smtClean="0"/>
              <a:t>Git</a:t>
            </a:r>
            <a:r>
              <a:rPr lang="en-US" dirty="0" smtClean="0"/>
              <a:t> Status shows changes made to our files on the new branch.  Status command is used after “add” but before “commit” to show what changes will be committed to the branch.</a:t>
            </a:r>
            <a:endParaRPr lang="en-US" dirty="0"/>
          </a:p>
        </p:txBody>
      </p:sp>
      <p:sp>
        <p:nvSpPr>
          <p:cNvPr id="4" name="Rectangle 3"/>
          <p:cNvSpPr/>
          <p:nvPr/>
        </p:nvSpPr>
        <p:spPr>
          <a:xfrm>
            <a:off x="648929" y="1710813"/>
            <a:ext cx="11135031" cy="4970206"/>
          </a:xfrm>
          <a:prstGeom prst="rect">
            <a:avLst/>
          </a:prstGeom>
        </p:spPr>
        <p:txBody>
          <a:bodyPr wrap="square">
            <a:normAutofit fontScale="70000" lnSpcReduction="20000"/>
          </a:bodyPr>
          <a:lstStyle/>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a:t>
            </a:r>
            <a:r>
              <a:rPr lang="en-US" dirty="0" err="1" smtClean="0">
                <a:solidFill>
                  <a:srgbClr val="00BFBF"/>
                </a:solidFill>
                <a:latin typeface="Lucida Console" panose="020B0609040504020204" pitchFamily="49" charset="0"/>
              </a:rPr>
              <a:t>contentAsMarkdown</a:t>
            </a:r>
            <a:r>
              <a:rPr lang="en-US" dirty="0" smtClean="0">
                <a:solidFill>
                  <a:srgbClr val="00BFBF"/>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status</a:t>
            </a:r>
          </a:p>
          <a:p>
            <a:r>
              <a:rPr lang="en-US" dirty="0">
                <a:solidFill>
                  <a:prstClr val="black"/>
                </a:solidFill>
                <a:latin typeface="Lucida Console" panose="020B0609040504020204" pitchFamily="49" charset="0"/>
              </a:rPr>
              <a:t>On branch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Changes not staged for commit:</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a:t>
            </a:r>
            <a:r>
              <a:rPr lang="en-US" dirty="0" err="1">
                <a:solidFill>
                  <a:prstClr val="black"/>
                </a:solidFill>
                <a:latin typeface="Lucida Console" panose="020B0609040504020204" pitchFamily="49" charset="0"/>
              </a:rPr>
              <a:t>rm</a:t>
            </a:r>
            <a:r>
              <a:rPr lang="en-US" dirty="0">
                <a:solidFill>
                  <a:prstClr val="black"/>
                </a:solidFill>
                <a:latin typeface="Lucida Console" panose="020B0609040504020204" pitchFamily="49" charset="0"/>
              </a:rPr>
              <a:t> &lt;file&gt;..." to update what will be committed)</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checkout -- &lt;file&gt;..." to discard changes in working directory)</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GitHub_win7/GitHub_Basic_Commands_and_ScratchNotes.txt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GitHub_win7/GitHub_Intro_GetInfo_Commands.txt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GitHub_win7/GitHub_Intro_OtherUsefulCommands.txt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GitHub_win7/GitHub_Lesson1_SetupProject.txt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GitHub_win7/GitHub_Lesson2_InitializeExistingCodeProject.txt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GitHub_win7/GitHub_Lesson3_BranchingCommands.txt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GitHub_win7/GitHub_Lesson4_UndoingMistakes.txt</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deleted:    GitHub_win7/GitHub_Setup-Advanced_Work-w-Multiple-User-Accounts.txt</a:t>
            </a: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Untracked files:</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&lt;file&gt;..." to include in what will be committed)</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GitHub_win7/GitHub_General-ScratchNotes-and-Help-Links.md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GitHub_win7/GitHub_Intro_GetInfo_Commands.md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GitHub_win7/GitHub_Intro_OtherUsefulCommands.md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GitHub_win7/GitHub_Lesson1_SetupProject.md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GitHub_win7/GitHub_Lesson2_InitializeExistingCodeProject.md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GitHub_win7/GitHub_Lesson3_BranchingCommands.md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GitHub_win7/GitHub_Lesson4_UndoingMistakes.md</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GitHub_win7/GitHub_Setup-Advanced_Work-w-Multiple-User-Accounts.md</a:t>
            </a: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no changes added to commit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and/or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commit -a")</a:t>
            </a:r>
          </a:p>
        </p:txBody>
      </p:sp>
    </p:spTree>
    <p:extLst>
      <p:ext uri="{BB962C8B-B14F-4D97-AF65-F5344CB8AC3E}">
        <p14:creationId xmlns:p14="http://schemas.microsoft.com/office/powerpoint/2010/main" val="3764691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160"/>
            <a:ext cx="10515600" cy="667259"/>
          </a:xfrm>
        </p:spPr>
        <p:txBody>
          <a:bodyPr>
            <a:normAutofit fontScale="90000"/>
          </a:bodyPr>
          <a:lstStyle/>
          <a:p>
            <a:r>
              <a:rPr lang="en-US" dirty="0" err="1" smtClean="0"/>
              <a:t>Git</a:t>
            </a:r>
            <a:r>
              <a:rPr lang="en-US" dirty="0" smtClean="0"/>
              <a:t> Status:  Shows some of the changes made</a:t>
            </a:r>
            <a:endParaRPr lang="en-US" dirty="0"/>
          </a:p>
        </p:txBody>
      </p:sp>
      <p:sp>
        <p:nvSpPr>
          <p:cNvPr id="3" name="Content Placeholder 2"/>
          <p:cNvSpPr>
            <a:spLocks noGrp="1"/>
          </p:cNvSpPr>
          <p:nvPr>
            <p:ph idx="1"/>
          </p:nvPr>
        </p:nvSpPr>
        <p:spPr>
          <a:xfrm>
            <a:off x="648929" y="840658"/>
            <a:ext cx="11135031" cy="589936"/>
          </a:xfrm>
        </p:spPr>
        <p:txBody>
          <a:bodyPr>
            <a:normAutofit fontScale="77500" lnSpcReduction="20000"/>
          </a:bodyPr>
          <a:lstStyle/>
          <a:p>
            <a:r>
              <a:rPr lang="en-US" dirty="0" smtClean="0"/>
              <a:t>After more editing … note that we change .</a:t>
            </a:r>
            <a:r>
              <a:rPr lang="en-US" dirty="0" err="1" smtClean="0"/>
              <a:t>gitignore</a:t>
            </a:r>
            <a:r>
              <a:rPr lang="en-US" dirty="0" smtClean="0"/>
              <a:t> file adding “~*.* so </a:t>
            </a:r>
            <a:r>
              <a:rPr lang="en-US" dirty="0" err="1" smtClean="0"/>
              <a:t>Git</a:t>
            </a:r>
            <a:r>
              <a:rPr lang="en-US" dirty="0" smtClean="0"/>
              <a:t> will ignore temp files from Microsoft Office</a:t>
            </a:r>
            <a:endParaRPr lang="en-US" dirty="0"/>
          </a:p>
        </p:txBody>
      </p:sp>
      <p:sp>
        <p:nvSpPr>
          <p:cNvPr id="5" name="Rectangle 4"/>
          <p:cNvSpPr/>
          <p:nvPr/>
        </p:nvSpPr>
        <p:spPr>
          <a:xfrm>
            <a:off x="648929" y="1533833"/>
            <a:ext cx="11135031" cy="5147186"/>
          </a:xfrm>
          <a:prstGeom prst="rect">
            <a:avLst/>
          </a:prstGeom>
        </p:spPr>
        <p:txBody>
          <a:bodyPr>
            <a:normAutofit fontScale="70000" lnSpcReduction="20000"/>
          </a:bodyPr>
          <a:lstStyle/>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a:t>
            </a:r>
            <a:r>
              <a:rPr lang="en-US" dirty="0" err="1" smtClean="0">
                <a:solidFill>
                  <a:srgbClr val="00BFBF"/>
                </a:solidFill>
                <a:latin typeface="Lucida Console" panose="020B0609040504020204" pitchFamily="49" charset="0"/>
              </a:rPr>
              <a:t>contentAsMarkdown</a:t>
            </a:r>
            <a:r>
              <a:rPr lang="en-US" dirty="0" smtClean="0">
                <a:solidFill>
                  <a:srgbClr val="00BFBF"/>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branch</a:t>
            </a:r>
          </a:p>
          <a:p>
            <a:r>
              <a:rPr lang="en-US" dirty="0">
                <a:solidFill>
                  <a:prstClr val="black"/>
                </a:solidFill>
                <a:latin typeface="Lucida Console" panose="020B0609040504020204" pitchFamily="49" charset="0"/>
              </a:rPr>
              <a:t>* </a:t>
            </a:r>
            <a:r>
              <a:rPr lang="en-US" dirty="0" err="1" smtClean="0">
                <a:solidFill>
                  <a:srgbClr val="00BF00"/>
                </a:solidFill>
                <a:latin typeface="Lucida Console" panose="020B0609040504020204" pitchFamily="49" charset="0"/>
              </a:rPr>
              <a:t>contentAsMarkdown</a:t>
            </a:r>
            <a:endParaRPr lang="en-US" dirty="0" smtClean="0">
              <a:solidFill>
                <a:srgbClr val="00BF00"/>
              </a:solidFill>
              <a:latin typeface="Lucida Console" panose="020B0609040504020204" pitchFamily="49" charset="0"/>
            </a:endParaRPr>
          </a:p>
          <a:p>
            <a:r>
              <a:rPr lang="en-US" dirty="0">
                <a:solidFill>
                  <a:prstClr val="black"/>
                </a:solidFill>
                <a:latin typeface="Lucida Console" panose="020B0609040504020204" pitchFamily="49" charset="0"/>
              </a:rPr>
              <a:t>  master</a:t>
            </a:r>
          </a:p>
          <a:p>
            <a:endParaRPr lang="en-US" dirty="0">
              <a:solidFill>
                <a:prstClr val="black"/>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a:t>
            </a:r>
            <a:r>
              <a:rPr lang="en-US" dirty="0" err="1" smtClean="0">
                <a:solidFill>
                  <a:srgbClr val="00BFBF"/>
                </a:solidFill>
                <a:latin typeface="Lucida Console" panose="020B0609040504020204" pitchFamily="49" charset="0"/>
              </a:rPr>
              <a:t>contentAsMarkdown</a:t>
            </a:r>
            <a:r>
              <a:rPr lang="en-US" dirty="0" smtClean="0">
                <a:solidFill>
                  <a:srgbClr val="00BFBF"/>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status</a:t>
            </a:r>
          </a:p>
          <a:p>
            <a:r>
              <a:rPr lang="en-US" dirty="0">
                <a:solidFill>
                  <a:prstClr val="black"/>
                </a:solidFill>
                <a:latin typeface="Lucida Console" panose="020B0609040504020204" pitchFamily="49" charset="0"/>
              </a:rPr>
              <a:t>On branch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Untracked files:</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&lt;file&gt;..." to include in what will be committed)</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a:t>
            </a:r>
            <a:r>
              <a:rPr lang="en-US" dirty="0" err="1" smtClean="0">
                <a:solidFill>
                  <a:srgbClr val="BF0000"/>
                </a:solidFill>
                <a:latin typeface="Lucida Console" panose="020B0609040504020204" pitchFamily="49" charset="0"/>
              </a:rPr>
              <a:t>Git</a:t>
            </a:r>
            <a:r>
              <a:rPr lang="en-US" dirty="0" smtClean="0">
                <a:solidFill>
                  <a:srgbClr val="BF0000"/>
                </a:solidFill>
                <a:latin typeface="Lucida Console" panose="020B0609040504020204" pitchFamily="49" charset="0"/>
              </a:rPr>
              <a:t> Branching Example - Lesson3.pptx</a:t>
            </a: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a:t>
            </a:r>
            <a:r>
              <a:rPr lang="en-US" dirty="0" err="1" smtClean="0">
                <a:solidFill>
                  <a:srgbClr val="BF0000"/>
                </a:solidFill>
                <a:latin typeface="Lucida Console" panose="020B0609040504020204" pitchFamily="49" charset="0"/>
              </a:rPr>
              <a:t>Git</a:t>
            </a:r>
            <a:r>
              <a:rPr lang="en-US" dirty="0" smtClean="0">
                <a:solidFill>
                  <a:srgbClr val="BF0000"/>
                </a:solidFill>
                <a:latin typeface="Lucida Console" panose="020B0609040504020204" pitchFamily="49" charset="0"/>
              </a:rPr>
              <a:t> Branching Example - Lesson3.pptx</a:t>
            </a: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nothing added to commit but untracked files present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to track)</a:t>
            </a:r>
          </a:p>
          <a:p>
            <a:endParaRPr lang="en-US" dirty="0">
              <a:solidFill>
                <a:prstClr val="black"/>
              </a:solidFill>
              <a:latin typeface="Lucida Console" panose="020B0609040504020204" pitchFamily="49" charset="0"/>
            </a:endParaRPr>
          </a:p>
          <a:p>
            <a:r>
              <a:rPr lang="en-US" dirty="0" smtClean="0">
                <a:solidFill>
                  <a:srgbClr val="00BF00"/>
                </a:solidFill>
                <a:latin typeface="Lucida Console" panose="020B0609040504020204" pitchFamily="49" charset="0"/>
              </a:rPr>
              <a:t>Mitch@Win7-PC </a:t>
            </a:r>
            <a:r>
              <a:rPr lang="en-US" dirty="0" smtClean="0">
                <a:solidFill>
                  <a:srgbClr val="BF00BF"/>
                </a:solidFill>
                <a:latin typeface="Lucida Console" panose="020B0609040504020204" pitchFamily="49" charset="0"/>
              </a:rPr>
              <a:t>MINGW64 </a:t>
            </a:r>
            <a:r>
              <a:rPr lang="en-US" dirty="0" smtClean="0">
                <a:solidFill>
                  <a:srgbClr val="BFBF00"/>
                </a:solidFill>
                <a:latin typeface="Lucida Console" panose="020B0609040504020204" pitchFamily="49" charset="0"/>
              </a:rPr>
              <a:t>~/Documents/</a:t>
            </a:r>
            <a:r>
              <a:rPr lang="en-US" dirty="0" err="1" smtClean="0">
                <a:solidFill>
                  <a:srgbClr val="BFBF00"/>
                </a:solidFill>
                <a:latin typeface="Lucida Console" panose="020B0609040504020204" pitchFamily="49" charset="0"/>
              </a:rPr>
              <a:t>Git_Repo</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DevEnv</a:t>
            </a:r>
            <a:r>
              <a:rPr lang="en-US" dirty="0" smtClean="0">
                <a:solidFill>
                  <a:srgbClr val="BFBF00"/>
                </a:solidFill>
                <a:latin typeface="Lucida Console" panose="020B0609040504020204" pitchFamily="49" charset="0"/>
              </a:rPr>
              <a:t>-</a:t>
            </a:r>
            <a:r>
              <a:rPr lang="en-US" dirty="0" err="1" smtClean="0">
                <a:solidFill>
                  <a:srgbClr val="BFBF00"/>
                </a:solidFill>
                <a:latin typeface="Lucida Console" panose="020B0609040504020204" pitchFamily="49" charset="0"/>
              </a:rPr>
              <a:t>SetUp</a:t>
            </a:r>
            <a:r>
              <a:rPr lang="en-US" dirty="0" smtClean="0">
                <a:solidFill>
                  <a:srgbClr val="BFBF00"/>
                </a:solidFill>
                <a:latin typeface="Lucida Console" panose="020B0609040504020204" pitchFamily="49" charset="0"/>
              </a:rPr>
              <a:t>-Help</a:t>
            </a:r>
            <a:r>
              <a:rPr lang="en-US" dirty="0" smtClean="0">
                <a:solidFill>
                  <a:srgbClr val="00BFBF"/>
                </a:solidFill>
                <a:latin typeface="Lucida Console" panose="020B0609040504020204" pitchFamily="49" charset="0"/>
              </a:rPr>
              <a:t> (</a:t>
            </a:r>
            <a:r>
              <a:rPr lang="en-US" dirty="0" err="1" smtClean="0">
                <a:solidFill>
                  <a:srgbClr val="00BFBF"/>
                </a:solidFill>
                <a:latin typeface="Lucida Console" panose="020B0609040504020204" pitchFamily="49" charset="0"/>
              </a:rPr>
              <a:t>contentAsMarkdown</a:t>
            </a:r>
            <a:r>
              <a:rPr lang="en-US" dirty="0" smtClean="0">
                <a:solidFill>
                  <a:srgbClr val="00BFBF"/>
                </a:solidFill>
                <a:latin typeface="Lucida Console" panose="020B0609040504020204" pitchFamily="49" charset="0"/>
              </a:rPr>
              <a:t>)</a:t>
            </a:r>
          </a:p>
          <a:p>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status</a:t>
            </a:r>
          </a:p>
          <a:p>
            <a:r>
              <a:rPr lang="en-US" dirty="0">
                <a:solidFill>
                  <a:prstClr val="black"/>
                </a:solidFill>
                <a:latin typeface="Lucida Console" panose="020B0609040504020204" pitchFamily="49" charset="0"/>
              </a:rPr>
              <a:t>On branch </a:t>
            </a:r>
            <a:r>
              <a:rPr lang="en-US" dirty="0" err="1">
                <a:solidFill>
                  <a:prstClr val="black"/>
                </a:solidFill>
                <a:latin typeface="Lucida Console" panose="020B0609040504020204" pitchFamily="49" charset="0"/>
              </a:rPr>
              <a:t>contentAsMarkdown</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Changes not staged for commit:</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&lt;file&gt;..." to update what will be committed)</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checkout -- &lt;file&gt;..." to discard changes in working directory)</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modified:   .</a:t>
            </a:r>
            <a:r>
              <a:rPr lang="en-US" dirty="0" err="1" smtClean="0">
                <a:solidFill>
                  <a:srgbClr val="BF0000"/>
                </a:solidFill>
                <a:latin typeface="Lucida Console" panose="020B0609040504020204" pitchFamily="49" charset="0"/>
              </a:rPr>
              <a:t>gitignore</a:t>
            </a:r>
            <a:endParaRPr lang="en-US" dirty="0" smtClean="0">
              <a:solidFill>
                <a:srgbClr val="BF0000"/>
              </a:solidFill>
              <a:latin typeface="Lucida Console" panose="020B0609040504020204" pitchFamily="49" charset="0"/>
            </a:endParaRP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Untracked files:</a:t>
            </a:r>
          </a:p>
          <a:p>
            <a:r>
              <a:rPr lang="en-US" dirty="0">
                <a:solidFill>
                  <a:prstClr val="black"/>
                </a:solidFill>
                <a:latin typeface="Lucida Console" panose="020B0609040504020204" pitchFamily="49" charset="0"/>
              </a:rPr>
              <a: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&lt;file&gt;..." to include in what will be committed)</a:t>
            </a:r>
          </a:p>
          <a:p>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        </a:t>
            </a:r>
            <a:r>
              <a:rPr lang="en-US" dirty="0" smtClean="0">
                <a:solidFill>
                  <a:srgbClr val="BF0000"/>
                </a:solidFill>
                <a:latin typeface="Lucida Console" panose="020B0609040504020204" pitchFamily="49" charset="0"/>
              </a:rPr>
              <a:t>GitHub_win7/</a:t>
            </a:r>
            <a:r>
              <a:rPr lang="en-US" dirty="0" err="1" smtClean="0">
                <a:solidFill>
                  <a:srgbClr val="BF0000"/>
                </a:solidFill>
                <a:latin typeface="Lucida Console" panose="020B0609040504020204" pitchFamily="49" charset="0"/>
              </a:rPr>
              <a:t>Git</a:t>
            </a:r>
            <a:r>
              <a:rPr lang="en-US" dirty="0" smtClean="0">
                <a:solidFill>
                  <a:srgbClr val="BF0000"/>
                </a:solidFill>
                <a:latin typeface="Lucida Console" panose="020B0609040504020204" pitchFamily="49" charset="0"/>
              </a:rPr>
              <a:t> Branching Example - Lesson3.pptx</a:t>
            </a:r>
          </a:p>
          <a:p>
            <a:endParaRPr lang="en-US" dirty="0" smtClean="0">
              <a:solidFill>
                <a:srgbClr val="BF0000"/>
              </a:solidFill>
              <a:latin typeface="Lucida Console" panose="020B0609040504020204" pitchFamily="49" charset="0"/>
            </a:endParaRPr>
          </a:p>
          <a:p>
            <a:r>
              <a:rPr lang="en-US" dirty="0">
                <a:solidFill>
                  <a:prstClr val="black"/>
                </a:solidFill>
                <a:latin typeface="Lucida Console" panose="020B0609040504020204" pitchFamily="49" charset="0"/>
              </a:rPr>
              <a:t>no changes added to commit (use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add" and/or "</a:t>
            </a:r>
            <a:r>
              <a:rPr lang="en-US" dirty="0" err="1">
                <a:solidFill>
                  <a:prstClr val="black"/>
                </a:solidFill>
                <a:latin typeface="Lucida Console" panose="020B0609040504020204" pitchFamily="49" charset="0"/>
              </a:rPr>
              <a:t>git</a:t>
            </a:r>
            <a:r>
              <a:rPr lang="en-US" dirty="0">
                <a:solidFill>
                  <a:prstClr val="black"/>
                </a:solidFill>
                <a:latin typeface="Lucida Console" panose="020B0609040504020204" pitchFamily="49" charset="0"/>
              </a:rPr>
              <a:t> commit -a")</a:t>
            </a:r>
          </a:p>
        </p:txBody>
      </p:sp>
    </p:spTree>
    <p:extLst>
      <p:ext uri="{BB962C8B-B14F-4D97-AF65-F5344CB8AC3E}">
        <p14:creationId xmlns:p14="http://schemas.microsoft.com/office/powerpoint/2010/main" val="3387093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52"/>
            <a:ext cx="10990006" cy="608268"/>
          </a:xfrm>
        </p:spPr>
        <p:txBody>
          <a:bodyPr>
            <a:normAutofit fontScale="90000"/>
          </a:bodyPr>
          <a:lstStyle/>
          <a:p>
            <a:r>
              <a:rPr lang="en-US" dirty="0" err="1" smtClean="0"/>
              <a:t>contentAsMarkDown</a:t>
            </a:r>
            <a:r>
              <a:rPr lang="en-US" dirty="0" smtClean="0"/>
              <a:t> </a:t>
            </a:r>
            <a:r>
              <a:rPr lang="en-US" dirty="0" smtClean="0"/>
              <a:t>Branch (has all working edits)</a:t>
            </a:r>
            <a:endParaRPr lang="en-US" dirty="0"/>
          </a:p>
        </p:txBody>
      </p:sp>
      <p:sp>
        <p:nvSpPr>
          <p:cNvPr id="3" name="Content Placeholder 2"/>
          <p:cNvSpPr>
            <a:spLocks noGrp="1"/>
          </p:cNvSpPr>
          <p:nvPr>
            <p:ph idx="1"/>
          </p:nvPr>
        </p:nvSpPr>
        <p:spPr>
          <a:xfrm>
            <a:off x="838200" y="2135333"/>
            <a:ext cx="10515600" cy="4351338"/>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 … use “</a:t>
            </a:r>
            <a:r>
              <a:rPr lang="en-US" dirty="0" err="1" smtClean="0"/>
              <a:t>git</a:t>
            </a:r>
            <a:r>
              <a:rPr lang="en-US" dirty="0" smtClean="0"/>
              <a:t> checkout master” to switch back to original branch …</a:t>
            </a:r>
          </a:p>
          <a:p>
            <a:r>
              <a:rPr lang="en-US" dirty="0" smtClean="0"/>
              <a:t>This is just a test to illustrate the two branches</a:t>
            </a:r>
            <a:endParaRPr lang="en-US" dirty="0"/>
          </a:p>
        </p:txBody>
      </p:sp>
      <p:pic>
        <p:nvPicPr>
          <p:cNvPr id="4" name="Picture 3"/>
          <p:cNvPicPr>
            <a:picLocks noChangeAspect="1"/>
          </p:cNvPicPr>
          <p:nvPr/>
        </p:nvPicPr>
        <p:blipFill>
          <a:blip r:embed="rId2"/>
          <a:stretch>
            <a:fillRect/>
          </a:stretch>
        </p:blipFill>
        <p:spPr>
          <a:xfrm>
            <a:off x="838200" y="899653"/>
            <a:ext cx="7534275" cy="4448175"/>
          </a:xfrm>
          <a:prstGeom prst="rect">
            <a:avLst/>
          </a:prstGeom>
        </p:spPr>
      </p:pic>
    </p:spTree>
    <p:extLst>
      <p:ext uri="{BB962C8B-B14F-4D97-AF65-F5344CB8AC3E}">
        <p14:creationId xmlns:p14="http://schemas.microsoft.com/office/powerpoint/2010/main" val="2666301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152"/>
            <a:ext cx="10515600" cy="608268"/>
          </a:xfrm>
        </p:spPr>
        <p:txBody>
          <a:bodyPr>
            <a:normAutofit fontScale="90000"/>
          </a:bodyPr>
          <a:lstStyle/>
          <a:p>
            <a:r>
              <a:rPr lang="en-US" dirty="0" smtClean="0"/>
              <a:t>master</a:t>
            </a:r>
            <a:r>
              <a:rPr lang="en-US" dirty="0" smtClean="0"/>
              <a:t> Branch </a:t>
            </a:r>
            <a:br>
              <a:rPr lang="en-US" dirty="0" smtClean="0"/>
            </a:br>
            <a:r>
              <a:rPr lang="en-US" dirty="0" smtClean="0"/>
              <a:t>(content as it was before edits in new branch)</a:t>
            </a:r>
            <a:endParaRPr lang="en-US" dirty="0"/>
          </a:p>
        </p:txBody>
      </p:sp>
      <p:sp>
        <p:nvSpPr>
          <p:cNvPr id="3" name="Content Placeholder 2"/>
          <p:cNvSpPr>
            <a:spLocks noGrp="1"/>
          </p:cNvSpPr>
          <p:nvPr>
            <p:ph idx="1"/>
          </p:nvPr>
        </p:nvSpPr>
        <p:spPr>
          <a:xfrm>
            <a:off x="838200" y="2268068"/>
            <a:ext cx="10515600" cy="4589931"/>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Now … use “</a:t>
            </a:r>
            <a:r>
              <a:rPr lang="en-US" dirty="0" err="1" smtClean="0"/>
              <a:t>git</a:t>
            </a:r>
            <a:r>
              <a:rPr lang="en-US" dirty="0" smtClean="0"/>
              <a:t> checkout </a:t>
            </a:r>
            <a:r>
              <a:rPr lang="en-US" dirty="0" err="1"/>
              <a:t>contentAsMarkdown</a:t>
            </a:r>
            <a:r>
              <a:rPr lang="en-US" dirty="0"/>
              <a:t>” </a:t>
            </a:r>
            <a:r>
              <a:rPr lang="en-US" dirty="0" smtClean="0"/>
              <a:t>to switch back to working </a:t>
            </a:r>
            <a:r>
              <a:rPr lang="en-US" dirty="0" smtClean="0"/>
              <a:t>branch (with all new edits) </a:t>
            </a:r>
            <a:r>
              <a:rPr lang="en-US" dirty="0" smtClean="0"/>
              <a:t>… This is just a test to illustrate the two branches</a:t>
            </a:r>
            <a:endParaRPr lang="en-US" dirty="0"/>
          </a:p>
        </p:txBody>
      </p:sp>
      <p:pic>
        <p:nvPicPr>
          <p:cNvPr id="5" name="Picture 4"/>
          <p:cNvPicPr>
            <a:picLocks noChangeAspect="1"/>
          </p:cNvPicPr>
          <p:nvPr/>
        </p:nvPicPr>
        <p:blipFill>
          <a:blip r:embed="rId2"/>
          <a:stretch>
            <a:fillRect/>
          </a:stretch>
        </p:blipFill>
        <p:spPr>
          <a:xfrm>
            <a:off x="897192" y="1042675"/>
            <a:ext cx="7534275" cy="4448175"/>
          </a:xfrm>
          <a:prstGeom prst="rect">
            <a:avLst/>
          </a:prstGeom>
        </p:spPr>
      </p:pic>
    </p:spTree>
    <p:extLst>
      <p:ext uri="{BB962C8B-B14F-4D97-AF65-F5344CB8AC3E}">
        <p14:creationId xmlns:p14="http://schemas.microsoft.com/office/powerpoint/2010/main" val="115242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853" y="1"/>
            <a:ext cx="10766947" cy="682387"/>
          </a:xfrm>
        </p:spPr>
        <p:txBody>
          <a:bodyPr>
            <a:normAutofit fontScale="90000"/>
          </a:bodyPr>
          <a:lstStyle/>
          <a:p>
            <a:r>
              <a:rPr lang="en-US" dirty="0" smtClean="0"/>
              <a:t>Merge commands in Action – Slide 1</a:t>
            </a:r>
            <a:endParaRPr lang="en-US" dirty="0"/>
          </a:p>
        </p:txBody>
      </p:sp>
      <p:sp>
        <p:nvSpPr>
          <p:cNvPr id="3" name="Content Placeholder 2"/>
          <p:cNvSpPr>
            <a:spLocks noGrp="1"/>
          </p:cNvSpPr>
          <p:nvPr>
            <p:ph idx="1"/>
          </p:nvPr>
        </p:nvSpPr>
        <p:spPr>
          <a:xfrm>
            <a:off x="586853" y="832514"/>
            <a:ext cx="11232107" cy="5863254"/>
          </a:xfrm>
        </p:spPr>
        <p:txBody>
          <a:bodyPr>
            <a:normAutofit fontScale="70000" lnSpcReduction="20000"/>
          </a:bodyPr>
          <a:lstStyle/>
          <a:p>
            <a:r>
              <a:rPr lang="en-US" dirty="0" smtClean="0"/>
              <a:t>On next slides:  commands used to:</a:t>
            </a:r>
          </a:p>
          <a:p>
            <a:pPr lvl="1"/>
            <a:r>
              <a:rPr lang="en-US" dirty="0" smtClean="0"/>
              <a:t>Test ahead of merging</a:t>
            </a:r>
          </a:p>
          <a:p>
            <a:pPr lvl="1"/>
            <a:r>
              <a:rPr lang="en-US" dirty="0" smtClean="0"/>
              <a:t>Merge working branch back into Master</a:t>
            </a:r>
          </a:p>
          <a:p>
            <a:pPr lvl="1"/>
            <a:r>
              <a:rPr lang="en-US" dirty="0" smtClean="0"/>
              <a:t>Delete the working branch once all changes are on master (and pushed up to online repo)</a:t>
            </a:r>
          </a:p>
          <a:p>
            <a:r>
              <a:rPr lang="en-US" dirty="0" smtClean="0"/>
              <a:t>Process:</a:t>
            </a:r>
          </a:p>
          <a:p>
            <a:pPr lvl="1"/>
            <a:r>
              <a:rPr lang="en-US" dirty="0" smtClean="0"/>
              <a:t>Make sure working branch is checked out</a:t>
            </a:r>
          </a:p>
          <a:p>
            <a:pPr lvl="1"/>
            <a:r>
              <a:rPr lang="en-US" dirty="0" smtClean="0"/>
              <a:t>Merge master into working branch first (this allows you to check what the merge will look like on Master before you over-write Master branch changes with it</a:t>
            </a:r>
          </a:p>
          <a:p>
            <a:pPr lvl="1"/>
            <a:r>
              <a:rPr lang="en-US" dirty="0" smtClean="0"/>
              <a:t>Checkout master branch (can only do this if all changes committed on working branch first) – this switches back to master</a:t>
            </a:r>
          </a:p>
          <a:p>
            <a:pPr lvl="1"/>
            <a:r>
              <a:rPr lang="en-US" dirty="0" smtClean="0"/>
              <a:t>Perform merge on master of working branch into master</a:t>
            </a:r>
          </a:p>
          <a:p>
            <a:pPr lvl="1"/>
            <a:r>
              <a:rPr lang="en-US" dirty="0" smtClean="0"/>
              <a:t>Delete working branch</a:t>
            </a:r>
            <a:endParaRPr lang="en-US" dirty="0"/>
          </a:p>
          <a:p>
            <a:r>
              <a:rPr lang="en-US" dirty="0" smtClean="0"/>
              <a:t>Notes:  </a:t>
            </a:r>
          </a:p>
          <a:p>
            <a:pPr lvl="1"/>
            <a:r>
              <a:rPr lang="en-US" dirty="0" smtClean="0"/>
              <a:t>During above process, some simple bash scripts to combine adding, committing, pushing into single operations are used.  UNIX list command reminds shows names of these scripts before first usage.</a:t>
            </a:r>
          </a:p>
          <a:p>
            <a:pPr lvl="1"/>
            <a:r>
              <a:rPr lang="en-US" dirty="0" smtClean="0"/>
              <a:t>A copy of the bash scripts (so you can see what command syntax they contain) are immediately after the “merge commands in action” slides.  Their names should give general idea of what they do.</a:t>
            </a:r>
          </a:p>
          <a:p>
            <a:pPr lvl="1"/>
            <a:r>
              <a:rPr lang="en-US" dirty="0" smtClean="0"/>
              <a:t>A problem was encountered:  Status revealed that hidden file </a:t>
            </a:r>
            <a:r>
              <a:rPr lang="en-US" dirty="0" err="1" smtClean="0"/>
              <a:t>Thumbs.db</a:t>
            </a:r>
            <a:r>
              <a:rPr lang="en-US" dirty="0" smtClean="0"/>
              <a:t> was edited which would have resulted in a conflict during merging.  This was included in the provided command stream since it shows using “status” to detect the issue and the bash scripts to fix the issue (add / commit operations).</a:t>
            </a:r>
          </a:p>
          <a:p>
            <a:pPr lvl="1"/>
            <a:r>
              <a:rPr lang="en-US" dirty="0" smtClean="0"/>
              <a:t>If status had not been used to detect the error, we would have gotten errors and then done what is shown in this command list anyway to get all updates to go through.  (Initial merge would have failed, and we then would have simply performed the add / commit operations first to get it to succeed).</a:t>
            </a:r>
          </a:p>
          <a:p>
            <a:pPr lvl="1"/>
            <a:endParaRPr lang="en-US" dirty="0"/>
          </a:p>
        </p:txBody>
      </p:sp>
    </p:spTree>
    <p:extLst>
      <p:ext uri="{BB962C8B-B14F-4D97-AF65-F5344CB8AC3E}">
        <p14:creationId xmlns:p14="http://schemas.microsoft.com/office/powerpoint/2010/main" val="2024925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532262"/>
          </a:xfrm>
        </p:spPr>
        <p:txBody>
          <a:bodyPr>
            <a:normAutofit fontScale="90000"/>
          </a:bodyPr>
          <a:lstStyle/>
          <a:p>
            <a:r>
              <a:rPr lang="en-US" dirty="0" smtClean="0"/>
              <a:t>Merge commands in Action – Slide 2a</a:t>
            </a:r>
            <a:endParaRPr lang="en-US" dirty="0"/>
          </a:p>
        </p:txBody>
      </p:sp>
      <p:sp>
        <p:nvSpPr>
          <p:cNvPr id="5" name="Rectangle 4"/>
          <p:cNvSpPr/>
          <p:nvPr/>
        </p:nvSpPr>
        <p:spPr>
          <a:xfrm>
            <a:off x="111728" y="532264"/>
            <a:ext cx="5947877" cy="6196082"/>
          </a:xfrm>
          <a:prstGeom prst="rect">
            <a:avLst/>
          </a:prstGeom>
        </p:spPr>
        <p:txBody>
          <a:bodyPr>
            <a:noAutofit/>
          </a:bodyPr>
          <a:lstStyle/>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sz="950"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sz="950"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ls -la *.</a:t>
            </a:r>
            <a:r>
              <a:rPr lang="en-US" sz="950" dirty="0" err="1">
                <a:latin typeface="Lucida Console" panose="020B0609040504020204" pitchFamily="49" charset="0"/>
                <a:ea typeface="Calibri" panose="020F0502020204030204" pitchFamily="34" charset="0"/>
                <a:cs typeface="Lucida Console" panose="020B0609040504020204" pitchFamily="49" charset="0"/>
              </a:rPr>
              <a:t>sh</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a:t>
            </a:r>
            <a:r>
              <a:rPr lang="en-US" sz="950" dirty="0" err="1">
                <a:latin typeface="Lucida Console" panose="020B0609040504020204" pitchFamily="49" charset="0"/>
                <a:ea typeface="Calibri" panose="020F0502020204030204" pitchFamily="34" charset="0"/>
                <a:cs typeface="Lucida Console" panose="020B0609040504020204" pitchFamily="49" charset="0"/>
              </a:rPr>
              <a:t>rw</a:t>
            </a:r>
            <a:r>
              <a:rPr lang="en-US" sz="950" dirty="0">
                <a:latin typeface="Lucida Console" panose="020B0609040504020204" pitchFamily="49" charset="0"/>
                <a:ea typeface="Calibri" panose="020F0502020204030204" pitchFamily="34" charset="0"/>
                <a:cs typeface="Lucida Console" panose="020B0609040504020204" pitchFamily="49" charset="0"/>
              </a:rPr>
              <a:t>-r--r-- 1 Mitch 197121 308 Nov 26 12:01 Git-Commit-Local-Repo.sh</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a:t>
            </a:r>
            <a:r>
              <a:rPr lang="en-US" sz="950" dirty="0" err="1">
                <a:latin typeface="Lucida Console" panose="020B0609040504020204" pitchFamily="49" charset="0"/>
                <a:ea typeface="Calibri" panose="020F0502020204030204" pitchFamily="34" charset="0"/>
                <a:cs typeface="Lucida Console" panose="020B0609040504020204" pitchFamily="49" charset="0"/>
              </a:rPr>
              <a:t>rw</a:t>
            </a:r>
            <a:r>
              <a:rPr lang="en-US" sz="950" dirty="0">
                <a:latin typeface="Lucida Console" panose="020B0609040504020204" pitchFamily="49" charset="0"/>
                <a:ea typeface="Calibri" panose="020F0502020204030204" pitchFamily="34" charset="0"/>
                <a:cs typeface="Lucida Console" panose="020B0609040504020204" pitchFamily="49" charset="0"/>
              </a:rPr>
              <a:t>-r--r-- 1 Mitch 197121 256 Nov 21 14:28 Git-Update-Online-Repo.sh</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sz="950"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sz="950"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status</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On branch </a:t>
            </a:r>
            <a:r>
              <a:rPr lang="en-US" sz="950"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Changes not staged for commit: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(use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add &lt;file&gt;..." to update what will be committed)</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(use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checkout -- &lt;file&gt;..." to discard changes in working directory)</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modified:   .</a:t>
            </a:r>
            <a:r>
              <a:rPr lang="en-US" sz="950" dirty="0" err="1">
                <a:solidFill>
                  <a:srgbClr val="BF0000"/>
                </a:solidFill>
                <a:latin typeface="Lucida Console" panose="020B0609040504020204" pitchFamily="49" charset="0"/>
                <a:ea typeface="Calibri" panose="020F0502020204030204" pitchFamily="34" charset="0"/>
                <a:cs typeface="Lucida Console" panose="020B0609040504020204" pitchFamily="49" charset="0"/>
              </a:rPr>
              <a:t>gitignore</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modified:   GitHub_win7/</a:t>
            </a:r>
            <a:r>
              <a:rPr lang="en-US" sz="950" dirty="0" err="1">
                <a:solidFill>
                  <a:srgbClr val="BF0000"/>
                </a:solidFill>
                <a:latin typeface="Lucida Console" panose="020B0609040504020204" pitchFamily="49" charset="0"/>
                <a:ea typeface="Calibri" panose="020F0502020204030204" pitchFamily="34" charset="0"/>
                <a:cs typeface="Lucida Console" panose="020B0609040504020204" pitchFamily="49" charset="0"/>
              </a:rPr>
              <a:t>Thumbs.db</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BF0000"/>
                </a:solidFill>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no changes added to commit (use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add" and/or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commit -a")</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sz="950"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sz="950"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sz="950"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sz="950"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./Git-Commit-Local-Repo.sh 'finalizing .</a:t>
            </a:r>
            <a:r>
              <a:rPr lang="en-US" sz="950" dirty="0" err="1">
                <a:latin typeface="Lucida Console" panose="020B0609040504020204" pitchFamily="49" charset="0"/>
                <a:ea typeface="Calibri" panose="020F0502020204030204" pitchFamily="34" charset="0"/>
                <a:cs typeface="Lucida Console" panose="020B0609040504020204" pitchFamily="49" charset="0"/>
              </a:rPr>
              <a:t>gitignore</a:t>
            </a:r>
            <a:r>
              <a:rPr lang="en-US" sz="950" dirty="0">
                <a:latin typeface="Lucida Console" panose="020B0609040504020204" pitchFamily="49" charset="0"/>
                <a:ea typeface="Calibri" panose="020F0502020204030204" pitchFamily="34" charset="0"/>
                <a:cs typeface="Lucida Console" panose="020B0609040504020204" pitchFamily="49" charset="0"/>
              </a:rPr>
              <a:t> and </a:t>
            </a:r>
            <a:r>
              <a:rPr lang="en-US" sz="950" dirty="0" err="1">
                <a:latin typeface="Lucida Console" panose="020B0609040504020204" pitchFamily="49" charset="0"/>
                <a:ea typeface="Calibri" panose="020F0502020204030204" pitchFamily="34" charset="0"/>
                <a:cs typeface="Lucida Console" panose="020B0609040504020204" pitchFamily="49" charset="0"/>
              </a:rPr>
              <a:t>Thumbs.db</a:t>
            </a:r>
            <a:r>
              <a:rPr lang="en-US" sz="950" dirty="0">
                <a:latin typeface="Lucida Console" panose="020B0609040504020204" pitchFamily="49" charset="0"/>
                <a:ea typeface="Calibri" panose="020F0502020204030204" pitchFamily="34" charset="0"/>
                <a:cs typeface="Lucida Console" panose="020B0609040504020204" pitchFamily="49" charset="0"/>
              </a:rPr>
              <a:t> ahead of merging'</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On branch </a:t>
            </a:r>
            <a:r>
              <a:rPr lang="en-US" sz="950"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Changes to be committed:</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(use "</a:t>
            </a:r>
            <a:r>
              <a:rPr lang="en-US" sz="950" dirty="0" err="1">
                <a:latin typeface="Lucida Console" panose="020B0609040504020204" pitchFamily="49" charset="0"/>
                <a:ea typeface="Calibri" panose="020F0502020204030204" pitchFamily="34" charset="0"/>
                <a:cs typeface="Lucida Console" panose="020B0609040504020204" pitchFamily="49" charset="0"/>
              </a:rPr>
              <a:t>git</a:t>
            </a:r>
            <a:r>
              <a:rPr lang="en-US" sz="950" dirty="0">
                <a:latin typeface="Lucida Console" panose="020B0609040504020204" pitchFamily="49" charset="0"/>
                <a:ea typeface="Calibri" panose="020F0502020204030204" pitchFamily="34" charset="0"/>
                <a:cs typeface="Lucida Console" panose="020B0609040504020204" pitchFamily="49" charset="0"/>
              </a:rPr>
              <a:t> reset HEAD &lt;file&gt;..." to </a:t>
            </a:r>
            <a:r>
              <a:rPr lang="en-US" sz="950" dirty="0" err="1">
                <a:latin typeface="Lucida Console" panose="020B0609040504020204" pitchFamily="49" charset="0"/>
                <a:ea typeface="Calibri" panose="020F0502020204030204" pitchFamily="34" charset="0"/>
                <a:cs typeface="Lucida Console" panose="020B0609040504020204" pitchFamily="49" charset="0"/>
              </a:rPr>
              <a:t>unstage</a:t>
            </a:r>
            <a:r>
              <a:rPr lang="en-US" sz="950" dirty="0">
                <a:latin typeface="Lucida Console" panose="020B0609040504020204" pitchFamily="49" charset="0"/>
                <a:ea typeface="Calibri" panose="020F0502020204030204" pitchFamily="34" charset="0"/>
                <a:cs typeface="Lucida Console" panose="020B0609040504020204" pitchFamily="49" charset="0"/>
              </a:rPr>
              <a: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modified:   .</a:t>
            </a:r>
            <a:r>
              <a:rPr lang="en-US" sz="950" dirty="0" err="1">
                <a:solidFill>
                  <a:srgbClr val="00BF00"/>
                </a:solidFill>
                <a:latin typeface="Lucida Console" panose="020B0609040504020204" pitchFamily="49" charset="0"/>
                <a:ea typeface="Calibri" panose="020F0502020204030204" pitchFamily="34" charset="0"/>
                <a:cs typeface="Lucida Console" panose="020B0609040504020204" pitchFamily="49" charset="0"/>
              </a:rPr>
              <a:t>gitignore</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modified:   GitHub_win7/</a:t>
            </a:r>
            <a:r>
              <a:rPr lang="en-US" sz="950" dirty="0" err="1">
                <a:solidFill>
                  <a:srgbClr val="00BF00"/>
                </a:solidFill>
                <a:latin typeface="Lucida Console" panose="020B0609040504020204" pitchFamily="49" charset="0"/>
                <a:ea typeface="Calibri" panose="020F0502020204030204" pitchFamily="34" charset="0"/>
                <a:cs typeface="Lucida Console" panose="020B0609040504020204" pitchFamily="49" charset="0"/>
              </a:rPr>
              <a:t>Thumbs.db</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a:t>
            </a:r>
            <a:r>
              <a:rPr lang="en-US" sz="950" dirty="0" err="1">
                <a:latin typeface="Lucida Console" panose="020B0609040504020204" pitchFamily="49" charset="0"/>
                <a:ea typeface="Calibri" panose="020F0502020204030204" pitchFamily="34" charset="0"/>
                <a:cs typeface="Lucida Console" panose="020B0609040504020204" pitchFamily="49" charset="0"/>
              </a:rPr>
              <a:t>contentAsMarkdown</a:t>
            </a:r>
            <a:r>
              <a:rPr lang="en-US" sz="950" dirty="0">
                <a:latin typeface="Lucida Console" panose="020B0609040504020204" pitchFamily="49" charset="0"/>
                <a:ea typeface="Calibri" panose="020F0502020204030204" pitchFamily="34" charset="0"/>
                <a:cs typeface="Lucida Console" panose="020B0609040504020204" pitchFamily="49" charset="0"/>
              </a:rPr>
              <a:t> 57d410a] finalizing .</a:t>
            </a:r>
            <a:r>
              <a:rPr lang="en-US" sz="950" dirty="0" err="1">
                <a:latin typeface="Lucida Console" panose="020B0609040504020204" pitchFamily="49" charset="0"/>
                <a:ea typeface="Calibri" panose="020F0502020204030204" pitchFamily="34" charset="0"/>
                <a:cs typeface="Lucida Console" panose="020B0609040504020204" pitchFamily="49" charset="0"/>
              </a:rPr>
              <a:t>gitignore</a:t>
            </a:r>
            <a:r>
              <a:rPr lang="en-US" sz="950" dirty="0">
                <a:latin typeface="Lucida Console" panose="020B0609040504020204" pitchFamily="49" charset="0"/>
                <a:ea typeface="Calibri" panose="020F0502020204030204" pitchFamily="34" charset="0"/>
                <a:cs typeface="Lucida Console" panose="020B0609040504020204" pitchFamily="49" charset="0"/>
              </a:rPr>
              <a:t> and </a:t>
            </a:r>
            <a:r>
              <a:rPr lang="en-US" sz="950" dirty="0" err="1">
                <a:latin typeface="Lucida Console" panose="020B0609040504020204" pitchFamily="49" charset="0"/>
                <a:ea typeface="Calibri" panose="020F0502020204030204" pitchFamily="34" charset="0"/>
                <a:cs typeface="Lucida Console" panose="020B0609040504020204" pitchFamily="49" charset="0"/>
              </a:rPr>
              <a:t>Thumbs.db</a:t>
            </a:r>
            <a:r>
              <a:rPr lang="en-US" sz="950" dirty="0">
                <a:latin typeface="Lucida Console" panose="020B0609040504020204" pitchFamily="49" charset="0"/>
                <a:ea typeface="Calibri" panose="020F0502020204030204" pitchFamily="34" charset="0"/>
                <a:cs typeface="Lucida Console" panose="020B0609040504020204" pitchFamily="49" charset="0"/>
              </a:rPr>
              <a:t> ahead of merging</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2 files changed, 4 insertions(+)</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commit 57d410af1087cea15200128a8ca59fd95ec1804c</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Author: &lt;author info provided here&gt;</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Date:   Sat Nov 26 12:03:04 2016 -0500</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50" dirty="0">
                <a:latin typeface="Lucida Console" panose="020B0609040504020204" pitchFamily="49" charset="0"/>
                <a:ea typeface="Calibri" panose="020F0502020204030204" pitchFamily="34" charset="0"/>
                <a:cs typeface="Lucida Console" panose="020B0609040504020204" pitchFamily="49" charset="0"/>
              </a:rPr>
              <a:t>    finalizing .</a:t>
            </a:r>
            <a:r>
              <a:rPr lang="en-US" sz="950" dirty="0" err="1">
                <a:latin typeface="Lucida Console" panose="020B0609040504020204" pitchFamily="49" charset="0"/>
                <a:ea typeface="Calibri" panose="020F0502020204030204" pitchFamily="34" charset="0"/>
                <a:cs typeface="Lucida Console" panose="020B0609040504020204" pitchFamily="49" charset="0"/>
              </a:rPr>
              <a:t>gitignore</a:t>
            </a:r>
            <a:r>
              <a:rPr lang="en-US" sz="950" dirty="0">
                <a:latin typeface="Lucida Console" panose="020B0609040504020204" pitchFamily="49" charset="0"/>
                <a:ea typeface="Calibri" panose="020F0502020204030204" pitchFamily="34" charset="0"/>
                <a:cs typeface="Lucida Console" panose="020B0609040504020204" pitchFamily="49" charset="0"/>
              </a:rPr>
              <a:t> and </a:t>
            </a:r>
            <a:r>
              <a:rPr lang="en-US" sz="950" dirty="0" err="1">
                <a:latin typeface="Lucida Console" panose="020B0609040504020204" pitchFamily="49" charset="0"/>
                <a:ea typeface="Calibri" panose="020F0502020204030204" pitchFamily="34" charset="0"/>
                <a:cs typeface="Lucida Console" panose="020B0609040504020204" pitchFamily="49" charset="0"/>
              </a:rPr>
              <a:t>Thumbs.db</a:t>
            </a:r>
            <a:r>
              <a:rPr lang="en-US" sz="950" dirty="0">
                <a:latin typeface="Lucida Console" panose="020B0609040504020204" pitchFamily="49" charset="0"/>
                <a:ea typeface="Calibri" panose="020F0502020204030204" pitchFamily="34" charset="0"/>
                <a:cs typeface="Lucida Console" panose="020B0609040504020204" pitchFamily="49" charset="0"/>
              </a:rPr>
              <a:t> ahead of merging</a:t>
            </a:r>
            <a:endParaRPr lang="en-US" sz="9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dirty="0">
                <a:latin typeface="Lucida Console" panose="020B0609040504020204" pitchFamily="49" charset="0"/>
                <a:ea typeface="Calibri" panose="020F0502020204030204" pitchFamily="34" charset="0"/>
                <a:cs typeface="Lucida Console" panose="020B0609040504020204" pitchFamily="49"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038864" y="532264"/>
            <a:ext cx="6096000" cy="6196082"/>
          </a:xfrm>
          <a:prstGeom prst="rect">
            <a:avLst/>
          </a:prstGeom>
        </p:spPr>
        <p:txBody>
          <a:bodyPr>
            <a:normAutofit fontScale="62500" lnSpcReduction="20000"/>
          </a:bodyPr>
          <a:lstStyle/>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status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On branch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nothing to commit, working tree clean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merge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Already up-to-date.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checkout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Switched to branch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ahead of 'origin/master' by 3 commits.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push" to publish your local commits)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dirty="0" smtClean="0">
              <a:solidFill>
                <a:srgbClr val="00BF00"/>
              </a:solidFill>
              <a:latin typeface="Lucida Console" panose="020B0609040504020204" pitchFamily="49" charset="0"/>
              <a:ea typeface="Calibri" panose="020F0502020204030204" pitchFamily="34" charset="0"/>
              <a:cs typeface="Lucida Console" panose="020B0609040504020204" pitchFamily="49" charset="0"/>
            </a:endParaRPr>
          </a:p>
          <a:p>
            <a:pPr>
              <a:lnSpc>
                <a:spcPct val="107000"/>
              </a:lnSpc>
            </a:pPr>
            <a:r>
              <a:rPr lang="en-US" dirty="0" smtClean="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a:t>
            </a:r>
            <a:r>
              <a:rPr lang="en-US" dirty="0" err="1">
                <a:solidFill>
                  <a:srgbClr val="00BFBF"/>
                </a:solidFill>
                <a:latin typeface="Lucida Console" panose="020B0609040504020204" pitchFamily="49" charset="0"/>
                <a:ea typeface="Calibri" panose="020F0502020204030204" pitchFamily="34" charset="0"/>
                <a:cs typeface="Lucida Console" panose="020B0609040504020204" pitchFamily="49" charset="0"/>
              </a:rPr>
              <a:t>contentAsMarkdown</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checkout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Switched to branch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Your branch is ahead of 'origin/master' by 3 commits.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(use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push" to publish your local commits)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Mitch@Win7-PC </a:t>
            </a:r>
            <a:r>
              <a:rPr lang="en-US" dirty="0">
                <a:solidFill>
                  <a:srgbClr val="BF00BF"/>
                </a:solidFill>
                <a:latin typeface="Lucida Console" panose="020B0609040504020204" pitchFamily="49" charset="0"/>
                <a:ea typeface="Calibri" panose="020F0502020204030204" pitchFamily="34" charset="0"/>
                <a:cs typeface="Lucida Console" panose="020B0609040504020204" pitchFamily="49" charset="0"/>
              </a:rPr>
              <a:t>MINGW64 </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~/Documents/</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Git_Repo</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DevEnv</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a:t>
            </a:r>
            <a:r>
              <a:rPr lang="en-US" dirty="0" err="1">
                <a:solidFill>
                  <a:srgbClr val="BFBF00"/>
                </a:solidFill>
                <a:latin typeface="Lucida Console" panose="020B0609040504020204" pitchFamily="49" charset="0"/>
                <a:ea typeface="Calibri" panose="020F0502020204030204" pitchFamily="34" charset="0"/>
                <a:cs typeface="Lucida Console" panose="020B0609040504020204" pitchFamily="49" charset="0"/>
              </a:rPr>
              <a:t>SetUp</a:t>
            </a:r>
            <a:r>
              <a:rPr lang="en-US" dirty="0">
                <a:solidFill>
                  <a:srgbClr val="BFBF00"/>
                </a:solidFill>
                <a:latin typeface="Lucida Console" panose="020B0609040504020204" pitchFamily="49" charset="0"/>
                <a:ea typeface="Calibri" panose="020F0502020204030204" pitchFamily="34" charset="0"/>
                <a:cs typeface="Lucida Console" panose="020B0609040504020204" pitchFamily="49" charset="0"/>
              </a:rPr>
              <a:t>-Help</a:t>
            </a:r>
            <a:r>
              <a:rPr lang="en-US" dirty="0">
                <a:solidFill>
                  <a:srgbClr val="00BFBF"/>
                </a:solidFill>
                <a:latin typeface="Lucida Console" panose="020B0609040504020204" pitchFamily="49" charset="0"/>
                <a:ea typeface="Calibri" panose="020F0502020204030204" pitchFamily="34" charset="0"/>
                <a:cs typeface="Lucida Console" panose="020B0609040504020204" pitchFamily="49" charset="0"/>
              </a:rPr>
              <a:t> (master)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git</a:t>
            </a:r>
            <a:r>
              <a:rPr lang="en-US" dirty="0">
                <a:latin typeface="Lucida Console" panose="020B0609040504020204" pitchFamily="49" charset="0"/>
                <a:ea typeface="Calibri" panose="020F0502020204030204" pitchFamily="34" charset="0"/>
                <a:cs typeface="Lucida Console" panose="020B0609040504020204" pitchFamily="49" charset="0"/>
              </a:rPr>
              <a:t> branch</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err="1">
                <a:latin typeface="Lucida Console" panose="020B0609040504020204" pitchFamily="49" charset="0"/>
                <a:ea typeface="Calibri" panose="020F0502020204030204" pitchFamily="34" charset="0"/>
                <a:cs typeface="Lucida Console" panose="020B0609040504020204" pitchFamily="49" charset="0"/>
              </a:rPr>
              <a:t>contentAsMarkdown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Lucida Console" panose="020B0609040504020204" pitchFamily="49" charset="0"/>
                <a:ea typeface="Calibri" panose="020F0502020204030204" pitchFamily="34" charset="0"/>
                <a:cs typeface="Lucida Console" panose="020B0609040504020204" pitchFamily="49" charset="0"/>
              </a:rPr>
              <a:t>* </a:t>
            </a:r>
            <a:r>
              <a:rPr lang="en-US" dirty="0">
                <a:solidFill>
                  <a:srgbClr val="00BF00"/>
                </a:solidFill>
                <a:latin typeface="Lucida Console" panose="020B0609040504020204" pitchFamily="49" charset="0"/>
                <a:ea typeface="Calibri" panose="020F0502020204030204" pitchFamily="34" charset="0"/>
                <a:cs typeface="Lucida Console" panose="020B0609040504020204" pitchFamily="49" charset="0"/>
              </a:rPr>
              <a:t>master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3146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1401</Words>
  <Application>Microsoft Office PowerPoint</Application>
  <PresentationFormat>Widescreen</PresentationFormat>
  <Paragraphs>284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Lucida Console</vt:lpstr>
      <vt:lpstr>Times New Roman</vt:lpstr>
      <vt:lpstr>Office Theme</vt:lpstr>
      <vt:lpstr>Git Branching Example</vt:lpstr>
      <vt:lpstr>Background</vt:lpstr>
      <vt:lpstr>Commands to set up and switch to new branch</vt:lpstr>
      <vt:lpstr>Git Status:  Shows some of the changes made</vt:lpstr>
      <vt:lpstr>Git Status:  Shows some of the changes made</vt:lpstr>
      <vt:lpstr>contentAsMarkDown Branch (has all working edits)</vt:lpstr>
      <vt:lpstr>master Branch  (content as it was before edits in new branch)</vt:lpstr>
      <vt:lpstr>Merge commands in Action – Slide 1</vt:lpstr>
      <vt:lpstr>Merge commands in Action – Slide 2a</vt:lpstr>
      <vt:lpstr>Merge commands in Action – Slide 2b</vt:lpstr>
      <vt:lpstr>Merge commands in Action – Bash Script Used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Branching Example</dc:title>
  <dc:creator>Mitch</dc:creator>
  <cp:lastModifiedBy>Mitch</cp:lastModifiedBy>
  <cp:revision>31</cp:revision>
  <dcterms:created xsi:type="dcterms:W3CDTF">2016-11-25T17:52:42Z</dcterms:created>
  <dcterms:modified xsi:type="dcterms:W3CDTF">2016-11-26T22:37:15Z</dcterms:modified>
</cp:coreProperties>
</file>