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73" r:id="rId5"/>
    <p:sldId id="260" r:id="rId6"/>
    <p:sldId id="274" r:id="rId7"/>
    <p:sldId id="287" r:id="rId8"/>
    <p:sldId id="261" r:id="rId9"/>
    <p:sldId id="275" r:id="rId10"/>
    <p:sldId id="278" r:id="rId11"/>
    <p:sldId id="262" r:id="rId12"/>
    <p:sldId id="276" r:id="rId13"/>
    <p:sldId id="277" r:id="rId14"/>
    <p:sldId id="263" r:id="rId15"/>
    <p:sldId id="279" r:id="rId16"/>
    <p:sldId id="266" r:id="rId17"/>
    <p:sldId id="280" r:id="rId18"/>
    <p:sldId id="265" r:id="rId19"/>
    <p:sldId id="281" r:id="rId20"/>
    <p:sldId id="267" r:id="rId21"/>
    <p:sldId id="282" r:id="rId22"/>
    <p:sldId id="268" r:id="rId23"/>
    <p:sldId id="283" r:id="rId24"/>
    <p:sldId id="270" r:id="rId25"/>
    <p:sldId id="284" r:id="rId26"/>
    <p:sldId id="271" r:id="rId27"/>
    <p:sldId id="285" r:id="rId28"/>
    <p:sldId id="272" r:id="rId29"/>
    <p:sldId id="286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EA20-CDF8-4D0E-9BA9-C08CCFF8F44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A4DB-4715-4102-9A77-7E34DEC1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4A4DB-4715-4102-9A77-7E34DEC17C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38A-1DAE-BC0A-510B-1584F2A8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DF544-AC7D-57C4-F043-35D467D46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5C58-2C54-92B3-5984-21F0B8AE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BAE9-BEB2-6D91-196D-78E8EA91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73CD-8F71-A3AD-CC5D-E3527A27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2166-0D3F-294A-859A-0246D09D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5954-21F8-91B6-C0D1-3753D9B2E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CD6C-8DB2-C430-1728-401C247B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30E8-9200-7F69-22D0-8B60713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DDC3-DD70-D7A2-B837-138E01A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FB5D6-250A-2C94-D585-E0BE0765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66559-BC72-E787-F78F-A7397AB8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63B7-A40E-8617-328D-274688C0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418F-626D-242B-EBF5-A26410FA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2E6B-2F5D-2D12-7C30-A1C13D88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DD9-7110-B491-BD35-22A433D2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803-96AB-42ED-FD92-90509175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4799-9438-1591-EA81-79EDA5D0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C518-83A7-9C6D-0A3B-6837FEB6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9DBD-CF3C-7611-7431-08B3A05B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F20-721C-9CC2-B78B-92598BE3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9CDB3-70E8-0769-D829-6684267C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058C-780F-D678-7224-DBC25437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4DAC-78B0-064B-513B-583E34E1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7B42-AD56-A5C3-EF95-01FFD27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CB2-6179-86C7-52B8-A727B75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1123-EC91-EE16-4A50-A018421C8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A926-1DE6-BBAD-FEF7-C8B7E266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5A7F1-D9E8-2AA1-D35B-3B6A036C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11005-5CA5-6AB6-A0C8-304CD2E5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9DF9-97DD-5BB9-27C0-E33E281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F74B-4812-2ECD-F682-83052E5C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5F56A-8C9A-9112-5779-77ACADBD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E8E0-6CDF-0EE4-2D66-50AF1F0A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3F4E-EB2C-6908-A1AC-DFA6C0D1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3C00-A1D0-C303-C45C-46F60F85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582A-0364-422E-2325-C0228EC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781D5-A453-26D2-96D7-196E497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9B1EB-8B42-9587-2B5C-FA88145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F536-6C8F-ED11-E5CF-19F4539E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447F-8C6D-625D-1D5F-80880C44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8D79-DB1A-0462-819A-E9D964AD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E933-2FA7-EA04-8ABE-9BC9C56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BC4D3-4C21-E19D-DD25-A7326FAB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4A577-81E8-86AF-110D-9062E52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BCB13-DEF8-D41D-6444-C37BCA94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3F50-9BC3-ADFE-0044-D2194757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0C02-E57E-D0B3-0740-C94CC707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0E58-3607-9E26-3CDC-EE0BC845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DEE5-5467-5A81-B2B3-40E4AB62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4566-379D-2BF9-B6AA-8A522258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7A010-6D5A-F91D-B63E-04C304E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6D25-DC9F-E8D3-A43C-5014E488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8E125-A73B-AD7F-1635-DC6C8FE45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748EF-8EA8-5A0A-00CA-88D97E9F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3AAE-B8E1-F31D-4E9E-80D30092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A40F3-F622-2EAA-D805-5F01453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72B1D-895E-B4F6-8960-F2F8BB8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5F25F-4FFB-8836-E468-BC1478A4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5DA-4CCF-60AD-BEDA-070F254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CB3D-B460-A3FE-0C2A-9FFF6088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EC5CB-FD9D-4589-A9DD-959206B7F8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783E-D382-4196-7506-4414B88F8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4791-641C-3D9A-F6FC-F4A90F9C1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68BD2-DF1E-455F-B5E7-C6D32642A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52ED4A-5A48-D426-3C6E-CFCEF560F261}"/>
              </a:ext>
            </a:extLst>
          </p:cNvPr>
          <p:cNvSpPr/>
          <p:nvPr/>
        </p:nvSpPr>
        <p:spPr>
          <a:xfrm rot="5400000">
            <a:off x="5669280" y="-835882"/>
            <a:ext cx="853438" cy="7741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A55C7-0F7E-BC9B-E12B-62D649DB048F}"/>
              </a:ext>
            </a:extLst>
          </p:cNvPr>
          <p:cNvSpPr txBox="1">
            <a:spLocks/>
          </p:cNvSpPr>
          <p:nvPr/>
        </p:nvSpPr>
        <p:spPr>
          <a:xfrm>
            <a:off x="878398" y="1781259"/>
            <a:ext cx="10435203" cy="3026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5500" b="1" dirty="0" err="1">
                <a:latin typeface="Outfit" pitchFamily="2" charset="0"/>
              </a:rPr>
              <a:t>Asistensi</a:t>
            </a:r>
            <a:r>
              <a:rPr lang="en-US" sz="5500" b="1" dirty="0">
                <a:latin typeface="Outfit" pitchFamily="2" charset="0"/>
              </a:rPr>
              <a:t> 1</a:t>
            </a:r>
          </a:p>
          <a:p>
            <a:pPr>
              <a:lnSpc>
                <a:spcPct val="95000"/>
              </a:lnSpc>
            </a:pPr>
            <a:r>
              <a:rPr lang="en-US" sz="6200" b="1" dirty="0" err="1">
                <a:solidFill>
                  <a:schemeClr val="bg1"/>
                </a:solidFill>
                <a:latin typeface="Outfit" pitchFamily="2" charset="0"/>
              </a:rPr>
              <a:t>Matematika</a:t>
            </a:r>
            <a:r>
              <a:rPr lang="en-US" sz="6200" b="1" dirty="0">
                <a:solidFill>
                  <a:schemeClr val="bg1"/>
                </a:solidFill>
                <a:latin typeface="Outfit" pitchFamily="2" charset="0"/>
              </a:rPr>
              <a:t> </a:t>
            </a:r>
            <a:r>
              <a:rPr lang="en-US" sz="6200" b="1" dirty="0" err="1">
                <a:solidFill>
                  <a:schemeClr val="bg1"/>
                </a:solidFill>
                <a:latin typeface="Outfit" pitchFamily="2" charset="0"/>
              </a:rPr>
              <a:t>Diskret</a:t>
            </a:r>
            <a:r>
              <a:rPr lang="en-US" sz="6200" b="1" dirty="0">
                <a:solidFill>
                  <a:schemeClr val="bg1"/>
                </a:solidFill>
                <a:latin typeface="Outfit" pitchFamily="2" charset="0"/>
              </a:rPr>
              <a:t> 1</a:t>
            </a:r>
          </a:p>
          <a:p>
            <a:pPr>
              <a:lnSpc>
                <a:spcPct val="95000"/>
              </a:lnSpc>
            </a:pPr>
            <a:r>
              <a:rPr lang="en-US" sz="5500" b="1" dirty="0">
                <a:latin typeface="Outfit" pitchFamily="2" charset="0"/>
              </a:rPr>
              <a:t>13 September 2024</a:t>
            </a:r>
            <a:r>
              <a:rPr lang="en-US" b="1" dirty="0">
                <a:latin typeface="Outfit" pitchFamily="2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F00D53-291A-902C-9D2B-C87A926D3D00}"/>
              </a:ext>
            </a:extLst>
          </p:cNvPr>
          <p:cNvSpPr txBox="1">
            <a:spLocks/>
          </p:cNvSpPr>
          <p:nvPr/>
        </p:nvSpPr>
        <p:spPr>
          <a:xfrm>
            <a:off x="878398" y="5891237"/>
            <a:ext cx="10435203" cy="770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 err="1">
                <a:latin typeface="Outfit" pitchFamily="2" charset="0"/>
              </a:rPr>
              <a:t>Disusun</a:t>
            </a:r>
            <a:r>
              <a:rPr lang="en-US" sz="1800" dirty="0">
                <a:latin typeface="Outfit" pitchFamily="2" charset="0"/>
              </a:rPr>
              <a:t> oleh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latin typeface="Outfit Medium" pitchFamily="2" charset="0"/>
              </a:rPr>
              <a:t>Tim </a:t>
            </a:r>
            <a:r>
              <a:rPr lang="en-US" sz="2100" dirty="0" err="1">
                <a:latin typeface="Outfit Medium" pitchFamily="2" charset="0"/>
              </a:rPr>
              <a:t>Asdos</a:t>
            </a:r>
            <a:r>
              <a:rPr lang="en-US" sz="2100" dirty="0">
                <a:latin typeface="Outfit Medium" pitchFamily="2" charset="0"/>
              </a:rPr>
              <a:t> MatDis-1 </a:t>
            </a:r>
            <a:r>
              <a:rPr lang="en-US" sz="2100" dirty="0" err="1">
                <a:latin typeface="Outfit Medium" pitchFamily="2" charset="0"/>
              </a:rPr>
              <a:t>Gasal</a:t>
            </a:r>
            <a:r>
              <a:rPr lang="en-US" sz="2100" dirty="0">
                <a:latin typeface="Outfit Medium" pitchFamily="2" charset="0"/>
              </a:rPr>
              <a:t> 2024/2025</a:t>
            </a:r>
          </a:p>
        </p:txBody>
      </p:sp>
    </p:spTree>
    <p:extLst>
      <p:ext uri="{BB962C8B-B14F-4D97-AF65-F5344CB8AC3E}">
        <p14:creationId xmlns:p14="http://schemas.microsoft.com/office/powerpoint/2010/main" val="401662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3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38394-32FB-4278-EDB5-0345F8380FC0}"/>
              </a:ext>
            </a:extLst>
          </p:cNvPr>
          <p:cNvSpPr txBox="1">
            <a:spLocks/>
          </p:cNvSpPr>
          <p:nvPr/>
        </p:nvSpPr>
        <p:spPr>
          <a:xfrm>
            <a:off x="3693891" y="398780"/>
            <a:ext cx="1132631" cy="26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LANJUTAN</a:t>
            </a:r>
            <a:endParaRPr lang="en-US" sz="1600" dirty="0">
              <a:solidFill>
                <a:schemeClr val="bg1"/>
              </a:solidFill>
              <a:latin typeface="Outfit SemiBol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1034257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p, q, dan r,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buatlah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b="1" dirty="0">
                <a:latin typeface="Outfit" pitchFamily="2" charset="0"/>
                <a:cs typeface="Poppins" panose="00000500000000000000" pitchFamily="2" charset="0"/>
              </a:rPr>
              <a:t>truth table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Kemudian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interpretasi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apa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menyebabkan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pernyataannya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bernilai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b="1" dirty="0">
                <a:latin typeface="Outfit" pitchFamily="2" charset="0"/>
                <a:cs typeface="Poppins" panose="00000500000000000000" pitchFamily="2" charset="0"/>
              </a:rPr>
              <a:t>true 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dan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apakah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interpretasi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bersifat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b="1" dirty="0" err="1">
                <a:latin typeface="Outfit" pitchFamily="2" charset="0"/>
                <a:cs typeface="Poppins" panose="00000500000000000000" pitchFamily="2" charset="0"/>
              </a:rPr>
              <a:t>tautologi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100" b="1" dirty="0" err="1">
                <a:latin typeface="Outfit" pitchFamily="2" charset="0"/>
                <a:cs typeface="Poppins" panose="00000500000000000000" pitchFamily="2" charset="0"/>
              </a:rPr>
              <a:t>kontingensi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1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100" b="1" dirty="0" err="1">
                <a:latin typeface="Outfit" pitchFamily="2" charset="0"/>
                <a:cs typeface="Poppins" panose="00000500000000000000" pitchFamily="2" charset="0"/>
              </a:rPr>
              <a:t>kontradiksi</a:t>
            </a:r>
            <a:r>
              <a:rPr lang="en-US" sz="21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lnSpc>
                <a:spcPct val="95000"/>
              </a:lnSpc>
            </a:pPr>
            <a:endParaRPr lang="en-US" sz="2100" dirty="0">
              <a:latin typeface="Outfit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5C9FA-40FF-CCC4-6CD1-F33F3C386854}"/>
              </a:ext>
            </a:extLst>
          </p:cNvPr>
          <p:cNvSpPr/>
          <p:nvPr/>
        </p:nvSpPr>
        <p:spPr>
          <a:xfrm>
            <a:off x="5049520" y="4450230"/>
            <a:ext cx="209296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1863D2-0DF4-24C0-6D5F-9E2BB1DBC585}"/>
              </a:ext>
            </a:extLst>
          </p:cNvPr>
          <p:cNvSpPr/>
          <p:nvPr/>
        </p:nvSpPr>
        <p:spPr>
          <a:xfrm>
            <a:off x="5339660" y="3607584"/>
            <a:ext cx="15126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8FFE9-E45D-FA34-0687-D269B265D62E}"/>
              </a:ext>
            </a:extLst>
          </p:cNvPr>
          <p:cNvSpPr/>
          <p:nvPr/>
        </p:nvSpPr>
        <p:spPr>
          <a:xfrm>
            <a:off x="5339660" y="2783256"/>
            <a:ext cx="15126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38438-295B-743E-590F-3510200C9E9B}"/>
              </a:ext>
            </a:extLst>
          </p:cNvPr>
          <p:cNvSpPr txBox="1">
            <a:spLocks/>
          </p:cNvSpPr>
          <p:nvPr/>
        </p:nvSpPr>
        <p:spPr>
          <a:xfrm>
            <a:off x="4892042" y="2798652"/>
            <a:ext cx="2407919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¬p → q ∨ r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98144F-204C-A1C5-0482-D034D76FB096}"/>
              </a:ext>
            </a:extLst>
          </p:cNvPr>
          <p:cNvSpPr txBox="1">
            <a:spLocks/>
          </p:cNvSpPr>
          <p:nvPr/>
        </p:nvSpPr>
        <p:spPr>
          <a:xfrm>
            <a:off x="4892042" y="3624441"/>
            <a:ext cx="2407919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p ∧ ¬q ⊕ r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C5A67B2-525E-F4EF-9CA6-E2DB455BBBEA}"/>
              </a:ext>
            </a:extLst>
          </p:cNvPr>
          <p:cNvSpPr txBox="1">
            <a:spLocks/>
          </p:cNvSpPr>
          <p:nvPr/>
        </p:nvSpPr>
        <p:spPr>
          <a:xfrm>
            <a:off x="4892041" y="4450230"/>
            <a:ext cx="2407919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r ∧ (p ↔ q) ∨ p</a:t>
            </a:r>
          </a:p>
        </p:txBody>
      </p:sp>
    </p:spTree>
    <p:extLst>
      <p:ext uri="{BB962C8B-B14F-4D97-AF65-F5344CB8AC3E}">
        <p14:creationId xmlns:p14="http://schemas.microsoft.com/office/powerpoint/2010/main" val="42768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4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5128DC-760F-A4A5-1650-63A7CFF71F3E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4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38394-32FB-4278-EDB5-0345F8380FC0}"/>
              </a:ext>
            </a:extLst>
          </p:cNvPr>
          <p:cNvSpPr txBox="1">
            <a:spLocks/>
          </p:cNvSpPr>
          <p:nvPr/>
        </p:nvSpPr>
        <p:spPr>
          <a:xfrm>
            <a:off x="3693891" y="398780"/>
            <a:ext cx="1132631" cy="26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LANJUTAN</a:t>
            </a:r>
            <a:endParaRPr lang="en-US" sz="1600" dirty="0">
              <a:solidFill>
                <a:schemeClr val="bg1"/>
              </a:solidFill>
              <a:latin typeface="Outfit SemiBold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5D6E3-8B10-0945-E900-0D3F82E7EC25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794203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Buktikan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bawah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menggunakan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hukum-hukum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ekuivalensi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menuliskan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nama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hukum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digunakan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langkahnya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344EF-A30F-F8C2-9429-A78C111A0C64}"/>
              </a:ext>
            </a:extLst>
          </p:cNvPr>
          <p:cNvSpPr/>
          <p:nvPr/>
        </p:nvSpPr>
        <p:spPr>
          <a:xfrm>
            <a:off x="-330567" y="6065555"/>
            <a:ext cx="3073767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CD5B4-C151-314A-5B73-6AF3A8BDD99C}"/>
              </a:ext>
            </a:extLst>
          </p:cNvPr>
          <p:cNvSpPr/>
          <p:nvPr/>
        </p:nvSpPr>
        <p:spPr>
          <a:xfrm>
            <a:off x="-330567" y="5562282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45BD0-0109-8C61-BF7E-86405BF1B546}"/>
              </a:ext>
            </a:extLst>
          </p:cNvPr>
          <p:cNvSpPr/>
          <p:nvPr/>
        </p:nvSpPr>
        <p:spPr>
          <a:xfrm>
            <a:off x="4206240" y="3973194"/>
            <a:ext cx="377952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C1DF8-3D53-EDF0-EE8F-832222B4EA9B}"/>
              </a:ext>
            </a:extLst>
          </p:cNvPr>
          <p:cNvSpPr/>
          <p:nvPr/>
        </p:nvSpPr>
        <p:spPr>
          <a:xfrm>
            <a:off x="4206240" y="3130548"/>
            <a:ext cx="377952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97391-9C73-2447-F2C6-6192DC43CBE4}"/>
              </a:ext>
            </a:extLst>
          </p:cNvPr>
          <p:cNvSpPr/>
          <p:nvPr/>
        </p:nvSpPr>
        <p:spPr>
          <a:xfrm>
            <a:off x="4683760" y="2306220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C36373C-E4F4-F11B-E3DC-FC1EABE389AD}"/>
              </a:ext>
            </a:extLst>
          </p:cNvPr>
          <p:cNvSpPr txBox="1">
            <a:spLocks/>
          </p:cNvSpPr>
          <p:nvPr/>
        </p:nvSpPr>
        <p:spPr>
          <a:xfrm>
            <a:off x="2966720" y="2321616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p ↔ (p ∧ q) ≡ ¬p ∨ 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3ED3F43-A3ED-125A-C8DD-D4BBB7880B5A}"/>
              </a:ext>
            </a:extLst>
          </p:cNvPr>
          <p:cNvSpPr txBox="1">
            <a:spLocks/>
          </p:cNvSpPr>
          <p:nvPr/>
        </p:nvSpPr>
        <p:spPr>
          <a:xfrm>
            <a:off x="2966720" y="3147405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(p → r) ∧ (q → r) ≡ (p ∨ q) → r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C171BE7-6670-5F1C-B2E8-69B1EAE427F1}"/>
              </a:ext>
            </a:extLst>
          </p:cNvPr>
          <p:cNvSpPr txBox="1">
            <a:spLocks/>
          </p:cNvSpPr>
          <p:nvPr/>
        </p:nvSpPr>
        <p:spPr>
          <a:xfrm>
            <a:off x="2966720" y="3973194"/>
            <a:ext cx="6258559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(p → q ∧ r) ∨ (p → r) ≡ ¬r → ¬p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C4608C-B601-55DB-C07B-FBE6E1D6EB4E}"/>
              </a:ext>
            </a:extLst>
          </p:cNvPr>
          <p:cNvSpPr txBox="1">
            <a:spLocks/>
          </p:cNvSpPr>
          <p:nvPr/>
        </p:nvSpPr>
        <p:spPr>
          <a:xfrm>
            <a:off x="4206240" y="4468224"/>
            <a:ext cx="3779520" cy="33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*</a:t>
            </a:r>
            <a:r>
              <a:rPr lang="en-US" sz="1400" i="1" dirty="0" err="1">
                <a:latin typeface="Outfit Light" pitchFamily="2" charset="0"/>
                <a:cs typeface="Poppins" panose="00000500000000000000" pitchFamily="2" charset="0"/>
              </a:rPr>
              <a:t>Soal</a:t>
            </a: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 2 UTS MatDis-1 </a:t>
            </a:r>
            <a:r>
              <a:rPr lang="en-US" sz="1400" i="1" dirty="0" err="1">
                <a:latin typeface="Outfit Light" pitchFamily="2" charset="0"/>
                <a:cs typeface="Poppins" panose="00000500000000000000" pitchFamily="2" charset="0"/>
              </a:rPr>
              <a:t>Gasal</a:t>
            </a: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89437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7498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4308102"/>
          </a:xfrm>
        </p:spPr>
        <p:txBody>
          <a:bodyPr>
            <a:normAutofit/>
          </a:bodyPr>
          <a:lstStyle/>
          <a:p>
            <a:pPr algn="just">
              <a:lnSpc>
                <a:spcPct val="60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Diketahui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memenuhi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spesifikasi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tersimpan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basis 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pengguna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berhasil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mendaftar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(S1)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Jika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pengguna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berhasil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mendaftar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pesan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eror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muncul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(S2)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tersimpan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basis 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pesan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eror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muncul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tetapi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keduanya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(S3)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tersimpan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basis data (S4)</a:t>
            </a:r>
          </a:p>
          <a:p>
            <a:pPr algn="just">
              <a:lnSpc>
                <a:spcPct val="9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memeriksa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konsistensi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spesifikasi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terlebih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dahulu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mengidentifikasi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Misal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diidentifikasi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p: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Pengguna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berhasil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mendaftar</a:t>
            </a: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q: Data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tersimpan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basis data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r: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Pesan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eror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muncul</a:t>
            </a: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algn="just">
              <a:lnSpc>
                <a:spcPct val="60000"/>
              </a:lnSpc>
            </a:pP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Berdasarkan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proposisi-proposisi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tuliskan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representasi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spesifikasi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(S1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hingga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S4).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Jelaskan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apakah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kelima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konsisten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secara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keseluruhan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6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C696E-6F2C-6561-5C88-002BCB5BA947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422400"/>
            <a:ext cx="11224485" cy="5097112"/>
          </a:xfrm>
        </p:spPr>
        <p:txBody>
          <a:bodyPr>
            <a:normAutofit/>
          </a:bodyPr>
          <a:lstStyle/>
          <a:p>
            <a:pPr algn="just">
              <a:lnSpc>
                <a:spcPct val="60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Diberikan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proposisi-proposisi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atomik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mengenai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kegiatan-kegiatan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Sabtu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p: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mengikuti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BEM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q: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pergi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mall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r: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mengerjakan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tugas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kelompok</a:t>
            </a: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s: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sepupunya</a:t>
            </a: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algn="just">
              <a:lnSpc>
                <a:spcPct val="60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Selanjutnya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terdapat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sejumlah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mengikuti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BEM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pergi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mall,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tetapi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sepupunya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mengerjakan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tugas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kelompok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sepupunya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mengerjakan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tugas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kelompok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pergi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mall.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mengikuti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BEM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syarat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cukup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mengerjakan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tugas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kelompok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60000"/>
              </a:lnSpc>
              <a:buFont typeface="+mj-lt"/>
              <a:buAutoNum type="arabi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Jika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mengikuti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BEM,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pergi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mall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sepupunya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lnSpc>
                <a:spcPct val="60000"/>
              </a:lnSpc>
            </a:pPr>
            <a:endParaRPr lang="en-US" sz="1800" dirty="0">
              <a:latin typeface="Outfit" pitchFamily="2" charset="0"/>
              <a:cs typeface="Poppins" panose="00000500000000000000" pitchFamily="2" charset="0"/>
            </a:endParaRP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Translasikan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kelima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formula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atomik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sudah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didefinisikan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sebelumnya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apakah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kelima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konsisten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secara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keseluruhan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Jika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konsisten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interpretasi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apa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menjadikan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kumpulan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kalimat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konsisten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apa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saja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kegiatan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Asri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Sabtu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? Jika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konsisten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jelaskan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alasannya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!</a:t>
            </a:r>
            <a:endParaRPr lang="en-US" sz="1800" b="1" dirty="0">
              <a:latin typeface="Outfit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10932795" y="236945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10002787" y="1033679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77F611-BA7C-DA92-6CB5-7E8A33265790}"/>
              </a:ext>
            </a:extLst>
          </p:cNvPr>
          <p:cNvSpPr txBox="1">
            <a:spLocks/>
          </p:cNvSpPr>
          <p:nvPr/>
        </p:nvSpPr>
        <p:spPr>
          <a:xfrm>
            <a:off x="477520" y="934398"/>
            <a:ext cx="3434080" cy="33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*</a:t>
            </a:r>
            <a:r>
              <a:rPr lang="en-US" sz="1400" i="1" dirty="0" err="1">
                <a:latin typeface="Outfit Light" pitchFamily="2" charset="0"/>
                <a:cs typeface="Poppins" panose="00000500000000000000" pitchFamily="2" charset="0"/>
              </a:rPr>
              <a:t>Soal</a:t>
            </a: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 1 UTS MatDis-1 </a:t>
            </a:r>
            <a:r>
              <a:rPr lang="en-US" sz="1400" i="1" dirty="0" err="1">
                <a:latin typeface="Outfit Light" pitchFamily="2" charset="0"/>
                <a:cs typeface="Poppins" panose="00000500000000000000" pitchFamily="2" charset="0"/>
              </a:rPr>
              <a:t>Gasal</a:t>
            </a:r>
            <a:r>
              <a:rPr lang="en-US" sz="1400" i="1" dirty="0">
                <a:latin typeface="Outfit Light" pitchFamily="2" charset="0"/>
                <a:cs typeface="Poppins" panose="00000500000000000000" pitchFamily="2" charset="0"/>
              </a:rPr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71010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236864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CC9073-EAA1-8847-D068-13B48BB86E33}"/>
              </a:ext>
            </a:extLst>
          </p:cNvPr>
          <p:cNvSpPr/>
          <p:nvPr/>
        </p:nvSpPr>
        <p:spPr>
          <a:xfrm rot="5400000">
            <a:off x="3337123" y="1179143"/>
            <a:ext cx="641388" cy="1962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DEABD-6DFF-1467-EF6A-F2BE5AD3339F}"/>
              </a:ext>
            </a:extLst>
          </p:cNvPr>
          <p:cNvSpPr/>
          <p:nvPr/>
        </p:nvSpPr>
        <p:spPr>
          <a:xfrm rot="724464">
            <a:off x="6339170" y="-247540"/>
            <a:ext cx="10880902" cy="880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 txBox="1">
            <a:spLocks/>
          </p:cNvSpPr>
          <p:nvPr/>
        </p:nvSpPr>
        <p:spPr>
          <a:xfrm>
            <a:off x="740230" y="1839685"/>
            <a:ext cx="3995056" cy="786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Outfit" pitchFamily="2" charset="0"/>
              </a:rPr>
              <a:t>Daftar  </a:t>
            </a:r>
            <a:r>
              <a:rPr lang="en-US" sz="4800" b="1" dirty="0" err="1">
                <a:solidFill>
                  <a:schemeClr val="bg1"/>
                </a:solidFill>
                <a:latin typeface="Outfit" pitchFamily="2" charset="0"/>
              </a:rPr>
              <a:t>Materi</a:t>
            </a:r>
            <a:endParaRPr lang="en-US" sz="4800" b="1" dirty="0">
              <a:solidFill>
                <a:schemeClr val="bg1"/>
              </a:solidFill>
              <a:latin typeface="Outfit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16561-828C-6EAC-8637-62BDEB20FC17}"/>
              </a:ext>
            </a:extLst>
          </p:cNvPr>
          <p:cNvCxnSpPr>
            <a:cxnSpLocks/>
          </p:cNvCxnSpPr>
          <p:nvPr/>
        </p:nvCxnSpPr>
        <p:spPr>
          <a:xfrm>
            <a:off x="740230" y="4078383"/>
            <a:ext cx="5510099" cy="0"/>
          </a:xfrm>
          <a:prstGeom prst="line">
            <a:avLst/>
          </a:prstGeom>
          <a:ln>
            <a:solidFill>
              <a:srgbClr val="F2AA8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765AC015-1B65-47BA-9136-1B4C6BCE79A4}"/>
              </a:ext>
            </a:extLst>
          </p:cNvPr>
          <p:cNvSpPr txBox="1">
            <a:spLocks/>
          </p:cNvSpPr>
          <p:nvPr/>
        </p:nvSpPr>
        <p:spPr>
          <a:xfrm>
            <a:off x="703094" y="2625928"/>
            <a:ext cx="5716515" cy="17509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sz="2600" dirty="0" err="1">
                <a:latin typeface="Outfit Medium" pitchFamily="2" charset="0"/>
              </a:rPr>
              <a:t>Pengenalan</a:t>
            </a:r>
            <a:r>
              <a:rPr lang="en-US" sz="2600" dirty="0">
                <a:latin typeface="Outfit Medium" pitchFamily="2" charset="0"/>
              </a:rPr>
              <a:t> </a:t>
            </a:r>
            <a:r>
              <a:rPr lang="en-US" sz="2600" dirty="0" err="1">
                <a:latin typeface="Outfit Medium" pitchFamily="2" charset="0"/>
              </a:rPr>
              <a:t>Logika</a:t>
            </a:r>
            <a:r>
              <a:rPr lang="en-US" sz="2600" dirty="0">
                <a:latin typeface="Outfit Medium" pitchFamily="2" charset="0"/>
              </a:rPr>
              <a:t> </a:t>
            </a:r>
            <a:r>
              <a:rPr lang="en-US" sz="2600" dirty="0" err="1">
                <a:latin typeface="Outfit Medium" pitchFamily="2" charset="0"/>
              </a:rPr>
              <a:t>Proposisi</a:t>
            </a:r>
            <a:endParaRPr lang="en-US" sz="2600" dirty="0">
              <a:latin typeface="Outfit Medium" pitchFamily="2" charset="0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sz="2600" dirty="0" err="1">
                <a:latin typeface="Outfit Medium" pitchFamily="2" charset="0"/>
              </a:rPr>
              <a:t>Pengaplikasian</a:t>
            </a:r>
            <a:r>
              <a:rPr lang="en-US" sz="2600" dirty="0">
                <a:latin typeface="Outfit Medium" pitchFamily="2" charset="0"/>
              </a:rPr>
              <a:t> </a:t>
            </a:r>
            <a:r>
              <a:rPr lang="en-US" sz="2600" dirty="0" err="1">
                <a:latin typeface="Outfit Medium" pitchFamily="2" charset="0"/>
              </a:rPr>
              <a:t>Logika</a:t>
            </a:r>
            <a:r>
              <a:rPr lang="en-US" sz="2600" dirty="0">
                <a:latin typeface="Outfit Medium" pitchFamily="2" charset="0"/>
              </a:rPr>
              <a:t> </a:t>
            </a:r>
            <a:r>
              <a:rPr lang="en-US" sz="2600" dirty="0" err="1">
                <a:latin typeface="Outfit Medium" pitchFamily="2" charset="0"/>
              </a:rPr>
              <a:t>Proposisi</a:t>
            </a:r>
            <a:endParaRPr lang="en-US" sz="2600" dirty="0">
              <a:latin typeface="Outfit Medium" pitchFamily="2" charset="0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US" sz="2600" dirty="0" err="1">
                <a:latin typeface="Outfit Medium" pitchFamily="2" charset="0"/>
              </a:rPr>
              <a:t>Pengenalan</a:t>
            </a:r>
            <a:r>
              <a:rPr lang="en-US" sz="2600" dirty="0">
                <a:latin typeface="Outfit Medium" pitchFamily="2" charset="0"/>
              </a:rPr>
              <a:t> </a:t>
            </a:r>
            <a:r>
              <a:rPr lang="en-US" sz="2600" dirty="0" err="1">
                <a:latin typeface="Outfit Medium" pitchFamily="2" charset="0"/>
              </a:rPr>
              <a:t>Predikat</a:t>
            </a:r>
            <a:r>
              <a:rPr lang="en-US" sz="2600" dirty="0">
                <a:latin typeface="Outfit Medium" pitchFamily="2" charset="0"/>
              </a:rPr>
              <a:t> dan </a:t>
            </a:r>
            <a:r>
              <a:rPr lang="en-US" sz="2600" dirty="0" err="1">
                <a:latin typeface="Outfit Medium" pitchFamily="2" charset="0"/>
              </a:rPr>
              <a:t>Kuantor</a:t>
            </a:r>
            <a:endParaRPr lang="en-US" sz="2600" dirty="0">
              <a:latin typeface="Outfi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036320"/>
            <a:ext cx="11224485" cy="5760720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hari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Arik, Budi,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mendaki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gunung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Rinjani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ingin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beristirahat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puncak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mengumpulkan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yaitu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berwarna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Ketika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terbangun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ternyata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semua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lenyap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seseorang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tahu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bahwa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antara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pun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memutuskan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mengadakan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diskusi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mencari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Arik: Aku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melihat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sudah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cukup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banyak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sebelum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berangkat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mungkin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Budi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Budi: Aku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melihat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Arik,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masih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terbangun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menurutku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bukan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Arik,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salah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 Aku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merasa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bahwa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Budi,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salah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Arik dan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 Aku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memiliki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selera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Budi,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sehingga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aku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Budi juga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agar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bisa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berbagi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Estri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: Aku,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Cika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terlalu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suka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bawa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pasti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aku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bukanlah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demikian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juga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Cika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Dinda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(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bukan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 SemiBold" pitchFamily="2" charset="0"/>
                <a:cs typeface="Poppins" panose="00000500000000000000" pitchFamily="2" charset="0"/>
              </a:rPr>
              <a:t>pelakunya</a:t>
            </a:r>
            <a:r>
              <a:rPr lang="en-US" sz="1800" dirty="0">
                <a:latin typeface="Outfit SemiBold" pitchFamily="2" charset="0"/>
                <a:cs typeface="Poppins" panose="00000500000000000000" pitchFamily="2" charset="0"/>
              </a:rPr>
              <a:t>)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105000"/>
              </a:lnSpc>
              <a:buFont typeface="+mj-lt"/>
              <a:buAutoNum type="alphaLcPeriod"/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Berdasarkan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percakapan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definisikan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atomik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translasikan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pernyataan-pernyataan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5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sekawan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bentuk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formula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tepat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! (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dimaksud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kalimat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dicetak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tebal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).</a:t>
            </a:r>
          </a:p>
          <a:p>
            <a:pPr marL="288925" indent="-288925" algn="just">
              <a:lnSpc>
                <a:spcPct val="105000"/>
              </a:lnSpc>
              <a:buFont typeface="+mj-lt"/>
              <a:buAutoNum type="alphaLcPeriod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Dari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kelima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teman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terdapat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satu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orang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semua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makanan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merah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yaitu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orang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berbohong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saat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berdiskusi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Siapakah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?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penjelasan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8DC2A-4C8C-E64B-6002-B1986859C92C}"/>
              </a:ext>
            </a:extLst>
          </p:cNvPr>
          <p:cNvSpPr/>
          <p:nvPr/>
        </p:nvSpPr>
        <p:spPr>
          <a:xfrm>
            <a:off x="10932795" y="236945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8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C5ECF-900C-7E9F-5DCD-3C2FD61E6DBD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2156986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Definisikan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empat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predikat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domain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berupa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mahasiswa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Fasilkom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UI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P(x):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mengambil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kuliah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BasDat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Q(x):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mengambil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kuliah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DDP-2.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R(x):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menyelesaikan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pembayaran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BOP.</a:t>
            </a:r>
          </a:p>
          <a:p>
            <a:pPr marL="233363" indent="-233363" algn="just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S(x):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menerima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KTM.</a:t>
            </a:r>
          </a:p>
          <a:p>
            <a:pPr algn="just">
              <a:lnSpc>
                <a:spcPct val="9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Terjemahkan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formula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predikat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Bahasa Indonesia.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344EF-A30F-F8C2-9429-A78C111A0C64}"/>
              </a:ext>
            </a:extLst>
          </p:cNvPr>
          <p:cNvSpPr/>
          <p:nvPr/>
        </p:nvSpPr>
        <p:spPr>
          <a:xfrm>
            <a:off x="-330567" y="6065555"/>
            <a:ext cx="3073767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CD5B4-C151-314A-5B73-6AF3A8BDD99C}"/>
              </a:ext>
            </a:extLst>
          </p:cNvPr>
          <p:cNvSpPr/>
          <p:nvPr/>
        </p:nvSpPr>
        <p:spPr>
          <a:xfrm>
            <a:off x="-330567" y="5562282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2CB3-E5D9-B87B-8BA1-77FB4DB80660}"/>
              </a:ext>
            </a:extLst>
          </p:cNvPr>
          <p:cNvSpPr/>
          <p:nvPr/>
        </p:nvSpPr>
        <p:spPr>
          <a:xfrm>
            <a:off x="1645920" y="3489960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D70649-BC12-62B8-3CDB-298ACECD78EB}"/>
              </a:ext>
            </a:extLst>
          </p:cNvPr>
          <p:cNvSpPr txBox="1">
            <a:spLocks/>
          </p:cNvSpPr>
          <p:nvPr/>
        </p:nvSpPr>
        <p:spPr>
          <a:xfrm>
            <a:off x="-71120" y="3505356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∀x (P(x) → Q(x))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31CA1-EDB0-90C1-A57A-B867E560BD4B}"/>
              </a:ext>
            </a:extLst>
          </p:cNvPr>
          <p:cNvSpPr/>
          <p:nvPr/>
        </p:nvSpPr>
        <p:spPr>
          <a:xfrm>
            <a:off x="1645920" y="4420275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5D5FC6B-060A-4A6E-5BD4-F8A9ED5D8263}"/>
              </a:ext>
            </a:extLst>
          </p:cNvPr>
          <p:cNvSpPr txBox="1">
            <a:spLocks/>
          </p:cNvSpPr>
          <p:nvPr/>
        </p:nvSpPr>
        <p:spPr>
          <a:xfrm>
            <a:off x="-71120" y="4435671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∀x (¬R(x) ∨ S(x))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A6AF57-8C8F-9BBC-13E2-5CC8CF0912E3}"/>
              </a:ext>
            </a:extLst>
          </p:cNvPr>
          <p:cNvSpPr/>
          <p:nvPr/>
        </p:nvSpPr>
        <p:spPr>
          <a:xfrm>
            <a:off x="7305040" y="3489960"/>
            <a:ext cx="309880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93D205-40E1-939C-81CC-A900262A5B7C}"/>
              </a:ext>
            </a:extLst>
          </p:cNvPr>
          <p:cNvSpPr txBox="1">
            <a:spLocks/>
          </p:cNvSpPr>
          <p:nvPr/>
        </p:nvSpPr>
        <p:spPr>
          <a:xfrm>
            <a:off x="5709920" y="3505356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(R(x) → ¬Q(x))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E84716-28EA-2004-38D6-6931E1B29064}"/>
              </a:ext>
            </a:extLst>
          </p:cNvPr>
          <p:cNvSpPr/>
          <p:nvPr/>
        </p:nvSpPr>
        <p:spPr>
          <a:xfrm>
            <a:off x="7305040" y="4420275"/>
            <a:ext cx="309880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03DB03C-362B-1624-ACD5-34E389D0D7F3}"/>
              </a:ext>
            </a:extLst>
          </p:cNvPr>
          <p:cNvSpPr txBox="1">
            <a:spLocks/>
          </p:cNvSpPr>
          <p:nvPr/>
        </p:nvSpPr>
        <p:spPr>
          <a:xfrm>
            <a:off x="5709920" y="4435671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¬∀x (P(x) ∧ Q(x) → S(x))</a:t>
            </a:r>
          </a:p>
        </p:txBody>
      </p:sp>
    </p:spTree>
    <p:extLst>
      <p:ext uri="{BB962C8B-B14F-4D97-AF65-F5344CB8AC3E}">
        <p14:creationId xmlns:p14="http://schemas.microsoft.com/office/powerpoint/2010/main" val="146353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9 </a:t>
            </a:r>
          </a:p>
        </p:txBody>
      </p:sp>
    </p:spTree>
    <p:extLst>
      <p:ext uri="{BB962C8B-B14F-4D97-AF65-F5344CB8AC3E}">
        <p14:creationId xmlns:p14="http://schemas.microsoft.com/office/powerpoint/2010/main" val="273327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79248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95" y="1233478"/>
            <a:ext cx="11224485" cy="95494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5000"/>
              </a:lnSpc>
            </a:pP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Selidiki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apakah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pasangan-pasangan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formula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latin typeface="Outfit" pitchFamily="2" charset="0"/>
                <a:cs typeface="Poppins" panose="00000500000000000000" pitchFamily="2" charset="0"/>
              </a:rPr>
              <a:t>saling</a:t>
            </a:r>
            <a:r>
              <a:rPr lang="en-US" sz="20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latin typeface="Outfit" pitchFamily="2" charset="0"/>
                <a:cs typeface="Poppins" panose="00000500000000000000" pitchFamily="2" charset="0"/>
              </a:rPr>
              <a:t>ekuivalen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. Jika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ekuivalen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jelaskan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hukum-hukum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tepat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. Jika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ekuivalen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tunjukkan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i="1" dirty="0">
                <a:latin typeface="Outfit" pitchFamily="2" charset="0"/>
                <a:cs typeface="Poppins" panose="00000500000000000000" pitchFamily="2" charset="0"/>
              </a:rPr>
              <a:t>counterexample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-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nya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Asumsikan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variabel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x pada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pasangan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formula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menyatakan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 domain yang </a:t>
            </a:r>
            <a:r>
              <a:rPr lang="en-US" sz="2000" dirty="0" err="1">
                <a:latin typeface="Outfit" pitchFamily="2" charset="0"/>
                <a:cs typeface="Poppins" panose="00000500000000000000" pitchFamily="2" charset="0"/>
              </a:rPr>
              <a:t>sama</a:t>
            </a:r>
            <a:r>
              <a:rPr lang="en-US" sz="20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71F75-5877-6B32-3B18-5FC67AFE260E}"/>
              </a:ext>
            </a:extLst>
          </p:cNvPr>
          <p:cNvSpPr/>
          <p:nvPr/>
        </p:nvSpPr>
        <p:spPr>
          <a:xfrm>
            <a:off x="1920240" y="2519680"/>
            <a:ext cx="309880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09DDF6-E3F2-61A6-7D56-58629BB131A9}"/>
              </a:ext>
            </a:extLst>
          </p:cNvPr>
          <p:cNvSpPr txBox="1">
            <a:spLocks/>
          </p:cNvSpPr>
          <p:nvPr/>
        </p:nvSpPr>
        <p:spPr>
          <a:xfrm>
            <a:off x="325120" y="2535076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∀x (P(x) → Q(x))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C59B3-80A2-E78C-96A4-F0218BA6239A}"/>
              </a:ext>
            </a:extLst>
          </p:cNvPr>
          <p:cNvSpPr/>
          <p:nvPr/>
        </p:nvSpPr>
        <p:spPr>
          <a:xfrm>
            <a:off x="1920240" y="3449995"/>
            <a:ext cx="309880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7C2B3E-EFE5-74EF-5E6A-CF028EA19004}"/>
              </a:ext>
            </a:extLst>
          </p:cNvPr>
          <p:cNvSpPr txBox="1">
            <a:spLocks/>
          </p:cNvSpPr>
          <p:nvPr/>
        </p:nvSpPr>
        <p:spPr>
          <a:xfrm>
            <a:off x="325120" y="3465391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(P(x) ∧ Q(x))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7F1E57-BEA8-94E8-EC7B-54BC5850AD51}"/>
              </a:ext>
            </a:extLst>
          </p:cNvPr>
          <p:cNvSpPr/>
          <p:nvPr/>
        </p:nvSpPr>
        <p:spPr>
          <a:xfrm>
            <a:off x="6065520" y="2519992"/>
            <a:ext cx="422656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7167C33-7440-A28F-7FCA-AA2673D057E3}"/>
              </a:ext>
            </a:extLst>
          </p:cNvPr>
          <p:cNvSpPr txBox="1">
            <a:spLocks/>
          </p:cNvSpPr>
          <p:nvPr/>
        </p:nvSpPr>
        <p:spPr>
          <a:xfrm>
            <a:off x="5049520" y="2535388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¬∃x (P(x) ∧ ¬Q(x))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1CCED-6287-A8F6-21D2-931AB4373F74}"/>
              </a:ext>
            </a:extLst>
          </p:cNvPr>
          <p:cNvSpPr/>
          <p:nvPr/>
        </p:nvSpPr>
        <p:spPr>
          <a:xfrm>
            <a:off x="6065520" y="3450307"/>
            <a:ext cx="422656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2F0EDD9-AE4E-4102-B8DC-0224AC8F2D9A}"/>
              </a:ext>
            </a:extLst>
          </p:cNvPr>
          <p:cNvSpPr txBox="1">
            <a:spLocks/>
          </p:cNvSpPr>
          <p:nvPr/>
        </p:nvSpPr>
        <p:spPr>
          <a:xfrm>
            <a:off x="5049520" y="3465703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P(x) ∧ ∃x Q(x))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85A25-B75A-76DA-01BD-4EACB4E6634B}"/>
              </a:ext>
            </a:extLst>
          </p:cNvPr>
          <p:cNvSpPr/>
          <p:nvPr/>
        </p:nvSpPr>
        <p:spPr>
          <a:xfrm>
            <a:off x="1920240" y="4414953"/>
            <a:ext cx="309880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79F5F4E-F5CE-4DD4-5920-61B64D2E9E38}"/>
              </a:ext>
            </a:extLst>
          </p:cNvPr>
          <p:cNvSpPr txBox="1">
            <a:spLocks/>
          </p:cNvSpPr>
          <p:nvPr/>
        </p:nvSpPr>
        <p:spPr>
          <a:xfrm>
            <a:off x="325120" y="4430349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(P(x) ∧ Q(x) → R(x))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BFBCCF-BD6D-2FE6-385A-1A27D7EA1FC8}"/>
              </a:ext>
            </a:extLst>
          </p:cNvPr>
          <p:cNvSpPr/>
          <p:nvPr/>
        </p:nvSpPr>
        <p:spPr>
          <a:xfrm>
            <a:off x="6065520" y="4415265"/>
            <a:ext cx="422656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7D7783-D595-65E8-E1E3-FC8687185C6F}"/>
              </a:ext>
            </a:extLst>
          </p:cNvPr>
          <p:cNvSpPr txBox="1">
            <a:spLocks/>
          </p:cNvSpPr>
          <p:nvPr/>
        </p:nvSpPr>
        <p:spPr>
          <a:xfrm>
            <a:off x="5049520" y="4430661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(P(x) → R(x)) ∨ ∃x (Q(x) → R(x))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8A84325-0664-CAE2-CF22-8F54075FF989}"/>
              </a:ext>
            </a:extLst>
          </p:cNvPr>
          <p:cNvSpPr txBox="1">
            <a:spLocks/>
          </p:cNvSpPr>
          <p:nvPr/>
        </p:nvSpPr>
        <p:spPr>
          <a:xfrm>
            <a:off x="5162438" y="2583534"/>
            <a:ext cx="749524" cy="47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34DCF02-2170-BD91-36C8-50EB66A5B150}"/>
              </a:ext>
            </a:extLst>
          </p:cNvPr>
          <p:cNvSpPr txBox="1">
            <a:spLocks/>
          </p:cNvSpPr>
          <p:nvPr/>
        </p:nvSpPr>
        <p:spPr>
          <a:xfrm>
            <a:off x="5162438" y="3525998"/>
            <a:ext cx="749524" cy="47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58E7120-780F-20E7-6158-D284EEC36A4C}"/>
              </a:ext>
            </a:extLst>
          </p:cNvPr>
          <p:cNvSpPr txBox="1">
            <a:spLocks/>
          </p:cNvSpPr>
          <p:nvPr/>
        </p:nvSpPr>
        <p:spPr>
          <a:xfrm>
            <a:off x="5162438" y="4468462"/>
            <a:ext cx="749524" cy="47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260139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43180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640DB9-9AE1-B3D0-76C5-CE325CE2D97B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64516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4040212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negasi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semua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jalan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raya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dibangun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memiliki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pondasi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kokoh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Seorang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pilot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memiliki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pengetahuan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memadai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terkait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aviasi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semuanya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menjalani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proses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sertifikasi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dan uji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coba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penerbangan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Semua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tiket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konser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Bruno Mars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terjual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habis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sejak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pagi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hari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Beberapa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gedung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Tangerang dan Jakarta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memiliki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tinggi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lebih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15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lantai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288925" indent="-28892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Penayangan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berita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sebuah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stasiun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televisi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dicekal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pemerintah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ada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masyarakat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setuju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hal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tersebut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344EF-A30F-F8C2-9429-A78C111A0C64}"/>
              </a:ext>
            </a:extLst>
          </p:cNvPr>
          <p:cNvSpPr/>
          <p:nvPr/>
        </p:nvSpPr>
        <p:spPr>
          <a:xfrm>
            <a:off x="-330567" y="6065555"/>
            <a:ext cx="3073767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CD5B4-C151-314A-5B73-6AF3A8BDD99C}"/>
              </a:ext>
            </a:extLst>
          </p:cNvPr>
          <p:cNvSpPr/>
          <p:nvPr/>
        </p:nvSpPr>
        <p:spPr>
          <a:xfrm>
            <a:off x="-330567" y="5562282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34544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11 </a:t>
            </a:r>
          </a:p>
        </p:txBody>
      </p:sp>
    </p:spTree>
    <p:extLst>
      <p:ext uri="{BB962C8B-B14F-4D97-AF65-F5344CB8AC3E}">
        <p14:creationId xmlns:p14="http://schemas.microsoft.com/office/powerpoint/2010/main" val="57949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77216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57" y="1050016"/>
            <a:ext cx="11224485" cy="428766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Misalkan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enam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orang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mahasiswa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diketahui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memenuhi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kondisi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disebutkan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tabel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216B2A-DDF2-6175-BAD2-284DBEEDA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0958"/>
              </p:ext>
            </p:extLst>
          </p:nvPr>
        </p:nvGraphicFramePr>
        <p:xfrm>
          <a:off x="572882" y="1478782"/>
          <a:ext cx="81280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8416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4694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9561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8593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3187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Outfit SemiBold" pitchFamily="2" charset="0"/>
                        </a:rPr>
                        <a:t>Mahasiswa</a:t>
                      </a:r>
                      <a:endParaRPr lang="en-US" sz="1600" b="0" dirty="0">
                        <a:latin typeface="Outfit SemiBold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Outfit SemiBold" pitchFamily="2" charset="0"/>
                        </a:rPr>
                        <a:t>Mengenakan</a:t>
                      </a:r>
                      <a:r>
                        <a:rPr lang="en-US" sz="1600" b="0" dirty="0">
                          <a:latin typeface="Outfit SemiBold" pitchFamily="2" charset="0"/>
                        </a:rPr>
                        <a:t> </a:t>
                      </a:r>
                      <a:r>
                        <a:rPr lang="en-US" sz="1600" b="0" dirty="0" err="1">
                          <a:latin typeface="Outfit SemiBold" pitchFamily="2" charset="0"/>
                        </a:rPr>
                        <a:t>kacamata</a:t>
                      </a:r>
                      <a:endParaRPr lang="en-US" sz="1600" b="0" dirty="0">
                        <a:latin typeface="Outfit SemiBold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Outfit SemiBold" pitchFamily="2" charset="0"/>
                        </a:rPr>
                        <a:t>Mengenakan</a:t>
                      </a:r>
                      <a:r>
                        <a:rPr lang="en-US" sz="1600" b="0" dirty="0">
                          <a:latin typeface="Outfit SemiBold" pitchFamily="2" charset="0"/>
                        </a:rPr>
                        <a:t> baju </a:t>
                      </a:r>
                      <a:r>
                        <a:rPr lang="en-US" sz="1600" b="0" dirty="0" err="1">
                          <a:latin typeface="Outfit SemiBold" pitchFamily="2" charset="0"/>
                        </a:rPr>
                        <a:t>biru</a:t>
                      </a:r>
                      <a:endParaRPr lang="en-US" sz="1600" b="0" dirty="0">
                        <a:latin typeface="Outfit SemiBold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Outfit SemiBold" pitchFamily="2" charset="0"/>
                        </a:rPr>
                        <a:t>Membawa</a:t>
                      </a:r>
                      <a:r>
                        <a:rPr lang="en-US" sz="1600" b="0" dirty="0">
                          <a:latin typeface="Outfit SemiBold" pitchFamily="2" charset="0"/>
                        </a:rPr>
                        <a:t> </a:t>
                      </a:r>
                      <a:r>
                        <a:rPr lang="en-US" sz="1600" b="0" dirty="0" err="1">
                          <a:latin typeface="Outfit SemiBold" pitchFamily="2" charset="0"/>
                        </a:rPr>
                        <a:t>buku</a:t>
                      </a:r>
                      <a:endParaRPr lang="en-US" sz="1600" b="0" dirty="0">
                        <a:latin typeface="Outfit SemiBold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Outfit SemiBold" pitchFamily="2" charset="0"/>
                        </a:rPr>
                        <a:t>Membawa</a:t>
                      </a:r>
                      <a:r>
                        <a:rPr lang="en-US" sz="1600" b="0" dirty="0">
                          <a:latin typeface="Outfit SemiBold" pitchFamily="2" charset="0"/>
                        </a:rPr>
                        <a:t> laptop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Abi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Beni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4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Ceri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Dani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76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Egi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2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Fani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utfit Medium" pitchFamily="2" charset="0"/>
                        </a:rPr>
                        <a:t>Ya</a:t>
                      </a: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Outfit Medium" pitchFamily="2" charset="0"/>
                        </a:rPr>
                        <a:t>Tidak</a:t>
                      </a:r>
                      <a:endParaRPr lang="en-US" sz="1600" dirty="0">
                        <a:latin typeface="Outfit Medium" pitchFamily="2" charset="0"/>
                      </a:endParaRPr>
                    </a:p>
                  </a:txBody>
                  <a:tcPr>
                    <a:solidFill>
                      <a:srgbClr val="F2A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12406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7F9422B1-9D08-CE08-ED81-B57B6FB32609}"/>
              </a:ext>
            </a:extLst>
          </p:cNvPr>
          <p:cNvSpPr txBox="1">
            <a:spLocks/>
          </p:cNvSpPr>
          <p:nvPr/>
        </p:nvSpPr>
        <p:spPr>
          <a:xfrm>
            <a:off x="483757" y="4346602"/>
            <a:ext cx="11224485" cy="13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Diketahui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predikat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K(x) := “x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mengenakan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kacamata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”, W(x) := “x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mengenakan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baju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biru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”, B(x) := “x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membawa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buku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”, dan L(x) := “x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membawa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laptop”. Domain x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keenam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mahasiswa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disebutkan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atas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Nyatakan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hasil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translasi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bahasa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natural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setiap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formula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berkuantor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lalu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nilai</a:t>
            </a:r>
            <a:r>
              <a:rPr lang="en-US" sz="18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Outfit" pitchFamily="2" charset="0"/>
                <a:cs typeface="Poppins" panose="00000500000000000000" pitchFamily="2" charset="0"/>
              </a:rPr>
              <a:t>kebenarannya</a:t>
            </a:r>
            <a:r>
              <a:rPr lang="en-US" sz="18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1C123-49EA-E2FE-198A-42CD537A960F}"/>
              </a:ext>
            </a:extLst>
          </p:cNvPr>
          <p:cNvSpPr/>
          <p:nvPr/>
        </p:nvSpPr>
        <p:spPr>
          <a:xfrm>
            <a:off x="10932795" y="236945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EF802-78BD-BA77-C2E0-557BDA8756B8}"/>
              </a:ext>
            </a:extLst>
          </p:cNvPr>
          <p:cNvSpPr/>
          <p:nvPr/>
        </p:nvSpPr>
        <p:spPr>
          <a:xfrm>
            <a:off x="2289922" y="5552188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4DBACB-82E9-9659-1D2C-A73C29ADD1CA}"/>
              </a:ext>
            </a:extLst>
          </p:cNvPr>
          <p:cNvSpPr txBox="1">
            <a:spLocks/>
          </p:cNvSpPr>
          <p:nvPr/>
        </p:nvSpPr>
        <p:spPr>
          <a:xfrm>
            <a:off x="572882" y="5567584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¬W(x)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BBD69E-93C0-EB0C-5263-6E2BBC6950E5}"/>
              </a:ext>
            </a:extLst>
          </p:cNvPr>
          <p:cNvSpPr/>
          <p:nvPr/>
        </p:nvSpPr>
        <p:spPr>
          <a:xfrm>
            <a:off x="2289922" y="6189985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1859D15-D012-B2E7-7542-4EFEC09E7B5E}"/>
              </a:ext>
            </a:extLst>
          </p:cNvPr>
          <p:cNvSpPr txBox="1">
            <a:spLocks/>
          </p:cNvSpPr>
          <p:nvPr/>
        </p:nvSpPr>
        <p:spPr>
          <a:xfrm>
            <a:off x="572882" y="6205381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∀x (K(x) → ¬B(x))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0F5FB-1090-3D9B-1083-99363D4AC973}"/>
              </a:ext>
            </a:extLst>
          </p:cNvPr>
          <p:cNvSpPr/>
          <p:nvPr/>
        </p:nvSpPr>
        <p:spPr>
          <a:xfrm>
            <a:off x="7077598" y="5554094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DAF9F1-F39B-3FC0-0300-1F4D2605833F}"/>
              </a:ext>
            </a:extLst>
          </p:cNvPr>
          <p:cNvSpPr txBox="1">
            <a:spLocks/>
          </p:cNvSpPr>
          <p:nvPr/>
        </p:nvSpPr>
        <p:spPr>
          <a:xfrm>
            <a:off x="5360558" y="5569490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∃x (K(x) ∧ L(x))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2A9274-88A9-5BF9-A322-36E5AF195C25}"/>
              </a:ext>
            </a:extLst>
          </p:cNvPr>
          <p:cNvSpPr/>
          <p:nvPr/>
        </p:nvSpPr>
        <p:spPr>
          <a:xfrm>
            <a:off x="7077598" y="6191891"/>
            <a:ext cx="2824480" cy="495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2AE6067-21CD-F397-1D78-6E8A70C123B5}"/>
              </a:ext>
            </a:extLst>
          </p:cNvPr>
          <p:cNvSpPr txBox="1">
            <a:spLocks/>
          </p:cNvSpPr>
          <p:nvPr/>
        </p:nvSpPr>
        <p:spPr>
          <a:xfrm>
            <a:off x="5360558" y="6207287"/>
            <a:ext cx="6258560" cy="5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200" dirty="0">
                <a:latin typeface="Outfit SemiBold" pitchFamily="2" charset="0"/>
                <a:cs typeface="Poppins" panose="00000500000000000000" pitchFamily="2" charset="0"/>
              </a:rPr>
              <a:t>∀x (K(x) ∧ W(x))</a:t>
            </a:r>
          </a:p>
        </p:txBody>
      </p:sp>
    </p:spTree>
    <p:extLst>
      <p:ext uri="{BB962C8B-B14F-4D97-AF65-F5344CB8AC3E}">
        <p14:creationId xmlns:p14="http://schemas.microsoft.com/office/powerpoint/2010/main" val="912637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40640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D0640-2A4B-9039-A2DE-033673E4C052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45212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4040212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Dari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kelima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bawah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apakah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tergolong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sebagai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tunggal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majemuk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bukan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Meningkatnya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volume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mobil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dan bus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mengakibatkan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kondisi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lalu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lintas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pagi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kondusif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 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Pemilihan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i="1" dirty="0">
                <a:latin typeface="Outfit" pitchFamily="2" charset="0"/>
                <a:cs typeface="Poppins" panose="00000500000000000000" pitchFamily="2" charset="0"/>
              </a:rPr>
              <a:t>framework 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tepat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membuat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situs web dan </a:t>
            </a:r>
            <a:r>
              <a:rPr lang="en-US" sz="2200" i="1" dirty="0">
                <a:latin typeface="Outfit" pitchFamily="2" charset="0"/>
                <a:cs typeface="Poppins" panose="00000500000000000000" pitchFamily="2" charset="0"/>
              </a:rPr>
              <a:t>mobile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Mahasiswa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aktif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kelas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mendapati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ujian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kerjakan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mudah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Suatu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bilangan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dapat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dikatakan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prima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jika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faktornya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1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bilangan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itu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sendiri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Mainan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boneka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hadiah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umum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diterima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anak-anak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selain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permen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endParaRPr lang="en-US" sz="2200" dirty="0">
              <a:latin typeface="Outfit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-330567" y="6065555"/>
            <a:ext cx="3073767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-330567" y="5562282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5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CC9073-EAA1-8847-D068-13B48BB86E33}"/>
              </a:ext>
            </a:extLst>
          </p:cNvPr>
          <p:cNvSpPr/>
          <p:nvPr/>
        </p:nvSpPr>
        <p:spPr>
          <a:xfrm rot="5400000">
            <a:off x="8279225" y="258930"/>
            <a:ext cx="754190" cy="4373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DEABD-6DFF-1467-EF6A-F2BE5AD3339F}"/>
              </a:ext>
            </a:extLst>
          </p:cNvPr>
          <p:cNvSpPr/>
          <p:nvPr/>
        </p:nvSpPr>
        <p:spPr>
          <a:xfrm rot="724464">
            <a:off x="-4934404" y="-1316765"/>
            <a:ext cx="10880902" cy="8311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 txBox="1">
            <a:spLocks/>
          </p:cNvSpPr>
          <p:nvPr/>
        </p:nvSpPr>
        <p:spPr>
          <a:xfrm>
            <a:off x="6537960" y="2082110"/>
            <a:ext cx="4472940" cy="1453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00" b="1" dirty="0" err="1">
                <a:solidFill>
                  <a:schemeClr val="bg1"/>
                </a:solidFill>
                <a:latin typeface="Outfit" pitchFamily="2" charset="0"/>
              </a:rPr>
              <a:t>Terima</a:t>
            </a:r>
            <a:r>
              <a:rPr lang="en-US" sz="5300" b="1" dirty="0">
                <a:solidFill>
                  <a:schemeClr val="bg1"/>
                </a:solidFill>
                <a:latin typeface="Outfit" pitchFamily="2" charset="0"/>
              </a:rPr>
              <a:t> Kasih </a:t>
            </a:r>
            <a:r>
              <a:rPr lang="en-US" sz="3700" b="1" dirty="0" err="1">
                <a:latin typeface="Outfit" pitchFamily="2" charset="0"/>
              </a:rPr>
              <a:t>atas</a:t>
            </a:r>
            <a:r>
              <a:rPr lang="en-US" sz="3700" b="1" dirty="0">
                <a:latin typeface="Outfit" pitchFamily="2" charset="0"/>
              </a:rPr>
              <a:t> </a:t>
            </a:r>
            <a:r>
              <a:rPr lang="en-US" sz="3700" b="1" dirty="0" err="1">
                <a:latin typeface="Outfit" pitchFamily="2" charset="0"/>
              </a:rPr>
              <a:t>Partisipasinya</a:t>
            </a:r>
            <a:r>
              <a:rPr lang="en-US" sz="3700" b="1" dirty="0">
                <a:latin typeface="Outfit" pitchFamily="2" charset="0"/>
              </a:rPr>
              <a:t>!</a:t>
            </a:r>
            <a:endParaRPr lang="en-US" sz="4200" b="1" dirty="0">
              <a:latin typeface="Outfit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16561-828C-6EAC-8637-62BDEB20FC17}"/>
              </a:ext>
            </a:extLst>
          </p:cNvPr>
          <p:cNvCxnSpPr>
            <a:cxnSpLocks/>
          </p:cNvCxnSpPr>
          <p:nvPr/>
        </p:nvCxnSpPr>
        <p:spPr>
          <a:xfrm>
            <a:off x="5766059" y="3906903"/>
            <a:ext cx="5663941" cy="0"/>
          </a:xfrm>
          <a:prstGeom prst="line">
            <a:avLst/>
          </a:prstGeom>
          <a:ln>
            <a:solidFill>
              <a:srgbClr val="F2AA8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765AC015-1B65-47BA-9136-1B4C6BCE79A4}"/>
              </a:ext>
            </a:extLst>
          </p:cNvPr>
          <p:cNvSpPr txBox="1">
            <a:spLocks/>
          </p:cNvSpPr>
          <p:nvPr/>
        </p:nvSpPr>
        <p:spPr>
          <a:xfrm>
            <a:off x="6368121" y="3433306"/>
            <a:ext cx="5716515" cy="5769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600" dirty="0" err="1">
                <a:latin typeface="Outfit" pitchFamily="2" charset="0"/>
              </a:rPr>
              <a:t>Semangat</a:t>
            </a:r>
            <a:r>
              <a:rPr lang="en-US" sz="2600" dirty="0">
                <a:latin typeface="Outfit" pitchFamily="2" charset="0"/>
              </a:rPr>
              <a:t> </a:t>
            </a:r>
            <a:r>
              <a:rPr lang="en-US" sz="2600" dirty="0" err="1">
                <a:latin typeface="Outfit" pitchFamily="2" charset="0"/>
              </a:rPr>
              <a:t>ges</a:t>
            </a:r>
            <a:r>
              <a:rPr lang="en-US" sz="2600" dirty="0">
                <a:latin typeface="Outfit" pitchFamily="2" charset="0"/>
              </a:rPr>
              <a:t> </a:t>
            </a:r>
            <a:r>
              <a:rPr lang="en-US" sz="2600" dirty="0" err="1">
                <a:latin typeface="Outfit" pitchFamily="2" charset="0"/>
              </a:rPr>
              <a:t>kuisnya</a:t>
            </a:r>
            <a:r>
              <a:rPr lang="en-US" sz="2600" dirty="0">
                <a:latin typeface="Outfit" pitchFamily="2" charset="0"/>
              </a:rPr>
              <a:t> </a:t>
            </a:r>
            <a:r>
              <a:rPr lang="en-US" sz="2600" dirty="0" err="1">
                <a:latin typeface="Outfit" pitchFamily="2" charset="0"/>
              </a:rPr>
              <a:t>mingdep</a:t>
            </a:r>
            <a:r>
              <a:rPr lang="en-US" sz="2600" dirty="0">
                <a:latin typeface="Outfit" pitchFamily="2" charset="0"/>
              </a:rPr>
              <a:t> ^^</a:t>
            </a:r>
          </a:p>
        </p:txBody>
      </p:sp>
    </p:spTree>
    <p:extLst>
      <p:ext uri="{BB962C8B-B14F-4D97-AF65-F5344CB8AC3E}">
        <p14:creationId xmlns:p14="http://schemas.microsoft.com/office/powerpoint/2010/main" val="378014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4257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115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4040212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notasi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logika</a:t>
            </a:r>
            <a:r>
              <a:rPr lang="en-US" sz="2200" b="1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b="1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tepat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pernyataan-pernyataan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bawah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dengan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mendefinisikan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terlebih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dahulu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proposisi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atomiknya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Menentukan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tema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membuat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sinopsis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merevisi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cerita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langkah-langkah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menulis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naskah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drama.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Syarat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perlu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mengambil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mata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kuliah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SDA dan PBP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adalah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mengambil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mata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kuliah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DDP-1.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Jika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perusahaan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Apple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mengadopsi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teknologi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Apple Intelligence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mengabaikan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keluhan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pelanggan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mereka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maka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profit yang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diperoleh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stabil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Bilangan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asli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termasuk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ke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bilangan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cacah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tetapi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tidak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untuk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bilangan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rasional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Mendapatkan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nilai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akhir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A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atau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B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menjadi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target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aku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dan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temanku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di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mata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kuliah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sz="2200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sz="2200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endParaRPr lang="en-US" sz="2200" dirty="0">
              <a:latin typeface="Outfit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31EF-3107-5649-7409-69E5E4CC84B6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21712-D77A-1153-D0AE-62484C46EE84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2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25E36-86D0-09B9-47AA-063E0F7C8434}"/>
              </a:ext>
            </a:extLst>
          </p:cNvPr>
          <p:cNvSpPr/>
          <p:nvPr/>
        </p:nvSpPr>
        <p:spPr>
          <a:xfrm>
            <a:off x="1" y="5880022"/>
            <a:ext cx="1463040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2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38394-32FB-4278-EDB5-0345F8380FC0}"/>
              </a:ext>
            </a:extLst>
          </p:cNvPr>
          <p:cNvSpPr txBox="1">
            <a:spLocks/>
          </p:cNvSpPr>
          <p:nvPr/>
        </p:nvSpPr>
        <p:spPr>
          <a:xfrm>
            <a:off x="3693891" y="398780"/>
            <a:ext cx="1132631" cy="26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LANJUTAN</a:t>
            </a:r>
            <a:endParaRPr lang="en-US" sz="1600" dirty="0">
              <a:solidFill>
                <a:schemeClr val="bg1"/>
              </a:solidFill>
              <a:latin typeface="Outfit SemiBold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8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70B8E-6C06-9D17-2A55-E91CF91F0A49}"/>
              </a:ext>
            </a:extLst>
          </p:cNvPr>
          <p:cNvSpPr/>
          <p:nvPr/>
        </p:nvSpPr>
        <p:spPr>
          <a:xfrm>
            <a:off x="2062480" y="284480"/>
            <a:ext cx="547370" cy="64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16DBC-17C7-55A0-4EF6-C319C1BE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284480"/>
            <a:ext cx="9144000" cy="68548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SOAL</a:t>
            </a:r>
            <a:r>
              <a:rPr lang="en-US" sz="42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42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A405-D4A5-41EE-2208-F253D1E9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1249418"/>
            <a:ext cx="11224485" cy="4040212"/>
          </a:xfrm>
        </p:spPr>
        <p:txBody>
          <a:bodyPr>
            <a:normAutofit/>
          </a:bodyPr>
          <a:lstStyle/>
          <a:p>
            <a:pPr algn="just">
              <a:lnSpc>
                <a:spcPct val="95000"/>
              </a:lnSpc>
            </a:pP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Tentukan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Outfit" pitchFamily="2" charset="0"/>
                <a:cs typeface="Poppins" panose="00000500000000000000" pitchFamily="2" charset="0"/>
              </a:rPr>
              <a:t>inversi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b="1" dirty="0" err="1">
                <a:latin typeface="Outfit" pitchFamily="2" charset="0"/>
                <a:cs typeface="Poppins" panose="00000500000000000000" pitchFamily="2" charset="0"/>
              </a:rPr>
              <a:t>konversi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, dan </a:t>
            </a:r>
            <a:r>
              <a:rPr lang="en-US" b="1" dirty="0" err="1">
                <a:latin typeface="Outfit" pitchFamily="2" charset="0"/>
                <a:cs typeface="Poppins" panose="00000500000000000000" pitchFamily="2" charset="0"/>
              </a:rPr>
              <a:t>kontraposisi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dari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pernyataan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implikasi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berikut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Jika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Dek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Depe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menyelesaikan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tugas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kuliahnya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hari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ini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besok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dia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akan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menonton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film di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bioskop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Dek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Penol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program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bahasa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Java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bilamana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dia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mahir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program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dalam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bahasa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Python.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Sofita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akan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menulis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puisi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ketika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dia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selesai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menulis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Outfit" pitchFamily="2" charset="0"/>
                <a:cs typeface="Poppins" panose="00000500000000000000" pitchFamily="2" charset="0"/>
              </a:rPr>
              <a:t>cerpen</a:t>
            </a:r>
            <a:r>
              <a:rPr lang="en-US" dirty="0">
                <a:latin typeface="Outfit" pitchFamily="2" charset="0"/>
                <a:cs typeface="Poppins" panose="00000500000000000000" pitchFamily="2" charset="0"/>
              </a:rPr>
              <a:t>.</a:t>
            </a: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endParaRPr lang="en-US" dirty="0">
              <a:latin typeface="Outfit" pitchFamily="2" charset="0"/>
              <a:cs typeface="Poppins" panose="00000500000000000000" pitchFamily="2" charset="0"/>
            </a:endParaRPr>
          </a:p>
          <a:p>
            <a:pPr marL="346075" indent="-346075" algn="just">
              <a:lnSpc>
                <a:spcPct val="95000"/>
              </a:lnSpc>
              <a:buFont typeface="+mj-lt"/>
              <a:buAutoNum type="alphaLcPeriod"/>
            </a:pPr>
            <a:endParaRPr lang="en-US" dirty="0">
              <a:latin typeface="Outfit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344EF-A30F-F8C2-9429-A78C111A0C64}"/>
              </a:ext>
            </a:extLst>
          </p:cNvPr>
          <p:cNvSpPr/>
          <p:nvPr/>
        </p:nvSpPr>
        <p:spPr>
          <a:xfrm>
            <a:off x="-330567" y="6065555"/>
            <a:ext cx="3073767" cy="639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CD5B4-C151-314A-5B73-6AF3A8BDD99C}"/>
              </a:ext>
            </a:extLst>
          </p:cNvPr>
          <p:cNvSpPr/>
          <p:nvPr/>
        </p:nvSpPr>
        <p:spPr>
          <a:xfrm>
            <a:off x="-330567" y="5562282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FEE83A-6BD5-5394-37E2-E1C40042C38E}"/>
              </a:ext>
            </a:extLst>
          </p:cNvPr>
          <p:cNvSpPr/>
          <p:nvPr/>
        </p:nvSpPr>
        <p:spPr>
          <a:xfrm>
            <a:off x="3434080" y="193040"/>
            <a:ext cx="288290" cy="378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25FEE-5DFD-A701-AAB8-D0B5BF4CB793}"/>
              </a:ext>
            </a:extLst>
          </p:cNvPr>
          <p:cNvSpPr/>
          <p:nvPr/>
        </p:nvSpPr>
        <p:spPr>
          <a:xfrm>
            <a:off x="10073273" y="6199767"/>
            <a:ext cx="2393048" cy="319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64FE64-7C24-5E93-9503-900E0687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193040"/>
            <a:ext cx="9144000" cy="48768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Outfit SemiBold" pitchFamily="2" charset="0"/>
                <a:cs typeface="Poppins SemiBold" panose="00000700000000000000" pitchFamily="2" charset="0"/>
              </a:rPr>
              <a:t>PEMBAHASAN SOAL</a:t>
            </a:r>
            <a:r>
              <a:rPr lang="en-US" sz="2400" dirty="0">
                <a:latin typeface="Outfit SemiBold" pitchFamily="2" charset="0"/>
                <a:cs typeface="Poppins SemiBold" panose="00000700000000000000" pitchFamily="2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Outfit SemiBold" pitchFamily="2" charset="0"/>
                <a:cs typeface="Poppins SemiBold" panose="00000700000000000000" pitchFamily="2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0325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1551</Words>
  <Application>Microsoft Office PowerPoint</Application>
  <PresentationFormat>Widescreen</PresentationFormat>
  <Paragraphs>169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Outfit</vt:lpstr>
      <vt:lpstr>Outfit Light</vt:lpstr>
      <vt:lpstr>Outfit Medium</vt:lpstr>
      <vt:lpstr>Outfit SemiBold</vt:lpstr>
      <vt:lpstr>Office Theme</vt:lpstr>
      <vt:lpstr>PowerPoint Presentation</vt:lpstr>
      <vt:lpstr>PowerPoint Presentation</vt:lpstr>
      <vt:lpstr>SOAL  1 </vt:lpstr>
      <vt:lpstr>PEMBAHASAN SOAL  1 </vt:lpstr>
      <vt:lpstr>SOAL  2 </vt:lpstr>
      <vt:lpstr>PEMBAHASAN SOAL  2 </vt:lpstr>
      <vt:lpstr>PEMBAHASAN SOAL  2 </vt:lpstr>
      <vt:lpstr>SOAL  3 </vt:lpstr>
      <vt:lpstr>PEMBAHASAN SOAL  3 </vt:lpstr>
      <vt:lpstr>PEMBAHASAN SOAL  3 </vt:lpstr>
      <vt:lpstr>SOAL  4 </vt:lpstr>
      <vt:lpstr>PEMBAHASAN SOAL  4 </vt:lpstr>
      <vt:lpstr>PEMBAHASAN SOAL  4 </vt:lpstr>
      <vt:lpstr>SOAL  5 </vt:lpstr>
      <vt:lpstr>PEMBAHASAN SOAL  5 </vt:lpstr>
      <vt:lpstr>SOAL  6 </vt:lpstr>
      <vt:lpstr>PEMBAHASAN SOAL  6 </vt:lpstr>
      <vt:lpstr>SOAL  7 </vt:lpstr>
      <vt:lpstr>PEMBAHASAN SOAL  7 </vt:lpstr>
      <vt:lpstr>SOAL  8 </vt:lpstr>
      <vt:lpstr>PEMBAHASAN SOAL  8 </vt:lpstr>
      <vt:lpstr>SOAL  9 </vt:lpstr>
      <vt:lpstr>PEMBAHASAN SOAL  9 </vt:lpstr>
      <vt:lpstr>SOAL  10 </vt:lpstr>
      <vt:lpstr>PEMBAHASAN SOAL  10 </vt:lpstr>
      <vt:lpstr>SOAL  11 </vt:lpstr>
      <vt:lpstr>PEMBAHASAN SOAL  11 </vt:lpstr>
      <vt:lpstr>SOAL  12 </vt:lpstr>
      <vt:lpstr>PEMBAHASAN SOAL  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Nabil Zahid</dc:creator>
  <cp:lastModifiedBy>Nabil Zahid</cp:lastModifiedBy>
  <cp:revision>11</cp:revision>
  <dcterms:created xsi:type="dcterms:W3CDTF">2024-09-05T13:33:28Z</dcterms:created>
  <dcterms:modified xsi:type="dcterms:W3CDTF">2024-09-12T15:39:10Z</dcterms:modified>
</cp:coreProperties>
</file>