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313" y="69722"/>
            <a:ext cx="9013405" cy="6692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313" y="69722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946"/>
                </a:moveTo>
                <a:lnTo>
                  <a:pt x="3576" y="281184"/>
                </a:lnTo>
                <a:lnTo>
                  <a:pt x="13965" y="234645"/>
                </a:lnTo>
                <a:lnTo>
                  <a:pt x="30656" y="190840"/>
                </a:lnTo>
                <a:lnTo>
                  <a:pt x="53140" y="150277"/>
                </a:lnTo>
                <a:lnTo>
                  <a:pt x="80906" y="113468"/>
                </a:lnTo>
                <a:lnTo>
                  <a:pt x="113443" y="80923"/>
                </a:lnTo>
                <a:lnTo>
                  <a:pt x="150243" y="53151"/>
                </a:lnTo>
                <a:lnTo>
                  <a:pt x="190794" y="30662"/>
                </a:lnTo>
                <a:lnTo>
                  <a:pt x="234587" y="13967"/>
                </a:lnTo>
                <a:lnTo>
                  <a:pt x="281111" y="3576"/>
                </a:lnTo>
                <a:lnTo>
                  <a:pt x="329857" y="0"/>
                </a:lnTo>
                <a:lnTo>
                  <a:pt x="8683459" y="0"/>
                </a:lnTo>
                <a:lnTo>
                  <a:pt x="8732221" y="3576"/>
                </a:lnTo>
                <a:lnTo>
                  <a:pt x="8778760" y="13967"/>
                </a:lnTo>
                <a:lnTo>
                  <a:pt x="8822565" y="30662"/>
                </a:lnTo>
                <a:lnTo>
                  <a:pt x="8863128" y="53151"/>
                </a:lnTo>
                <a:lnTo>
                  <a:pt x="8899937" y="80923"/>
                </a:lnTo>
                <a:lnTo>
                  <a:pt x="8932482" y="113468"/>
                </a:lnTo>
                <a:lnTo>
                  <a:pt x="8960254" y="150277"/>
                </a:lnTo>
                <a:lnTo>
                  <a:pt x="8982743" y="190840"/>
                </a:lnTo>
                <a:lnTo>
                  <a:pt x="8999437" y="234645"/>
                </a:lnTo>
                <a:lnTo>
                  <a:pt x="9009828" y="281184"/>
                </a:lnTo>
                <a:lnTo>
                  <a:pt x="9013405" y="329946"/>
                </a:lnTo>
                <a:lnTo>
                  <a:pt x="9013405" y="6362369"/>
                </a:lnTo>
                <a:lnTo>
                  <a:pt x="9009828" y="6411115"/>
                </a:lnTo>
                <a:lnTo>
                  <a:pt x="8999437" y="6457639"/>
                </a:lnTo>
                <a:lnTo>
                  <a:pt x="8982743" y="6501432"/>
                </a:lnTo>
                <a:lnTo>
                  <a:pt x="8960254" y="6541983"/>
                </a:lnTo>
                <a:lnTo>
                  <a:pt x="8932482" y="6578782"/>
                </a:lnTo>
                <a:lnTo>
                  <a:pt x="8899937" y="6611320"/>
                </a:lnTo>
                <a:lnTo>
                  <a:pt x="8863128" y="6639086"/>
                </a:lnTo>
                <a:lnTo>
                  <a:pt x="8822565" y="6661570"/>
                </a:lnTo>
                <a:lnTo>
                  <a:pt x="8778760" y="6678261"/>
                </a:lnTo>
                <a:lnTo>
                  <a:pt x="8732221" y="6688650"/>
                </a:lnTo>
                <a:lnTo>
                  <a:pt x="8683459" y="6692226"/>
                </a:lnTo>
                <a:lnTo>
                  <a:pt x="329857" y="6692226"/>
                </a:lnTo>
                <a:lnTo>
                  <a:pt x="281111" y="6688650"/>
                </a:lnTo>
                <a:lnTo>
                  <a:pt x="234587" y="6678261"/>
                </a:lnTo>
                <a:lnTo>
                  <a:pt x="190794" y="6661570"/>
                </a:lnTo>
                <a:lnTo>
                  <a:pt x="150243" y="6639086"/>
                </a:lnTo>
                <a:lnTo>
                  <a:pt x="113443" y="6611320"/>
                </a:lnTo>
                <a:lnTo>
                  <a:pt x="80906" y="6578782"/>
                </a:lnTo>
                <a:lnTo>
                  <a:pt x="53140" y="6541983"/>
                </a:lnTo>
                <a:lnTo>
                  <a:pt x="30656" y="6501432"/>
                </a:lnTo>
                <a:lnTo>
                  <a:pt x="13965" y="6457639"/>
                </a:lnTo>
                <a:lnTo>
                  <a:pt x="3576" y="6411115"/>
                </a:lnTo>
                <a:lnTo>
                  <a:pt x="0" y="6362369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928" y="1396682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120586"/>
                </a:moveTo>
                <a:lnTo>
                  <a:pt x="9021572" y="120586"/>
                </a:lnTo>
                <a:lnTo>
                  <a:pt x="9021572" y="0"/>
                </a:lnTo>
                <a:lnTo>
                  <a:pt x="0" y="0"/>
                </a:lnTo>
                <a:lnTo>
                  <a:pt x="0" y="120586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2928" y="2976714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110528"/>
                </a:moveTo>
                <a:lnTo>
                  <a:pt x="9021572" y="110528"/>
                </a:lnTo>
                <a:lnTo>
                  <a:pt x="9021572" y="0"/>
                </a:lnTo>
                <a:lnTo>
                  <a:pt x="0" y="0"/>
                </a:lnTo>
                <a:lnTo>
                  <a:pt x="0" y="110528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991" y="1517269"/>
            <a:ext cx="9026016" cy="1459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8"/>
                </a:lnTo>
                <a:lnTo>
                  <a:pt x="8982656" y="6502607"/>
                </a:lnTo>
                <a:lnTo>
                  <a:pt x="8960172" y="6543165"/>
                </a:lnTo>
                <a:lnTo>
                  <a:pt x="8932405" y="6579970"/>
                </a:lnTo>
                <a:lnTo>
                  <a:pt x="8899868" y="6612513"/>
                </a:lnTo>
                <a:lnTo>
                  <a:pt x="8863071" y="6640284"/>
                </a:lnTo>
                <a:lnTo>
                  <a:pt x="8822525" y="6662771"/>
                </a:lnTo>
                <a:lnTo>
                  <a:pt x="8778740" y="6679465"/>
                </a:lnTo>
                <a:lnTo>
                  <a:pt x="8732228" y="6689856"/>
                </a:lnTo>
                <a:lnTo>
                  <a:pt x="8683498" y="6693433"/>
                </a:lnTo>
                <a:lnTo>
                  <a:pt x="329920" y="6693433"/>
                </a:lnTo>
                <a:lnTo>
                  <a:pt x="281168" y="6689856"/>
                </a:lnTo>
                <a:lnTo>
                  <a:pt x="234636" y="6679465"/>
                </a:lnTo>
                <a:lnTo>
                  <a:pt x="190835" y="6662771"/>
                </a:lnTo>
                <a:lnTo>
                  <a:pt x="150276" y="6640284"/>
                </a:lnTo>
                <a:lnTo>
                  <a:pt x="113469" y="6612513"/>
                </a:lnTo>
                <a:lnTo>
                  <a:pt x="80925" y="6579970"/>
                </a:lnTo>
                <a:lnTo>
                  <a:pt x="53153" y="6543165"/>
                </a:lnTo>
                <a:lnTo>
                  <a:pt x="30664" y="6502607"/>
                </a:lnTo>
                <a:lnTo>
                  <a:pt x="13968" y="6458808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473" y="179959"/>
            <a:ext cx="83790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C0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476" y="1656549"/>
            <a:ext cx="7723047" cy="327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6468" y="6329531"/>
            <a:ext cx="15557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github.io/bootstrap/scaffold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twitter.github.io/bootstrap/scaffold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github.io/bootstrap/scaffolding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en.wikipedia.org/wiki/Web_design" TargetMode="External"/><Relationship Id="rId7" Type="http://schemas.openxmlformats.org/officeDocument/2006/relationships/hyperlink" Target="http://fr.wikipedia.org/wiki/JavaScript" TargetMode="External"/><Relationship Id="rId2" Type="http://schemas.openxmlformats.org/officeDocument/2006/relationships/hyperlink" Target="http://en.wikipedia.org/wiki/User_interf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wikipedia.org/wiki/HTML" TargetMode="External"/><Relationship Id="rId5" Type="http://schemas.openxmlformats.org/officeDocument/2006/relationships/hyperlink" Target="http://fr.wikipedia.org/wiki/Site_web" TargetMode="External"/><Relationship Id="rId4" Type="http://schemas.openxmlformats.org/officeDocument/2006/relationships/hyperlink" Target="http://en.wikipedia.org/wiki/Twitt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github.io/bootstrap/scaffolding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649" y="3186785"/>
            <a:ext cx="23622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696363"/>
                </a:solidFill>
                <a:latin typeface="Perpetua"/>
                <a:cs typeface="Perpetua"/>
              </a:rPr>
              <a:t>Sacha</a:t>
            </a:r>
            <a:r>
              <a:rPr sz="2600" spc="-50" dirty="0">
                <a:solidFill>
                  <a:srgbClr val="696363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96363"/>
                </a:solidFill>
                <a:latin typeface="Perpetua"/>
                <a:cs typeface="Perpetua"/>
              </a:rPr>
              <a:t>RESTOUEIX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28" y="1517269"/>
            <a:ext cx="9022080" cy="1459865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380365" rIns="0" bIns="0" rtlCol="0">
            <a:spAutoFit/>
          </a:bodyPr>
          <a:lstStyle/>
          <a:p>
            <a:pPr marR="420370" algn="ctr">
              <a:lnSpc>
                <a:spcPct val="100000"/>
              </a:lnSpc>
              <a:spcBef>
                <a:spcPts val="2995"/>
              </a:spcBef>
            </a:pPr>
            <a:r>
              <a:rPr sz="4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BootStrap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803148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  <a:tabLst>
                <a:tab pos="2673350" algn="l"/>
                <a:tab pos="8365490" algn="l"/>
              </a:tabLst>
            </a:pPr>
            <a:r>
              <a:rPr spc="-5" dirty="0"/>
              <a:t> 	</a:t>
            </a:r>
            <a:r>
              <a:rPr spc="-15" dirty="0"/>
              <a:t>Fonctionnalité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3921" y="894727"/>
            <a:ext cx="1647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b="1" spc="-10" dirty="0">
                <a:solidFill>
                  <a:srgbClr val="C00000"/>
                </a:solidFill>
                <a:latin typeface="Perpetua"/>
                <a:cs typeface="Perpetua"/>
              </a:rPr>
              <a:t>Bouton</a:t>
            </a:r>
            <a:r>
              <a:rPr sz="2800" b="1" i="1" spc="50" dirty="0">
                <a:solidFill>
                  <a:srgbClr val="C00000"/>
                </a:solidFill>
                <a:latin typeface="Perpetua"/>
                <a:cs typeface="Perpetua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Perpetua"/>
                <a:cs typeface="Perpetua"/>
              </a:rPr>
              <a:t>: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794" y="1715911"/>
            <a:ext cx="8649694" cy="4045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652" y="6329531"/>
            <a:ext cx="77196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664"/>
              </a:lnSpc>
              <a:tabLst>
                <a:tab pos="7693659" algn="l"/>
              </a:tabLst>
            </a:pPr>
            <a:fld id="{81D60167-4931-47E6-BA6A-407CBD079E47}" type="slidenum">
              <a:rPr sz="1400" u="sng" dirty="0">
                <a:solidFill>
                  <a:srgbClr val="FFFFFF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</a:rPr>
              <a:t>10</a:t>
            </a:fld>
            <a:r>
              <a:rPr sz="1400" u="sng" dirty="0">
                <a:solidFill>
                  <a:srgbClr val="FFFFFF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  <a:hlinkClick r:id="rId4"/>
              </a:rPr>
              <a:t>	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  <a:tabLst>
                <a:tab pos="953769" algn="l"/>
                <a:tab pos="8365490" algn="l"/>
              </a:tabLst>
            </a:pPr>
            <a:r>
              <a:rPr spc="-5" dirty="0">
                <a:latin typeface="Times New Roman"/>
                <a:cs typeface="Times New Roman"/>
              </a:rPr>
              <a:t> 	</a:t>
            </a:r>
            <a:r>
              <a:rPr spc="-75" dirty="0"/>
              <a:t>Quelques</a:t>
            </a:r>
            <a:r>
              <a:rPr spc="-200" dirty="0"/>
              <a:t> </a:t>
            </a:r>
            <a:r>
              <a:rPr spc="-10" dirty="0"/>
              <a:t>Fonctionnalités	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803148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389761"/>
            <a:ext cx="2384425" cy="347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b="1" spc="-65" dirty="0">
                <a:solidFill>
                  <a:srgbClr val="C00000"/>
                </a:solidFill>
                <a:latin typeface="Perpetua"/>
                <a:cs typeface="Perpetua"/>
              </a:rPr>
              <a:t>Tabs</a:t>
            </a:r>
            <a:endParaRPr sz="28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6"/>
              </a:buClr>
              <a:buFont typeface="Wingdings 2"/>
              <a:buChar char=""/>
            </a:pPr>
            <a:endParaRPr sz="39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b="1" spc="-10" dirty="0">
                <a:solidFill>
                  <a:srgbClr val="C00000"/>
                </a:solidFill>
                <a:latin typeface="Perpetua"/>
                <a:cs typeface="Perpetua"/>
              </a:rPr>
              <a:t>Pagination</a:t>
            </a:r>
            <a:endParaRPr sz="28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6"/>
              </a:buClr>
              <a:buFont typeface="Wingdings 2"/>
              <a:buChar char=""/>
            </a:pPr>
            <a:endParaRPr sz="3950">
              <a:latin typeface="Times New Roman"/>
              <a:cs typeface="Times New Roman"/>
            </a:endParaRPr>
          </a:p>
          <a:p>
            <a:pPr marL="366395" indent="-353695">
              <a:lnSpc>
                <a:spcPct val="100000"/>
              </a:lnSpc>
              <a:spcBef>
                <a:spcPts val="5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366395" algn="l"/>
                <a:tab pos="367030" algn="l"/>
              </a:tabLst>
            </a:pPr>
            <a:r>
              <a:rPr sz="2800" b="1" spc="5" dirty="0">
                <a:solidFill>
                  <a:srgbClr val="C00000"/>
                </a:solidFill>
                <a:latin typeface="Perpetua"/>
                <a:cs typeface="Perpetua"/>
              </a:rPr>
              <a:t>Progress</a:t>
            </a:r>
            <a:r>
              <a:rPr sz="2800" b="1" spc="-8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Perpetua"/>
                <a:cs typeface="Perpetua"/>
              </a:rPr>
              <a:t>bars</a:t>
            </a:r>
            <a:endParaRPr sz="28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6"/>
              </a:buClr>
              <a:buFont typeface="Wingdings 2"/>
              <a:buChar char=""/>
            </a:pPr>
            <a:endParaRPr sz="39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b="1" spc="10" dirty="0">
                <a:solidFill>
                  <a:srgbClr val="C00000"/>
                </a:solidFill>
                <a:latin typeface="Perpetua"/>
                <a:cs typeface="Perpetua"/>
              </a:rPr>
              <a:t>Alerts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609" y="1907476"/>
            <a:ext cx="3600704" cy="581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1110" y="2848991"/>
            <a:ext cx="3920870" cy="648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139" y="3986276"/>
            <a:ext cx="5095875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489" y="4937226"/>
            <a:ext cx="8015604" cy="579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652" y="6329531"/>
            <a:ext cx="77196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664"/>
              </a:lnSpc>
              <a:tabLst>
                <a:tab pos="7693659" algn="l"/>
              </a:tabLst>
            </a:pPr>
            <a:fld id="{81D60167-4931-47E6-BA6A-407CBD079E47}" type="slidenum">
              <a:rPr sz="1400" u="sng" dirty="0">
                <a:solidFill>
                  <a:srgbClr val="FFFFFF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</a:rPr>
              <a:t>11</a:t>
            </a:fld>
            <a:r>
              <a:rPr sz="1400" u="sng" dirty="0">
                <a:solidFill>
                  <a:srgbClr val="FFFFFF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  <a:hlinkClick r:id="rId7"/>
              </a:rPr>
              <a:t>	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803148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  <a:tabLst>
                <a:tab pos="2673350" algn="l"/>
                <a:tab pos="8365490" algn="l"/>
              </a:tabLst>
            </a:pPr>
            <a:r>
              <a:rPr spc="-5" dirty="0">
                <a:latin typeface="Times New Roman"/>
                <a:cs typeface="Times New Roman"/>
              </a:rPr>
              <a:t> 	</a:t>
            </a:r>
            <a:r>
              <a:rPr spc="-5" dirty="0"/>
              <a:t>Les</a:t>
            </a:r>
            <a:r>
              <a:rPr spc="-75" dirty="0"/>
              <a:t> </a:t>
            </a:r>
            <a:r>
              <a:rPr spc="-5" dirty="0"/>
              <a:t>Images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1455496"/>
            <a:ext cx="1080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00000"/>
                </a:solidFill>
                <a:latin typeface="Perpetua"/>
                <a:cs typeface="Perpetua"/>
              </a:rPr>
              <a:t>Images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642" y="4462624"/>
            <a:ext cx="5534025" cy="1351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&lt;img src="..."</a:t>
            </a:r>
            <a:r>
              <a:rPr sz="2400" spc="-2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class="</a:t>
            </a:r>
            <a:r>
              <a:rPr sz="2400" b="1" dirty="0">
                <a:solidFill>
                  <a:srgbClr val="001F5F"/>
                </a:solidFill>
                <a:latin typeface="Perpetua"/>
                <a:cs typeface="Perpetua"/>
              </a:rPr>
              <a:t>rounded</a:t>
            </a: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"&gt;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&lt;img src="..."</a:t>
            </a:r>
            <a:r>
              <a:rPr sz="2400" spc="-2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class="</a:t>
            </a:r>
            <a:r>
              <a:rPr sz="2400" b="1" spc="-5" dirty="0">
                <a:solidFill>
                  <a:srgbClr val="001F5F"/>
                </a:solidFill>
                <a:latin typeface="Perpetua"/>
                <a:cs typeface="Perpetua"/>
              </a:rPr>
              <a:t>img-rounded-circle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"&gt;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&lt;img src="..."</a:t>
            </a:r>
            <a:r>
              <a:rPr sz="2400" spc="-3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class="</a:t>
            </a:r>
            <a:r>
              <a:rPr sz="2400" b="1" spc="-5" dirty="0">
                <a:solidFill>
                  <a:srgbClr val="001F5F"/>
                </a:solidFill>
                <a:latin typeface="Perpetua"/>
                <a:cs typeface="Perpetua"/>
              </a:rPr>
              <a:t>img-thumbnail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"&gt;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199" y="2208402"/>
            <a:ext cx="6006537" cy="192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652" y="6329531"/>
            <a:ext cx="77196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664"/>
              </a:lnSpc>
              <a:tabLst>
                <a:tab pos="7693659" algn="l"/>
              </a:tabLst>
            </a:pPr>
            <a:fld id="{81D60167-4931-47E6-BA6A-407CBD079E47}" type="slidenum">
              <a:rPr sz="1400" u="sng" dirty="0">
                <a:solidFill>
                  <a:srgbClr val="FFFFFF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</a:rPr>
              <a:t>12</a:t>
            </a:fld>
            <a:r>
              <a:rPr sz="1400" u="sng" dirty="0">
                <a:solidFill>
                  <a:srgbClr val="FFFFFF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  <a:hlinkClick r:id="rId4"/>
              </a:rPr>
              <a:t>	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070" y="3017520"/>
            <a:ext cx="5354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-140" dirty="0">
                <a:solidFill>
                  <a:srgbClr val="D90000"/>
                </a:solidFill>
                <a:latin typeface="Palatino Linotype"/>
                <a:cs typeface="Palatino Linotype"/>
              </a:rPr>
              <a:t>Fin </a:t>
            </a:r>
            <a:r>
              <a:rPr sz="4800" u="none" spc="-330" dirty="0">
                <a:solidFill>
                  <a:srgbClr val="D90000"/>
                </a:solidFill>
                <a:latin typeface="Palatino Linotype"/>
                <a:cs typeface="Palatino Linotype"/>
              </a:rPr>
              <a:t>de </a:t>
            </a:r>
            <a:r>
              <a:rPr sz="4800" u="none" spc="-240" dirty="0">
                <a:solidFill>
                  <a:srgbClr val="D90000"/>
                </a:solidFill>
                <a:latin typeface="Palatino Linotype"/>
                <a:cs typeface="Palatino Linotype"/>
              </a:rPr>
              <a:t>la</a:t>
            </a:r>
            <a:r>
              <a:rPr sz="4800" u="none" spc="45" dirty="0">
                <a:solidFill>
                  <a:srgbClr val="D90000"/>
                </a:solidFill>
                <a:latin typeface="Palatino Linotype"/>
                <a:cs typeface="Palatino Linotype"/>
              </a:rPr>
              <a:t> </a:t>
            </a:r>
            <a:r>
              <a:rPr sz="4800" u="none" spc="-185" dirty="0">
                <a:solidFill>
                  <a:srgbClr val="D90000"/>
                </a:solidFill>
                <a:latin typeface="Palatino Linotype"/>
                <a:cs typeface="Palatino Linotype"/>
              </a:rPr>
              <a:t>Présentation</a:t>
            </a:r>
            <a:endParaRPr sz="4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607" y="179959"/>
            <a:ext cx="2219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/>
              <a:t>Sommaire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698" y="1344612"/>
            <a:ext cx="5010150" cy="50253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700"/>
              </a:spcBef>
              <a:buClr>
                <a:srgbClr val="D24716"/>
              </a:buClr>
              <a:buSzPct val="84722"/>
              <a:buAutoNum type="arabicPeriod"/>
              <a:tabLst>
                <a:tab pos="528320" algn="l"/>
                <a:tab pos="528955" algn="l"/>
              </a:tabLst>
            </a:pPr>
            <a:r>
              <a:rPr sz="3600" dirty="0">
                <a:latin typeface="Perpetua"/>
                <a:cs typeface="Perpetua"/>
              </a:rPr>
              <a:t>Introduction</a:t>
            </a:r>
            <a:endParaRPr sz="3600">
              <a:latin typeface="Perpetua"/>
              <a:cs typeface="Perpetua"/>
            </a:endParaRPr>
          </a:p>
          <a:p>
            <a:pPr marL="528320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722"/>
              <a:buAutoNum type="arabicPeriod"/>
              <a:tabLst>
                <a:tab pos="528320" algn="l"/>
                <a:tab pos="528955" algn="l"/>
              </a:tabLst>
            </a:pPr>
            <a:r>
              <a:rPr sz="3600" dirty="0">
                <a:latin typeface="Perpetua"/>
                <a:cs typeface="Perpetua"/>
              </a:rPr>
              <a:t>Origine</a:t>
            </a:r>
            <a:endParaRPr sz="3600">
              <a:latin typeface="Perpetua"/>
              <a:cs typeface="Perpetua"/>
            </a:endParaRPr>
          </a:p>
          <a:p>
            <a:pPr marL="528320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722"/>
              <a:buAutoNum type="arabicPeriod"/>
              <a:tabLst>
                <a:tab pos="528320" algn="l"/>
                <a:tab pos="528955" algn="l"/>
              </a:tabLst>
            </a:pPr>
            <a:r>
              <a:rPr sz="3600" spc="-25" dirty="0">
                <a:latin typeface="Perpetua"/>
                <a:cs typeface="Perpetua"/>
              </a:rPr>
              <a:t>Pourquoi </a:t>
            </a:r>
            <a:r>
              <a:rPr sz="3600" spc="-5" dirty="0">
                <a:latin typeface="Perpetua"/>
                <a:cs typeface="Perpetua"/>
              </a:rPr>
              <a:t>utiliser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Bootstrap</a:t>
            </a:r>
            <a:endParaRPr sz="3600">
              <a:latin typeface="Perpetua"/>
              <a:cs typeface="Perpetua"/>
            </a:endParaRPr>
          </a:p>
          <a:p>
            <a:pPr marL="528320" indent="-51562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722"/>
              <a:buAutoNum type="arabicPeriod"/>
              <a:tabLst>
                <a:tab pos="528320" algn="l"/>
                <a:tab pos="528955" algn="l"/>
              </a:tabLst>
            </a:pPr>
            <a:r>
              <a:rPr sz="3600" dirty="0">
                <a:latin typeface="Perpetua"/>
                <a:cs typeface="Perpetua"/>
              </a:rPr>
              <a:t>Utilisation</a:t>
            </a:r>
            <a:endParaRPr sz="3600">
              <a:latin typeface="Perpetua"/>
              <a:cs typeface="Perpetua"/>
            </a:endParaRPr>
          </a:p>
          <a:p>
            <a:pPr marL="528320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722"/>
              <a:buAutoNum type="arabicPeriod"/>
              <a:tabLst>
                <a:tab pos="528320" algn="l"/>
                <a:tab pos="528955" algn="l"/>
              </a:tabLst>
            </a:pPr>
            <a:r>
              <a:rPr sz="3600" spc="-100" dirty="0">
                <a:latin typeface="Perpetua"/>
                <a:cs typeface="Perpetua"/>
              </a:rPr>
              <a:t>Quelques</a:t>
            </a:r>
            <a:r>
              <a:rPr sz="3600" spc="-235" dirty="0">
                <a:latin typeface="Perpetua"/>
                <a:cs typeface="Perpetua"/>
              </a:rPr>
              <a:t> </a:t>
            </a:r>
            <a:r>
              <a:rPr sz="3600" spc="-5" dirty="0">
                <a:latin typeface="Perpetua"/>
                <a:cs typeface="Perpetua"/>
              </a:rPr>
              <a:t>Composants</a:t>
            </a:r>
            <a:endParaRPr sz="3600">
              <a:latin typeface="Perpetua"/>
              <a:cs typeface="Perpetua"/>
            </a:endParaRPr>
          </a:p>
          <a:p>
            <a:pPr marL="528320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722"/>
              <a:buAutoNum type="arabicPeriod"/>
              <a:tabLst>
                <a:tab pos="528320" algn="l"/>
                <a:tab pos="528955" algn="l"/>
              </a:tabLst>
            </a:pPr>
            <a:r>
              <a:rPr sz="3600" dirty="0">
                <a:latin typeface="Perpetua"/>
                <a:cs typeface="Perpetua"/>
              </a:rPr>
              <a:t>La Grille </a:t>
            </a:r>
            <a:r>
              <a:rPr sz="3600" spc="-5" dirty="0">
                <a:latin typeface="Perpetua"/>
                <a:cs typeface="Perpetua"/>
              </a:rPr>
              <a:t>de mise </a:t>
            </a:r>
            <a:r>
              <a:rPr sz="3600" dirty="0">
                <a:latin typeface="Perpetua"/>
                <a:cs typeface="Perpetua"/>
              </a:rPr>
              <a:t>en</a:t>
            </a:r>
            <a:r>
              <a:rPr sz="3600" spc="-6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page</a:t>
            </a:r>
            <a:endParaRPr sz="3600">
              <a:latin typeface="Perpetua"/>
              <a:cs typeface="Perpetua"/>
            </a:endParaRPr>
          </a:p>
          <a:p>
            <a:pPr marL="528320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722"/>
              <a:buAutoNum type="arabicPeriod"/>
              <a:tabLst>
                <a:tab pos="528320" algn="l"/>
                <a:tab pos="528955" algn="l"/>
              </a:tabLst>
            </a:pPr>
            <a:r>
              <a:rPr sz="3600" spc="-5" dirty="0">
                <a:latin typeface="Perpetua"/>
                <a:cs typeface="Perpetua"/>
              </a:rPr>
              <a:t>Quelques</a:t>
            </a:r>
            <a:r>
              <a:rPr sz="3600" spc="-3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Fonctionnalités</a:t>
            </a:r>
            <a:endParaRPr sz="3600">
              <a:latin typeface="Perpetua"/>
              <a:cs typeface="Perpetua"/>
            </a:endParaRPr>
          </a:p>
          <a:p>
            <a:pPr marL="528320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722"/>
              <a:buAutoNum type="arabicPeriod"/>
              <a:tabLst>
                <a:tab pos="528320" algn="l"/>
                <a:tab pos="528955" algn="l"/>
              </a:tabLst>
            </a:pPr>
            <a:r>
              <a:rPr sz="3600" dirty="0">
                <a:latin typeface="Perpetua"/>
                <a:cs typeface="Perpetua"/>
              </a:rPr>
              <a:t>Les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Images</a:t>
            </a:r>
            <a:endParaRPr sz="3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872" y="947927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546" y="980694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75" y="0"/>
                </a:lnTo>
              </a:path>
            </a:pathLst>
          </a:custGeom>
          <a:ln w="38100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154" y="179959"/>
            <a:ext cx="2597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0781"/>
            <a:ext cx="7573009" cy="359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648970" indent="-273685">
              <a:lnSpc>
                <a:spcPct val="100000"/>
              </a:lnSpc>
              <a:spcBef>
                <a:spcPts val="95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UI</a:t>
            </a:r>
            <a:r>
              <a:rPr sz="2800" spc="-5" dirty="0">
                <a:solidFill>
                  <a:srgbClr val="CC9900"/>
                </a:solidFill>
                <a:latin typeface="Perpetua"/>
                <a:cs typeface="Perpetua"/>
                <a:hlinkClick r:id="rId3"/>
              </a:rPr>
              <a:t> </a:t>
            </a:r>
            <a:r>
              <a:rPr sz="2800" u="heavy" spc="-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3"/>
              </a:rPr>
              <a:t>web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3"/>
              </a:rPr>
              <a:t>design</a:t>
            </a:r>
            <a:r>
              <a:rPr sz="2800" spc="-5" dirty="0">
                <a:solidFill>
                  <a:srgbClr val="CC9900"/>
                </a:solidFill>
                <a:latin typeface="Perpetua"/>
                <a:cs typeface="Perpetua"/>
                <a:hlinkClick r:id="rId3"/>
              </a:rPr>
              <a:t> </a:t>
            </a:r>
            <a:r>
              <a:rPr sz="2800" spc="-5" dirty="0">
                <a:latin typeface="Perpetua"/>
                <a:cs typeface="Perpetua"/>
              </a:rPr>
              <a:t>outil développé par </a:t>
            </a:r>
            <a:r>
              <a:rPr sz="2800" spc="-35" dirty="0">
                <a:latin typeface="Perpetua"/>
                <a:cs typeface="Perpetua"/>
              </a:rPr>
              <a:t>"</a:t>
            </a:r>
            <a:r>
              <a:rPr sz="2800" u="heavy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4"/>
              </a:rPr>
              <a:t>Twitter</a:t>
            </a:r>
            <a:r>
              <a:rPr sz="2800" spc="-35" dirty="0">
                <a:latin typeface="Perpetua"/>
                <a:cs typeface="Perpetua"/>
              </a:rPr>
              <a:t>" </a:t>
            </a:r>
            <a:r>
              <a:rPr sz="2800" spc="-10" dirty="0">
                <a:latin typeface="Perpetua"/>
                <a:cs typeface="Perpetua"/>
              </a:rPr>
              <a:t>appelé  "Bootstrap".</a:t>
            </a:r>
            <a:endParaRPr sz="28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b="1" spc="-55" dirty="0">
                <a:latin typeface="Perpetua"/>
                <a:cs typeface="Perpetua"/>
              </a:rPr>
              <a:t>Twitter </a:t>
            </a:r>
            <a:r>
              <a:rPr sz="2800" b="1" spc="-10" dirty="0">
                <a:latin typeface="Perpetua"/>
                <a:cs typeface="Perpetua"/>
              </a:rPr>
              <a:t>Bootstrap </a:t>
            </a:r>
            <a:r>
              <a:rPr sz="2800" spc="-5" dirty="0">
                <a:latin typeface="Perpetua"/>
                <a:cs typeface="Perpetua"/>
              </a:rPr>
              <a:t>est une collection d'outils utiles à </a:t>
            </a:r>
            <a:r>
              <a:rPr sz="2800" spc="-10" dirty="0">
                <a:latin typeface="Perpetua"/>
                <a:cs typeface="Perpetua"/>
              </a:rPr>
              <a:t>la  </a:t>
            </a:r>
            <a:r>
              <a:rPr sz="2800" spc="-5" dirty="0">
                <a:latin typeface="Perpetua"/>
                <a:cs typeface="Perpetua"/>
              </a:rPr>
              <a:t>création de</a:t>
            </a:r>
            <a:r>
              <a:rPr sz="2800" spc="-5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5"/>
              </a:rPr>
              <a:t>sites </a:t>
            </a:r>
            <a:r>
              <a:rPr sz="2800" u="heavy" spc="-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5"/>
              </a:rPr>
              <a:t>web</a:t>
            </a:r>
            <a:r>
              <a:rPr sz="2800" spc="-40" dirty="0">
                <a:solidFill>
                  <a:srgbClr val="CC9900"/>
                </a:solidFill>
                <a:latin typeface="Perpetua"/>
                <a:cs typeface="Perpetua"/>
                <a:hlinkClick r:id="rId5"/>
              </a:rPr>
              <a:t> </a:t>
            </a:r>
            <a:r>
              <a:rPr sz="2800" spc="-5" dirty="0">
                <a:latin typeface="Perpetua"/>
                <a:cs typeface="Perpetua"/>
              </a:rPr>
              <a:t>et </a:t>
            </a:r>
            <a:r>
              <a:rPr sz="2800" spc="-10" dirty="0">
                <a:latin typeface="Perpetua"/>
                <a:cs typeface="Perpetua"/>
              </a:rPr>
              <a:t>applications</a:t>
            </a:r>
            <a:r>
              <a:rPr sz="2800" spc="50" dirty="0">
                <a:latin typeface="Perpetua"/>
                <a:cs typeface="Perpetua"/>
              </a:rPr>
              <a:t> </a:t>
            </a:r>
            <a:r>
              <a:rPr sz="2800" spc="-70" dirty="0">
                <a:latin typeface="Perpetua"/>
                <a:cs typeface="Perpetua"/>
              </a:rPr>
              <a:t>web.</a:t>
            </a:r>
            <a:endParaRPr sz="2800">
              <a:latin typeface="Perpetua"/>
              <a:cs typeface="Perpetua"/>
            </a:endParaRPr>
          </a:p>
          <a:p>
            <a:pPr marL="286385" marR="3365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latin typeface="Perpetua"/>
                <a:cs typeface="Perpetua"/>
              </a:rPr>
              <a:t>C'est </a:t>
            </a:r>
            <a:r>
              <a:rPr sz="2800" spc="-5" dirty="0">
                <a:latin typeface="Perpetua"/>
                <a:cs typeface="Perpetua"/>
              </a:rPr>
              <a:t>un ensemble qui contient des codes</a:t>
            </a:r>
            <a:r>
              <a:rPr sz="2800" spc="-5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6"/>
              </a:rPr>
              <a:t>HTML</a:t>
            </a:r>
            <a:r>
              <a:rPr sz="2800" spc="-5" dirty="0">
                <a:solidFill>
                  <a:srgbClr val="CC9900"/>
                </a:solidFill>
                <a:latin typeface="Perpetua"/>
                <a:cs typeface="Perpetua"/>
                <a:hlinkClick r:id="rId6"/>
              </a:rPr>
              <a:t> </a:t>
            </a:r>
            <a:r>
              <a:rPr sz="2800" spc="-5" dirty="0">
                <a:latin typeface="Perpetua"/>
                <a:cs typeface="Perpetua"/>
              </a:rPr>
              <a:t>et </a:t>
            </a:r>
            <a:r>
              <a:rPr sz="2800" spc="-10" dirty="0">
                <a:latin typeface="Perpetua"/>
                <a:cs typeface="Perpetua"/>
              </a:rPr>
              <a:t>CSS,  </a:t>
            </a:r>
            <a:r>
              <a:rPr sz="2800" spc="-5" dirty="0">
                <a:latin typeface="Perpetua"/>
                <a:cs typeface="Perpetua"/>
              </a:rPr>
              <a:t>des </a:t>
            </a:r>
            <a:r>
              <a:rPr sz="2800" dirty="0">
                <a:latin typeface="Perpetua"/>
                <a:cs typeface="Perpetua"/>
              </a:rPr>
              <a:t>formulaires, </a:t>
            </a:r>
            <a:r>
              <a:rPr sz="2800" spc="-5" dirty="0">
                <a:latin typeface="Perpetua"/>
                <a:cs typeface="Perpetua"/>
              </a:rPr>
              <a:t>boutons, outils de </a:t>
            </a:r>
            <a:r>
              <a:rPr sz="2800" spc="-10" dirty="0">
                <a:latin typeface="Perpetua"/>
                <a:cs typeface="Perpetua"/>
              </a:rPr>
              <a:t>navigation </a:t>
            </a:r>
            <a:r>
              <a:rPr sz="2800" spc="-5" dirty="0">
                <a:latin typeface="Perpetua"/>
                <a:cs typeface="Perpetua"/>
              </a:rPr>
              <a:t>et </a:t>
            </a:r>
            <a:r>
              <a:rPr sz="2800" spc="-10" dirty="0">
                <a:latin typeface="Perpetua"/>
                <a:cs typeface="Perpetua"/>
              </a:rPr>
              <a:t>autres  </a:t>
            </a:r>
            <a:r>
              <a:rPr sz="2800" spc="-5" dirty="0">
                <a:latin typeface="Perpetua"/>
                <a:cs typeface="Perpetua"/>
              </a:rPr>
              <a:t>éléments interactifs, </a:t>
            </a:r>
            <a:r>
              <a:rPr sz="2800" spc="-10" dirty="0">
                <a:latin typeface="Perpetua"/>
                <a:cs typeface="Perpetua"/>
              </a:rPr>
              <a:t>ainsi </a:t>
            </a:r>
            <a:r>
              <a:rPr sz="2800" spc="-5" dirty="0">
                <a:latin typeface="Perpetua"/>
                <a:cs typeface="Perpetua"/>
              </a:rPr>
              <a:t>que des extensions</a:t>
            </a:r>
            <a:r>
              <a:rPr sz="2800" spc="-5" dirty="0">
                <a:solidFill>
                  <a:srgbClr val="CC9900"/>
                </a:solidFill>
                <a:latin typeface="Perpetua"/>
                <a:cs typeface="Perpetua"/>
                <a:hlinkClick r:id="rId7"/>
              </a:rPr>
              <a:t> </a:t>
            </a:r>
            <a:r>
              <a:rPr sz="2800" u="heavy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7"/>
              </a:rPr>
              <a:t>JavaScript 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en option.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872" y="947927"/>
            <a:ext cx="8287511" cy="117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546" y="980694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75" y="0"/>
                </a:lnTo>
              </a:path>
            </a:pathLst>
          </a:custGeom>
          <a:ln w="38100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030" y="179959"/>
            <a:ext cx="1534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Origine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947927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980694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75" y="0"/>
                </a:lnTo>
              </a:path>
            </a:pathLst>
          </a:custGeom>
          <a:ln w="38100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430781"/>
            <a:ext cx="7729855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3685">
              <a:lnSpc>
                <a:spcPct val="100000"/>
              </a:lnSpc>
              <a:spcBef>
                <a:spcPts val="95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020" algn="l"/>
                <a:tab pos="1732914" algn="l"/>
                <a:tab pos="2002789" algn="l"/>
                <a:tab pos="2033905" algn="l"/>
                <a:tab pos="2596515" algn="l"/>
                <a:tab pos="3826510" algn="l"/>
                <a:tab pos="4083685" algn="l"/>
                <a:tab pos="4669155" algn="l"/>
                <a:tab pos="5170805" algn="l"/>
                <a:tab pos="5666740" algn="l"/>
                <a:tab pos="6376670" algn="l"/>
                <a:tab pos="6530340" algn="l"/>
              </a:tabLst>
            </a:pPr>
            <a:r>
              <a:rPr sz="2800" spc="-5" dirty="0">
                <a:latin typeface="Perpetua"/>
                <a:cs typeface="Perpetua"/>
              </a:rPr>
              <a:t>BootStrap	a		été	développé	par	</a:t>
            </a:r>
            <a:r>
              <a:rPr sz="2800" b="1" spc="-5" dirty="0">
                <a:latin typeface="Perpetua"/>
                <a:cs typeface="Perpetua"/>
              </a:rPr>
              <a:t>Mark	</a:t>
            </a:r>
            <a:r>
              <a:rPr sz="2800" b="1" spc="-10" dirty="0">
                <a:latin typeface="Perpetua"/>
                <a:cs typeface="Perpetua"/>
              </a:rPr>
              <a:t>Otto		</a:t>
            </a:r>
            <a:r>
              <a:rPr sz="2800" spc="-5" dirty="0">
                <a:latin typeface="Perpetua"/>
                <a:cs typeface="Perpetua"/>
              </a:rPr>
              <a:t>et</a:t>
            </a:r>
            <a:r>
              <a:rPr sz="2800" spc="-80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Jacob  </a:t>
            </a:r>
            <a:r>
              <a:rPr sz="2800" b="1" spc="5" dirty="0">
                <a:latin typeface="Perpetua"/>
                <a:cs typeface="Perpetua"/>
              </a:rPr>
              <a:t>Thornton	</a:t>
            </a:r>
            <a:r>
              <a:rPr sz="2800" spc="-5" dirty="0">
                <a:latin typeface="Perpetua"/>
                <a:cs typeface="Perpetua"/>
              </a:rPr>
              <a:t>de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la</a:t>
            </a:r>
            <a:r>
              <a:rPr sz="2800" spc="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société	</a:t>
            </a:r>
            <a:r>
              <a:rPr sz="2800" b="1" spc="-45" dirty="0">
                <a:latin typeface="Perpetua"/>
                <a:cs typeface="Perpetua"/>
              </a:rPr>
              <a:t>Twitter	</a:t>
            </a:r>
            <a:r>
              <a:rPr sz="2800" spc="-5" dirty="0">
                <a:latin typeface="Perpetua"/>
                <a:cs typeface="Perpetua"/>
              </a:rPr>
              <a:t>comme	un  </a:t>
            </a:r>
            <a:r>
              <a:rPr sz="2800" spc="-15" dirty="0">
                <a:latin typeface="Perpetua"/>
                <a:cs typeface="Perpetua"/>
              </a:rPr>
              <a:t>Framework	</a:t>
            </a:r>
            <a:r>
              <a:rPr sz="2800" spc="-5" dirty="0">
                <a:latin typeface="Perpetua"/>
                <a:cs typeface="Perpetua"/>
              </a:rPr>
              <a:t>pour encourager la cohérence entre des  outils</a:t>
            </a:r>
            <a:r>
              <a:rPr sz="2800" spc="5" dirty="0">
                <a:latin typeface="Perpetua"/>
                <a:cs typeface="Perpetua"/>
              </a:rPr>
              <a:t> internes.</a:t>
            </a:r>
            <a:endParaRPr sz="2800">
              <a:latin typeface="Perpetua"/>
              <a:cs typeface="Perpetua"/>
            </a:endParaRPr>
          </a:p>
          <a:p>
            <a:pPr marL="286385" marR="65405" indent="-273685" algn="just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35" dirty="0">
                <a:latin typeface="Perpetua"/>
                <a:cs typeface="Perpetua"/>
              </a:rPr>
              <a:t>Avant </a:t>
            </a:r>
            <a:r>
              <a:rPr sz="2800" spc="-5" dirty="0">
                <a:latin typeface="Perpetua"/>
                <a:cs typeface="Perpetua"/>
              </a:rPr>
              <a:t>BootStrap, les différentes bibliothèques ont été  utilisés pour le développement de </a:t>
            </a:r>
            <a:r>
              <a:rPr sz="2800" spc="-10" dirty="0">
                <a:latin typeface="Perpetua"/>
                <a:cs typeface="Perpetua"/>
              </a:rPr>
              <a:t>l'interface </a:t>
            </a:r>
            <a:r>
              <a:rPr sz="2800" spc="-5" dirty="0">
                <a:latin typeface="Perpetua"/>
                <a:cs typeface="Perpetua"/>
              </a:rPr>
              <a:t>qui conduit  à des incohérences </a:t>
            </a:r>
            <a:r>
              <a:rPr sz="2800" dirty="0">
                <a:latin typeface="Perpetua"/>
                <a:cs typeface="Perpetua"/>
              </a:rPr>
              <a:t>et </a:t>
            </a:r>
            <a:r>
              <a:rPr sz="2800" spc="-5" dirty="0">
                <a:latin typeface="Perpetua"/>
                <a:cs typeface="Perpetua"/>
              </a:rPr>
              <a:t>une charge de </a:t>
            </a:r>
            <a:r>
              <a:rPr sz="2800" spc="-10" dirty="0">
                <a:latin typeface="Perpetua"/>
                <a:cs typeface="Perpetua"/>
              </a:rPr>
              <a:t>maintenance</a:t>
            </a:r>
            <a:r>
              <a:rPr sz="2800" spc="6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élevés.</a:t>
            </a:r>
            <a:endParaRPr sz="28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Conformément </a:t>
            </a:r>
            <a:r>
              <a:rPr sz="2800" spc="-5" dirty="0">
                <a:latin typeface="Perpetua"/>
                <a:cs typeface="Perpetua"/>
              </a:rPr>
              <a:t>à</a:t>
            </a:r>
            <a:r>
              <a:rPr sz="2800" spc="-315" dirty="0">
                <a:latin typeface="Perpetua"/>
                <a:cs typeface="Perpetua"/>
              </a:rPr>
              <a:t> </a:t>
            </a:r>
            <a:r>
              <a:rPr sz="2800" spc="-45" dirty="0">
                <a:latin typeface="Perpetua"/>
                <a:cs typeface="Perpetua"/>
              </a:rPr>
              <a:t>Twitter</a:t>
            </a:r>
            <a:endParaRPr sz="28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Perpetua"/>
                <a:cs typeface="Perpetua"/>
              </a:rPr>
              <a:t>En </a:t>
            </a:r>
            <a:r>
              <a:rPr sz="2800" spc="-10" dirty="0">
                <a:latin typeface="Perpetua"/>
                <a:cs typeface="Perpetua"/>
              </a:rPr>
              <a:t>Août, </a:t>
            </a:r>
            <a:r>
              <a:rPr sz="2800" b="1" spc="-15" dirty="0">
                <a:latin typeface="Perpetua"/>
                <a:cs typeface="Perpetua"/>
              </a:rPr>
              <a:t>2011</a:t>
            </a:r>
            <a:r>
              <a:rPr sz="2800" spc="-15" dirty="0">
                <a:latin typeface="Perpetua"/>
                <a:cs typeface="Perpetua"/>
              </a:rPr>
              <a:t>,Twitter </a:t>
            </a:r>
            <a:r>
              <a:rPr sz="2800" spc="-5" dirty="0">
                <a:latin typeface="Perpetua"/>
                <a:cs typeface="Perpetua"/>
              </a:rPr>
              <a:t>BootStrap publié en</a:t>
            </a:r>
            <a:r>
              <a:rPr sz="2800" spc="-2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open-source.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057" y="179959"/>
            <a:ext cx="5787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/>
              <a:t>Pourquoi </a:t>
            </a:r>
            <a:r>
              <a:rPr u="none" spc="-5" dirty="0"/>
              <a:t>utiliser</a:t>
            </a:r>
            <a:r>
              <a:rPr u="none" spc="-35" dirty="0"/>
              <a:t> </a:t>
            </a:r>
            <a:r>
              <a:rPr u="none" spc="-5" dirty="0"/>
              <a:t>BootStrap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947927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980694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75" y="0"/>
                </a:lnTo>
              </a:path>
            </a:pathLst>
          </a:custGeom>
          <a:ln w="38100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726" y="1384312"/>
            <a:ext cx="7909559" cy="3822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74955" indent="-273685" algn="just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Permet </a:t>
            </a:r>
            <a:r>
              <a:rPr sz="2600" spc="-5" dirty="0">
                <a:latin typeface="Perpetua"/>
                <a:cs typeface="Perpetua"/>
              </a:rPr>
              <a:t>en un minimum de </a:t>
            </a:r>
            <a:r>
              <a:rPr sz="2600" dirty="0">
                <a:latin typeface="Perpetua"/>
                <a:cs typeface="Perpetua"/>
              </a:rPr>
              <a:t>temps </a:t>
            </a:r>
            <a:r>
              <a:rPr sz="2600" spc="-5" dirty="0">
                <a:latin typeface="Perpetua"/>
                <a:cs typeface="Perpetua"/>
              </a:rPr>
              <a:t>et un minimum de  </a:t>
            </a:r>
            <a:r>
              <a:rPr sz="2600" dirty="0">
                <a:latin typeface="Perpetua"/>
                <a:cs typeface="Perpetua"/>
              </a:rPr>
              <a:t>connaissances </a:t>
            </a:r>
            <a:r>
              <a:rPr sz="2600" spc="-15" dirty="0">
                <a:latin typeface="Perpetua"/>
                <a:cs typeface="Perpetua"/>
              </a:rPr>
              <a:t>d'avoir </a:t>
            </a:r>
            <a:r>
              <a:rPr sz="2600" dirty="0">
                <a:latin typeface="Perpetua"/>
                <a:cs typeface="Perpetua"/>
              </a:rPr>
              <a:t>une </a:t>
            </a:r>
            <a:r>
              <a:rPr sz="2600" spc="-5" dirty="0">
                <a:latin typeface="Perpetua"/>
                <a:cs typeface="Perpetua"/>
              </a:rPr>
              <a:t>application </a:t>
            </a:r>
            <a:r>
              <a:rPr sz="2600" spc="-30" dirty="0">
                <a:latin typeface="Perpetua"/>
                <a:cs typeface="Perpetua"/>
              </a:rPr>
              <a:t>web </a:t>
            </a:r>
            <a:r>
              <a:rPr sz="2600" spc="-5" dirty="0">
                <a:latin typeface="Perpetua"/>
                <a:cs typeface="Perpetua"/>
              </a:rPr>
              <a:t>ou une </a:t>
            </a:r>
            <a:r>
              <a:rPr sz="2600" dirty="0">
                <a:latin typeface="Perpetua"/>
                <a:cs typeface="Perpetua"/>
              </a:rPr>
              <a:t>interface  d'administration propre </a:t>
            </a:r>
            <a:r>
              <a:rPr sz="2600" spc="-5" dirty="0">
                <a:latin typeface="Perpetua"/>
                <a:cs typeface="Perpetua"/>
              </a:rPr>
              <a:t>et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fonctionnelle.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  <a:tab pos="1034415" algn="l"/>
                <a:tab pos="2105025" algn="l"/>
                <a:tab pos="2772410" algn="l"/>
                <a:tab pos="3719195" algn="l"/>
                <a:tab pos="4185285" algn="l"/>
                <a:tab pos="5094605" algn="l"/>
                <a:tab pos="5577840" algn="l"/>
                <a:tab pos="6482715" algn="l"/>
                <a:tab pos="6784975" algn="l"/>
              </a:tabLst>
            </a:pPr>
            <a:r>
              <a:rPr sz="2600" spc="-75" dirty="0">
                <a:latin typeface="Perpetua"/>
                <a:cs typeface="Perpetua"/>
              </a:rPr>
              <a:t>Vous	</a:t>
            </a:r>
            <a:r>
              <a:rPr sz="2600" dirty="0">
                <a:latin typeface="Perpetua"/>
                <a:cs typeface="Perpetua"/>
              </a:rPr>
              <a:t>n’aurez	plus	besoin	</a:t>
            </a:r>
            <a:r>
              <a:rPr sz="2600" spc="-5" dirty="0">
                <a:latin typeface="Perpetua"/>
                <a:cs typeface="Perpetua"/>
              </a:rPr>
              <a:t>de	</a:t>
            </a:r>
            <a:r>
              <a:rPr sz="2600" dirty="0">
                <a:latin typeface="Perpetua"/>
                <a:cs typeface="Perpetua"/>
              </a:rPr>
              <a:t>passer	</a:t>
            </a:r>
            <a:r>
              <a:rPr sz="2600" spc="-5" dirty="0">
                <a:latin typeface="Perpetua"/>
                <a:cs typeface="Perpetua"/>
              </a:rPr>
              <a:t>du	</a:t>
            </a:r>
            <a:r>
              <a:rPr sz="2600" dirty="0">
                <a:latin typeface="Perpetua"/>
                <a:cs typeface="Perpetua"/>
              </a:rPr>
              <a:t>temps	à	</a:t>
            </a:r>
            <a:r>
              <a:rPr sz="2600" spc="-15" dirty="0">
                <a:latin typeface="Perpetua"/>
                <a:cs typeface="Perpetua"/>
              </a:rPr>
              <a:t>essayer  </a:t>
            </a:r>
            <a:r>
              <a:rPr sz="2600" spc="-25" dirty="0">
                <a:latin typeface="Perpetua"/>
                <a:cs typeface="Perpetua"/>
              </a:rPr>
              <a:t>d’ajuster, </a:t>
            </a:r>
            <a:r>
              <a:rPr sz="2600" spc="-5" dirty="0">
                <a:latin typeface="Perpetua"/>
                <a:cs typeface="Perpetua"/>
              </a:rPr>
              <a:t>de </a:t>
            </a:r>
            <a:r>
              <a:rPr sz="2600" spc="-30" dirty="0">
                <a:latin typeface="Perpetua"/>
                <a:cs typeface="Perpetua"/>
              </a:rPr>
              <a:t>réajuster, </a:t>
            </a:r>
            <a:r>
              <a:rPr sz="2600" spc="-5" dirty="0">
                <a:latin typeface="Perpetua"/>
                <a:cs typeface="Perpetua"/>
              </a:rPr>
              <a:t>tout </a:t>
            </a:r>
            <a:r>
              <a:rPr sz="2600" dirty="0">
                <a:latin typeface="Perpetua"/>
                <a:cs typeface="Perpetua"/>
              </a:rPr>
              <a:t>est fait exprès </a:t>
            </a:r>
            <a:r>
              <a:rPr sz="2600" spc="-5" dirty="0">
                <a:latin typeface="Perpetua"/>
                <a:cs typeface="Perpetua"/>
              </a:rPr>
              <a:t>pour </a:t>
            </a:r>
            <a:r>
              <a:rPr sz="2600" dirty="0">
                <a:latin typeface="Perpetua"/>
                <a:cs typeface="Perpetua"/>
              </a:rPr>
              <a:t>vous faciliter </a:t>
            </a:r>
            <a:r>
              <a:rPr sz="2600" spc="-5" dirty="0">
                <a:latin typeface="Perpetua"/>
                <a:cs typeface="Perpetua"/>
              </a:rPr>
              <a:t>la  </a:t>
            </a:r>
            <a:r>
              <a:rPr sz="2600" dirty="0">
                <a:latin typeface="Perpetua"/>
                <a:cs typeface="Perpetua"/>
              </a:rPr>
              <a:t>tâche.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Travaux </a:t>
            </a:r>
            <a:r>
              <a:rPr sz="2600" dirty="0">
                <a:latin typeface="Perpetua"/>
                <a:cs typeface="Perpetua"/>
              </a:rPr>
              <a:t>sur </a:t>
            </a:r>
            <a:r>
              <a:rPr sz="2600" spc="-5" dirty="0">
                <a:latin typeface="Perpetua"/>
                <a:cs typeface="Perpetua"/>
              </a:rPr>
              <a:t>tous les </a:t>
            </a:r>
            <a:r>
              <a:rPr sz="2600" spc="-10" dirty="0">
                <a:latin typeface="Perpetua"/>
                <a:cs typeface="Perpetua"/>
              </a:rPr>
              <a:t>navigateurs </a:t>
            </a:r>
            <a:r>
              <a:rPr sz="2600" dirty="0">
                <a:latin typeface="Perpetua"/>
                <a:cs typeface="Perpetua"/>
              </a:rPr>
              <a:t>populaires.(</a:t>
            </a:r>
            <a:r>
              <a:rPr sz="2600" b="1" dirty="0">
                <a:latin typeface="Perpetua"/>
                <a:cs typeface="Perpetua"/>
              </a:rPr>
              <a:t>cross</a:t>
            </a:r>
            <a:r>
              <a:rPr sz="2600" b="1" spc="6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browser</a:t>
            </a:r>
            <a:r>
              <a:rPr sz="2600" dirty="0">
                <a:latin typeface="Perpetua"/>
                <a:cs typeface="Perpetua"/>
              </a:rPr>
              <a:t>)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Réagit </a:t>
            </a:r>
            <a:r>
              <a:rPr sz="2600" dirty="0">
                <a:latin typeface="Perpetua"/>
                <a:cs typeface="Perpetua"/>
              </a:rPr>
              <a:t>bien à Large Screen, </a:t>
            </a:r>
            <a:r>
              <a:rPr sz="2600" spc="-10" dirty="0">
                <a:latin typeface="Perpetua"/>
                <a:cs typeface="Perpetua"/>
              </a:rPr>
              <a:t>Desktop,Tablets,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Mobile.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Perpetua"/>
                <a:cs typeface="Perpetua"/>
              </a:rPr>
              <a:t>(</a:t>
            </a:r>
            <a:r>
              <a:rPr sz="2600" b="1" dirty="0">
                <a:latin typeface="Perpetua"/>
                <a:cs typeface="Perpetua"/>
              </a:rPr>
              <a:t>Responsive</a:t>
            </a:r>
            <a:r>
              <a:rPr sz="2600" dirty="0">
                <a:latin typeface="Perpetua"/>
                <a:cs typeface="Perpetua"/>
              </a:rPr>
              <a:t>)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4659" y="179959"/>
            <a:ext cx="2153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Utilis</a:t>
            </a:r>
            <a:r>
              <a:rPr u="none" spc="-20" dirty="0"/>
              <a:t>a</a:t>
            </a:r>
            <a:r>
              <a:rPr u="none" spc="-5"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947927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980694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75" y="0"/>
                </a:lnTo>
              </a:path>
            </a:pathLst>
          </a:custGeom>
          <a:ln w="38100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3829" y="1332843"/>
            <a:ext cx="2066047" cy="3642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9017" y="821886"/>
            <a:ext cx="8149590" cy="56591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7495" indent="-264795">
              <a:lnSpc>
                <a:spcPct val="100000"/>
              </a:lnSpc>
              <a:spcBef>
                <a:spcPts val="126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Téléchargement de Bootstrap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</a:p>
          <a:p>
            <a:pPr marL="277495">
              <a:lnSpc>
                <a:spcPct val="100000"/>
              </a:lnSpc>
              <a:spcBef>
                <a:spcPts val="800"/>
              </a:spcBef>
            </a:pPr>
            <a:r>
              <a:rPr sz="18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4"/>
              </a:rPr>
              <a:t>https://getbootstrap.com/docs/4.5/getting-started/</a:t>
            </a:r>
            <a:r>
              <a:rPr sz="1800" dirty="0">
                <a:solidFill>
                  <a:srgbClr val="CC9900"/>
                </a:solidFill>
                <a:latin typeface="Perpetua"/>
                <a:cs typeface="Perpetua"/>
                <a:hlinkClick r:id="rId4"/>
              </a:rPr>
              <a:t>download/</a:t>
            </a:r>
            <a:endParaRPr sz="1800" dirty="0">
              <a:latin typeface="Perpetua"/>
              <a:cs typeface="Perpetua"/>
            </a:endParaRPr>
          </a:p>
          <a:p>
            <a:pPr marL="277495" indent="-264795">
              <a:lnSpc>
                <a:spcPct val="100000"/>
              </a:lnSpc>
              <a:spcBef>
                <a:spcPts val="16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La structure de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fichiers</a:t>
            </a:r>
          </a:p>
          <a:p>
            <a:pPr marL="277495" marR="3499485">
              <a:lnSpc>
                <a:spcPct val="100000"/>
              </a:lnSpc>
              <a:spcBef>
                <a:spcPts val="5"/>
              </a:spcBef>
            </a:pPr>
            <a:r>
              <a:rPr sz="2600" spc="-75" dirty="0">
                <a:latin typeface="Perpetua"/>
                <a:cs typeface="Perpetua"/>
              </a:rPr>
              <a:t>Vous </a:t>
            </a:r>
            <a:r>
              <a:rPr sz="2600" dirty="0">
                <a:latin typeface="Perpetua"/>
                <a:cs typeface="Perpetua"/>
              </a:rPr>
              <a:t>verrez deux versions de chaque  fichier</a:t>
            </a:r>
          </a:p>
          <a:p>
            <a:pPr marL="277495" marR="2546985">
              <a:lnSpc>
                <a:spcPct val="100000"/>
              </a:lnSpc>
              <a:spcBef>
                <a:spcPts val="10"/>
              </a:spcBef>
            </a:pPr>
            <a:r>
              <a:rPr sz="2600" b="1" dirty="0">
                <a:latin typeface="Perpetua"/>
                <a:cs typeface="Perpetua"/>
              </a:rPr>
              <a:t>*.min </a:t>
            </a:r>
            <a:r>
              <a:rPr sz="2600" dirty="0">
                <a:latin typeface="Perpetua"/>
                <a:cs typeface="Perpetua"/>
              </a:rPr>
              <a:t>pour </a:t>
            </a:r>
            <a:r>
              <a:rPr sz="2600" spc="-5" dirty="0">
                <a:latin typeface="Perpetua"/>
                <a:cs typeface="Perpetua"/>
              </a:rPr>
              <a:t>la </a:t>
            </a:r>
            <a:r>
              <a:rPr sz="2600" b="1" dirty="0">
                <a:latin typeface="Perpetua"/>
                <a:cs typeface="Perpetua"/>
              </a:rPr>
              <a:t>production </a:t>
            </a:r>
            <a:r>
              <a:rPr sz="2600" spc="-5" dirty="0">
                <a:latin typeface="Perpetua"/>
                <a:cs typeface="Perpetua"/>
              </a:rPr>
              <a:t>ainsi </a:t>
            </a:r>
            <a:r>
              <a:rPr sz="2600" dirty="0">
                <a:latin typeface="Perpetua"/>
                <a:cs typeface="Perpetua"/>
              </a:rPr>
              <a:t>qu'une  version </a:t>
            </a:r>
            <a:r>
              <a:rPr sz="2600" spc="-5" dirty="0">
                <a:latin typeface="Perpetua"/>
                <a:cs typeface="Perpetua"/>
              </a:rPr>
              <a:t>régulière </a:t>
            </a:r>
            <a:r>
              <a:rPr sz="2600" dirty="0">
                <a:latin typeface="Perpetua"/>
                <a:cs typeface="Perpetua"/>
              </a:rPr>
              <a:t>pour </a:t>
            </a:r>
            <a:r>
              <a:rPr sz="2600" spc="-5" dirty="0">
                <a:latin typeface="Perpetua"/>
                <a:cs typeface="Perpetua"/>
              </a:rPr>
              <a:t>le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développement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77495" marR="2633980" indent="-264795">
              <a:lnSpc>
                <a:spcPct val="100000"/>
              </a:lnSpc>
              <a:spcBef>
                <a:spcPts val="259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En phase de </a:t>
            </a:r>
            <a:r>
              <a:rPr sz="2600" b="1" dirty="0">
                <a:latin typeface="Perpetua"/>
                <a:cs typeface="Perpetua"/>
              </a:rPr>
              <a:t>développement </a:t>
            </a:r>
            <a:r>
              <a:rPr sz="2600" dirty="0">
                <a:latin typeface="Perpetua"/>
                <a:cs typeface="Perpetua"/>
              </a:rPr>
              <a:t>vous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pouvez  vous contenter uniquement des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scripts</a:t>
            </a:r>
          </a:p>
          <a:p>
            <a:pPr marL="277495" marR="5080">
              <a:lnSpc>
                <a:spcPct val="100000"/>
              </a:lnSpc>
              <a:spcBef>
                <a:spcPts val="10"/>
              </a:spcBef>
              <a:tabLst>
                <a:tab pos="4314825" algn="l"/>
                <a:tab pos="6047105" algn="l"/>
              </a:tabLst>
            </a:pPr>
            <a:r>
              <a:rPr sz="2600" b="1" spc="-5" dirty="0">
                <a:latin typeface="Perpetua"/>
                <a:cs typeface="Perpetua"/>
              </a:rPr>
              <a:t>css/bootstrap.css </a:t>
            </a:r>
            <a:r>
              <a:rPr sz="2600" dirty="0">
                <a:latin typeface="Perpetua"/>
                <a:cs typeface="Perpetua"/>
              </a:rPr>
              <a:t>et </a:t>
            </a:r>
            <a:r>
              <a:rPr sz="2600" spc="-5" dirty="0">
                <a:latin typeface="Perpetua"/>
                <a:cs typeface="Perpetua"/>
              </a:rPr>
              <a:t>j</a:t>
            </a:r>
            <a:r>
              <a:rPr sz="2600" b="1" spc="-5" dirty="0">
                <a:latin typeface="Perpetua"/>
                <a:cs typeface="Perpetua"/>
              </a:rPr>
              <a:t>s/bootstrap.bundle.js </a:t>
            </a:r>
            <a:r>
              <a:rPr sz="2600" dirty="0">
                <a:latin typeface="Perpetua"/>
                <a:cs typeface="Perpetua"/>
              </a:rPr>
              <a:t>car ce dernier  inclut </a:t>
            </a:r>
            <a:r>
              <a:rPr sz="2600" spc="-5" dirty="0">
                <a:latin typeface="Perpetua"/>
                <a:cs typeface="Perpetua"/>
              </a:rPr>
              <a:t>la </a:t>
            </a:r>
            <a:r>
              <a:rPr sz="2600" dirty="0">
                <a:latin typeface="Perpetua"/>
                <a:cs typeface="Perpetua"/>
              </a:rPr>
              <a:t>bibliothèque </a:t>
            </a:r>
            <a:r>
              <a:rPr sz="2600" b="1" dirty="0">
                <a:latin typeface="Perpetua"/>
                <a:cs typeface="Perpetua"/>
              </a:rPr>
              <a:t>Popper.js </a:t>
            </a:r>
            <a:r>
              <a:rPr sz="2600" dirty="0">
                <a:latin typeface="Perpetua"/>
                <a:cs typeface="Perpetua"/>
              </a:rPr>
              <a:t>qui est utile par exemple pour  </a:t>
            </a:r>
            <a:r>
              <a:rPr sz="2600" spc="-5" dirty="0">
                <a:latin typeface="Perpetua"/>
                <a:cs typeface="Perpetua"/>
              </a:rPr>
              <a:t>mettre </a:t>
            </a:r>
            <a:r>
              <a:rPr sz="2600" dirty="0">
                <a:latin typeface="Perpetua"/>
                <a:cs typeface="Perpetua"/>
              </a:rPr>
              <a:t>en place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infobulles.	</a:t>
            </a:r>
            <a:r>
              <a:rPr sz="2600" dirty="0">
                <a:latin typeface="Perpetua"/>
                <a:cs typeface="Perpetua"/>
              </a:rPr>
              <a:t>Il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n'inclut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pas	</a:t>
            </a:r>
            <a:r>
              <a:rPr sz="2600" b="1" dirty="0">
                <a:latin typeface="Perpetua"/>
                <a:cs typeface="Perpetua"/>
              </a:rPr>
              <a:t>jquery.js </a:t>
            </a:r>
            <a:r>
              <a:rPr sz="2600" dirty="0">
                <a:latin typeface="Perpetua"/>
                <a:cs typeface="Perpetua"/>
              </a:rPr>
              <a:t>qui</a:t>
            </a:r>
            <a:r>
              <a:rPr sz="2600" spc="-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est  en </a:t>
            </a:r>
            <a:r>
              <a:rPr sz="2600" spc="-5" dirty="0">
                <a:latin typeface="Perpetua"/>
                <a:cs typeface="Perpetua"/>
              </a:rPr>
              <a:t>revanche </a:t>
            </a:r>
            <a:r>
              <a:rPr sz="2600" dirty="0">
                <a:latin typeface="Perpetua"/>
                <a:cs typeface="Perpetua"/>
              </a:rPr>
              <a:t>nécessaire à </a:t>
            </a:r>
            <a:r>
              <a:rPr sz="2600" spc="-5" dirty="0">
                <a:latin typeface="Perpetua"/>
                <a:cs typeface="Perpetua"/>
              </a:rPr>
              <a:t>l'utilisation </a:t>
            </a:r>
            <a:r>
              <a:rPr sz="2600" dirty="0">
                <a:latin typeface="Perpetua"/>
                <a:cs typeface="Perpetua"/>
              </a:rPr>
              <a:t>des composants </a:t>
            </a:r>
            <a:r>
              <a:rPr sz="2600" spc="-5" dirty="0">
                <a:latin typeface="Perpetua"/>
                <a:cs typeface="Perpetua"/>
              </a:rPr>
              <a:t>JS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</a:t>
            </a:r>
          </a:p>
        </p:txBody>
      </p:sp>
      <p:sp>
        <p:nvSpPr>
          <p:cNvPr id="7" name="object 7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168" y="6314643"/>
            <a:ext cx="130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6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9267" y="1871532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3820" y="0"/>
                </a:lnTo>
              </a:path>
            </a:pathLst>
          </a:custGeom>
          <a:ln w="16763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9869" y="6427251"/>
            <a:ext cx="71949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600" dirty="0" smtClean="0">
                <a:latin typeface="Perpetua"/>
                <a:cs typeface="Perpetua"/>
              </a:rPr>
              <a:t>Bootstrap</a:t>
            </a:r>
            <a:r>
              <a:rPr lang="fr-FR" sz="2600" dirty="0" smtClean="0">
                <a:latin typeface="Perpetua"/>
                <a:cs typeface="Perpetua"/>
              </a:rPr>
              <a:t> en </a:t>
            </a:r>
            <a:r>
              <a:rPr lang="fr-FR" sz="2600" b="1" dirty="0" smtClean="0">
                <a:latin typeface="Perpetua"/>
                <a:cs typeface="Perpetua"/>
              </a:rPr>
              <a:t>version &lt;=4 </a:t>
            </a:r>
            <a:r>
              <a:rPr lang="fr-FR" sz="2600" dirty="0" smtClean="0">
                <a:latin typeface="Perpetua"/>
                <a:cs typeface="Perpetua"/>
              </a:rPr>
              <a:t>mais plus en </a:t>
            </a:r>
            <a:r>
              <a:rPr lang="fr-FR" sz="2600" b="1" dirty="0" smtClean="0">
                <a:solidFill>
                  <a:srgbClr val="7030A0"/>
                </a:solidFill>
                <a:latin typeface="Perpetua"/>
                <a:cs typeface="Perpetua"/>
              </a:rPr>
              <a:t>version 5</a:t>
            </a:r>
            <a:r>
              <a:rPr sz="2600" dirty="0" smtClean="0">
                <a:latin typeface="Perpetua"/>
                <a:cs typeface="Perpetua"/>
              </a:rPr>
              <a:t>.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4659" y="179959"/>
            <a:ext cx="2153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Utilis</a:t>
            </a:r>
            <a:r>
              <a:rPr u="none" spc="-20" dirty="0"/>
              <a:t>a</a:t>
            </a:r>
            <a:r>
              <a:rPr u="none" spc="-5"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947927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980694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75" y="0"/>
                </a:lnTo>
              </a:path>
            </a:pathLst>
          </a:custGeom>
          <a:ln w="38100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marR="5080" indent="-274320">
              <a:lnSpc>
                <a:spcPct val="108900"/>
              </a:lnSpc>
              <a:spcBef>
                <a:spcPts val="100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91465" algn="l"/>
              </a:tabLst>
            </a:pPr>
            <a:r>
              <a:rPr spc="-30" dirty="0"/>
              <a:t>Pour </a:t>
            </a:r>
            <a:r>
              <a:rPr spc="-5" dirty="0"/>
              <a:t>utiliser le Framework en phase de développement, il  faut inclure les fichiers </a:t>
            </a:r>
            <a:r>
              <a:rPr spc="-10" dirty="0"/>
              <a:t>CSS </a:t>
            </a:r>
            <a:r>
              <a:rPr spc="-5" dirty="0"/>
              <a:t>et JS </a:t>
            </a:r>
            <a:r>
              <a:rPr spc="-10" dirty="0"/>
              <a:t>appropriés </a:t>
            </a:r>
            <a:r>
              <a:rPr spc="-5" dirty="0"/>
              <a:t>dans votre  code HTML</a:t>
            </a:r>
            <a:r>
              <a:rPr spc="45" dirty="0"/>
              <a:t> </a:t>
            </a:r>
            <a:r>
              <a:rPr spc="-5" dirty="0"/>
              <a:t>:</a:t>
            </a:r>
          </a:p>
          <a:p>
            <a:pPr marL="3810">
              <a:lnSpc>
                <a:spcPct val="100000"/>
              </a:lnSpc>
              <a:spcBef>
                <a:spcPts val="50"/>
              </a:spcBef>
              <a:buClr>
                <a:srgbClr val="D24716"/>
              </a:buClr>
              <a:buFont typeface="Wingdings 2"/>
              <a:buChar char=""/>
            </a:pPr>
            <a:endParaRPr sz="3400">
              <a:latin typeface="Times New Roman"/>
              <a:cs typeface="Times New Roman"/>
            </a:endParaRPr>
          </a:p>
          <a:p>
            <a:pPr marL="290830" indent="-274320">
              <a:lnSpc>
                <a:spcPct val="100000"/>
              </a:lnSpc>
              <a:buClr>
                <a:srgbClr val="D24716"/>
              </a:buClr>
              <a:buSzPct val="83928"/>
              <a:buFont typeface="Wingdings 2"/>
              <a:buChar char=""/>
              <a:tabLst>
                <a:tab pos="291465" algn="l"/>
              </a:tabLst>
            </a:pPr>
            <a:r>
              <a:rPr spc="-5" dirty="0">
                <a:solidFill>
                  <a:srgbClr val="006FC0"/>
                </a:solidFill>
              </a:rPr>
              <a:t>&lt;!-- Bootstrap</a:t>
            </a:r>
            <a:r>
              <a:rPr dirty="0">
                <a:solidFill>
                  <a:srgbClr val="006FC0"/>
                </a:solidFill>
              </a:rPr>
              <a:t> </a:t>
            </a:r>
            <a:r>
              <a:rPr spc="-5" dirty="0">
                <a:solidFill>
                  <a:srgbClr val="006FC0"/>
                </a:solidFill>
              </a:rPr>
              <a:t>--&gt;</a:t>
            </a:r>
          </a:p>
          <a:p>
            <a:pPr marL="290830">
              <a:lnSpc>
                <a:spcPct val="100000"/>
              </a:lnSpc>
              <a:spcBef>
                <a:spcPts val="300"/>
              </a:spcBef>
            </a:pPr>
            <a:r>
              <a:rPr spc="-5" dirty="0">
                <a:solidFill>
                  <a:srgbClr val="006FC0"/>
                </a:solidFill>
              </a:rPr>
              <a:t>&lt;link </a:t>
            </a:r>
            <a:r>
              <a:rPr spc="-10" dirty="0">
                <a:solidFill>
                  <a:srgbClr val="006FC0"/>
                </a:solidFill>
              </a:rPr>
              <a:t>href="css/</a:t>
            </a:r>
            <a:r>
              <a:rPr b="1" spc="-10" dirty="0">
                <a:solidFill>
                  <a:srgbClr val="006FC0"/>
                </a:solidFill>
                <a:latin typeface="Perpetua"/>
                <a:cs typeface="Perpetua"/>
              </a:rPr>
              <a:t>bootstrap.css</a:t>
            </a:r>
            <a:r>
              <a:rPr spc="-10" dirty="0">
                <a:solidFill>
                  <a:srgbClr val="006FC0"/>
                </a:solidFill>
              </a:rPr>
              <a:t>"</a:t>
            </a:r>
            <a:r>
              <a:rPr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rel="stylesheet"&gt;</a:t>
            </a:r>
          </a:p>
          <a:p>
            <a:pPr marL="290830">
              <a:lnSpc>
                <a:spcPct val="100000"/>
              </a:lnSpc>
              <a:spcBef>
                <a:spcPts val="300"/>
              </a:spcBef>
            </a:pPr>
            <a:r>
              <a:rPr spc="-5" dirty="0">
                <a:solidFill>
                  <a:srgbClr val="006FC0"/>
                </a:solidFill>
              </a:rPr>
              <a:t>&lt;script</a:t>
            </a:r>
            <a:r>
              <a:rPr spc="-10" dirty="0">
                <a:solidFill>
                  <a:srgbClr val="006FC0"/>
                </a:solidFill>
              </a:rPr>
              <a:t> src="js/</a:t>
            </a:r>
            <a:r>
              <a:rPr b="1" spc="-10" dirty="0">
                <a:solidFill>
                  <a:srgbClr val="006FC0"/>
                </a:solidFill>
                <a:latin typeface="Perpetua"/>
                <a:cs typeface="Perpetua"/>
              </a:rPr>
              <a:t>bootstrap.bundle.js</a:t>
            </a:r>
            <a:r>
              <a:rPr spc="-10" dirty="0">
                <a:solidFill>
                  <a:srgbClr val="006FC0"/>
                </a:solidFill>
              </a:rPr>
              <a:t>"&gt;&lt;/script&gt;</a:t>
            </a:r>
          </a:p>
        </p:txBody>
      </p:sp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813" y="175628"/>
            <a:ext cx="485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Quelques</a:t>
            </a:r>
            <a:r>
              <a:rPr u="none" spc="-45" dirty="0"/>
              <a:t> </a:t>
            </a:r>
            <a:r>
              <a:rPr u="none" spc="-10" dirty="0"/>
              <a:t>Composants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947927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980694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75" y="0"/>
                </a:lnTo>
              </a:path>
            </a:pathLst>
          </a:custGeom>
          <a:ln w="38100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6714" y="1449640"/>
            <a:ext cx="3317875" cy="42354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6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b="1" dirty="0">
                <a:latin typeface="Perpetua"/>
                <a:cs typeface="Perpetua"/>
              </a:rPr>
              <a:t>Liste des</a:t>
            </a:r>
            <a:r>
              <a:rPr sz="2600" b="1" spc="-6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composants:</a:t>
            </a:r>
            <a:endParaRPr sz="26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dirty="0">
                <a:latin typeface="Perpetua"/>
                <a:cs typeface="Perpetua"/>
              </a:rPr>
              <a:t>Boutons</a:t>
            </a:r>
            <a:endParaRPr sz="24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spc="-5" dirty="0">
                <a:latin typeface="Perpetua"/>
                <a:cs typeface="Perpetua"/>
              </a:rPr>
              <a:t>La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grille</a:t>
            </a:r>
            <a:endParaRPr sz="24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spc="-10" dirty="0">
                <a:latin typeface="Perpetua"/>
                <a:cs typeface="Perpetua"/>
              </a:rPr>
              <a:t>Navigation</a:t>
            </a:r>
            <a:endParaRPr sz="24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dirty="0">
                <a:latin typeface="Perpetua"/>
                <a:cs typeface="Perpetua"/>
              </a:rPr>
              <a:t>Badges</a:t>
            </a:r>
            <a:endParaRPr sz="24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spc="5" dirty="0">
                <a:latin typeface="Perpetua"/>
                <a:cs typeface="Perpetua"/>
              </a:rPr>
              <a:t>Alertes</a:t>
            </a:r>
            <a:endParaRPr sz="24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dirty="0">
                <a:latin typeface="Perpetua"/>
                <a:cs typeface="Perpetua"/>
              </a:rPr>
              <a:t>Barres de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progression</a:t>
            </a:r>
            <a:endParaRPr sz="24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dirty="0">
                <a:latin typeface="Perpetua"/>
                <a:cs typeface="Perpetua"/>
              </a:rPr>
              <a:t>Dropdowns</a:t>
            </a:r>
            <a:endParaRPr sz="24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spc="-40" dirty="0">
                <a:latin typeface="Perpetua"/>
                <a:cs typeface="Perpetua"/>
              </a:rPr>
              <a:t>Tooltips</a:t>
            </a:r>
            <a:endParaRPr sz="2400">
              <a:latin typeface="Perpetua"/>
              <a:cs typeface="Perpetua"/>
            </a:endParaRPr>
          </a:p>
          <a:p>
            <a:pPr marL="33274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Perpetua"/>
                <a:cs typeface="Perpetua"/>
              </a:rPr>
              <a:t>….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875" y="150875"/>
            <a:ext cx="544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La Grille de mise en</a:t>
            </a:r>
            <a:r>
              <a:rPr u="none" spc="-40" dirty="0"/>
              <a:t> </a:t>
            </a:r>
            <a:r>
              <a:rPr u="none" spc="-10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803148"/>
            <a:ext cx="8287511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836675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75" y="0"/>
                </a:lnTo>
              </a:path>
            </a:pathLst>
          </a:custGeom>
          <a:ln w="38100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820039"/>
            <a:ext cx="3043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3000" b="1" dirty="0">
                <a:solidFill>
                  <a:srgbClr val="006FC0"/>
                </a:solidFill>
                <a:latin typeface="Perpetua"/>
                <a:cs typeface="Perpetua"/>
              </a:rPr>
              <a:t>Système </a:t>
            </a:r>
            <a:r>
              <a:rPr sz="3000" b="1" spc="-5" dirty="0">
                <a:solidFill>
                  <a:srgbClr val="006FC0"/>
                </a:solidFill>
                <a:latin typeface="Perpetua"/>
                <a:cs typeface="Perpetua"/>
              </a:rPr>
              <a:t>de</a:t>
            </a:r>
            <a:r>
              <a:rPr sz="3000" b="1" spc="-7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3000" b="1" spc="15" dirty="0">
                <a:solidFill>
                  <a:srgbClr val="006FC0"/>
                </a:solidFill>
                <a:latin typeface="Perpetua"/>
                <a:cs typeface="Perpetua"/>
              </a:rPr>
              <a:t>grille</a:t>
            </a:r>
            <a:endParaRPr sz="30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072" y="3618738"/>
            <a:ext cx="6616065" cy="173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D24716"/>
              </a:buClr>
              <a:buSzPct val="8409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sz="2200" spc="-5" dirty="0">
                <a:latin typeface="Perpetua"/>
                <a:cs typeface="Perpetua"/>
              </a:rPr>
              <a:t>Le système de grille d'amorçage par défaut utilise 12</a:t>
            </a:r>
            <a:r>
              <a:rPr sz="2200" spc="21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colonnes.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solidFill>
                  <a:srgbClr val="001F5F"/>
                </a:solidFill>
                <a:latin typeface="Perpetua"/>
                <a:cs typeface="Perpetua"/>
              </a:rPr>
              <a:t>&lt;div</a:t>
            </a:r>
            <a:r>
              <a:rPr sz="220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Perpetua"/>
                <a:cs typeface="Perpetua"/>
              </a:rPr>
              <a:t>class="row"&gt;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solidFill>
                  <a:srgbClr val="001F5F"/>
                </a:solidFill>
                <a:latin typeface="Perpetua"/>
                <a:cs typeface="Perpetua"/>
              </a:rPr>
              <a:t>&lt;div class="col-4"&gt;...&lt;/div&gt;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solidFill>
                  <a:srgbClr val="001F5F"/>
                </a:solidFill>
                <a:latin typeface="Perpetua"/>
                <a:cs typeface="Perpetua"/>
              </a:rPr>
              <a:t>&lt;div</a:t>
            </a:r>
            <a:r>
              <a:rPr sz="2200" spc="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Perpetua"/>
                <a:cs typeface="Perpetua"/>
              </a:rPr>
              <a:t>class="col-8"&gt;...&lt;/div&gt;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solidFill>
                  <a:srgbClr val="001F5F"/>
                </a:solidFill>
                <a:latin typeface="Perpetua"/>
                <a:cs typeface="Perpetua"/>
              </a:rPr>
              <a:t>&lt;/div&gt;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651" y="1388363"/>
            <a:ext cx="828675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637" y="5542508"/>
            <a:ext cx="8277225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652" y="6329531"/>
            <a:ext cx="77196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664"/>
              </a:lnSpc>
              <a:tabLst>
                <a:tab pos="7693659" algn="l"/>
              </a:tabLst>
            </a:pPr>
            <a:fld id="{81D60167-4931-47E6-BA6A-407CBD079E47}" type="slidenum">
              <a:rPr sz="1400" u="sng" dirty="0">
                <a:solidFill>
                  <a:srgbClr val="FFFFFF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</a:rPr>
              <a:t>9</a:t>
            </a:fld>
            <a:r>
              <a:rPr sz="1400" u="sng" dirty="0">
                <a:solidFill>
                  <a:srgbClr val="FFFFFF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  <a:hlinkClick r:id="rId5"/>
              </a:rPr>
              <a:t>	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350</Words>
  <Application>Microsoft Office PowerPoint</Application>
  <PresentationFormat>Affichage à l'écran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Calibri</vt:lpstr>
      <vt:lpstr>Franklin Gothic Book</vt:lpstr>
      <vt:lpstr>Palatino Linotype</vt:lpstr>
      <vt:lpstr>Perpetua</vt:lpstr>
      <vt:lpstr>Times New Roman</vt:lpstr>
      <vt:lpstr>Wingdings 2</vt:lpstr>
      <vt:lpstr>Office Theme</vt:lpstr>
      <vt:lpstr>Présentation PowerPoint</vt:lpstr>
      <vt:lpstr>Sommaire</vt:lpstr>
      <vt:lpstr>Introduction</vt:lpstr>
      <vt:lpstr>Origine</vt:lpstr>
      <vt:lpstr>Pourquoi utiliser BootStrap</vt:lpstr>
      <vt:lpstr>Utilisation</vt:lpstr>
      <vt:lpstr>Utilisation</vt:lpstr>
      <vt:lpstr>Quelques Composants</vt:lpstr>
      <vt:lpstr>La Grille de mise en page</vt:lpstr>
      <vt:lpstr>  Fonctionnalité </vt:lpstr>
      <vt:lpstr>  Quelques Fonctionnalités </vt:lpstr>
      <vt:lpstr>  Les Images </vt:lpstr>
      <vt:lpstr>Fin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anhyeu</dc:creator>
  <cp:lastModifiedBy>Alexandre Restoueix</cp:lastModifiedBy>
  <cp:revision>3</cp:revision>
  <dcterms:created xsi:type="dcterms:W3CDTF">2020-07-31T13:26:36Z</dcterms:created>
  <dcterms:modified xsi:type="dcterms:W3CDTF">2021-03-24T13:07:29Z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2020-07-31T00:00:00Z</vt:filetime>
  </property>
</Properties>
</file>