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7" r:id="rId21"/>
    <p:sldId id="278" r:id="rId22"/>
    <p:sldId id="279" r:id="rId23"/>
    <p:sldId id="280" r:id="rId24"/>
    <p:sldId id="281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4BE354ED-63FC-4FCC-B81F-3AD310C723C9}">
          <p14:sldIdLst>
            <p14:sldId id="256"/>
            <p14:sldId id="282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7"/>
            <p14:sldId id="278"/>
            <p14:sldId id="279"/>
            <p14:sldId id="280"/>
            <p14:sldId id="281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59" autoAdjust="0"/>
    <p:restoredTop sz="94364" autoAdjust="0"/>
  </p:normalViewPr>
  <p:slideViewPr>
    <p:cSldViewPr snapToGrid="0">
      <p:cViewPr varScale="1">
        <p:scale>
          <a:sx n="66" d="100"/>
          <a:sy n="66" d="100"/>
        </p:scale>
        <p:origin x="102" y="234"/>
      </p:cViewPr>
      <p:guideLst/>
    </p:cSldViewPr>
  </p:slideViewPr>
  <p:outlineViewPr>
    <p:cViewPr>
      <p:scale>
        <a:sx n="33" d="100"/>
        <a:sy n="33" d="100"/>
      </p:scale>
      <p:origin x="0" y="-6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3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72160" y="928916"/>
            <a:ext cx="8673737" cy="4963784"/>
          </a:xfrm>
        </p:spPr>
        <p:txBody>
          <a:bodyPr/>
          <a:lstStyle/>
          <a:p>
            <a:pPr algn="ctr"/>
            <a:r>
              <a:rPr lang="fr-FR" sz="6600" b="1" i="1" u="sng" dirty="0" smtClean="0"/>
              <a:t>AMELIORATION DE L’INTRANET DU CONSEIL DEPARTEMENTAL DE LA CORREZE</a:t>
            </a:r>
            <a:endParaRPr lang="fr-FR" sz="6600" b="1" i="1" u="sng" dirty="0"/>
          </a:p>
        </p:txBody>
      </p:sp>
    </p:spTree>
    <p:extLst>
      <p:ext uri="{BB962C8B-B14F-4D97-AF65-F5344CB8AC3E}">
        <p14:creationId xmlns:p14="http://schemas.microsoft.com/office/powerpoint/2010/main" val="65880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1521" y="1489760"/>
            <a:ext cx="9183188" cy="1320800"/>
          </a:xfrm>
        </p:spPr>
        <p:txBody>
          <a:bodyPr>
            <a:noAutofit/>
          </a:bodyPr>
          <a:lstStyle/>
          <a:p>
            <a:pPr algn="ctr"/>
            <a:r>
              <a:rPr lang="fr-FR" sz="6000" b="1" u="sng" dirty="0" smtClean="0"/>
              <a:t>REFONTE DE L’INTRANET</a:t>
            </a:r>
            <a:endParaRPr lang="fr-FR" sz="6000" b="1" u="sng" dirty="0"/>
          </a:p>
        </p:txBody>
      </p:sp>
      <p:sp>
        <p:nvSpPr>
          <p:cNvPr id="3" name="ZoneTexte 2"/>
          <p:cNvSpPr txBox="1"/>
          <p:nvPr/>
        </p:nvSpPr>
        <p:spPr>
          <a:xfrm>
            <a:off x="418013" y="3532515"/>
            <a:ext cx="2319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u="sng" dirty="0" smtClean="0"/>
              <a:t>Objectifs</a:t>
            </a:r>
            <a:r>
              <a:rPr lang="fr-FR" sz="3200" b="1" dirty="0" smtClean="0"/>
              <a:t> : </a:t>
            </a:r>
            <a:endParaRPr lang="fr-FR" sz="32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2574037" y="3409405"/>
            <a:ext cx="87863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Améliorer la transversalité entre les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Permettre une accessibilité simple et rapide à l’information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56493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224312" cy="1320800"/>
          </a:xfrm>
        </p:spPr>
        <p:txBody>
          <a:bodyPr>
            <a:noAutofit/>
          </a:bodyPr>
          <a:lstStyle/>
          <a:p>
            <a:pPr algn="ctr"/>
            <a:r>
              <a:rPr lang="fr-FR" sz="6000" b="1" u="sng" dirty="0"/>
              <a:t>REFONTE DE L’INTRANET</a:t>
            </a:r>
            <a:endParaRPr lang="fr-FR" sz="6000" dirty="0"/>
          </a:p>
        </p:txBody>
      </p:sp>
      <p:sp>
        <p:nvSpPr>
          <p:cNvPr id="11" name="Rectangle 10"/>
          <p:cNvSpPr/>
          <p:nvPr/>
        </p:nvSpPr>
        <p:spPr>
          <a:xfrm>
            <a:off x="402047" y="2430943"/>
            <a:ext cx="17915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Etat des lieux</a:t>
            </a:r>
            <a:endParaRPr lang="fr-FR" sz="2000" dirty="0"/>
          </a:p>
        </p:txBody>
      </p:sp>
      <p:sp>
        <p:nvSpPr>
          <p:cNvPr id="12" name="Rectangle 11"/>
          <p:cNvSpPr/>
          <p:nvPr/>
        </p:nvSpPr>
        <p:spPr>
          <a:xfrm>
            <a:off x="402047" y="4458507"/>
            <a:ext cx="1791546" cy="1181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Expression des besoins</a:t>
            </a:r>
            <a:endParaRPr lang="fr-FR" sz="2000" dirty="0"/>
          </a:p>
        </p:txBody>
      </p:sp>
      <p:cxnSp>
        <p:nvCxnSpPr>
          <p:cNvPr id="20" name="Connecteur droit avec flèche 19"/>
          <p:cNvCxnSpPr>
            <a:stCxn id="11" idx="3"/>
          </p:cNvCxnSpPr>
          <p:nvPr/>
        </p:nvCxnSpPr>
        <p:spPr>
          <a:xfrm flipV="1">
            <a:off x="2193593" y="2430943"/>
            <a:ext cx="1633825" cy="457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1" idx="3"/>
          </p:cNvCxnSpPr>
          <p:nvPr/>
        </p:nvCxnSpPr>
        <p:spPr>
          <a:xfrm>
            <a:off x="2193593" y="2888143"/>
            <a:ext cx="1686076" cy="226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3827417" y="2240083"/>
            <a:ext cx="724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Points forts </a:t>
            </a:r>
            <a:r>
              <a:rPr lang="fr-FR" dirty="0" smtClean="0"/>
              <a:t>(informations DRH, Ressources d’infos pour les agents…)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3827417" y="2845995"/>
            <a:ext cx="6209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Points faibles </a:t>
            </a:r>
            <a:r>
              <a:rPr lang="fr-FR" dirty="0" smtClean="0"/>
              <a:t>(formulaires pas intuitifs, look pas attractif,</a:t>
            </a:r>
          </a:p>
          <a:p>
            <a:r>
              <a:rPr lang="fr-FR" dirty="0"/>
              <a:t> </a:t>
            </a:r>
            <a:r>
              <a:rPr lang="fr-FR" dirty="0" smtClean="0"/>
              <a:t>                     trop de clics pour trouver l’info …)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2193593" y="4702966"/>
            <a:ext cx="1686076" cy="115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3985139" y="4518300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Améliorer le visuel</a:t>
            </a:r>
            <a:endParaRPr lang="fr-FR" dirty="0"/>
          </a:p>
        </p:txBody>
      </p:sp>
      <p:cxnSp>
        <p:nvCxnSpPr>
          <p:cNvPr id="34" name="Connecteur droit avec flèche 33"/>
          <p:cNvCxnSpPr/>
          <p:nvPr/>
        </p:nvCxnSpPr>
        <p:spPr>
          <a:xfrm>
            <a:off x="2193593" y="5493431"/>
            <a:ext cx="16860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3985139" y="4864628"/>
            <a:ext cx="317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Faciliter la recherche</a:t>
            </a:r>
            <a:endParaRPr lang="fr-FR" dirty="0"/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2141341" y="5049294"/>
            <a:ext cx="17122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3985139" y="5263382"/>
            <a:ext cx="562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Trouver des infos sur les projets de la collectivité 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593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9768" y="504764"/>
            <a:ext cx="8596668" cy="1963783"/>
          </a:xfrm>
        </p:spPr>
        <p:txBody>
          <a:bodyPr>
            <a:noAutofit/>
          </a:bodyPr>
          <a:lstStyle/>
          <a:p>
            <a:pPr algn="ctr"/>
            <a:r>
              <a:rPr lang="fr-FR" sz="6000" b="1" u="sng" dirty="0" smtClean="0"/>
              <a:t>L’INTRANET DEVIENT TARENTIN</a:t>
            </a:r>
            <a:endParaRPr lang="fr-FR" sz="6000" b="1" u="sng" dirty="0"/>
          </a:p>
        </p:txBody>
      </p:sp>
      <p:sp>
        <p:nvSpPr>
          <p:cNvPr id="3" name="ZoneTexte 2"/>
          <p:cNvSpPr txBox="1"/>
          <p:nvPr/>
        </p:nvSpPr>
        <p:spPr>
          <a:xfrm>
            <a:off x="2826682" y="2847368"/>
            <a:ext cx="4297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i="1" u="sng" dirty="0" smtClean="0"/>
              <a:t>Date de mise en place</a:t>
            </a:r>
            <a:r>
              <a:rPr lang="fr-FR" dirty="0" smtClean="0"/>
              <a:t>: Janvier 2020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730138" y="5912633"/>
            <a:ext cx="5520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i="1" u="sng" dirty="0" smtClean="0"/>
              <a:t>Nouveau nom</a:t>
            </a:r>
            <a:r>
              <a:rPr lang="fr-FR" dirty="0" smtClean="0"/>
              <a:t>: TARENTIN (anagramme d’intranet)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383" y="3247478"/>
            <a:ext cx="5303519" cy="266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2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6000" b="1" u="sng" dirty="0" smtClean="0"/>
              <a:t>TARENTIN 1 AN APRES</a:t>
            </a:r>
            <a:br>
              <a:rPr lang="fr-FR" sz="6000" b="1" u="sng" dirty="0" smtClean="0"/>
            </a:br>
            <a:endParaRPr lang="fr-FR" sz="6000" b="1" u="sng" dirty="0"/>
          </a:p>
        </p:txBody>
      </p:sp>
      <p:sp>
        <p:nvSpPr>
          <p:cNvPr id="5" name="ZoneTexte 4"/>
          <p:cNvSpPr txBox="1"/>
          <p:nvPr/>
        </p:nvSpPr>
        <p:spPr>
          <a:xfrm>
            <a:off x="796835" y="1930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Bilan et Questionnaire adressé aux agents</a:t>
            </a:r>
            <a:endParaRPr lang="fr-FR" sz="3600" dirty="0"/>
          </a:p>
        </p:txBody>
      </p:sp>
      <p:sp>
        <p:nvSpPr>
          <p:cNvPr id="6" name="Rectangle 5"/>
          <p:cNvSpPr/>
          <p:nvPr/>
        </p:nvSpPr>
        <p:spPr>
          <a:xfrm>
            <a:off x="1658984" y="2724626"/>
            <a:ext cx="14369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Bilan</a:t>
            </a:r>
            <a:endParaRPr lang="fr-FR" sz="3200" dirty="0"/>
          </a:p>
        </p:txBody>
      </p:sp>
      <p:sp>
        <p:nvSpPr>
          <p:cNvPr id="10" name="Flèche droite 9"/>
          <p:cNvSpPr/>
          <p:nvPr/>
        </p:nvSpPr>
        <p:spPr>
          <a:xfrm rot="5400000">
            <a:off x="1741137" y="4033014"/>
            <a:ext cx="12726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286102" y="4911634"/>
            <a:ext cx="4454431" cy="1320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886 473 visites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1 279 111 pages lues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Rubrique Vie des Agents la + lue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Application la plus sollicitée :Gestion des congés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6361613" y="2724626"/>
            <a:ext cx="27562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Questionnaire</a:t>
            </a:r>
            <a:endParaRPr lang="fr-FR" sz="3200" dirty="0"/>
          </a:p>
        </p:txBody>
      </p:sp>
      <p:sp>
        <p:nvSpPr>
          <p:cNvPr id="14" name="Flèche droite 13"/>
          <p:cNvSpPr/>
          <p:nvPr/>
        </p:nvSpPr>
        <p:spPr>
          <a:xfrm rot="6257916">
            <a:off x="6052941" y="4074467"/>
            <a:ext cx="1266306" cy="473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872446" y="4975846"/>
            <a:ext cx="3344091" cy="1316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Accès facile à Tarentin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Accès rapide aux dernières infos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Organisation des nouvelles rubriques</a:t>
            </a:r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5643154" y="3885854"/>
            <a:ext cx="812499" cy="667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/>
              <a:t>+</a:t>
            </a:r>
            <a:endParaRPr lang="fr-FR" sz="4400" dirty="0"/>
          </a:p>
        </p:txBody>
      </p:sp>
      <p:sp>
        <p:nvSpPr>
          <p:cNvPr id="17" name="Flèche droite 16"/>
          <p:cNvSpPr/>
          <p:nvPr/>
        </p:nvSpPr>
        <p:spPr>
          <a:xfrm rot="3141358">
            <a:off x="7853997" y="4065487"/>
            <a:ext cx="1516061" cy="542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8348450" y="4975845"/>
            <a:ext cx="3344092" cy="1647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Mise en place d’un système de notation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Présence d’une page « Tutoriel »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Forum de discussion/Photothèque</a:t>
            </a:r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8816802" y="3885854"/>
            <a:ext cx="914400" cy="644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/>
              <a:t>-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253962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7067" y="339634"/>
            <a:ext cx="7766936" cy="2052219"/>
          </a:xfrm>
        </p:spPr>
        <p:txBody>
          <a:bodyPr/>
          <a:lstStyle/>
          <a:p>
            <a:pPr algn="ctr"/>
            <a:r>
              <a:rPr lang="fr-FR" sz="6600" b="1" u="sng" dirty="0" smtClean="0"/>
              <a:t>AMELIORATIONS POUR TARENTIN</a:t>
            </a:r>
            <a:endParaRPr lang="fr-FR" sz="6600" b="1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7067" y="3108961"/>
            <a:ext cx="7766936" cy="2547256"/>
          </a:xfrm>
        </p:spPr>
        <p:txBody>
          <a:bodyPr>
            <a:no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3200" b="1" i="1" dirty="0" smtClean="0">
                <a:solidFill>
                  <a:srgbClr val="00B0F0"/>
                </a:solidFill>
              </a:rPr>
              <a:t>Une page « Tutoriel »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3200" b="1" i="1" dirty="0" smtClean="0">
                <a:solidFill>
                  <a:srgbClr val="00B0F0"/>
                </a:solidFill>
              </a:rPr>
              <a:t>Un plugin de Notation et de Commentaires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3200" b="1" i="1" dirty="0" smtClean="0">
                <a:solidFill>
                  <a:srgbClr val="00B0F0"/>
                </a:solidFill>
              </a:rPr>
              <a:t>Un plugin de Sondage</a:t>
            </a:r>
            <a:endParaRPr lang="fr-FR" sz="32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74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1838" y="597747"/>
            <a:ext cx="8596668" cy="1826581"/>
          </a:xfrm>
        </p:spPr>
        <p:txBody>
          <a:bodyPr>
            <a:noAutofit/>
          </a:bodyPr>
          <a:lstStyle/>
          <a:p>
            <a:pPr algn="ctr"/>
            <a:r>
              <a:rPr lang="fr-FR" sz="6000" b="1" u="sng" dirty="0" smtClean="0"/>
              <a:t>UNE PAGE « TUTORIEL »</a:t>
            </a:r>
            <a:endParaRPr lang="fr-FR" sz="6000" b="1" u="sng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72832" y="3665300"/>
            <a:ext cx="9276562" cy="188641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u="sng" dirty="0" smtClean="0">
                <a:solidFill>
                  <a:schemeClr val="tx1"/>
                </a:solidFill>
              </a:rPr>
              <a:t>3 Catégories </a:t>
            </a:r>
            <a:r>
              <a:rPr lang="fr-FR" dirty="0" smtClean="0"/>
              <a:t>: </a:t>
            </a:r>
            <a:r>
              <a:rPr lang="fr-FR" i="1" dirty="0" smtClean="0">
                <a:solidFill>
                  <a:schemeClr val="tx1"/>
                </a:solidFill>
              </a:rPr>
              <a:t>Applications Métiers / Poste Informatique/Bureautique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Respect Charte graphique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Page simple d’utilisation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Eléments facilement identifiables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tx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584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6571" y="609600"/>
            <a:ext cx="9757955" cy="2029098"/>
          </a:xfrm>
        </p:spPr>
        <p:txBody>
          <a:bodyPr>
            <a:noAutofit/>
          </a:bodyPr>
          <a:lstStyle/>
          <a:p>
            <a:pPr algn="ctr"/>
            <a:r>
              <a:rPr lang="fr-FR" sz="6000" b="1" u="sng" dirty="0" smtClean="0"/>
              <a:t>VUE DE LA PAGE TERMINEE</a:t>
            </a:r>
            <a:endParaRPr lang="fr-FR" sz="6000" b="1" u="sng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2" y="2103121"/>
            <a:ext cx="5335034" cy="434993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472" y="3378434"/>
            <a:ext cx="44958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3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5" y="506307"/>
            <a:ext cx="8596668" cy="1826581"/>
          </a:xfrm>
        </p:spPr>
        <p:txBody>
          <a:bodyPr>
            <a:normAutofit fontScale="90000"/>
          </a:bodyPr>
          <a:lstStyle/>
          <a:p>
            <a:pPr algn="ctr"/>
            <a:r>
              <a:rPr lang="fr-FR" sz="6700" b="1" u="sng" dirty="0" smtClean="0"/>
              <a:t>WP REVIEW</a:t>
            </a:r>
            <a:br>
              <a:rPr lang="fr-FR" sz="6700" b="1" u="sng" dirty="0" smtClean="0"/>
            </a:br>
            <a:r>
              <a:rPr lang="fr-FR" sz="3600" i="1" dirty="0" smtClean="0">
                <a:solidFill>
                  <a:schemeClr val="tx1"/>
                </a:solidFill>
              </a:rPr>
              <a:t>(Plugin de Notation et de commentaires)</a:t>
            </a:r>
            <a:endParaRPr lang="fr-FR" sz="3600" i="1" dirty="0">
              <a:solidFill>
                <a:schemeClr val="tx1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77335" y="3331028"/>
            <a:ext cx="8596668" cy="1632858"/>
          </a:xfrm>
        </p:spPr>
        <p:txBody>
          <a:bodyPr>
            <a:norm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sz="2400" b="1" dirty="0" smtClean="0">
                <a:solidFill>
                  <a:schemeClr val="tx1"/>
                </a:solidFill>
              </a:rPr>
              <a:t>Définition d’un plugin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sz="2400" b="1" dirty="0" smtClean="0">
                <a:solidFill>
                  <a:schemeClr val="tx1"/>
                </a:solidFill>
              </a:rPr>
              <a:t>Présentation WP </a:t>
            </a:r>
            <a:r>
              <a:rPr lang="fr-FR" sz="2400" b="1" dirty="0" err="1" smtClean="0">
                <a:solidFill>
                  <a:schemeClr val="tx1"/>
                </a:solidFill>
              </a:rPr>
              <a:t>Review</a:t>
            </a:r>
            <a:endParaRPr lang="fr-FR" sz="2400" b="1" dirty="0" smtClean="0">
              <a:solidFill>
                <a:schemeClr val="tx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sz="2400" b="1" dirty="0" smtClean="0">
                <a:solidFill>
                  <a:schemeClr val="tx1"/>
                </a:solidFill>
              </a:rPr>
              <a:t>Mise en place et Utilisation de WP </a:t>
            </a:r>
            <a:r>
              <a:rPr lang="fr-FR" sz="2400" b="1" dirty="0" err="1" smtClean="0">
                <a:solidFill>
                  <a:schemeClr val="tx1"/>
                </a:solidFill>
              </a:rPr>
              <a:t>Review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3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6786" y="467119"/>
            <a:ext cx="8596668" cy="1826581"/>
          </a:xfrm>
        </p:spPr>
        <p:txBody>
          <a:bodyPr/>
          <a:lstStyle/>
          <a:p>
            <a:pPr algn="ctr"/>
            <a:r>
              <a:rPr lang="fr-FR" sz="6700" b="1" u="sng" dirty="0"/>
              <a:t>WP REVIEW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86340" y="2999093"/>
            <a:ext cx="8596668" cy="178191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i="1" dirty="0" smtClean="0">
                <a:solidFill>
                  <a:schemeClr val="tx1"/>
                </a:solidFill>
              </a:rPr>
              <a:t>Permet une notation par étoiles, par points, par pourcentages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i="1" dirty="0" smtClean="0">
                <a:solidFill>
                  <a:schemeClr val="tx1"/>
                </a:solidFill>
              </a:rPr>
              <a:t>Permet de mettre également un commentaire (site de vente, de recettes de cuisine)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i="1" dirty="0" smtClean="0">
                <a:solidFill>
                  <a:schemeClr val="tx1"/>
                </a:solidFill>
              </a:rPr>
              <a:t>Utilisable où l’on veut dans une page à l’aide de </a:t>
            </a:r>
            <a:r>
              <a:rPr lang="fr-FR" i="1" dirty="0" err="1" smtClean="0">
                <a:solidFill>
                  <a:schemeClr val="tx1"/>
                </a:solidFill>
              </a:rPr>
              <a:t>shortcodes</a:t>
            </a:r>
            <a:endParaRPr lang="fr-FR" i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i="1" dirty="0" smtClean="0">
                <a:solidFill>
                  <a:schemeClr val="tx1"/>
                </a:solidFill>
              </a:rPr>
              <a:t>Utilisation des commentaires natifs de </a:t>
            </a:r>
            <a:r>
              <a:rPr lang="fr-FR" i="1" dirty="0" err="1" smtClean="0">
                <a:solidFill>
                  <a:schemeClr val="tx1"/>
                </a:solidFill>
              </a:rPr>
              <a:t>Wordpress</a:t>
            </a:r>
            <a:endParaRPr lang="fr-FR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73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u="sng" dirty="0" smtClean="0"/>
              <a:t>WP REVIEW</a:t>
            </a:r>
            <a:endParaRPr lang="fr-FR" sz="6000" b="1" u="sng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75742" y="2631246"/>
            <a:ext cx="4185623" cy="576262"/>
          </a:xfrm>
        </p:spPr>
        <p:txBody>
          <a:bodyPr/>
          <a:lstStyle/>
          <a:p>
            <a:pPr algn="ctr"/>
            <a:r>
              <a:rPr lang="fr-FR" b="1" i="1" u="sng" dirty="0" smtClean="0"/>
              <a:t>Sans </a:t>
            </a:r>
            <a:r>
              <a:rPr lang="fr-FR" b="1" i="1" u="sng" dirty="0" err="1" smtClean="0"/>
              <a:t>préference</a:t>
            </a:r>
            <a:r>
              <a:rPr lang="fr-FR" b="1" i="1" u="sng" dirty="0" smtClean="0"/>
              <a:t> dans la page</a:t>
            </a:r>
            <a:endParaRPr lang="fr-FR" b="1" i="1" u="sng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823" y="3207508"/>
            <a:ext cx="4482543" cy="3304117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fr-FR" dirty="0"/>
              <a:t>On ajoute notre plugin</a:t>
            </a:r>
          </a:p>
          <a:p>
            <a:pPr>
              <a:buFont typeface="+mj-lt"/>
              <a:buAutoNum type="arabicPeriod"/>
            </a:pPr>
            <a:r>
              <a:rPr lang="fr-FR" dirty="0"/>
              <a:t>On va dans WP </a:t>
            </a:r>
            <a:r>
              <a:rPr lang="fr-FR" dirty="0" err="1"/>
              <a:t>Review</a:t>
            </a:r>
            <a:r>
              <a:rPr lang="fr-FR" dirty="0"/>
              <a:t> et Réglages, ouverture d’une fenêtre, on fait nos réglages (choix couleurs, choix étoiles ou points…)</a:t>
            </a:r>
          </a:p>
          <a:p>
            <a:pPr>
              <a:buFont typeface="+mj-lt"/>
              <a:buAutoNum type="arabicPeriod"/>
            </a:pPr>
            <a:r>
              <a:rPr lang="fr-FR" dirty="0"/>
              <a:t>On crée un article et WP </a:t>
            </a:r>
            <a:r>
              <a:rPr lang="fr-FR" dirty="0" err="1"/>
              <a:t>Review</a:t>
            </a:r>
            <a:r>
              <a:rPr lang="fr-FR" dirty="0"/>
              <a:t> se trouve en bas, à nous de l’utiliser ou non</a:t>
            </a:r>
          </a:p>
          <a:p>
            <a:pPr>
              <a:buFont typeface="+mj-lt"/>
              <a:buAutoNum type="arabicPeriod"/>
            </a:pPr>
            <a:r>
              <a:rPr lang="fr-FR" dirty="0"/>
              <a:t>Penser à cocher la case Autoriser les commentaires </a:t>
            </a:r>
          </a:p>
          <a:p>
            <a:pPr>
              <a:buFont typeface="+mj-lt"/>
              <a:buAutoNum type="arabicPeriod"/>
            </a:pPr>
            <a:r>
              <a:rPr lang="fr-FR" dirty="0"/>
              <a:t>On enregistre avec Mettre à jour</a:t>
            </a:r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718139" y="2631246"/>
            <a:ext cx="4185618" cy="576262"/>
          </a:xfrm>
        </p:spPr>
        <p:txBody>
          <a:bodyPr/>
          <a:lstStyle/>
          <a:p>
            <a:pPr algn="ctr"/>
            <a:r>
              <a:rPr lang="fr-FR" b="1" i="1" u="sng" dirty="0" smtClean="0"/>
              <a:t>Endroit précis de notre page</a:t>
            </a:r>
            <a:endParaRPr lang="fr-FR" b="1" i="1" u="sng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975668" y="3207508"/>
            <a:ext cx="5670561" cy="3304117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fr-FR" dirty="0" smtClean="0"/>
              <a:t>On effectue les mêmes étapes auxquelles on rajoute la suivante: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 smtClean="0"/>
              <a:t>On va dans la partie </a:t>
            </a:r>
            <a:r>
              <a:rPr lang="fr-FR" dirty="0" err="1" smtClean="0"/>
              <a:t>Review</a:t>
            </a:r>
            <a:r>
              <a:rPr lang="fr-FR" dirty="0" smtClean="0"/>
              <a:t> Item/Custom Location et on choisit YES, ensuite </a:t>
            </a:r>
            <a:r>
              <a:rPr lang="fr-FR" dirty="0" err="1" smtClean="0"/>
              <a:t>Review</a:t>
            </a:r>
            <a:r>
              <a:rPr lang="fr-FR" dirty="0" smtClean="0"/>
              <a:t> Location choisir Custom et le </a:t>
            </a:r>
            <a:r>
              <a:rPr lang="fr-FR" dirty="0" err="1" smtClean="0"/>
              <a:t>shorcode</a:t>
            </a:r>
            <a:r>
              <a:rPr lang="fr-FR" dirty="0" smtClean="0"/>
              <a:t> apparaît, on le copie pour aller le mettre où l’on veut dans notre contenu</a:t>
            </a:r>
          </a:p>
          <a:p>
            <a:pPr marL="0" indent="0">
              <a:buNone/>
            </a:pPr>
            <a:endParaRPr lang="fr-FR" sz="1700" dirty="0"/>
          </a:p>
        </p:txBody>
      </p:sp>
      <p:sp>
        <p:nvSpPr>
          <p:cNvPr id="7" name="ZoneTexte 6"/>
          <p:cNvSpPr txBox="1"/>
          <p:nvPr/>
        </p:nvSpPr>
        <p:spPr>
          <a:xfrm>
            <a:off x="2741918" y="1802101"/>
            <a:ext cx="4467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i="1" u="sng" dirty="0" smtClean="0"/>
              <a:t>LES DIFFERENTES ETAPES :</a:t>
            </a:r>
            <a:endParaRPr lang="fr-FR" sz="2000" b="1" i="1" u="sng" dirty="0"/>
          </a:p>
        </p:txBody>
      </p:sp>
    </p:spTree>
    <p:extLst>
      <p:ext uri="{BB962C8B-B14F-4D97-AF65-F5344CB8AC3E}">
        <p14:creationId xmlns:p14="http://schemas.microsoft.com/office/powerpoint/2010/main" val="76892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174447"/>
          </a:xfrm>
        </p:spPr>
        <p:txBody>
          <a:bodyPr>
            <a:normAutofit/>
          </a:bodyPr>
          <a:lstStyle/>
          <a:p>
            <a:pPr algn="ctr"/>
            <a:r>
              <a:rPr lang="fr-FR" sz="6600" b="1" u="sng" dirty="0" smtClean="0"/>
              <a:t>INTRODUCTION</a:t>
            </a:r>
            <a:endParaRPr lang="fr-FR" sz="6600" b="1" u="sng" dirty="0"/>
          </a:p>
        </p:txBody>
      </p:sp>
    </p:spTree>
    <p:extLst>
      <p:ext uri="{BB962C8B-B14F-4D97-AF65-F5344CB8AC3E}">
        <p14:creationId xmlns:p14="http://schemas.microsoft.com/office/powerpoint/2010/main" val="3509979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246743"/>
            <a:ext cx="8596668" cy="1814285"/>
          </a:xfrm>
        </p:spPr>
        <p:txBody>
          <a:bodyPr>
            <a:noAutofit/>
          </a:bodyPr>
          <a:lstStyle/>
          <a:p>
            <a:pPr algn="ctr"/>
            <a:r>
              <a:rPr lang="fr-FR" sz="6000" b="1" u="sng" dirty="0" smtClean="0"/>
              <a:t>EXEMPLE AVEC</a:t>
            </a:r>
            <a:br>
              <a:rPr lang="fr-FR" sz="6000" b="1" u="sng" dirty="0" smtClean="0"/>
            </a:br>
            <a:r>
              <a:rPr lang="fr-FR" sz="6000" b="1" u="sng" dirty="0" smtClean="0"/>
              <a:t> WP REVIEW</a:t>
            </a:r>
            <a:endParaRPr lang="fr-FR" sz="6000" b="1" u="sng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75539"/>
            <a:ext cx="5471886" cy="3356008"/>
          </a:xfrm>
        </p:spPr>
      </p:pic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89" y="5531548"/>
            <a:ext cx="5203382" cy="1203082"/>
          </a:xfrm>
        </p:spPr>
      </p:pic>
    </p:spTree>
    <p:extLst>
      <p:ext uri="{BB962C8B-B14F-4D97-AF65-F5344CB8AC3E}">
        <p14:creationId xmlns:p14="http://schemas.microsoft.com/office/powerpoint/2010/main" val="275812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5" y="506307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fr-FR" sz="6700" b="1" u="sng" dirty="0" smtClean="0"/>
              <a:t>YOP </a:t>
            </a:r>
            <a:r>
              <a:rPr lang="fr-FR" sz="6700" b="1" u="sng" dirty="0" err="1" smtClean="0"/>
              <a:t>Poll</a:t>
            </a:r>
            <a:r>
              <a:rPr lang="fr-FR" sz="6700" b="1" u="sng" dirty="0" smtClean="0"/>
              <a:t/>
            </a:r>
            <a:br>
              <a:rPr lang="fr-FR" sz="6700" b="1" u="sng" dirty="0" smtClean="0"/>
            </a:br>
            <a:r>
              <a:rPr lang="fr-FR" sz="3600" i="1" dirty="0" smtClean="0">
                <a:solidFill>
                  <a:schemeClr val="tx1"/>
                </a:solidFill>
              </a:rPr>
              <a:t>(Plugin de sondages)</a:t>
            </a:r>
            <a:endParaRPr lang="fr-FR" sz="3600" i="1" dirty="0">
              <a:solidFill>
                <a:schemeClr val="tx1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77335" y="3331028"/>
            <a:ext cx="8596668" cy="1632858"/>
          </a:xfrm>
        </p:spPr>
        <p:txBody>
          <a:bodyPr>
            <a:norm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sz="2400" b="1" dirty="0" smtClean="0">
                <a:solidFill>
                  <a:schemeClr val="tx1"/>
                </a:solidFill>
              </a:rPr>
              <a:t>Présentation YOP </a:t>
            </a:r>
            <a:r>
              <a:rPr lang="fr-FR" sz="2400" b="1" dirty="0" err="1" smtClean="0">
                <a:solidFill>
                  <a:schemeClr val="tx1"/>
                </a:solidFill>
              </a:rPr>
              <a:t>Poll</a:t>
            </a:r>
            <a:endParaRPr lang="fr-FR" sz="2400" b="1" dirty="0" smtClean="0">
              <a:solidFill>
                <a:schemeClr val="tx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sz="2400" b="1" dirty="0" smtClean="0">
                <a:solidFill>
                  <a:schemeClr val="tx1"/>
                </a:solidFill>
              </a:rPr>
              <a:t>Mise en place et Utilisation de YOP </a:t>
            </a:r>
            <a:r>
              <a:rPr lang="fr-FR" sz="2400" b="1" dirty="0" err="1" smtClean="0">
                <a:solidFill>
                  <a:schemeClr val="tx1"/>
                </a:solidFill>
              </a:rPr>
              <a:t>Poll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42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6786" y="467119"/>
            <a:ext cx="8596668" cy="1826581"/>
          </a:xfrm>
        </p:spPr>
        <p:txBody>
          <a:bodyPr/>
          <a:lstStyle/>
          <a:p>
            <a:pPr algn="ctr"/>
            <a:r>
              <a:rPr lang="fr-FR" sz="6700" b="1" u="sng" dirty="0" smtClean="0"/>
              <a:t>YOP </a:t>
            </a:r>
            <a:r>
              <a:rPr lang="fr-FR" sz="6700" b="1" u="sng" dirty="0" err="1" smtClean="0"/>
              <a:t>Poll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7654" y="2293700"/>
            <a:ext cx="8596668" cy="296627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i="1" dirty="0" smtClean="0">
                <a:solidFill>
                  <a:schemeClr val="tx1"/>
                </a:solidFill>
              </a:rPr>
              <a:t>Permet d’intégrer un sondage dans des articles, des pages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i="1" dirty="0" smtClean="0">
                <a:solidFill>
                  <a:schemeClr val="tx1"/>
                </a:solidFill>
              </a:rPr>
              <a:t>Gestion des sondages à partir du tableau </a:t>
            </a:r>
            <a:r>
              <a:rPr lang="fr-FR" i="1" dirty="0" err="1" smtClean="0">
                <a:solidFill>
                  <a:schemeClr val="tx1"/>
                </a:solidFill>
              </a:rPr>
              <a:t>Wordpress</a:t>
            </a:r>
            <a:endParaRPr lang="fr-FR" i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i="1" dirty="0" smtClean="0">
                <a:solidFill>
                  <a:schemeClr val="tx1"/>
                </a:solidFill>
              </a:rPr>
              <a:t>Création de sondages à réponse simple ou multiple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i="1" dirty="0" smtClean="0">
                <a:solidFill>
                  <a:schemeClr val="tx1"/>
                </a:solidFill>
              </a:rPr>
              <a:t>Différentes options (gérer les résultats, total des votes, autorisation des votes)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i="1" dirty="0" smtClean="0">
                <a:solidFill>
                  <a:schemeClr val="tx1"/>
                </a:solidFill>
              </a:rPr>
              <a:t>Planification des sondages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i="1" dirty="0" smtClean="0">
                <a:solidFill>
                  <a:schemeClr val="tx1"/>
                </a:solidFill>
              </a:rPr>
              <a:t>Traçage des sondages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i="1" dirty="0" smtClean="0">
                <a:solidFill>
                  <a:schemeClr val="tx1"/>
                </a:solidFill>
              </a:rPr>
              <a:t>Utilisation de </a:t>
            </a:r>
            <a:r>
              <a:rPr lang="fr-FR" i="1" dirty="0" err="1" smtClean="0">
                <a:solidFill>
                  <a:schemeClr val="tx1"/>
                </a:solidFill>
              </a:rPr>
              <a:t>shortcodes</a:t>
            </a:r>
            <a:endParaRPr lang="fr-FR" i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91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2478" y="190273"/>
            <a:ext cx="8596668" cy="1261156"/>
          </a:xfrm>
        </p:spPr>
        <p:txBody>
          <a:bodyPr>
            <a:normAutofit/>
          </a:bodyPr>
          <a:lstStyle/>
          <a:p>
            <a:pPr algn="ctr"/>
            <a:r>
              <a:rPr lang="fr-FR" sz="6600" b="1" u="sng" dirty="0" smtClean="0"/>
              <a:t>YOP </a:t>
            </a:r>
            <a:r>
              <a:rPr lang="fr-FR" sz="6600" b="1" u="sng" dirty="0" err="1" smtClean="0"/>
              <a:t>Poll</a:t>
            </a:r>
            <a:endParaRPr lang="fr-FR" sz="6600" b="1" u="sng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77335" y="1785257"/>
            <a:ext cx="8596668" cy="352697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/>
              <a:t>Installation du plugin, apparaît dans le tableau de bord de </a:t>
            </a:r>
            <a:r>
              <a:rPr lang="fr-FR" dirty="0" err="1" smtClean="0"/>
              <a:t>Wordpress</a:t>
            </a:r>
            <a:endParaRPr lang="fr-FR" dirty="0" smtClean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A partir de là, on fait les différents paramétrages: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i="1" dirty="0" smtClean="0">
                <a:solidFill>
                  <a:srgbClr val="00B0F0"/>
                </a:solidFill>
              </a:rPr>
              <a:t>Choix du sondage (forme, couleur de fond , des bordures…)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i="1" dirty="0" smtClean="0">
                <a:solidFill>
                  <a:srgbClr val="00B0F0"/>
                </a:solidFill>
              </a:rPr>
              <a:t>Choix de la question, de la ou des réponses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i="1" dirty="0" smtClean="0">
                <a:solidFill>
                  <a:srgbClr val="00B0F0"/>
                </a:solidFill>
              </a:rPr>
              <a:t>Personnalisations des champs Noms, email du votant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i="1" dirty="0" smtClean="0">
                <a:solidFill>
                  <a:srgbClr val="00B0F0"/>
                </a:solidFill>
              </a:rPr>
              <a:t>Personnaliser notre bouton de vote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i="1" dirty="0" smtClean="0">
                <a:solidFill>
                  <a:srgbClr val="00B0F0"/>
                </a:solidFill>
              </a:rPr>
              <a:t>Apparition ou non du total des votes, avant ou après le vote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i="1" dirty="0" smtClean="0">
                <a:solidFill>
                  <a:srgbClr val="00B0F0"/>
                </a:solidFill>
              </a:rPr>
              <a:t>Date et fin du sondage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i="1" dirty="0" smtClean="0">
                <a:solidFill>
                  <a:srgbClr val="00B0F0"/>
                </a:solidFill>
              </a:rPr>
              <a:t>Autorisation de vote à qui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77335" y="5312229"/>
            <a:ext cx="845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fois ces étapes exécutées, on clique sur </a:t>
            </a:r>
            <a:r>
              <a:rPr lang="fr-FR" b="1" dirty="0" smtClean="0"/>
              <a:t>Publier, </a:t>
            </a:r>
            <a:r>
              <a:rPr lang="fr-FR" dirty="0" smtClean="0"/>
              <a:t>apparition d’un </a:t>
            </a:r>
            <a:r>
              <a:rPr lang="fr-FR" dirty="0" err="1" smtClean="0"/>
              <a:t>shortcode</a:t>
            </a:r>
            <a:r>
              <a:rPr lang="fr-FR" dirty="0" smtClean="0"/>
              <a:t>, qui sera copier-coller à l’endroit souhaité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0352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2478" y="190273"/>
            <a:ext cx="8596668" cy="1261156"/>
          </a:xfrm>
        </p:spPr>
        <p:txBody>
          <a:bodyPr>
            <a:normAutofit/>
          </a:bodyPr>
          <a:lstStyle/>
          <a:p>
            <a:pPr algn="ctr"/>
            <a:r>
              <a:rPr lang="fr-FR" sz="6600" b="1" u="sng" dirty="0" smtClean="0"/>
              <a:t>YOP </a:t>
            </a:r>
            <a:r>
              <a:rPr lang="fr-FR" sz="6600" b="1" u="sng" dirty="0" err="1" smtClean="0"/>
              <a:t>Poll</a:t>
            </a:r>
            <a:endParaRPr lang="fr-FR" sz="6600" b="1" u="sng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77335" y="1785257"/>
            <a:ext cx="8596668" cy="3526972"/>
          </a:xfrm>
        </p:spPr>
        <p:txBody>
          <a:bodyPr>
            <a:normAutofit/>
          </a:bodyPr>
          <a:lstStyle/>
          <a:p>
            <a:pPr lvl="1"/>
            <a:r>
              <a:rPr lang="fr-FR" u="sng" dirty="0" smtClean="0">
                <a:solidFill>
                  <a:schemeClr val="tx1"/>
                </a:solidFill>
              </a:rPr>
              <a:t>Autres informations sur ce plugin 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i="1" dirty="0" smtClean="0">
                <a:solidFill>
                  <a:srgbClr val="00B0F0"/>
                </a:solidFill>
              </a:rPr>
              <a:t>Permet de traduire les phrases en français en allant dans la partie settings/messages/votes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i="1" dirty="0" smtClean="0">
                <a:solidFill>
                  <a:srgbClr val="00B0F0"/>
                </a:solidFill>
              </a:rPr>
              <a:t>Permet d’avoir facilement les résultats du sondage, ceci en allant dans la partie </a:t>
            </a:r>
            <a:r>
              <a:rPr lang="fr-FR" b="1" i="1" dirty="0" smtClean="0">
                <a:solidFill>
                  <a:schemeClr val="tx1"/>
                </a:solidFill>
              </a:rPr>
              <a:t>Tous les sondages </a:t>
            </a:r>
            <a:r>
              <a:rPr lang="fr-FR" i="1" dirty="0" smtClean="0">
                <a:solidFill>
                  <a:srgbClr val="00B0F0"/>
                </a:solidFill>
              </a:rPr>
              <a:t>de YOP </a:t>
            </a:r>
            <a:r>
              <a:rPr lang="fr-FR" i="1" dirty="0" err="1" smtClean="0">
                <a:solidFill>
                  <a:srgbClr val="00B0F0"/>
                </a:solidFill>
              </a:rPr>
              <a:t>Poll</a:t>
            </a:r>
            <a:endParaRPr lang="fr-FR" i="1" dirty="0" smtClean="0">
              <a:solidFill>
                <a:srgbClr val="00B0F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i="1" dirty="0" smtClean="0">
                <a:solidFill>
                  <a:srgbClr val="00B0F0"/>
                </a:solidFill>
              </a:rPr>
              <a:t>Permet également d’avoir la liste des votants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i="1" dirty="0" smtClean="0">
                <a:solidFill>
                  <a:srgbClr val="00B0F0"/>
                </a:solidFill>
              </a:rPr>
              <a:t>Permet aussi la récupération du </a:t>
            </a:r>
            <a:r>
              <a:rPr lang="fr-FR" i="1" dirty="0" err="1" smtClean="0">
                <a:solidFill>
                  <a:srgbClr val="00B0F0"/>
                </a:solidFill>
              </a:rPr>
              <a:t>shortcode</a:t>
            </a:r>
            <a:r>
              <a:rPr lang="fr-FR" i="1" dirty="0" smtClean="0">
                <a:solidFill>
                  <a:srgbClr val="00B0F0"/>
                </a:solidFill>
              </a:rPr>
              <a:t>, qui peut être utile pour proposer </a:t>
            </a:r>
            <a:r>
              <a:rPr lang="fr-FR" i="1" smtClean="0">
                <a:solidFill>
                  <a:srgbClr val="00B0F0"/>
                </a:solidFill>
              </a:rPr>
              <a:t>de nouveau </a:t>
            </a:r>
            <a:r>
              <a:rPr lang="fr-FR" i="1" dirty="0" smtClean="0">
                <a:solidFill>
                  <a:srgbClr val="00B0F0"/>
                </a:solidFill>
              </a:rPr>
              <a:t>le même sondage à un autre moment ou à un autre endroit du site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294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3212" y="435429"/>
            <a:ext cx="9564913" cy="248194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6600" b="1" u="sng" dirty="0" smtClean="0"/>
              <a:t>MISE EN CONFORMITE DES SITES WEB</a:t>
            </a:r>
            <a:br>
              <a:rPr lang="fr-FR" sz="6600" b="1" u="sng" dirty="0" smtClean="0"/>
            </a:br>
            <a:r>
              <a:rPr lang="fr-FR" i="1" dirty="0" smtClean="0">
                <a:solidFill>
                  <a:schemeClr val="tx1"/>
                </a:solidFill>
              </a:rPr>
              <a:t>(Politique des cookies)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77334" y="3251200"/>
            <a:ext cx="8596668" cy="299336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Définition Cookies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Avril 2021: Nouvelle réglementation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Actions à mettre en place pour la conformité du bandeau des cookies:</a:t>
            </a:r>
          </a:p>
          <a:p>
            <a:pPr marL="742950" lvl="1" indent="-285750">
              <a:buClr>
                <a:srgbClr val="F496CB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fr-FR" dirty="0">
                <a:solidFill>
                  <a:prstClr val="black">
                    <a:tint val="75000"/>
                  </a:prstClr>
                </a:solidFill>
              </a:rPr>
              <a:t>Un texte informant l’utilisateur</a:t>
            </a:r>
          </a:p>
          <a:p>
            <a:pPr marL="742950" lvl="1" indent="-285750">
              <a:buClr>
                <a:srgbClr val="F496CB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fr-FR" dirty="0">
                <a:solidFill>
                  <a:prstClr val="black">
                    <a:tint val="75000"/>
                  </a:prstClr>
                </a:solidFill>
              </a:rPr>
              <a:t>Différents boutons : Tout Accepter / Tout Refuser / Paramétrer les </a:t>
            </a:r>
            <a:r>
              <a:rPr lang="fr-FR" dirty="0" smtClean="0">
                <a:solidFill>
                  <a:prstClr val="black">
                    <a:tint val="75000"/>
                  </a:prstClr>
                </a:solidFill>
              </a:rPr>
              <a:t>cookies</a:t>
            </a: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Etat des sites du Conseil Départemental de la Corrèze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1058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174447"/>
          </a:xfrm>
        </p:spPr>
        <p:txBody>
          <a:bodyPr>
            <a:normAutofit/>
          </a:bodyPr>
          <a:lstStyle/>
          <a:p>
            <a:pPr algn="ctr"/>
            <a:r>
              <a:rPr lang="fr-FR" sz="6600" b="1" u="sng" dirty="0" smtClean="0"/>
              <a:t>CONCLUSION</a:t>
            </a:r>
            <a:endParaRPr lang="fr-FR" sz="6600" b="1" u="sng" dirty="0"/>
          </a:p>
        </p:txBody>
      </p:sp>
    </p:spTree>
    <p:extLst>
      <p:ext uri="{BB962C8B-B14F-4D97-AF65-F5344CB8AC3E}">
        <p14:creationId xmlns:p14="http://schemas.microsoft.com/office/powerpoint/2010/main" val="34927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2700867"/>
            <a:ext cx="9090779" cy="1174447"/>
          </a:xfrm>
        </p:spPr>
        <p:txBody>
          <a:bodyPr>
            <a:normAutofit fontScale="90000"/>
          </a:bodyPr>
          <a:lstStyle/>
          <a:p>
            <a:pPr algn="ctr"/>
            <a:r>
              <a:rPr lang="fr-FR" sz="6600" b="1" i="1" u="sng" dirty="0" smtClean="0"/>
              <a:t>Merci de votre attention</a:t>
            </a:r>
            <a:endParaRPr lang="fr-FR" sz="6600" b="1" i="1" u="sng" dirty="0"/>
          </a:p>
        </p:txBody>
      </p:sp>
    </p:spTree>
    <p:extLst>
      <p:ext uri="{BB962C8B-B14F-4D97-AF65-F5344CB8AC3E}">
        <p14:creationId xmlns:p14="http://schemas.microsoft.com/office/powerpoint/2010/main" val="1487764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u="sng" dirty="0" smtClean="0"/>
              <a:t>QUI SUIS JE ?</a:t>
            </a:r>
            <a:endParaRPr lang="fr-FR" sz="6000" u="sng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 smtClean="0"/>
              <a:t>Sandrine DELBRUT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301" y="2860766"/>
            <a:ext cx="2216597" cy="3181259"/>
          </a:xfrm>
        </p:spPr>
      </p:pic>
      <p:sp>
        <p:nvSpPr>
          <p:cNvPr id="8" name="Rectangle 7"/>
          <p:cNvSpPr/>
          <p:nvPr/>
        </p:nvSpPr>
        <p:spPr>
          <a:xfrm>
            <a:off x="6112792" y="1946366"/>
            <a:ext cx="316121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Responsable de Magasin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112792" y="3079795"/>
            <a:ext cx="316121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Formation Développeur Web et Web Mobile (reconversion professionnelle)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6112792" y="4213224"/>
            <a:ext cx="316121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Travailler dans une entreprise 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112792" y="5346653"/>
            <a:ext cx="316121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Avoir mon entreprise</a:t>
            </a:r>
            <a:endParaRPr lang="fr-FR" dirty="0"/>
          </a:p>
        </p:txBody>
      </p:sp>
      <p:cxnSp>
        <p:nvCxnSpPr>
          <p:cNvPr id="13" name="Connecteur droit avec flèche 12"/>
          <p:cNvCxnSpPr>
            <a:endCxn id="8" idx="1"/>
          </p:cNvCxnSpPr>
          <p:nvPr/>
        </p:nvCxnSpPr>
        <p:spPr>
          <a:xfrm flipV="1">
            <a:off x="3876898" y="2403566"/>
            <a:ext cx="2235894" cy="90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endCxn id="9" idx="1"/>
          </p:cNvCxnSpPr>
          <p:nvPr/>
        </p:nvCxnSpPr>
        <p:spPr>
          <a:xfrm flipV="1">
            <a:off x="3876898" y="3536995"/>
            <a:ext cx="2235894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endCxn id="10" idx="1"/>
          </p:cNvCxnSpPr>
          <p:nvPr/>
        </p:nvCxnSpPr>
        <p:spPr>
          <a:xfrm>
            <a:off x="3876898" y="4670424"/>
            <a:ext cx="2235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endCxn id="11" idx="1"/>
          </p:cNvCxnSpPr>
          <p:nvPr/>
        </p:nvCxnSpPr>
        <p:spPr>
          <a:xfrm>
            <a:off x="3876898" y="5346653"/>
            <a:ext cx="2235894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4324486" y="2393995"/>
            <a:ext cx="116259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Avant</a:t>
            </a:r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4324485" y="3354115"/>
            <a:ext cx="126641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Instant T</a:t>
            </a:r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4324485" y="4314235"/>
            <a:ext cx="126641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Futur proche</a:t>
            </a:r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4324485" y="5274355"/>
            <a:ext cx="126641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5-6 ans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13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7847" y="3592286"/>
            <a:ext cx="8897740" cy="705394"/>
          </a:xfrm>
        </p:spPr>
        <p:txBody>
          <a:bodyPr>
            <a:noAutofit/>
          </a:bodyPr>
          <a:lstStyle/>
          <a:p>
            <a:pPr algn="ctr"/>
            <a:r>
              <a:rPr lang="fr-FR" sz="4000" b="1" u="sng" dirty="0" smtClean="0"/>
              <a:t>PRESENTATION DE L’ENTREPRISE</a:t>
            </a:r>
            <a:endParaRPr lang="fr-FR" sz="4000" b="1" u="sng" dirty="0"/>
          </a:p>
        </p:txBody>
      </p:sp>
      <p:pic>
        <p:nvPicPr>
          <p:cNvPr id="5" name="Espace réservé pour une image 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" b="889"/>
          <a:stretch>
            <a:fillRect/>
          </a:stretch>
        </p:blipFill>
        <p:spPr>
          <a:xfrm>
            <a:off x="1711233" y="522514"/>
            <a:ext cx="6550969" cy="2549582"/>
          </a:xfrm>
        </p:spPr>
      </p:pic>
      <p:sp>
        <p:nvSpPr>
          <p:cNvPr id="6" name="Espace réservé du texte 5"/>
          <p:cNvSpPr>
            <a:spLocks noGrp="1"/>
          </p:cNvSpPr>
          <p:nvPr>
            <p:ph type="body" sz="half" idx="2"/>
          </p:nvPr>
        </p:nvSpPr>
        <p:spPr>
          <a:xfrm>
            <a:off x="0" y="4650377"/>
            <a:ext cx="10515600" cy="711716"/>
          </a:xfrm>
        </p:spPr>
        <p:txBody>
          <a:bodyPr>
            <a:normAutofit/>
          </a:bodyPr>
          <a:lstStyle/>
          <a:p>
            <a:pPr algn="ctr"/>
            <a:r>
              <a:rPr lang="fr-FR" sz="2000" b="1" i="1" u="sng" dirty="0" smtClean="0"/>
              <a:t>Le Conseil Départemental de la Corrèze et sa Direction de la Transformation Numérique et de l’ Innovation</a:t>
            </a:r>
            <a:endParaRPr lang="fr-FR" sz="2000" b="1" i="1" u="sng" dirty="0"/>
          </a:p>
        </p:txBody>
      </p:sp>
    </p:spTree>
    <p:extLst>
      <p:ext uri="{BB962C8B-B14F-4D97-AF65-F5344CB8AC3E}">
        <p14:creationId xmlns:p14="http://schemas.microsoft.com/office/powerpoint/2010/main" val="10906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2070" y="635726"/>
            <a:ext cx="9170126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i="1" u="sng" dirty="0" smtClean="0"/>
              <a:t>LE CONSEIL DEPARTEMENTAL DE LA CORREZE</a:t>
            </a:r>
            <a:endParaRPr lang="fr-FR" b="1" i="1" u="sng" dirty="0"/>
          </a:p>
        </p:txBody>
      </p:sp>
      <p:sp>
        <p:nvSpPr>
          <p:cNvPr id="3" name="Rectangle 2"/>
          <p:cNvSpPr/>
          <p:nvPr/>
        </p:nvSpPr>
        <p:spPr>
          <a:xfrm>
            <a:off x="3651070" y="2808515"/>
            <a:ext cx="23121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PRESIDENT</a:t>
            </a:r>
          </a:p>
          <a:p>
            <a:pPr algn="ctr"/>
            <a:r>
              <a:rPr lang="fr-FR" dirty="0" smtClean="0"/>
              <a:t>Pascal Coste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40080" y="4323806"/>
            <a:ext cx="2625634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38 conseillers départementaux</a:t>
            </a:r>
          </a:p>
          <a:p>
            <a:pPr algn="ctr"/>
            <a:r>
              <a:rPr lang="fr-FR" dirty="0" smtClean="0"/>
              <a:t>(18 femmes/18 hommes)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439989" y="4323806"/>
            <a:ext cx="2821577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1 300 collaborateurs répartis dans différentes Directions</a:t>
            </a:r>
          </a:p>
          <a:p>
            <a:pPr algn="ctr"/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 flipH="1">
            <a:off x="1632857" y="1956526"/>
            <a:ext cx="1410789" cy="23672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2" idx="2"/>
            <a:endCxn id="3" idx="0"/>
          </p:cNvCxnSpPr>
          <p:nvPr/>
        </p:nvCxnSpPr>
        <p:spPr>
          <a:xfrm>
            <a:off x="4807133" y="1956526"/>
            <a:ext cx="0" cy="8519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7093131" y="1956526"/>
            <a:ext cx="1058092" cy="23672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9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u="sng" dirty="0" smtClean="0"/>
              <a:t>LA DIRECTION DE LA TRANSFORMATION NUMERIQUE ET DE L’INNOVATION</a:t>
            </a:r>
            <a:endParaRPr lang="fr-FR" b="1" i="1" u="sng" dirty="0"/>
          </a:p>
        </p:txBody>
      </p:sp>
      <p:sp>
        <p:nvSpPr>
          <p:cNvPr id="3" name="Rectangle 2"/>
          <p:cNvSpPr/>
          <p:nvPr/>
        </p:nvSpPr>
        <p:spPr>
          <a:xfrm>
            <a:off x="677333" y="2495006"/>
            <a:ext cx="1752357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 création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572000" y="2425226"/>
            <a:ext cx="530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Répondre aux enjeux de la modernisation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Saisir les nouvelles opportunités du numérique</a:t>
            </a:r>
            <a:endParaRPr lang="fr-FR" dirty="0"/>
          </a:p>
        </p:txBody>
      </p:sp>
      <p:cxnSp>
        <p:nvCxnSpPr>
          <p:cNvPr id="6" name="Connecteur droit avec flèche 5"/>
          <p:cNvCxnSpPr>
            <a:stCxn id="3" idx="3"/>
            <a:endCxn id="4" idx="1"/>
          </p:cNvCxnSpPr>
          <p:nvPr/>
        </p:nvCxnSpPr>
        <p:spPr>
          <a:xfrm flipV="1">
            <a:off x="2429690" y="2748392"/>
            <a:ext cx="2142310" cy="138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7333" y="3601943"/>
            <a:ext cx="1752357" cy="682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 Mission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572001" y="3758614"/>
            <a:ext cx="515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Développement des usages numériques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7" idx="3"/>
            <a:endCxn id="8" idx="1"/>
          </p:cNvCxnSpPr>
          <p:nvPr/>
        </p:nvCxnSpPr>
        <p:spPr>
          <a:xfrm>
            <a:off x="2429690" y="3943280"/>
            <a:ext cx="21423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77333" y="4898571"/>
            <a:ext cx="1752357" cy="62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Ses Actions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975668" y="4898571"/>
            <a:ext cx="40778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E-CORREZE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JE DIS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NEWSLETTER INTERNE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L’INTRANET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GESTION 3 SITES INTERNET</a:t>
            </a:r>
            <a:endParaRPr lang="fr-FR" dirty="0"/>
          </a:p>
        </p:txBody>
      </p:sp>
      <p:cxnSp>
        <p:nvCxnSpPr>
          <p:cNvPr id="14" name="Connecteur droit avec flèche 13"/>
          <p:cNvCxnSpPr>
            <a:stCxn id="11" idx="3"/>
            <a:endCxn id="12" idx="1"/>
          </p:cNvCxnSpPr>
          <p:nvPr/>
        </p:nvCxnSpPr>
        <p:spPr>
          <a:xfrm>
            <a:off x="2429690" y="5212080"/>
            <a:ext cx="2545978" cy="4251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6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0216" y="1089581"/>
            <a:ext cx="8596668" cy="5768419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b="1" i="1" dirty="0" smtClean="0"/>
              <a:t/>
            </a:r>
            <a:br>
              <a:rPr lang="fr-FR" sz="8000" b="1" i="1" dirty="0" smtClean="0"/>
            </a:br>
            <a:r>
              <a:rPr lang="fr-FR" sz="8000" b="1" i="1" dirty="0"/>
              <a:t/>
            </a:r>
            <a:br>
              <a:rPr lang="fr-FR" sz="8000" b="1" i="1" dirty="0"/>
            </a:br>
            <a:r>
              <a:rPr lang="fr-FR" sz="8000" b="1" i="1" u="sng" dirty="0" smtClean="0"/>
              <a:t>L’INTRANET </a:t>
            </a:r>
            <a:r>
              <a:rPr lang="fr-FR" sz="8000" b="1" i="1" u="sng" dirty="0"/>
              <a:t>DU CONSEIL DEPARTEMENTAL DE LA CORREZE</a:t>
            </a:r>
            <a:r>
              <a:rPr lang="fr-FR" sz="8000" b="1" i="1" dirty="0"/>
              <a:t/>
            </a:r>
            <a:br>
              <a:rPr lang="fr-FR" sz="8000" b="1" i="1" dirty="0"/>
            </a:br>
            <a:endParaRPr lang="fr-FR" sz="8000" b="1" i="1" dirty="0"/>
          </a:p>
        </p:txBody>
      </p:sp>
    </p:spTree>
    <p:extLst>
      <p:ext uri="{BB962C8B-B14F-4D97-AF65-F5344CB8AC3E}">
        <p14:creationId xmlns:p14="http://schemas.microsoft.com/office/powerpoint/2010/main" val="304100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600" b="1" u="sng" dirty="0" smtClean="0"/>
              <a:t>INTRANET</a:t>
            </a:r>
            <a:endParaRPr lang="fr-FR" sz="6600" b="1" u="sng" dirty="0"/>
          </a:p>
        </p:txBody>
      </p:sp>
      <p:sp>
        <p:nvSpPr>
          <p:cNvPr id="3" name="ZoneTexte 2"/>
          <p:cNvSpPr txBox="1"/>
          <p:nvPr/>
        </p:nvSpPr>
        <p:spPr>
          <a:xfrm>
            <a:off x="1031966" y="2243742"/>
            <a:ext cx="364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smtClean="0"/>
              <a:t>Définition d’un intranet</a:t>
            </a:r>
            <a:endParaRPr lang="fr-FR" sz="2400" b="1" i="1" dirty="0"/>
          </a:p>
        </p:txBody>
      </p:sp>
      <p:sp>
        <p:nvSpPr>
          <p:cNvPr id="4" name="ZoneTexte 3"/>
          <p:cNvSpPr txBox="1"/>
          <p:nvPr/>
        </p:nvSpPr>
        <p:spPr>
          <a:xfrm>
            <a:off x="1045381" y="3124870"/>
            <a:ext cx="3631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smtClean="0"/>
              <a:t>Création : Février 2010</a:t>
            </a:r>
            <a:endParaRPr lang="fr-FR" sz="2400" b="1" i="1" dirty="0"/>
          </a:p>
        </p:txBody>
      </p:sp>
      <p:sp>
        <p:nvSpPr>
          <p:cNvPr id="6" name="ZoneTexte 5"/>
          <p:cNvSpPr txBox="1"/>
          <p:nvPr/>
        </p:nvSpPr>
        <p:spPr>
          <a:xfrm>
            <a:off x="1045381" y="4115442"/>
            <a:ext cx="3921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i="1" dirty="0" smtClean="0"/>
              <a:t>Evolution de 2010 à 2019</a:t>
            </a:r>
            <a:endParaRPr lang="fr-FR" sz="2400" b="1" i="1" dirty="0"/>
          </a:p>
        </p:txBody>
      </p:sp>
      <p:cxnSp>
        <p:nvCxnSpPr>
          <p:cNvPr id="8" name="Connecteur en angle 7"/>
          <p:cNvCxnSpPr/>
          <p:nvPr/>
        </p:nvCxnSpPr>
        <p:spPr>
          <a:xfrm>
            <a:off x="3905794" y="4703604"/>
            <a:ext cx="1047438" cy="33516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4953232" y="4854107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Plus de services en ligne</a:t>
            </a:r>
            <a:endParaRPr lang="fr-FR" dirty="0"/>
          </a:p>
        </p:txBody>
      </p:sp>
      <p:cxnSp>
        <p:nvCxnSpPr>
          <p:cNvPr id="11" name="Connecteur en angle 10"/>
          <p:cNvCxnSpPr/>
          <p:nvPr/>
        </p:nvCxnSpPr>
        <p:spPr>
          <a:xfrm>
            <a:off x="3905794" y="5143582"/>
            <a:ext cx="1047438" cy="47026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953232" y="5429179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Consultations en constante diminution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74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b="1" u="sng" dirty="0" smtClean="0"/>
              <a:t>VISUEL DE L’INTRANET 2019</a:t>
            </a:r>
            <a:endParaRPr lang="fr-FR" sz="4800" b="1" u="sng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7" y="3866606"/>
            <a:ext cx="2743200" cy="27432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292" y="1449977"/>
            <a:ext cx="6923314" cy="241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2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872</TotalTime>
  <Words>828</Words>
  <Application>Microsoft Office PowerPoint</Application>
  <PresentationFormat>Grand écran</PresentationFormat>
  <Paragraphs>140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Trebuchet MS</vt:lpstr>
      <vt:lpstr>Wingdings</vt:lpstr>
      <vt:lpstr>Wingdings 3</vt:lpstr>
      <vt:lpstr>Facette</vt:lpstr>
      <vt:lpstr>AMELIORATION DE L’INTRANET DU CONSEIL DEPARTEMENTAL DE LA CORREZE</vt:lpstr>
      <vt:lpstr>INTRODUCTION</vt:lpstr>
      <vt:lpstr>QUI SUIS JE ?</vt:lpstr>
      <vt:lpstr>PRESENTATION DE L’ENTREPRISE</vt:lpstr>
      <vt:lpstr> LE CONSEIL DEPARTEMENTAL DE LA CORREZE</vt:lpstr>
      <vt:lpstr>LA DIRECTION DE LA TRANSFORMATION NUMERIQUE ET DE L’INNOVATION</vt:lpstr>
      <vt:lpstr>  L’INTRANET DU CONSEIL DEPARTEMENTAL DE LA CORREZE </vt:lpstr>
      <vt:lpstr>INTRANET</vt:lpstr>
      <vt:lpstr>VISUEL DE L’INTRANET 2019</vt:lpstr>
      <vt:lpstr>REFONTE DE L’INTRANET</vt:lpstr>
      <vt:lpstr>REFONTE DE L’INTRANET</vt:lpstr>
      <vt:lpstr>L’INTRANET DEVIENT TARENTIN</vt:lpstr>
      <vt:lpstr>TARENTIN 1 AN APRES </vt:lpstr>
      <vt:lpstr>AMELIORATIONS POUR TARENTIN</vt:lpstr>
      <vt:lpstr>UNE PAGE « TUTORIEL »</vt:lpstr>
      <vt:lpstr>VUE DE LA PAGE TERMINEE</vt:lpstr>
      <vt:lpstr>WP REVIEW (Plugin de Notation et de commentaires)</vt:lpstr>
      <vt:lpstr>WP REVIEW </vt:lpstr>
      <vt:lpstr>WP REVIEW</vt:lpstr>
      <vt:lpstr>EXEMPLE AVEC  WP REVIEW</vt:lpstr>
      <vt:lpstr>YOP Poll (Plugin de sondages)</vt:lpstr>
      <vt:lpstr>YOP Poll </vt:lpstr>
      <vt:lpstr>YOP Poll</vt:lpstr>
      <vt:lpstr>YOP Poll</vt:lpstr>
      <vt:lpstr>MISE EN CONFORMITE DES SITES WEB (Politique des cookies)</vt:lpstr>
      <vt:lpstr>CONCLUSION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AMELIORATION DE L’INTRANET DU CONSEIL DEPARTEMENTAL DE LA CORREZE</dc:title>
  <dc:creator>Windows User</dc:creator>
  <cp:lastModifiedBy>Windows User</cp:lastModifiedBy>
  <cp:revision>66</cp:revision>
  <dcterms:created xsi:type="dcterms:W3CDTF">2021-05-18T07:13:38Z</dcterms:created>
  <dcterms:modified xsi:type="dcterms:W3CDTF">2021-05-26T11:23:02Z</dcterms:modified>
</cp:coreProperties>
</file>