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57" r:id="rId4"/>
    <p:sldId id="284" r:id="rId5"/>
    <p:sldId id="259" r:id="rId6"/>
    <p:sldId id="260" r:id="rId7"/>
    <p:sldId id="271" r:id="rId8"/>
    <p:sldId id="272" r:id="rId9"/>
    <p:sldId id="266" r:id="rId10"/>
    <p:sldId id="261" r:id="rId11"/>
    <p:sldId id="262" r:id="rId12"/>
    <p:sldId id="267" r:id="rId13"/>
    <p:sldId id="265" r:id="rId14"/>
    <p:sldId id="263" r:id="rId15"/>
    <p:sldId id="264" r:id="rId16"/>
    <p:sldId id="268" r:id="rId17"/>
    <p:sldId id="269" r:id="rId18"/>
    <p:sldId id="27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6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02A19-5F80-4218-A1A1-74A9685C7639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FAFC8-2978-4551-ABD3-EE4017B18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8848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3E8FB-A857-4650-8FE7-9FED58C919A5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167EA-7DF7-4D28-9878-8B09030070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763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5121-A108-4229-9626-D0142DFE320A}" type="datetime1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E164FB6-B7E0-41F9-8E2F-7016E6ACD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77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A0E5-40A8-4FB0-AB60-144969EBB4F1}" type="datetime1">
              <a:rPr lang="fr-FR" smtClean="0"/>
              <a:t>20/10/2020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E164FB6-B7E0-41F9-8E2F-7016E6ACD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95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75E0-A4CF-4A94-9199-040FE8C92C21}" type="datetime1">
              <a:rPr lang="fr-FR" smtClean="0"/>
              <a:t>20/10/2020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E164FB6-B7E0-41F9-8E2F-7016E6ACD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20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B5F4-914C-4EC4-9EA1-1A8A7BC236FD}" type="datetime1">
              <a:rPr lang="fr-FR" smtClean="0"/>
              <a:t>20/10/2020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E164FB6-B7E0-41F9-8E2F-7016E6ACDBC3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4766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BC07-7F49-4B8E-A75F-CB2C7DA6FD99}" type="datetime1">
              <a:rPr lang="fr-FR" smtClean="0"/>
              <a:t>20/10/2020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E164FB6-B7E0-41F9-8E2F-7016E6ACD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435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E259-788C-4C20-B45F-0CDA85FFC41B}" type="datetime1">
              <a:rPr lang="fr-FR" smtClean="0"/>
              <a:t>20/10/2020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95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2F4-50E2-47AE-9BE3-89DA7D003E9A}" type="datetime1">
              <a:rPr lang="fr-FR" smtClean="0"/>
              <a:t>20/10/2020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081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AF89-C407-4FF7-9996-DBD486A4117A}" type="datetime1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233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96D38A9-350F-4071-AAF9-069225C3F255}" type="datetime1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E164FB6-B7E0-41F9-8E2F-7016E6ACD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6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604282" y="602042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1B45-744C-4B18-8B1E-7C1F0CBCA8D7}" type="datetime1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2"/>
          </p:nvPr>
        </p:nvSpPr>
        <p:spPr>
          <a:xfrm>
            <a:off x="11405780" y="61545"/>
            <a:ext cx="1107602" cy="360000"/>
          </a:xfrm>
        </p:spPr>
        <p:txBody>
          <a:bodyPr/>
          <a:lstStyle/>
          <a:p>
            <a:fld id="{EE164FB6-B7E0-41F9-8E2F-7016E6ACDBC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524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AB2B-47D1-4AF9-AC6D-664333BAA1DD}" type="datetime1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E164FB6-B7E0-41F9-8E2F-7016E6ACD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14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C1E7-183C-4428-A70E-33811DB57E78}" type="datetime1">
              <a:rPr lang="fr-FR" smtClean="0"/>
              <a:t>20/10/2020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7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D7A7-D491-4FA3-9D06-8353461F4567}" type="datetime1">
              <a:rPr lang="fr-FR" smtClean="0"/>
              <a:t>20/10/2020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28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64C7-6DE5-451F-8BBF-E76DE45F54B4}" type="datetime1">
              <a:rPr lang="fr-FR" smtClean="0"/>
              <a:t>20/10/2020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0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62D1-F265-4C75-99BE-E953B00D09A1}" type="datetime1">
              <a:rPr lang="fr-FR" smtClean="0"/>
              <a:t>20/10/2020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93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5CAE-E11E-46AA-B512-4E828114075D}" type="datetime1">
              <a:rPr lang="fr-FR" smtClean="0"/>
              <a:t>20/10/2020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02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2241-708A-4B31-81CA-459C0581E35A}" type="datetime1">
              <a:rPr lang="fr-FR" smtClean="0"/>
              <a:t>20/10/2020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5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A90B9-6E81-422C-B25F-6031CFE3F093}" type="datetime1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64FB6-B7E0-41F9-8E2F-7016E6ACD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088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hyperlink" Target="https://jqueryui.com/" TargetMode="External"/><Relationship Id="rId7" Type="http://schemas.openxmlformats.org/officeDocument/2006/relationships/image" Target="../media/image61.png"/><Relationship Id="rId2" Type="http://schemas.openxmlformats.org/officeDocument/2006/relationships/hyperlink" Target="https://api.jquer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4.png"/><Relationship Id="rId4" Type="http://schemas.openxmlformats.org/officeDocument/2006/relationships/hyperlink" Target="https://jquerymobile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0322" y="2983170"/>
            <a:ext cx="8144134" cy="1031070"/>
          </a:xfrm>
        </p:spPr>
        <p:txBody>
          <a:bodyPr/>
          <a:lstStyle/>
          <a:p>
            <a:pPr algn="ctr"/>
            <a:r>
              <a:rPr lang="fr-FR" dirty="0" smtClean="0"/>
              <a:t>JQuery 3.5.1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Bibliothèque de fonctions JavaScript</a:t>
            </a:r>
          </a:p>
          <a:p>
            <a:r>
              <a:rPr lang="fr-FR" sz="3600" dirty="0">
                <a:solidFill>
                  <a:schemeClr val="bg1"/>
                </a:solidFill>
                <a:hlinkClick r:id="rId2"/>
              </a:rPr>
              <a:t>https://jquery.com/</a:t>
            </a:r>
            <a:endParaRPr lang="fr-FR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5" y="2349211"/>
            <a:ext cx="2298989" cy="229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0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évènements en JQuery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3"/>
            <a:ext cx="10001534" cy="438258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JQuery permet de définir des gestionnaires d’évènement</a:t>
            </a:r>
          </a:p>
          <a:p>
            <a:pPr marL="0" indent="0">
              <a:buNone/>
            </a:pPr>
            <a:r>
              <a:rPr lang="fr-FR" dirty="0" smtClean="0"/>
              <a:t>Il existe une écriture simplifiée :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b="1" dirty="0" smtClean="0">
                <a:solidFill>
                  <a:srgbClr val="FFFF00"/>
                </a:solidFill>
              </a:rPr>
              <a:t>	</a:t>
            </a:r>
          </a:p>
          <a:p>
            <a:pPr marL="0" indent="0">
              <a:buNone/>
            </a:pPr>
            <a:r>
              <a:rPr lang="fr-FR" dirty="0" smtClean="0"/>
              <a:t>Mais aussi une écriture plus longue et qu’il est préférable d’adopter :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rgbClr val="FFFF00"/>
                </a:solidFill>
              </a:rPr>
              <a:t>	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7" y="445033"/>
            <a:ext cx="1952624" cy="195262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00" y="2815014"/>
            <a:ext cx="4740648" cy="17114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00" y="5029200"/>
            <a:ext cx="4713476" cy="1690255"/>
          </a:xfrm>
          <a:prstGeom prst="rect">
            <a:avLst/>
          </a:prstGeo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5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évènements en </a:t>
            </a:r>
            <a:r>
              <a:rPr lang="fr-FR" dirty="0" smtClean="0"/>
              <a:t>JQuery – La méthode on()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3"/>
            <a:ext cx="10943643" cy="439643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La méthode </a:t>
            </a:r>
            <a:r>
              <a:rPr lang="fr-FR" dirty="0" smtClean="0">
                <a:solidFill>
                  <a:srgbClr val="00B0F0"/>
                </a:solidFill>
              </a:rPr>
              <a:t>on() </a:t>
            </a:r>
            <a:r>
              <a:rPr lang="fr-FR" dirty="0" smtClean="0"/>
              <a:t>permet d’accrocher une écoute sur plusieurs évènements : 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Elle permet aussi d’accrocher plusieurs fonctions de callback sur plusieurs évènements :</a:t>
            </a:r>
          </a:p>
          <a:p>
            <a:pPr marL="457200" lvl="1" indent="0">
              <a:buNone/>
            </a:pPr>
            <a:endParaRPr lang="fr-FR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fr-FR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564" y="2874909"/>
            <a:ext cx="5733201" cy="113086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565" y="4558102"/>
            <a:ext cx="5733200" cy="220507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7" y="445033"/>
            <a:ext cx="1952624" cy="1952624"/>
          </a:xfrm>
          <a:prstGeom prst="rect">
            <a:avLst/>
          </a:prstGeo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8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Evènement et méthode css()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0640"/>
            <a:ext cx="4987577" cy="174736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7" y="445033"/>
            <a:ext cx="1952624" cy="195262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5875"/>
            <a:ext cx="2922011" cy="310091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79" y="1994851"/>
            <a:ext cx="4601335" cy="310193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98" y="2152210"/>
            <a:ext cx="3449569" cy="2530626"/>
          </a:xfrm>
          <a:prstGeom prst="rect">
            <a:avLst/>
          </a:prstGeom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0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Naviguer dans le DOM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892" y="2336873"/>
            <a:ext cx="10764982" cy="4475018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méthodes </a:t>
            </a:r>
            <a:r>
              <a:rPr lang="fr-FR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parent()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parents()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parentsUntil()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vont vous permettre d’accéder aux </a:t>
            </a:r>
            <a:r>
              <a:rPr lang="fr-FR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parents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ancêtres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d’un élément ou d’une collection.</a:t>
            </a:r>
          </a:p>
          <a:p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méthodes </a:t>
            </a:r>
            <a:r>
              <a:rPr lang="fr-FR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children()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find()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vont vous permettre d’accéder aux </a:t>
            </a:r>
            <a:r>
              <a:rPr lang="fr-FR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descendants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enfants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d’un élément ou d’une collection.</a:t>
            </a:r>
          </a:p>
          <a:p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méthodes </a:t>
            </a:r>
            <a:r>
              <a:rPr lang="fr-FR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siblings()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next()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nextAll()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nextUntil()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prev()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prevAll()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prevUntil()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vont vous permettre d’accéder aux éléments </a:t>
            </a:r>
            <a:r>
              <a:rPr lang="fr-FR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frères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d’un élément ou d’une collection.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218" y="384249"/>
            <a:ext cx="1952624" cy="1952624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05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3226" y="859351"/>
            <a:ext cx="10088551" cy="58079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Naviguer dans le DOM : Exemple de Formulaire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5052"/>
            <a:ext cx="4109666" cy="2457675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7" y="445033"/>
            <a:ext cx="1952624" cy="195262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045052"/>
            <a:ext cx="7329055" cy="4730154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86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1369" y="753227"/>
            <a:ext cx="9991569" cy="465972"/>
          </a:xfrm>
        </p:spPr>
        <p:txBody>
          <a:bodyPr>
            <a:normAutofit fontScale="90000"/>
          </a:bodyPr>
          <a:lstStyle/>
          <a:p>
            <a:r>
              <a:rPr lang="fr-FR" dirty="0"/>
              <a:t>Naviguer dans le DOM : Exemple de Formulaire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180" y="1219199"/>
            <a:ext cx="7271133" cy="5585714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7" y="445033"/>
            <a:ext cx="1952624" cy="1952624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04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9383" y="753228"/>
            <a:ext cx="10044800" cy="1080938"/>
          </a:xfrm>
        </p:spPr>
        <p:txBody>
          <a:bodyPr>
            <a:normAutofit/>
          </a:bodyPr>
          <a:lstStyle/>
          <a:p>
            <a:r>
              <a:rPr lang="fr-FR" sz="3200" dirty="0" smtClean="0"/>
              <a:t>Naviguer dans le Dom et Modification des éléments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2"/>
            <a:ext cx="10597279" cy="4216327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Maintenant que vous savez naviguer dans le DOM, il va être intéressant de pouvoir </a:t>
            </a:r>
            <a:r>
              <a:rPr lang="fr-FR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les valeurs des éléments auxquels vous accéder.</a:t>
            </a:r>
          </a:p>
          <a:p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méthodes essentielles pour y arriver sont :</a:t>
            </a:r>
          </a:p>
          <a:p>
            <a:pPr marL="0" indent="0">
              <a:buNone/>
            </a:pPr>
            <a:r>
              <a:rPr lang="fr-FR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html(), text(), val(), attr(), css()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Vous en avez d’ailleurs déjà rencontré certaines jusqu’ici ;-)</a:t>
            </a:r>
          </a:p>
          <a:p>
            <a:pPr marL="0" indent="0">
              <a:buNone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7" y="445033"/>
            <a:ext cx="1952624" cy="1952624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75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Naviguer dans le Dom et </a:t>
            </a:r>
            <a:r>
              <a:rPr lang="fr-FR" sz="3200" dirty="0" smtClean="0"/>
              <a:t>Insertion d’éléments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1055" y="2272146"/>
            <a:ext cx="11412551" cy="4585854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Au-delà des méthodes </a:t>
            </a:r>
            <a:r>
              <a:rPr lang="fr-FR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html()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text()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 permettent aussi d’insérer du contenu dans l’arbre DOM.</a:t>
            </a:r>
          </a:p>
          <a:p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y a 2 autres méthodes essentielles qui permettent d’insérer du contenu ou des éléments dans l’arbre DOM : </a:t>
            </a:r>
            <a:r>
              <a:rPr lang="fr-FR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prepend()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append()</a:t>
            </a:r>
          </a:p>
          <a:p>
            <a:pPr marL="0" indent="0">
              <a:buNone/>
            </a:pPr>
            <a:endParaRPr lang="fr-FR" sz="28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prepend()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insère du contenu en tant que </a:t>
            </a:r>
            <a:r>
              <a:rPr lang="fr-FR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premier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enfant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d’un élément cible.</a:t>
            </a:r>
          </a:p>
          <a:p>
            <a:pPr marL="0" indent="0">
              <a:buNone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fr-FR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insère du contenu en tant que </a:t>
            </a:r>
            <a:r>
              <a:rPr lang="fr-FR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dernier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enfant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d’un élément cible.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b="1" dirty="0">
              <a:solidFill>
                <a:srgbClr val="002060"/>
              </a:solidFill>
            </a:endParaRPr>
          </a:p>
          <a:p>
            <a:endParaRPr lang="fr-FR" b="1" dirty="0">
              <a:solidFill>
                <a:srgbClr val="00206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561" y="445033"/>
            <a:ext cx="1891840" cy="1891840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97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Naviguer dans le Dom et Insertion d’éléments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39435"/>
            <a:ext cx="3435926" cy="2787743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561" y="445033"/>
            <a:ext cx="1891840" cy="189184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39" y="2039435"/>
            <a:ext cx="8500196" cy="177929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8" y="4873287"/>
            <a:ext cx="5846620" cy="166249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766" y="3925339"/>
            <a:ext cx="2944526" cy="2869744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525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0945" y="753228"/>
            <a:ext cx="10003237" cy="1080938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de contenu avant ou après un élément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insérer du contenu </a:t>
            </a:r>
            <a:r>
              <a:rPr lang="fr-FR" dirty="0">
                <a:solidFill>
                  <a:srgbClr val="FFFF00"/>
                </a:solidFill>
              </a:rPr>
              <a:t>avant</a:t>
            </a:r>
            <a:r>
              <a:rPr lang="fr-FR" dirty="0"/>
              <a:t> ou </a:t>
            </a:r>
            <a:r>
              <a:rPr lang="fr-FR" dirty="0">
                <a:solidFill>
                  <a:srgbClr val="FFFF00"/>
                </a:solidFill>
              </a:rPr>
              <a:t>après</a:t>
            </a:r>
            <a:r>
              <a:rPr lang="fr-FR" dirty="0"/>
              <a:t> un </a:t>
            </a:r>
            <a:r>
              <a:rPr lang="fr-FR" dirty="0">
                <a:solidFill>
                  <a:srgbClr val="FFFF00"/>
                </a:solidFill>
              </a:rPr>
              <a:t>élément</a:t>
            </a:r>
            <a:r>
              <a:rPr lang="fr-FR" dirty="0"/>
              <a:t>, on va pouvoir utiliser l’une des méthodes jQuery </a:t>
            </a:r>
            <a:r>
              <a:rPr lang="fr-FR" b="1" dirty="0">
                <a:solidFill>
                  <a:srgbClr val="002060"/>
                </a:solidFill>
              </a:rPr>
              <a:t>before()</a:t>
            </a:r>
            <a:r>
              <a:rPr lang="fr-FR" dirty="0"/>
              <a:t>, </a:t>
            </a:r>
            <a:r>
              <a:rPr lang="fr-FR" b="1" dirty="0">
                <a:solidFill>
                  <a:srgbClr val="002060"/>
                </a:solidFill>
              </a:rPr>
              <a:t>after()</a:t>
            </a:r>
            <a:r>
              <a:rPr lang="fr-FR" dirty="0"/>
              <a:t>, </a:t>
            </a:r>
            <a:r>
              <a:rPr lang="fr-FR" b="1" dirty="0">
                <a:solidFill>
                  <a:srgbClr val="002060"/>
                </a:solidFill>
              </a:rPr>
              <a:t>insertBefore() </a:t>
            </a:r>
            <a:r>
              <a:rPr lang="fr-FR" dirty="0"/>
              <a:t>ou </a:t>
            </a:r>
            <a:r>
              <a:rPr lang="fr-FR" b="1" dirty="0">
                <a:solidFill>
                  <a:srgbClr val="002060"/>
                </a:solidFill>
              </a:rPr>
              <a:t>insertAfter</a:t>
            </a:r>
            <a:r>
              <a:rPr lang="fr-FR" b="1" dirty="0" smtClean="0">
                <a:solidFill>
                  <a:srgbClr val="002060"/>
                </a:solidFill>
              </a:rPr>
              <a:t>()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561" y="445033"/>
            <a:ext cx="1891840" cy="189184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" y="3629435"/>
            <a:ext cx="7901414" cy="303460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659" y="4142053"/>
            <a:ext cx="3285784" cy="2521983"/>
          </a:xfrm>
          <a:prstGeom prst="rect">
            <a:avLst/>
          </a:prstGeo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0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JQuery c’est 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0" y="2397656"/>
            <a:ext cx="10292480" cy="4113979"/>
          </a:xfrm>
        </p:spPr>
        <p:txBody>
          <a:bodyPr>
            <a:noAutofit/>
          </a:bodyPr>
          <a:lstStyle/>
          <a:p>
            <a:r>
              <a:rPr lang="fr-FR" sz="2800" dirty="0" smtClean="0"/>
              <a:t>C’est une bibliothèque JavaScript Open Source qui est sortie en 2006.</a:t>
            </a:r>
          </a:p>
          <a:p>
            <a:endParaRPr lang="fr-FR" sz="2800" dirty="0" smtClean="0"/>
          </a:p>
          <a:p>
            <a:r>
              <a:rPr lang="fr-FR" sz="2800" dirty="0" smtClean="0"/>
              <a:t>Elle permet de parcourir et de manipuler l’arbre </a:t>
            </a:r>
            <a:r>
              <a:rPr lang="fr-FR" sz="2800" b="1" dirty="0" smtClean="0"/>
              <a:t>DOM</a:t>
            </a:r>
            <a:r>
              <a:rPr lang="fr-FR" sz="2800" dirty="0" smtClean="0"/>
              <a:t> d’une page Web très facilement.</a:t>
            </a:r>
          </a:p>
          <a:p>
            <a:endParaRPr lang="fr-FR" sz="2800" dirty="0" smtClean="0"/>
          </a:p>
          <a:p>
            <a:r>
              <a:rPr lang="fr-FR" sz="2800" dirty="0" smtClean="0"/>
              <a:t>JQuery permet de changer/ajouter/supprimer une classe CSS, créer des animations, modifier des attributs, gérer des évènements, faire des requêtes AJAX simplement…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7" y="445033"/>
            <a:ext cx="1952624" cy="1952624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83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Suppression d’éléments en JQuery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0" y="2076766"/>
            <a:ext cx="9613861" cy="3599316"/>
          </a:xfrm>
        </p:spPr>
        <p:txBody>
          <a:bodyPr/>
          <a:lstStyle/>
          <a:p>
            <a:r>
              <a:rPr lang="fr-FR" dirty="0"/>
              <a:t>Pour supprimer un élément ou un contenu du DOM, on va pouvoir utiliser les méthodes </a:t>
            </a:r>
            <a:r>
              <a:rPr lang="fr-FR" b="1" dirty="0">
                <a:solidFill>
                  <a:srgbClr val="002060"/>
                </a:solidFill>
              </a:rPr>
              <a:t>remove()</a:t>
            </a:r>
            <a:r>
              <a:rPr lang="fr-FR" dirty="0"/>
              <a:t>, </a:t>
            </a:r>
            <a:r>
              <a:rPr lang="fr-FR" b="1" dirty="0">
                <a:solidFill>
                  <a:srgbClr val="002060"/>
                </a:solidFill>
              </a:rPr>
              <a:t>detach()</a:t>
            </a:r>
            <a:r>
              <a:rPr lang="fr-FR" dirty="0"/>
              <a:t>, </a:t>
            </a:r>
            <a:r>
              <a:rPr lang="fr-FR" b="1" dirty="0">
                <a:solidFill>
                  <a:srgbClr val="002060"/>
                </a:solidFill>
              </a:rPr>
              <a:t>empty() </a:t>
            </a:r>
            <a:r>
              <a:rPr lang="fr-FR" dirty="0"/>
              <a:t>ou </a:t>
            </a:r>
            <a:r>
              <a:rPr lang="fr-FR" b="1" dirty="0" smtClean="0">
                <a:solidFill>
                  <a:srgbClr val="002060"/>
                </a:solidFill>
              </a:rPr>
              <a:t>unwrap()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561" y="445033"/>
            <a:ext cx="1891840" cy="189184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9" y="4492101"/>
            <a:ext cx="4905375" cy="22479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850" y="3131035"/>
            <a:ext cx="6372659" cy="360896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8" y="3156941"/>
            <a:ext cx="4905375" cy="1101869"/>
          </a:xfrm>
          <a:prstGeom prst="rect">
            <a:avLst/>
          </a:prstGeom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293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Manipulation des Attributs en JQuery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129088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la </a:t>
            </a:r>
            <a:r>
              <a:rPr lang="fr-FR" dirty="0"/>
              <a:t>méthode </a:t>
            </a:r>
            <a:r>
              <a:rPr lang="fr-FR" b="1" dirty="0">
                <a:solidFill>
                  <a:srgbClr val="002060"/>
                </a:solidFill>
              </a:rPr>
              <a:t>attr() </a:t>
            </a:r>
            <a:r>
              <a:rPr lang="fr-FR" dirty="0" smtClean="0"/>
              <a:t>va permettre de </a:t>
            </a:r>
            <a:r>
              <a:rPr lang="fr-FR" dirty="0"/>
              <a:t>récupérer la valeur d’un </a:t>
            </a:r>
            <a:r>
              <a:rPr lang="fr-FR" dirty="0">
                <a:solidFill>
                  <a:srgbClr val="FFFF00"/>
                </a:solidFill>
              </a:rPr>
              <a:t>attribut</a:t>
            </a:r>
            <a:r>
              <a:rPr lang="fr-FR" dirty="0"/>
              <a:t>, </a:t>
            </a:r>
            <a:r>
              <a:rPr lang="fr-FR" dirty="0">
                <a:solidFill>
                  <a:srgbClr val="FFFF00"/>
                </a:solidFill>
              </a:rPr>
              <a:t>ajouter</a:t>
            </a:r>
            <a:r>
              <a:rPr lang="fr-FR" dirty="0"/>
              <a:t> un attribut ou </a:t>
            </a:r>
            <a:r>
              <a:rPr lang="fr-FR" dirty="0">
                <a:solidFill>
                  <a:srgbClr val="FFFF00"/>
                </a:solidFill>
              </a:rPr>
              <a:t>modifier</a:t>
            </a:r>
            <a:r>
              <a:rPr lang="fr-FR" dirty="0"/>
              <a:t> la valeur d’un attribut déjà existant.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8" y="4772738"/>
            <a:ext cx="4507490" cy="196013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128" y="3086529"/>
            <a:ext cx="7371315" cy="364634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8" y="3084755"/>
            <a:ext cx="4507490" cy="168798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561" y="445033"/>
            <a:ext cx="1891840" cy="1891840"/>
          </a:xfrm>
          <a:prstGeom prst="rect">
            <a:avLst/>
          </a:prstGeom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426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Manipulation </a:t>
            </a:r>
            <a:r>
              <a:rPr lang="fr-FR" dirty="0" smtClean="0"/>
              <a:t>de la Propriété d’un Attribut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3" y="2752775"/>
            <a:ext cx="5749636" cy="4045005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561" y="445033"/>
            <a:ext cx="1891840" cy="189184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641" y="3159238"/>
            <a:ext cx="5602057" cy="143111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625537"/>
            <a:ext cx="1155922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pPr lvl="1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méthode </a:t>
            </a:r>
            <a:r>
              <a:rPr lang="fr-FR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prop()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 vous permettre de récupérer de valeur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la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propriété du premier élément de votre sélection.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58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Manipulation de </a:t>
            </a:r>
            <a:r>
              <a:rPr lang="fr-FR" dirty="0" smtClean="0"/>
              <a:t>l’Attribut </a:t>
            </a:r>
            <a:r>
              <a:rPr lang="fr-FR" dirty="0" smtClean="0">
                <a:solidFill>
                  <a:srgbClr val="FFFF00"/>
                </a:solidFill>
              </a:rPr>
              <a:t>class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4691" y="2022764"/>
            <a:ext cx="11758915" cy="3913425"/>
          </a:xfrm>
        </p:spPr>
        <p:txBody>
          <a:bodyPr/>
          <a:lstStyle/>
          <a:p>
            <a:r>
              <a:rPr lang="fr-FR" dirty="0" smtClean="0"/>
              <a:t>JQuery met à votre disposition une série de méthodes qui permet de manipuler l’attribut </a:t>
            </a:r>
            <a:r>
              <a:rPr lang="fr-FR" dirty="0" smtClean="0">
                <a:solidFill>
                  <a:srgbClr val="FFFF00"/>
                </a:solidFill>
              </a:rPr>
              <a:t>class</a:t>
            </a:r>
            <a:r>
              <a:rPr lang="fr-FR" dirty="0" smtClean="0"/>
              <a:t> : </a:t>
            </a:r>
            <a:r>
              <a:rPr lang="fr-FR" b="1" dirty="0" smtClean="0">
                <a:solidFill>
                  <a:srgbClr val="002060"/>
                </a:solidFill>
              </a:rPr>
              <a:t>hasClass()</a:t>
            </a:r>
            <a:r>
              <a:rPr lang="fr-FR" dirty="0" smtClean="0"/>
              <a:t>, </a:t>
            </a:r>
            <a:r>
              <a:rPr lang="fr-FR" b="1" dirty="0" smtClean="0">
                <a:solidFill>
                  <a:srgbClr val="002060"/>
                </a:solidFill>
              </a:rPr>
              <a:t>addClass()</a:t>
            </a:r>
            <a:r>
              <a:rPr lang="fr-FR" dirty="0" smtClean="0"/>
              <a:t>, </a:t>
            </a:r>
            <a:r>
              <a:rPr lang="fr-FR" b="1" dirty="0" smtClean="0">
                <a:solidFill>
                  <a:srgbClr val="002060"/>
                </a:solidFill>
              </a:rPr>
              <a:t>removeClass()</a:t>
            </a:r>
            <a:r>
              <a:rPr lang="fr-FR" dirty="0" smtClean="0"/>
              <a:t>, </a:t>
            </a:r>
            <a:r>
              <a:rPr lang="fr-FR" b="1" dirty="0" smtClean="0">
                <a:solidFill>
                  <a:srgbClr val="002060"/>
                </a:solidFill>
              </a:rPr>
              <a:t>toggleClass()</a:t>
            </a:r>
            <a:endParaRPr lang="fr-FR" b="1" dirty="0">
              <a:solidFill>
                <a:srgbClr val="00206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561" y="445033"/>
            <a:ext cx="1891840" cy="189184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874" y="2770011"/>
            <a:ext cx="2923308" cy="230034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300" y="2780218"/>
            <a:ext cx="5969703" cy="397470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" y="5071961"/>
            <a:ext cx="6060644" cy="1664220"/>
          </a:xfrm>
          <a:prstGeom prst="rect">
            <a:avLst/>
          </a:prstGeom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67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847" y="692074"/>
            <a:ext cx="9613861" cy="55044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AJAX avec JQuery</a:t>
            </a: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668" y="1217718"/>
            <a:ext cx="7565037" cy="5615477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270" y="445033"/>
            <a:ext cx="1891840" cy="1891840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24</a:t>
            </a:fld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2791"/>
            <a:ext cx="2873667" cy="999935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0" y="2114762"/>
            <a:ext cx="2873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méthode </a:t>
            </a:r>
            <a:r>
              <a:rPr lang="fr-FR" b="1" dirty="0" smtClean="0">
                <a:solidFill>
                  <a:srgbClr val="002060"/>
                </a:solidFill>
              </a:rPr>
              <a:t>$.ajax() </a:t>
            </a:r>
            <a:r>
              <a:rPr lang="fr-FR" dirty="0" smtClean="0"/>
              <a:t>est au cœur des requêtes AJAX en 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42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AJAX avec JQuery : Fichier JSON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6" y="2078181"/>
            <a:ext cx="10292764" cy="4645931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25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270" y="445033"/>
            <a:ext cx="1891840" cy="18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4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autres méthodes JQuery pour AJAX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7085" y="2336872"/>
            <a:ext cx="10569570" cy="4424145"/>
          </a:xfrm>
        </p:spPr>
        <p:txBody>
          <a:bodyPr/>
          <a:lstStyle/>
          <a:p>
            <a:r>
              <a:rPr lang="fr-FR" dirty="0" smtClean="0"/>
              <a:t>Les méthodes </a:t>
            </a:r>
            <a:r>
              <a:rPr lang="fr-FR" b="1" dirty="0" smtClean="0">
                <a:solidFill>
                  <a:srgbClr val="002060"/>
                </a:solidFill>
              </a:rPr>
              <a:t>$.get()</a:t>
            </a:r>
            <a:r>
              <a:rPr lang="fr-FR" dirty="0" smtClean="0"/>
              <a:t>, </a:t>
            </a:r>
            <a:r>
              <a:rPr lang="fr-FR" b="1" dirty="0" smtClean="0">
                <a:solidFill>
                  <a:srgbClr val="002060"/>
                </a:solidFill>
              </a:rPr>
              <a:t>$.post()</a:t>
            </a:r>
            <a:r>
              <a:rPr lang="fr-FR" b="1" dirty="0" smtClean="0"/>
              <a:t>,</a:t>
            </a:r>
            <a:r>
              <a:rPr lang="fr-FR" b="1" dirty="0" smtClean="0">
                <a:solidFill>
                  <a:srgbClr val="002060"/>
                </a:solidFill>
              </a:rPr>
              <a:t> $.getJSON() </a:t>
            </a:r>
            <a:r>
              <a:rPr lang="fr-FR" dirty="0" smtClean="0"/>
              <a:t>sont construites à partir de la méthode </a:t>
            </a:r>
            <a:r>
              <a:rPr lang="fr-FR" b="1" dirty="0" smtClean="0">
                <a:solidFill>
                  <a:srgbClr val="FFFF00"/>
                </a:solidFill>
              </a:rPr>
              <a:t>$.ajax() </a:t>
            </a:r>
            <a:r>
              <a:rPr lang="fr-FR" dirty="0" smtClean="0"/>
              <a:t>mais elles sont moins flexibles et possèdent moins d’options de </a:t>
            </a:r>
            <a:r>
              <a:rPr lang="fr-FR" dirty="0"/>
              <a:t>configuration.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b="1" dirty="0" smtClean="0">
                <a:solidFill>
                  <a:srgbClr val="002060"/>
                </a:solidFill>
              </a:rPr>
              <a:t>$.</a:t>
            </a:r>
            <a:r>
              <a:rPr lang="fr-FR" b="1" dirty="0">
                <a:solidFill>
                  <a:srgbClr val="002060"/>
                </a:solidFill>
              </a:rPr>
              <a:t>get() </a:t>
            </a:r>
            <a:r>
              <a:rPr lang="fr-FR" dirty="0"/>
              <a:t>: permet d’effectuer une requête GET à l’URL fournie ;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rgbClr val="002060"/>
                </a:solidFill>
              </a:rPr>
              <a:t>$.</a:t>
            </a:r>
            <a:r>
              <a:rPr lang="fr-FR" b="1" dirty="0">
                <a:solidFill>
                  <a:srgbClr val="002060"/>
                </a:solidFill>
              </a:rPr>
              <a:t>post() </a:t>
            </a:r>
            <a:r>
              <a:rPr lang="fr-FR" dirty="0"/>
              <a:t>: permet d’effectuer une requête POST à l’URL fournie ;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rgbClr val="002060"/>
                </a:solidFill>
              </a:rPr>
              <a:t>$.</a:t>
            </a:r>
            <a:r>
              <a:rPr lang="fr-FR" b="1" dirty="0">
                <a:solidFill>
                  <a:srgbClr val="002060"/>
                </a:solidFill>
              </a:rPr>
              <a:t>getJSON() </a:t>
            </a:r>
            <a:r>
              <a:rPr lang="fr-FR" dirty="0"/>
              <a:t>: permet d’effectuer une requête GET à l’URL fournie et demande à ce que du JSON soit renvoyé en réponse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Elles sont plus rapides </a:t>
            </a:r>
            <a:r>
              <a:rPr lang="fr-FR" dirty="0"/>
              <a:t>à</a:t>
            </a:r>
            <a:r>
              <a:rPr lang="fr-FR" dirty="0" smtClean="0"/>
              <a:t> utiliser quand on ne soucie pas de la gestion des erreurs mais il est préférable d’utiliser la méthode </a:t>
            </a:r>
            <a:r>
              <a:rPr lang="fr-FR" b="1" dirty="0" smtClean="0">
                <a:solidFill>
                  <a:srgbClr val="FFFF00"/>
                </a:solidFill>
              </a:rPr>
              <a:t>$.ajax() </a:t>
            </a:r>
            <a:endParaRPr lang="fr-FR" b="1" dirty="0">
              <a:solidFill>
                <a:srgbClr val="FFFF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26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270" y="445033"/>
            <a:ext cx="1891840" cy="18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29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Sérialisation de Formulaire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2" y="1986611"/>
            <a:ext cx="6876490" cy="3679897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27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270" y="445033"/>
            <a:ext cx="1891840" cy="189184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982" y="4733318"/>
            <a:ext cx="7523018" cy="212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32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Sérialisation de Formulaire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646"/>
            <a:ext cx="3848100" cy="210502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28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270" y="445033"/>
            <a:ext cx="1891840" cy="189184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86" y="1947646"/>
            <a:ext cx="6622295" cy="491035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4376936"/>
            <a:ext cx="32575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Bibliographie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5131" y="2115897"/>
            <a:ext cx="11612880" cy="4546160"/>
          </a:xfrm>
        </p:spPr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https://api.jquery.com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>
              <a:hlinkClick r:id="rId3"/>
            </a:endParaRPr>
          </a:p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://jqueryui.com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 smtClean="0">
              <a:hlinkClick r:id="rId4"/>
            </a:endParaRPr>
          </a:p>
          <a:p>
            <a:r>
              <a:rPr lang="fr-FR" dirty="0" smtClean="0">
                <a:hlinkClick r:id="rId4"/>
              </a:rPr>
              <a:t>https</a:t>
            </a:r>
            <a:r>
              <a:rPr lang="fr-FR" dirty="0">
                <a:hlinkClick r:id="rId4"/>
              </a:rPr>
              <a:t>://jquerymobile.com/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29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270" y="445033"/>
            <a:ext cx="1891840" cy="189184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218" y="5118531"/>
            <a:ext cx="3321725" cy="133904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33" y="3617078"/>
            <a:ext cx="3384210" cy="121266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33" y="2115896"/>
            <a:ext cx="3386802" cy="1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7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4794" y="780901"/>
            <a:ext cx="9613606" cy="1020154"/>
          </a:xfrm>
        </p:spPr>
        <p:txBody>
          <a:bodyPr/>
          <a:lstStyle/>
          <a:p>
            <a:r>
              <a:rPr lang="fr-FR" dirty="0" smtClean="0"/>
              <a:t>Comment intégrer JQuery à un projet Web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679" y="2045926"/>
            <a:ext cx="9920721" cy="4631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est une bibliothèque de fonctions 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qui est 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cross-browser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qui permet de condenser et de simplifier la programmation en 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7" y="445033"/>
            <a:ext cx="1952624" cy="195262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422" y="2528584"/>
            <a:ext cx="3941184" cy="395103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7678" y="3323126"/>
            <a:ext cx="771135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Vous pouvez utiliser le script </a:t>
            </a:r>
            <a:r>
              <a:rPr lang="fr-FR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jquery-3.5.1.js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directement dans votre projet</a:t>
            </a:r>
          </a:p>
          <a:p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 bien </a:t>
            </a:r>
          </a:p>
          <a:p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Vous pouvez utiliser un CDN (Content Delivery Network) un réseau de distribution de contenu.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fr-FR" sz="1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fr-FR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="https://</a:t>
            </a:r>
            <a:r>
              <a:rPr lang="fr-FR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ajax.googleapis.com/</a:t>
            </a:r>
            <a:r>
              <a:rPr lang="fr-FR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fr-FR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libs</a:t>
            </a:r>
            <a:r>
              <a:rPr lang="fr-FR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fr-FR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/3.5.1/jquery.min.js</a:t>
            </a:r>
            <a:r>
              <a:rPr lang="fr-FR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"&gt;&lt;/script&gt;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95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4794" y="780901"/>
            <a:ext cx="9613606" cy="1020154"/>
          </a:xfrm>
        </p:spPr>
        <p:txBody>
          <a:bodyPr/>
          <a:lstStyle/>
          <a:p>
            <a:r>
              <a:rPr lang="fr-FR" dirty="0" smtClean="0"/>
              <a:t>Comment intégrer JQuery à un projet Web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6753" y="2296984"/>
            <a:ext cx="8259678" cy="39470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Afin de respecter les bonnes pratiques de la programmation, vous devez inclure votre propre code 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dans le </a:t>
            </a:r>
            <a:r>
              <a:rPr lang="fr-FR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votre document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Ou bien avant la balise fermante du </a:t>
            </a:r>
            <a:r>
              <a:rPr lang="fr-FR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votre document HTML.</a:t>
            </a:r>
            <a:endParaRPr lang="fr-FR" sz="28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vous voulez attendre le 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chargement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l’arbre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le 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contenu texte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les 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les 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vidéos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avant l’exécution de votre code 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JQuery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vous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devez utiliser l’instruction ci-contre </a:t>
            </a:r>
            <a:r>
              <a:rPr lang="fr-FR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Sinon, si seul le chargement de 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l’arbre DOM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vous suffit vous pouvez vous limiter à :</a:t>
            </a:r>
          </a:p>
          <a:p>
            <a:pPr marL="0" indent="0">
              <a:buNone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7" y="445033"/>
            <a:ext cx="1952624" cy="195262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431" y="2296983"/>
            <a:ext cx="3571571" cy="2195555"/>
          </a:xfrm>
          <a:prstGeom prst="rect">
            <a:avLst/>
          </a:prstGeo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149" y="4474817"/>
            <a:ext cx="4583566" cy="223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2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Œuvre de JQuery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0" y="2655527"/>
            <a:ext cx="10555716" cy="3869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JQuery</a:t>
            </a:r>
            <a:r>
              <a:rPr lang="fr-FR" dirty="0" smtClean="0"/>
              <a:t> repose sur une seule fonction :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>
                <a:solidFill>
                  <a:srgbClr val="FFFF00"/>
                </a:solidFill>
              </a:rPr>
              <a:t>JQuery()</a:t>
            </a:r>
            <a:r>
              <a:rPr lang="fr-FR" dirty="0" smtClean="0"/>
              <a:t> ou bien </a:t>
            </a:r>
            <a:r>
              <a:rPr lang="fr-FR" sz="2800" b="1" dirty="0" smtClean="0">
                <a:solidFill>
                  <a:srgbClr val="FFFF00"/>
                </a:solidFill>
              </a:rPr>
              <a:t>$()</a:t>
            </a:r>
            <a:r>
              <a:rPr lang="fr-FR" dirty="0" smtClean="0"/>
              <a:t> qui est plus largement utilisé</a:t>
            </a:r>
            <a:br>
              <a:rPr lang="fr-FR" dirty="0" smtClean="0"/>
            </a:b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C’est une fonction </a:t>
            </a:r>
            <a:r>
              <a:rPr lang="fr-FR" b="1" dirty="0" smtClean="0"/>
              <a:t>JavaScript</a:t>
            </a:r>
            <a:r>
              <a:rPr lang="fr-FR" dirty="0" smtClean="0"/>
              <a:t> qui accepte des </a:t>
            </a:r>
            <a:r>
              <a:rPr lang="fr-FR" b="1" dirty="0" smtClean="0"/>
              <a:t>paramètres</a:t>
            </a:r>
            <a:r>
              <a:rPr lang="fr-FR" dirty="0" smtClean="0"/>
              <a:t> et qui retourne un Objet JQuery auquel on va pouvoir affecter une autre méthode JQuery et qui retournera à son tour un Objet JQuery …</a:t>
            </a:r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			…	 </a:t>
            </a:r>
            <a:r>
              <a:rPr lang="fr-FR" dirty="0" smtClean="0">
                <a:solidFill>
                  <a:srgbClr val="FFFF00"/>
                </a:solidFill>
                <a:sym typeface="Wingdings" panose="05000000000000000000" pitchFamily="2" charset="2"/>
              </a:rPr>
              <a:t>Chaînage des méthodes</a:t>
            </a:r>
            <a:endParaRPr lang="fr-FR" dirty="0" smtClean="0">
              <a:solidFill>
                <a:srgbClr val="FFFF00"/>
              </a:solidFill>
            </a:endParaRP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7" y="445033"/>
            <a:ext cx="1952624" cy="1952624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41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Paramètres de la fonction $()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2395" y="2189017"/>
            <a:ext cx="11761060" cy="5223163"/>
          </a:xfrm>
        </p:spPr>
        <p:txBody>
          <a:bodyPr>
            <a:normAutofit fontScale="77500" lnSpcReduction="20000"/>
          </a:bodyPr>
          <a:lstStyle/>
          <a:p>
            <a:r>
              <a:rPr lang="fr-FR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fonction </a:t>
            </a:r>
            <a:r>
              <a:rPr lang="fr-FR" sz="5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$()</a:t>
            </a:r>
            <a:r>
              <a:rPr lang="fr-FR" sz="5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accepte</a:t>
            </a:r>
            <a:r>
              <a:rPr lang="fr-FR" sz="5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 paramètre un </a:t>
            </a:r>
            <a:r>
              <a:rPr lang="fr-FR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sélecteur</a:t>
            </a:r>
            <a:endParaRPr lang="fr-FR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sélecteur le plus simple est le nom de la </a:t>
            </a:r>
            <a:r>
              <a:rPr lang="fr-FR" sz="31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balise</a:t>
            </a:r>
            <a:r>
              <a:rPr lang="fr-FR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sélecteur « </a:t>
            </a:r>
            <a:r>
              <a:rPr lang="fr-FR" sz="3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fr-F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permet de designer un élément </a:t>
            </a:r>
            <a:r>
              <a:rPr lang="fr-FR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 DOM </a:t>
            </a: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ayant un </a:t>
            </a:r>
            <a:r>
              <a:rPr lang="fr-FR" sz="3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donné</a:t>
            </a:r>
          </a:p>
          <a:p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sélecteur « </a:t>
            </a:r>
            <a:r>
              <a:rPr lang="fr-FR" sz="3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permet de designer les éléments </a:t>
            </a:r>
            <a:r>
              <a:rPr lang="fr-FR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 DOM ayant une </a:t>
            </a:r>
            <a:r>
              <a:rPr lang="fr-FR" sz="31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fr-FR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donnée</a:t>
            </a: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50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7" y="445033"/>
            <a:ext cx="1952624" cy="195262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395" y="3192339"/>
            <a:ext cx="3879668" cy="67381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468" y="3203497"/>
            <a:ext cx="1988244" cy="66265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80" y="3191504"/>
            <a:ext cx="3377290" cy="6580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75" y="4610180"/>
            <a:ext cx="3860707" cy="45776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80" y="4628855"/>
            <a:ext cx="3377290" cy="44642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253" y="4626147"/>
            <a:ext cx="1988244" cy="47220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561" y="5719732"/>
            <a:ext cx="3372609" cy="88976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75" y="5975825"/>
            <a:ext cx="3877465" cy="47173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253" y="5610133"/>
            <a:ext cx="1932675" cy="1067758"/>
          </a:xfrm>
          <a:prstGeom prst="rect">
            <a:avLst/>
          </a:prstGeom>
        </p:spPr>
      </p:pic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19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Sélectionner des éléments avec JQuery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9993" y="2045927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Outre </a:t>
            </a:r>
            <a:r>
              <a:rPr lang="fr-FR" dirty="0"/>
              <a:t>les sélecteur CSS, jQuery nous fournit quelques méthodes qui vont nous permettre </a:t>
            </a:r>
            <a:r>
              <a:rPr lang="fr-FR" dirty="0">
                <a:solidFill>
                  <a:srgbClr val="FFFF00"/>
                </a:solidFill>
              </a:rPr>
              <a:t>d’affiner</a:t>
            </a:r>
            <a:r>
              <a:rPr lang="fr-FR" dirty="0"/>
              <a:t> nos </a:t>
            </a:r>
            <a:r>
              <a:rPr lang="fr-FR" dirty="0">
                <a:solidFill>
                  <a:srgbClr val="FFFF00"/>
                </a:solidFill>
              </a:rPr>
              <a:t>sélections</a:t>
            </a:r>
            <a:r>
              <a:rPr lang="fr-FR" dirty="0"/>
              <a:t>. </a:t>
            </a:r>
          </a:p>
          <a:p>
            <a:pPr marL="0" indent="0">
              <a:buNone/>
            </a:pPr>
            <a:r>
              <a:rPr lang="fr-FR" dirty="0"/>
              <a:t>On peut notamment citer les méthodes </a:t>
            </a:r>
            <a:r>
              <a:rPr lang="fr-FR" b="1" dirty="0">
                <a:solidFill>
                  <a:srgbClr val="002060"/>
                </a:solidFill>
              </a:rPr>
              <a:t>has()</a:t>
            </a:r>
            <a:r>
              <a:rPr lang="fr-FR" dirty="0"/>
              <a:t>, </a:t>
            </a:r>
            <a:r>
              <a:rPr lang="fr-FR" b="1" dirty="0">
                <a:solidFill>
                  <a:srgbClr val="002060"/>
                </a:solidFill>
              </a:rPr>
              <a:t>filter()</a:t>
            </a:r>
            <a:r>
              <a:rPr lang="fr-FR" dirty="0"/>
              <a:t>, </a:t>
            </a:r>
            <a:r>
              <a:rPr lang="fr-FR" b="1" dirty="0">
                <a:solidFill>
                  <a:srgbClr val="002060"/>
                </a:solidFill>
              </a:rPr>
              <a:t>not()</a:t>
            </a:r>
            <a:r>
              <a:rPr lang="fr-FR" dirty="0"/>
              <a:t>, </a:t>
            </a:r>
            <a:r>
              <a:rPr lang="fr-FR" b="1" dirty="0">
                <a:solidFill>
                  <a:srgbClr val="002060"/>
                </a:solidFill>
              </a:rPr>
              <a:t>first()</a:t>
            </a:r>
            <a:r>
              <a:rPr lang="fr-FR" dirty="0"/>
              <a:t>, </a:t>
            </a:r>
            <a:r>
              <a:rPr lang="fr-FR" b="1" dirty="0">
                <a:solidFill>
                  <a:srgbClr val="002060"/>
                </a:solidFill>
              </a:rPr>
              <a:t>last() </a:t>
            </a:r>
            <a:r>
              <a:rPr lang="fr-FR" dirty="0"/>
              <a:t>et </a:t>
            </a:r>
            <a:r>
              <a:rPr lang="fr-FR" b="1" dirty="0">
                <a:solidFill>
                  <a:srgbClr val="002060"/>
                </a:solidFill>
              </a:rPr>
              <a:t>eq()</a:t>
            </a:r>
            <a:r>
              <a:rPr lang="fr-FR" dirty="0"/>
              <a:t>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7" y="445033"/>
            <a:ext cx="1952624" cy="195262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54" y="3287093"/>
            <a:ext cx="5260320" cy="336385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836" y="4639533"/>
            <a:ext cx="4199279" cy="2011419"/>
          </a:xfrm>
          <a:prstGeom prst="rect">
            <a:avLst/>
          </a:prstGeo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61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Sélectionner des éléments avec JQuery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5" y="2142836"/>
            <a:ext cx="6095160" cy="4507345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7" y="445033"/>
            <a:ext cx="1952624" cy="195262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379" y="4308762"/>
            <a:ext cx="5557227" cy="2341419"/>
          </a:xfrm>
          <a:prstGeom prst="rect">
            <a:avLst/>
          </a:prstGeo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15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La méthode CSS()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115" y="2182353"/>
            <a:ext cx="2812200" cy="1678428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7" y="445033"/>
            <a:ext cx="1952624" cy="195262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2" y="2173637"/>
            <a:ext cx="3929415" cy="14095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642" y="2173637"/>
            <a:ext cx="5062877" cy="4462689"/>
          </a:xfrm>
          <a:prstGeom prst="rect">
            <a:avLst/>
          </a:prstGeo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FB6-B7E0-41F9-8E2F-7016E6ACDBC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46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9908</TotalTime>
  <Words>848</Words>
  <Application>Microsoft Office PowerPoint</Application>
  <PresentationFormat>Grand écran</PresentationFormat>
  <Paragraphs>148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Calibri</vt:lpstr>
      <vt:lpstr>Times New Roman</vt:lpstr>
      <vt:lpstr>Trebuchet MS</vt:lpstr>
      <vt:lpstr>Wingdings</vt:lpstr>
      <vt:lpstr>Berlin</vt:lpstr>
      <vt:lpstr>JQuery 3.5.1</vt:lpstr>
      <vt:lpstr>JQuery c’est quoi ?</vt:lpstr>
      <vt:lpstr>Comment intégrer JQuery à un projet Web ?</vt:lpstr>
      <vt:lpstr>Comment intégrer JQuery à un projet Web ?</vt:lpstr>
      <vt:lpstr>Mise en Œuvre de JQuery</vt:lpstr>
      <vt:lpstr>Les Paramètres de la fonction $()</vt:lpstr>
      <vt:lpstr>Sélectionner des éléments avec JQuery</vt:lpstr>
      <vt:lpstr>Sélectionner des éléments avec JQuery</vt:lpstr>
      <vt:lpstr>La méthode CSS()</vt:lpstr>
      <vt:lpstr>Les évènements en JQuery</vt:lpstr>
      <vt:lpstr>Les évènements en JQuery – La méthode on()</vt:lpstr>
      <vt:lpstr>Evènement et méthode css()</vt:lpstr>
      <vt:lpstr>Naviguer dans le DOM</vt:lpstr>
      <vt:lpstr>Naviguer dans le DOM : Exemple de Formulaire</vt:lpstr>
      <vt:lpstr>Naviguer dans le DOM : Exemple de Formulaire</vt:lpstr>
      <vt:lpstr>Naviguer dans le Dom et Modification des éléments</vt:lpstr>
      <vt:lpstr>Naviguer dans le Dom et Insertion d’éléments</vt:lpstr>
      <vt:lpstr>Naviguer dans le Dom et Insertion d’éléments</vt:lpstr>
      <vt:lpstr>Insertion de contenu avant ou après un élément</vt:lpstr>
      <vt:lpstr>Suppression d’éléments en JQuery</vt:lpstr>
      <vt:lpstr>Manipulation des Attributs en JQuery</vt:lpstr>
      <vt:lpstr>Manipulation de la Propriété d’un Attribut</vt:lpstr>
      <vt:lpstr>Manipulation de l’Attribut class</vt:lpstr>
      <vt:lpstr>AJAX avec JQuery</vt:lpstr>
      <vt:lpstr>AJAX avec JQuery : Fichier JSON</vt:lpstr>
      <vt:lpstr>Les autres méthodes JQuery pour AJAX</vt:lpstr>
      <vt:lpstr>Sérialisation de Formulaire</vt:lpstr>
      <vt:lpstr>Sérialisation de Formulaire</vt:lpstr>
      <vt:lpstr>Bibliographie 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3.4.1</dc:title>
  <dc:creator>Restoueix Alexandre</dc:creator>
  <cp:lastModifiedBy>Restoueix Alexandre</cp:lastModifiedBy>
  <cp:revision>88</cp:revision>
  <dcterms:created xsi:type="dcterms:W3CDTF">2019-12-05T15:12:12Z</dcterms:created>
  <dcterms:modified xsi:type="dcterms:W3CDTF">2020-10-20T20:09:24Z</dcterms:modified>
</cp:coreProperties>
</file>