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1"/>
  </p:sldMasterIdLst>
  <p:notesMasterIdLst>
    <p:notesMasterId r:id="rId23"/>
  </p:notesMasterIdLst>
  <p:sldIdLst>
    <p:sldId id="256" r:id="rId2"/>
    <p:sldId id="257" r:id="rId3"/>
    <p:sldId id="258" r:id="rId4"/>
    <p:sldId id="262" r:id="rId5"/>
    <p:sldId id="261" r:id="rId6"/>
    <p:sldId id="265" r:id="rId7"/>
    <p:sldId id="268" r:id="rId8"/>
    <p:sldId id="266" r:id="rId9"/>
    <p:sldId id="270" r:id="rId10"/>
    <p:sldId id="271" r:id="rId11"/>
    <p:sldId id="267" r:id="rId12"/>
    <p:sldId id="273" r:id="rId13"/>
    <p:sldId id="259" r:id="rId14"/>
    <p:sldId id="275" r:id="rId15"/>
    <p:sldId id="276" r:id="rId16"/>
    <p:sldId id="263" r:id="rId17"/>
    <p:sldId id="279" r:id="rId18"/>
    <p:sldId id="278" r:id="rId19"/>
    <p:sldId id="281" r:id="rId20"/>
    <p:sldId id="264" r:id="rId21"/>
    <p:sldId id="283"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F9D992-D5B9-4CA7-84F6-EEC596A6B8B4}" type="datetimeFigureOut">
              <a:rPr lang="fr-FR" smtClean="0"/>
              <a:t>02/07/2021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76E44F-6840-4F0F-85E0-20F2D96D7580}" type="slidenum">
              <a:rPr lang="fr-FR" smtClean="0"/>
              <a:t>‹N°›</a:t>
            </a:fld>
            <a:endParaRPr lang="fr-FR"/>
          </a:p>
        </p:txBody>
      </p:sp>
    </p:spTree>
    <p:extLst>
      <p:ext uri="{BB962C8B-B14F-4D97-AF65-F5344CB8AC3E}">
        <p14:creationId xmlns:p14="http://schemas.microsoft.com/office/powerpoint/2010/main" val="1477415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Un emprunt ne concerne qu’un seul exemplaire de livres. L’exemplaire peut être emprunté plusieurs fois</a:t>
            </a:r>
          </a:p>
        </p:txBody>
      </p:sp>
      <p:sp>
        <p:nvSpPr>
          <p:cNvPr id="4" name="Espace réservé du numéro de diapositive 3"/>
          <p:cNvSpPr>
            <a:spLocks noGrp="1"/>
          </p:cNvSpPr>
          <p:nvPr>
            <p:ph type="sldNum" sz="quarter" idx="5"/>
          </p:nvPr>
        </p:nvSpPr>
        <p:spPr/>
        <p:txBody>
          <a:bodyPr/>
          <a:lstStyle/>
          <a:p>
            <a:fld id="{AF76E44F-6840-4F0F-85E0-20F2D96D7580}" type="slidenum">
              <a:rPr lang="fr-FR" smtClean="0"/>
              <a:t>14</a:t>
            </a:fld>
            <a:endParaRPr lang="fr-FR"/>
          </a:p>
        </p:txBody>
      </p:sp>
    </p:spTree>
    <p:extLst>
      <p:ext uri="{BB962C8B-B14F-4D97-AF65-F5344CB8AC3E}">
        <p14:creationId xmlns:p14="http://schemas.microsoft.com/office/powerpoint/2010/main" val="2431227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Si 1,1 des 2 côtés, alors en principe on peut fusionner les 2 entités</a:t>
            </a:r>
          </a:p>
        </p:txBody>
      </p:sp>
      <p:sp>
        <p:nvSpPr>
          <p:cNvPr id="4" name="Espace réservé du numéro de diapositive 3"/>
          <p:cNvSpPr>
            <a:spLocks noGrp="1"/>
          </p:cNvSpPr>
          <p:nvPr>
            <p:ph type="sldNum" sz="quarter" idx="5"/>
          </p:nvPr>
        </p:nvSpPr>
        <p:spPr/>
        <p:txBody>
          <a:bodyPr/>
          <a:lstStyle/>
          <a:p>
            <a:fld id="{AF76E44F-6840-4F0F-85E0-20F2D96D7580}" type="slidenum">
              <a:rPr lang="fr-FR" smtClean="0"/>
              <a:t>18</a:t>
            </a:fld>
            <a:endParaRPr lang="fr-FR"/>
          </a:p>
        </p:txBody>
      </p:sp>
    </p:spTree>
    <p:extLst>
      <p:ext uri="{BB962C8B-B14F-4D97-AF65-F5344CB8AC3E}">
        <p14:creationId xmlns:p14="http://schemas.microsoft.com/office/powerpoint/2010/main" val="39644073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Alter table: modifier la table</a:t>
            </a:r>
          </a:p>
          <a:p>
            <a:r>
              <a:rPr lang="fr-FR" dirty="0"/>
              <a:t>On update on </a:t>
            </a:r>
            <a:r>
              <a:rPr lang="fr-FR" dirty="0" err="1"/>
              <a:t>delete</a:t>
            </a:r>
            <a:r>
              <a:rPr lang="fr-FR" dirty="0"/>
              <a:t> empêche la modification de </a:t>
            </a:r>
            <a:r>
              <a:rPr lang="fr-FR" dirty="0" err="1"/>
              <a:t>l’id</a:t>
            </a:r>
            <a:r>
              <a:rPr lang="fr-FR" dirty="0"/>
              <a:t> et la suppression de </a:t>
            </a:r>
            <a:r>
              <a:rPr lang="fr-FR" dirty="0" err="1"/>
              <a:t>l’id</a:t>
            </a:r>
            <a:r>
              <a:rPr lang="fr-FR" dirty="0"/>
              <a:t> dans la table client</a:t>
            </a:r>
          </a:p>
          <a:p>
            <a:r>
              <a:rPr lang="fr-FR" dirty="0" err="1"/>
              <a:t>Clustered</a:t>
            </a:r>
            <a:r>
              <a:rPr lang="fr-FR" dirty="0"/>
              <a:t> pour améliorer </a:t>
            </a:r>
            <a:r>
              <a:rPr lang="fr-FR"/>
              <a:t>les performances</a:t>
            </a:r>
            <a:endParaRPr lang="fr-FR" dirty="0"/>
          </a:p>
        </p:txBody>
      </p:sp>
      <p:sp>
        <p:nvSpPr>
          <p:cNvPr id="4" name="Espace réservé du numéro de diapositive 3"/>
          <p:cNvSpPr>
            <a:spLocks noGrp="1"/>
          </p:cNvSpPr>
          <p:nvPr>
            <p:ph type="sldNum" sz="quarter" idx="5"/>
          </p:nvPr>
        </p:nvSpPr>
        <p:spPr/>
        <p:txBody>
          <a:bodyPr/>
          <a:lstStyle/>
          <a:p>
            <a:fld id="{AF76E44F-6840-4F0F-85E0-20F2D96D7580}" type="slidenum">
              <a:rPr lang="fr-FR" smtClean="0"/>
              <a:t>21</a:t>
            </a:fld>
            <a:endParaRPr lang="fr-FR"/>
          </a:p>
        </p:txBody>
      </p:sp>
    </p:spTree>
    <p:extLst>
      <p:ext uri="{BB962C8B-B14F-4D97-AF65-F5344CB8AC3E}">
        <p14:creationId xmlns:p14="http://schemas.microsoft.com/office/powerpoint/2010/main" val="2583784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F7C193EB-0BD5-442D-B308-AC464A0382B6}" type="datetime1">
              <a:rPr lang="fr-FR" smtClean="0"/>
              <a:t>02/07/2021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FA02FF1-3DA4-4841-AA50-DB2E482C98AD}" type="slidenum">
              <a:rPr lang="fr-FR" smtClean="0"/>
              <a:t>‹N°›</a:t>
            </a:fld>
            <a:endParaRPr lang="fr-FR"/>
          </a:p>
        </p:txBody>
      </p:sp>
    </p:spTree>
    <p:extLst>
      <p:ext uri="{BB962C8B-B14F-4D97-AF65-F5344CB8AC3E}">
        <p14:creationId xmlns:p14="http://schemas.microsoft.com/office/powerpoint/2010/main" val="2199171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341ED7CD-F4D8-42F1-B6E1-6D7D50275698}" type="datetime1">
              <a:rPr lang="fr-FR" smtClean="0"/>
              <a:t>02/07/2021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FA02FF1-3DA4-4841-AA50-DB2E482C98AD}" type="slidenum">
              <a:rPr lang="fr-FR" smtClean="0"/>
              <a:t>‹N°›</a:t>
            </a:fld>
            <a:endParaRPr lang="fr-FR"/>
          </a:p>
        </p:txBody>
      </p:sp>
    </p:spTree>
    <p:extLst>
      <p:ext uri="{BB962C8B-B14F-4D97-AF65-F5344CB8AC3E}">
        <p14:creationId xmlns:p14="http://schemas.microsoft.com/office/powerpoint/2010/main" val="1119182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6D24D87F-2DCE-4035-888C-1B7497C0C8CE}" type="datetime1">
              <a:rPr lang="fr-FR" smtClean="0"/>
              <a:t>02/07/2021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FA02FF1-3DA4-4841-AA50-DB2E482C98AD}" type="slidenum">
              <a:rPr lang="fr-FR" smtClean="0"/>
              <a:t>‹N°›</a:t>
            </a:fld>
            <a:endParaRPr lang="fr-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6546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BBF5A43-9C31-4448-94F4-E5A9EE07CAA3}" type="datetime1">
              <a:rPr lang="fr-FR" smtClean="0"/>
              <a:t>02/07/2021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FA02FF1-3DA4-4841-AA50-DB2E482C98AD}" type="slidenum">
              <a:rPr lang="fr-FR" smtClean="0"/>
              <a:t>‹N°›</a:t>
            </a:fld>
            <a:endParaRPr lang="fr-FR"/>
          </a:p>
        </p:txBody>
      </p:sp>
    </p:spTree>
    <p:extLst>
      <p:ext uri="{BB962C8B-B14F-4D97-AF65-F5344CB8AC3E}">
        <p14:creationId xmlns:p14="http://schemas.microsoft.com/office/powerpoint/2010/main" val="39403584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11FB9AF3-62A5-44C9-A379-0F191E6E478A}" type="datetime1">
              <a:rPr lang="fr-FR" smtClean="0"/>
              <a:t>02/07/2021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FA02FF1-3DA4-4841-AA50-DB2E482C98AD}" type="slidenum">
              <a:rPr lang="fr-FR" smtClean="0"/>
              <a:t>‹N°›</a:t>
            </a:fld>
            <a:endParaRPr lang="fr-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441405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345A9A05-C724-488B-AD53-6E1B3F769B46}" type="datetime1">
              <a:rPr lang="fr-FR" smtClean="0"/>
              <a:t>02/07/2021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FA02FF1-3DA4-4841-AA50-DB2E482C98AD}" type="slidenum">
              <a:rPr lang="fr-FR" smtClean="0"/>
              <a:t>‹N°›</a:t>
            </a:fld>
            <a:endParaRPr lang="fr-FR"/>
          </a:p>
        </p:txBody>
      </p:sp>
    </p:spTree>
    <p:extLst>
      <p:ext uri="{BB962C8B-B14F-4D97-AF65-F5344CB8AC3E}">
        <p14:creationId xmlns:p14="http://schemas.microsoft.com/office/powerpoint/2010/main" val="7921371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8B54CC7-988D-4B72-986A-EC99E2FDA799}" type="datetime1">
              <a:rPr lang="fr-FR" smtClean="0"/>
              <a:t>02/07/2021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FA02FF1-3DA4-4841-AA50-DB2E482C98AD}" type="slidenum">
              <a:rPr lang="fr-FR" smtClean="0"/>
              <a:t>‹N°›</a:t>
            </a:fld>
            <a:endParaRPr lang="fr-FR"/>
          </a:p>
        </p:txBody>
      </p:sp>
    </p:spTree>
    <p:extLst>
      <p:ext uri="{BB962C8B-B14F-4D97-AF65-F5344CB8AC3E}">
        <p14:creationId xmlns:p14="http://schemas.microsoft.com/office/powerpoint/2010/main" val="7616804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9A098F2-423F-41C7-AD9B-DD09F4BC8473}" type="datetime1">
              <a:rPr lang="fr-FR" smtClean="0"/>
              <a:t>02/07/2021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FA02FF1-3DA4-4841-AA50-DB2E482C98AD}" type="slidenum">
              <a:rPr lang="fr-FR" smtClean="0"/>
              <a:t>‹N°›</a:t>
            </a:fld>
            <a:endParaRPr lang="fr-FR"/>
          </a:p>
        </p:txBody>
      </p:sp>
    </p:spTree>
    <p:extLst>
      <p:ext uri="{BB962C8B-B14F-4D97-AF65-F5344CB8AC3E}">
        <p14:creationId xmlns:p14="http://schemas.microsoft.com/office/powerpoint/2010/main" val="503413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F5A7756-BE5B-45BC-8970-97056BE04D98}" type="datetime1">
              <a:rPr lang="fr-FR" smtClean="0"/>
              <a:t>02/07/2021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FA02FF1-3DA4-4841-AA50-DB2E482C98AD}" type="slidenum">
              <a:rPr lang="fr-FR" smtClean="0"/>
              <a:t>‹N°›</a:t>
            </a:fld>
            <a:endParaRPr lang="fr-FR"/>
          </a:p>
        </p:txBody>
      </p:sp>
    </p:spTree>
    <p:extLst>
      <p:ext uri="{BB962C8B-B14F-4D97-AF65-F5344CB8AC3E}">
        <p14:creationId xmlns:p14="http://schemas.microsoft.com/office/powerpoint/2010/main" val="3152659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31570166-2499-4EFE-802A-D895263B968D}" type="datetime1">
              <a:rPr lang="fr-FR" smtClean="0"/>
              <a:t>02/07/2021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FA02FF1-3DA4-4841-AA50-DB2E482C98AD}" type="slidenum">
              <a:rPr lang="fr-FR" smtClean="0"/>
              <a:t>‹N°›</a:t>
            </a:fld>
            <a:endParaRPr lang="fr-FR"/>
          </a:p>
        </p:txBody>
      </p:sp>
    </p:spTree>
    <p:extLst>
      <p:ext uri="{BB962C8B-B14F-4D97-AF65-F5344CB8AC3E}">
        <p14:creationId xmlns:p14="http://schemas.microsoft.com/office/powerpoint/2010/main" val="3728205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CBEF643D-B1C4-422B-A2E6-9EB4A0519F31}" type="datetime1">
              <a:rPr lang="fr-FR" smtClean="0"/>
              <a:t>02/07/2021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FA02FF1-3DA4-4841-AA50-DB2E482C98AD}" type="slidenum">
              <a:rPr lang="fr-FR" smtClean="0"/>
              <a:t>‹N°›</a:t>
            </a:fld>
            <a:endParaRPr lang="fr-FR"/>
          </a:p>
        </p:txBody>
      </p:sp>
    </p:spTree>
    <p:extLst>
      <p:ext uri="{BB962C8B-B14F-4D97-AF65-F5344CB8AC3E}">
        <p14:creationId xmlns:p14="http://schemas.microsoft.com/office/powerpoint/2010/main" val="986546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97AAF1EB-F0B5-4177-9FD7-7634865BB464}" type="datetime1">
              <a:rPr lang="fr-FR" smtClean="0"/>
              <a:t>02/07/2021</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4FA02FF1-3DA4-4841-AA50-DB2E482C98AD}" type="slidenum">
              <a:rPr lang="fr-FR" smtClean="0"/>
              <a:t>‹N°›</a:t>
            </a:fld>
            <a:endParaRPr lang="fr-FR"/>
          </a:p>
        </p:txBody>
      </p:sp>
    </p:spTree>
    <p:extLst>
      <p:ext uri="{BB962C8B-B14F-4D97-AF65-F5344CB8AC3E}">
        <p14:creationId xmlns:p14="http://schemas.microsoft.com/office/powerpoint/2010/main" val="1353156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DA08C7F-418D-4AE5-AA53-79C02B0B5307}" type="datetime1">
              <a:rPr lang="fr-FR" smtClean="0"/>
              <a:t>02/07/2021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4FA02FF1-3DA4-4841-AA50-DB2E482C98AD}" type="slidenum">
              <a:rPr lang="fr-FR" smtClean="0"/>
              <a:t>‹N°›</a:t>
            </a:fld>
            <a:endParaRPr lang="fr-FR"/>
          </a:p>
        </p:txBody>
      </p:sp>
    </p:spTree>
    <p:extLst>
      <p:ext uri="{BB962C8B-B14F-4D97-AF65-F5344CB8AC3E}">
        <p14:creationId xmlns:p14="http://schemas.microsoft.com/office/powerpoint/2010/main" val="3475636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23D7FE-CCE5-498E-BBDF-89E0CE79978C}" type="datetime1">
              <a:rPr lang="fr-FR" smtClean="0"/>
              <a:t>02/07/2021</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4FA02FF1-3DA4-4841-AA50-DB2E482C98AD}" type="slidenum">
              <a:rPr lang="fr-FR" smtClean="0"/>
              <a:t>‹N°›</a:t>
            </a:fld>
            <a:endParaRPr lang="fr-FR"/>
          </a:p>
        </p:txBody>
      </p:sp>
    </p:spTree>
    <p:extLst>
      <p:ext uri="{BB962C8B-B14F-4D97-AF65-F5344CB8AC3E}">
        <p14:creationId xmlns:p14="http://schemas.microsoft.com/office/powerpoint/2010/main" val="1555005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202EC1D4-C428-490D-AC1B-5FFFE29D3019}" type="datetime1">
              <a:rPr lang="fr-FR" smtClean="0"/>
              <a:t>02/07/2021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FA02FF1-3DA4-4841-AA50-DB2E482C98AD}" type="slidenum">
              <a:rPr lang="fr-FR" smtClean="0"/>
              <a:t>‹N°›</a:t>
            </a:fld>
            <a:endParaRPr lang="fr-FR"/>
          </a:p>
        </p:txBody>
      </p:sp>
    </p:spTree>
    <p:extLst>
      <p:ext uri="{BB962C8B-B14F-4D97-AF65-F5344CB8AC3E}">
        <p14:creationId xmlns:p14="http://schemas.microsoft.com/office/powerpoint/2010/main" val="1274018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FA02FF1-3DA4-4841-AA50-DB2E482C98AD}" type="slidenum">
              <a:rPr lang="fr-FR" smtClean="0"/>
              <a:t>‹N°›</a:t>
            </a:fld>
            <a:endParaRPr lang="fr-FR"/>
          </a:p>
        </p:txBody>
      </p:sp>
      <p:sp>
        <p:nvSpPr>
          <p:cNvPr id="5" name="Date Placeholder 4"/>
          <p:cNvSpPr>
            <a:spLocks noGrp="1"/>
          </p:cNvSpPr>
          <p:nvPr>
            <p:ph type="dt" sz="half" idx="10"/>
          </p:nvPr>
        </p:nvSpPr>
        <p:spPr/>
        <p:txBody>
          <a:bodyPr/>
          <a:lstStyle/>
          <a:p>
            <a:fld id="{2264DB47-B958-4DCB-A17D-A2508B1546BA}" type="datetime1">
              <a:rPr lang="fr-FR" smtClean="0"/>
              <a:t>02/07/2021</a:t>
            </a:fld>
            <a:endParaRPr lang="fr-FR"/>
          </a:p>
        </p:txBody>
      </p:sp>
    </p:spTree>
    <p:extLst>
      <p:ext uri="{BB962C8B-B14F-4D97-AF65-F5344CB8AC3E}">
        <p14:creationId xmlns:p14="http://schemas.microsoft.com/office/powerpoint/2010/main" val="2776798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10B17FC-6D93-4BAC-BA8D-8D2D46BA6101}" type="datetime1">
              <a:rPr lang="fr-FR" smtClean="0"/>
              <a:t>02/07/2021</a:t>
            </a:fld>
            <a:endParaRPr lang="fr-F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FA02FF1-3DA4-4841-AA50-DB2E482C98AD}" type="slidenum">
              <a:rPr lang="fr-FR" smtClean="0"/>
              <a:t>‹N°›</a:t>
            </a:fld>
            <a:endParaRPr lang="fr-FR"/>
          </a:p>
        </p:txBody>
      </p:sp>
    </p:spTree>
    <p:extLst>
      <p:ext uri="{BB962C8B-B14F-4D97-AF65-F5344CB8AC3E}">
        <p14:creationId xmlns:p14="http://schemas.microsoft.com/office/powerpoint/2010/main" val="395372945"/>
      </p:ext>
    </p:extLst>
  </p:cSld>
  <p:clrMap bg1="lt1" tx1="dk1" bg2="lt2" tx2="dk2" accent1="accent1" accent2="accent2" accent3="accent3" accent4="accent4" accent5="accent5" accent6="accent6" hlink="hlink" folHlink="folHlink"/>
  <p:sldLayoutIdLst>
    <p:sldLayoutId id="2147483905" r:id="rId1"/>
    <p:sldLayoutId id="2147483906" r:id="rId2"/>
    <p:sldLayoutId id="2147483907" r:id="rId3"/>
    <p:sldLayoutId id="2147483908" r:id="rId4"/>
    <p:sldLayoutId id="2147483909" r:id="rId5"/>
    <p:sldLayoutId id="2147483910" r:id="rId6"/>
    <p:sldLayoutId id="2147483911" r:id="rId7"/>
    <p:sldLayoutId id="2147483912" r:id="rId8"/>
    <p:sldLayoutId id="2147483913" r:id="rId9"/>
    <p:sldLayoutId id="2147483914" r:id="rId10"/>
    <p:sldLayoutId id="2147483915" r:id="rId11"/>
    <p:sldLayoutId id="2147483916" r:id="rId12"/>
    <p:sldLayoutId id="2147483917" r:id="rId13"/>
    <p:sldLayoutId id="2147483918" r:id="rId14"/>
    <p:sldLayoutId id="2147483919" r:id="rId15"/>
    <p:sldLayoutId id="2147483920"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base-de-donnees.com/entite/"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a:extLst>
              <a:ext uri="{FF2B5EF4-FFF2-40B4-BE49-F238E27FC236}">
                <a16:creationId xmlns:a16="http://schemas.microsoft.com/office/drawing/2014/main" id="{7A3BBAB8-7417-43EF-A524-4B9BB013E9E7}"/>
              </a:ext>
            </a:extLst>
          </p:cNvPr>
          <p:cNvSpPr txBox="1">
            <a:spLocks/>
          </p:cNvSpPr>
          <p:nvPr/>
        </p:nvSpPr>
        <p:spPr>
          <a:xfrm>
            <a:off x="2844798" y="2023531"/>
            <a:ext cx="6815669" cy="1515533"/>
          </a:xfrm>
          <a:prstGeom prst="rect">
            <a:avLst/>
          </a:prstGeom>
          <a:effectLst/>
        </p:spPr>
        <p:txBody>
          <a:bodyPr vert="horz" lIns="91440" tIns="45720" rIns="91440" bIns="45720" rtlCol="0" anchor="b">
            <a:normAutofit fontScale="97500" lnSpcReduction="10000"/>
          </a:bodyPr>
          <a:lstStyle>
            <a:lvl1pPr algn="ctr" defTabSz="457200" rtl="0" eaLnBrk="1" latinLnBrk="0" hangingPunct="1">
              <a:spcBef>
                <a:spcPct val="0"/>
              </a:spcBef>
              <a:buNone/>
              <a:defRPr sz="5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9600" dirty="0"/>
              <a:t>MERISE</a:t>
            </a:r>
          </a:p>
        </p:txBody>
      </p:sp>
      <p:sp>
        <p:nvSpPr>
          <p:cNvPr id="2" name="Espace réservé du numéro de diapositive 1">
            <a:extLst>
              <a:ext uri="{FF2B5EF4-FFF2-40B4-BE49-F238E27FC236}">
                <a16:creationId xmlns:a16="http://schemas.microsoft.com/office/drawing/2014/main" id="{DA6B9250-E29C-463A-BC3F-727720C25F33}"/>
              </a:ext>
            </a:extLst>
          </p:cNvPr>
          <p:cNvSpPr>
            <a:spLocks noGrp="1"/>
          </p:cNvSpPr>
          <p:nvPr>
            <p:ph type="sldNum" sz="quarter" idx="12"/>
          </p:nvPr>
        </p:nvSpPr>
        <p:spPr/>
        <p:txBody>
          <a:bodyPr/>
          <a:lstStyle/>
          <a:p>
            <a:fld id="{4FA02FF1-3DA4-4841-AA50-DB2E482C98AD}" type="slidenum">
              <a:rPr lang="fr-FR" smtClean="0"/>
              <a:t>1</a:t>
            </a:fld>
            <a:endParaRPr lang="fr-FR"/>
          </a:p>
        </p:txBody>
      </p:sp>
    </p:spTree>
    <p:extLst>
      <p:ext uri="{BB962C8B-B14F-4D97-AF65-F5344CB8AC3E}">
        <p14:creationId xmlns:p14="http://schemas.microsoft.com/office/powerpoint/2010/main" val="42264518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2577B1-1D49-4F4C-BBD6-2E2AD8BC7F07}"/>
              </a:ext>
            </a:extLst>
          </p:cNvPr>
          <p:cNvSpPr>
            <a:spLocks noGrp="1"/>
          </p:cNvSpPr>
          <p:nvPr>
            <p:ph type="title"/>
          </p:nvPr>
        </p:nvSpPr>
        <p:spPr/>
        <p:txBody>
          <a:bodyPr/>
          <a:lstStyle/>
          <a:p>
            <a:r>
              <a:rPr lang="fr-FR" dirty="0"/>
              <a:t>Exercice</a:t>
            </a:r>
          </a:p>
        </p:txBody>
      </p:sp>
      <p:sp>
        <p:nvSpPr>
          <p:cNvPr id="3" name="Espace réservé du contenu 2">
            <a:extLst>
              <a:ext uri="{FF2B5EF4-FFF2-40B4-BE49-F238E27FC236}">
                <a16:creationId xmlns:a16="http://schemas.microsoft.com/office/drawing/2014/main" id="{CD07E1CD-353C-4DBE-BB8F-067F4F83039C}"/>
              </a:ext>
            </a:extLst>
          </p:cNvPr>
          <p:cNvSpPr>
            <a:spLocks noGrp="1"/>
          </p:cNvSpPr>
          <p:nvPr>
            <p:ph idx="1"/>
          </p:nvPr>
        </p:nvSpPr>
        <p:spPr>
          <a:xfrm>
            <a:off x="492803" y="1251751"/>
            <a:ext cx="9112837" cy="1098526"/>
          </a:xfrm>
        </p:spPr>
        <p:txBody>
          <a:bodyPr>
            <a:normAutofit/>
          </a:bodyPr>
          <a:lstStyle/>
          <a:p>
            <a:r>
              <a:rPr lang="fr-FR" dirty="0"/>
              <a:t>Le responsable du « Stanley Hôtel » a validé les règles de gestion du site de réservation. Ecrivez le dictionnaire de données</a:t>
            </a:r>
          </a:p>
        </p:txBody>
      </p:sp>
      <p:sp>
        <p:nvSpPr>
          <p:cNvPr id="4" name="Espace réservé du numéro de diapositive 3">
            <a:extLst>
              <a:ext uri="{FF2B5EF4-FFF2-40B4-BE49-F238E27FC236}">
                <a16:creationId xmlns:a16="http://schemas.microsoft.com/office/drawing/2014/main" id="{979559E5-DA9F-4F21-85B9-3DCD25B227FB}"/>
              </a:ext>
            </a:extLst>
          </p:cNvPr>
          <p:cNvSpPr>
            <a:spLocks noGrp="1"/>
          </p:cNvSpPr>
          <p:nvPr>
            <p:ph type="sldNum" sz="quarter" idx="12"/>
          </p:nvPr>
        </p:nvSpPr>
        <p:spPr/>
        <p:txBody>
          <a:bodyPr/>
          <a:lstStyle/>
          <a:p>
            <a:fld id="{4FA02FF1-3DA4-4841-AA50-DB2E482C98AD}" type="slidenum">
              <a:rPr lang="fr-FR" smtClean="0"/>
              <a:t>10</a:t>
            </a:fld>
            <a:endParaRPr lang="fr-FR"/>
          </a:p>
        </p:txBody>
      </p:sp>
    </p:spTree>
    <p:extLst>
      <p:ext uri="{BB962C8B-B14F-4D97-AF65-F5344CB8AC3E}">
        <p14:creationId xmlns:p14="http://schemas.microsoft.com/office/powerpoint/2010/main" val="3934051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E48618F-6BAE-4F68-A532-8C1FA4341078}"/>
              </a:ext>
            </a:extLst>
          </p:cNvPr>
          <p:cNvSpPr>
            <a:spLocks noGrp="1"/>
          </p:cNvSpPr>
          <p:nvPr>
            <p:ph type="title"/>
          </p:nvPr>
        </p:nvSpPr>
        <p:spPr>
          <a:xfrm>
            <a:off x="91408" y="201443"/>
            <a:ext cx="6664499" cy="668570"/>
          </a:xfrm>
        </p:spPr>
        <p:txBody>
          <a:bodyPr/>
          <a:lstStyle/>
          <a:p>
            <a:r>
              <a:rPr lang="fr-FR" dirty="0"/>
              <a:t>Dépendances entre les données</a:t>
            </a:r>
          </a:p>
        </p:txBody>
      </p:sp>
      <p:sp>
        <p:nvSpPr>
          <p:cNvPr id="3" name="Espace réservé du contenu 2">
            <a:extLst>
              <a:ext uri="{FF2B5EF4-FFF2-40B4-BE49-F238E27FC236}">
                <a16:creationId xmlns:a16="http://schemas.microsoft.com/office/drawing/2014/main" id="{0800D838-5152-4D64-8175-D51824381A63}"/>
              </a:ext>
            </a:extLst>
          </p:cNvPr>
          <p:cNvSpPr>
            <a:spLocks noGrp="1"/>
          </p:cNvSpPr>
          <p:nvPr>
            <p:ph idx="1"/>
          </p:nvPr>
        </p:nvSpPr>
        <p:spPr>
          <a:xfrm>
            <a:off x="5772003" y="1038688"/>
            <a:ext cx="5637320" cy="5280734"/>
          </a:xfrm>
        </p:spPr>
        <p:txBody>
          <a:bodyPr>
            <a:normAutofit/>
          </a:bodyPr>
          <a:lstStyle/>
          <a:p>
            <a:r>
              <a:rPr lang="fr-FR" dirty="0"/>
              <a:t>Définition: On dit que, entre deux ensembles A et B, il existe une </a:t>
            </a:r>
            <a:r>
              <a:rPr lang="fr-FR" dirty="0">
                <a:solidFill>
                  <a:srgbClr val="FF0000"/>
                </a:solidFill>
              </a:rPr>
              <a:t>dépendance fonctionnelle </a:t>
            </a:r>
            <a:r>
              <a:rPr lang="fr-FR" dirty="0"/>
              <a:t>si à un élément (a) de A ne correspond qu'un élément (b) de B.</a:t>
            </a:r>
          </a:p>
          <a:p>
            <a:r>
              <a:rPr lang="fr-FR" dirty="0"/>
              <a:t>Exemple: </a:t>
            </a:r>
          </a:p>
          <a:p>
            <a:pPr lvl="1">
              <a:buFont typeface="Arial" panose="020B0604020202020204" pitchFamily="34" charset="0"/>
              <a:buChar char="•"/>
            </a:pPr>
            <a:r>
              <a:rPr lang="fr-FR" dirty="0"/>
              <a:t>Dépendance au sein d’une même entité : N° d’adhérent correspond la civilité, le nom, le prénom, l’adresse, le téléphone, le mail et la date d’adhésion</a:t>
            </a:r>
          </a:p>
          <a:p>
            <a:pPr lvl="1">
              <a:buFont typeface="Arial" panose="020B0604020202020204" pitchFamily="34" charset="0"/>
              <a:buChar char="•"/>
            </a:pPr>
            <a:r>
              <a:rPr lang="fr-FR" dirty="0"/>
              <a:t>Dépendance entre 2 entités: un prêt correspond à un seul adhérent</a:t>
            </a:r>
          </a:p>
        </p:txBody>
      </p:sp>
      <p:pic>
        <p:nvPicPr>
          <p:cNvPr id="4" name="Espace réservé du contenu 4">
            <a:extLst>
              <a:ext uri="{FF2B5EF4-FFF2-40B4-BE49-F238E27FC236}">
                <a16:creationId xmlns:a16="http://schemas.microsoft.com/office/drawing/2014/main" id="{A2D9BE37-1513-4A2C-9304-E6402547DD96}"/>
              </a:ext>
            </a:extLst>
          </p:cNvPr>
          <p:cNvPicPr>
            <a:picLocks noChangeAspect="1"/>
          </p:cNvPicPr>
          <p:nvPr/>
        </p:nvPicPr>
        <p:blipFill>
          <a:blip r:embed="rId2"/>
          <a:stretch>
            <a:fillRect/>
          </a:stretch>
        </p:blipFill>
        <p:spPr>
          <a:xfrm>
            <a:off x="355106" y="870013"/>
            <a:ext cx="5353236" cy="5895562"/>
          </a:xfrm>
          <a:prstGeom prst="rect">
            <a:avLst/>
          </a:prstGeom>
        </p:spPr>
      </p:pic>
      <p:sp>
        <p:nvSpPr>
          <p:cNvPr id="5" name="Espace réservé du numéro de diapositive 4">
            <a:extLst>
              <a:ext uri="{FF2B5EF4-FFF2-40B4-BE49-F238E27FC236}">
                <a16:creationId xmlns:a16="http://schemas.microsoft.com/office/drawing/2014/main" id="{37993C10-5CAC-43D1-BAFC-7C880DB2B157}"/>
              </a:ext>
            </a:extLst>
          </p:cNvPr>
          <p:cNvSpPr>
            <a:spLocks noGrp="1"/>
          </p:cNvSpPr>
          <p:nvPr>
            <p:ph type="sldNum" sz="quarter" idx="12"/>
          </p:nvPr>
        </p:nvSpPr>
        <p:spPr/>
        <p:txBody>
          <a:bodyPr/>
          <a:lstStyle/>
          <a:p>
            <a:fld id="{4FA02FF1-3DA4-4841-AA50-DB2E482C98AD}" type="slidenum">
              <a:rPr lang="fr-FR" smtClean="0"/>
              <a:t>11</a:t>
            </a:fld>
            <a:endParaRPr lang="fr-FR"/>
          </a:p>
        </p:txBody>
      </p:sp>
    </p:spTree>
    <p:extLst>
      <p:ext uri="{BB962C8B-B14F-4D97-AF65-F5344CB8AC3E}">
        <p14:creationId xmlns:p14="http://schemas.microsoft.com/office/powerpoint/2010/main" val="2293105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2577B1-1D49-4F4C-BBD6-2E2AD8BC7F07}"/>
              </a:ext>
            </a:extLst>
          </p:cNvPr>
          <p:cNvSpPr>
            <a:spLocks noGrp="1"/>
          </p:cNvSpPr>
          <p:nvPr>
            <p:ph type="title"/>
          </p:nvPr>
        </p:nvSpPr>
        <p:spPr>
          <a:xfrm>
            <a:off x="162430" y="103573"/>
            <a:ext cx="4817363" cy="660400"/>
          </a:xfrm>
        </p:spPr>
        <p:txBody>
          <a:bodyPr/>
          <a:lstStyle/>
          <a:p>
            <a:r>
              <a:rPr lang="fr-FR" dirty="0"/>
              <a:t>Exercice</a:t>
            </a:r>
          </a:p>
        </p:txBody>
      </p:sp>
      <p:sp>
        <p:nvSpPr>
          <p:cNvPr id="3" name="Espace réservé du contenu 2">
            <a:extLst>
              <a:ext uri="{FF2B5EF4-FFF2-40B4-BE49-F238E27FC236}">
                <a16:creationId xmlns:a16="http://schemas.microsoft.com/office/drawing/2014/main" id="{CD07E1CD-353C-4DBE-BB8F-067F4F83039C}"/>
              </a:ext>
            </a:extLst>
          </p:cNvPr>
          <p:cNvSpPr>
            <a:spLocks noGrp="1"/>
          </p:cNvSpPr>
          <p:nvPr>
            <p:ph idx="1"/>
          </p:nvPr>
        </p:nvSpPr>
        <p:spPr>
          <a:xfrm>
            <a:off x="687121" y="1127957"/>
            <a:ext cx="5153395" cy="807868"/>
          </a:xfrm>
        </p:spPr>
        <p:txBody>
          <a:bodyPr>
            <a:normAutofit/>
          </a:bodyPr>
          <a:lstStyle/>
          <a:p>
            <a:r>
              <a:rPr lang="fr-FR" dirty="0"/>
              <a:t>Trouvez les </a:t>
            </a:r>
            <a:r>
              <a:rPr lang="fr-FR" dirty="0">
                <a:solidFill>
                  <a:srgbClr val="FF0000"/>
                </a:solidFill>
              </a:rPr>
              <a:t>dépendances fonctionnelles </a:t>
            </a:r>
            <a:r>
              <a:rPr lang="fr-FR" dirty="0"/>
              <a:t>du « Stanley Hôtel »</a:t>
            </a:r>
          </a:p>
        </p:txBody>
      </p:sp>
      <p:sp>
        <p:nvSpPr>
          <p:cNvPr id="4" name="Espace réservé du numéro de diapositive 3">
            <a:extLst>
              <a:ext uri="{FF2B5EF4-FFF2-40B4-BE49-F238E27FC236}">
                <a16:creationId xmlns:a16="http://schemas.microsoft.com/office/drawing/2014/main" id="{466B7C0A-BBB9-40C1-9056-FA6252A9A56D}"/>
              </a:ext>
            </a:extLst>
          </p:cNvPr>
          <p:cNvSpPr>
            <a:spLocks noGrp="1"/>
          </p:cNvSpPr>
          <p:nvPr>
            <p:ph type="sldNum" sz="quarter" idx="12"/>
          </p:nvPr>
        </p:nvSpPr>
        <p:spPr/>
        <p:txBody>
          <a:bodyPr/>
          <a:lstStyle/>
          <a:p>
            <a:fld id="{4FA02FF1-3DA4-4841-AA50-DB2E482C98AD}" type="slidenum">
              <a:rPr lang="fr-FR" smtClean="0"/>
              <a:t>12</a:t>
            </a:fld>
            <a:endParaRPr lang="fr-FR"/>
          </a:p>
        </p:txBody>
      </p:sp>
    </p:spTree>
    <p:extLst>
      <p:ext uri="{BB962C8B-B14F-4D97-AF65-F5344CB8AC3E}">
        <p14:creationId xmlns:p14="http://schemas.microsoft.com/office/powerpoint/2010/main" val="18791363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1A81E7-B62E-49AC-BB73-624D831D569C}"/>
              </a:ext>
            </a:extLst>
          </p:cNvPr>
          <p:cNvSpPr>
            <a:spLocks noGrp="1"/>
          </p:cNvSpPr>
          <p:nvPr>
            <p:ph type="title"/>
          </p:nvPr>
        </p:nvSpPr>
        <p:spPr/>
        <p:txBody>
          <a:bodyPr/>
          <a:lstStyle/>
          <a:p>
            <a:r>
              <a:rPr lang="fr-FR" dirty="0"/>
              <a:t>MCD (</a:t>
            </a:r>
            <a:r>
              <a:rPr lang="fr-FR" sz="3600" dirty="0">
                <a:solidFill>
                  <a:srgbClr val="FF0000"/>
                </a:solidFill>
                <a:latin typeface="Arial" panose="020B0604020202020204" pitchFamily="34" charset="0"/>
              </a:rPr>
              <a:t>M</a:t>
            </a:r>
            <a:r>
              <a:rPr lang="fr-FR" sz="3600" dirty="0">
                <a:latin typeface="Arial" panose="020B0604020202020204" pitchFamily="34" charset="0"/>
              </a:rPr>
              <a:t>odèle </a:t>
            </a:r>
            <a:r>
              <a:rPr lang="fr-FR" sz="3600" dirty="0">
                <a:solidFill>
                  <a:srgbClr val="FF0000"/>
                </a:solidFill>
                <a:latin typeface="Arial" panose="020B0604020202020204" pitchFamily="34" charset="0"/>
              </a:rPr>
              <a:t>C</a:t>
            </a:r>
            <a:r>
              <a:rPr lang="fr-FR" sz="3600" dirty="0">
                <a:latin typeface="Arial" panose="020B0604020202020204" pitchFamily="34" charset="0"/>
              </a:rPr>
              <a:t>onceptuel des </a:t>
            </a:r>
            <a:r>
              <a:rPr lang="fr-FR" sz="3600" dirty="0">
                <a:solidFill>
                  <a:srgbClr val="FF0000"/>
                </a:solidFill>
                <a:latin typeface="Arial" panose="020B0604020202020204" pitchFamily="34" charset="0"/>
              </a:rPr>
              <a:t>D</a:t>
            </a:r>
            <a:r>
              <a:rPr lang="fr-FR" sz="3600" dirty="0">
                <a:latin typeface="Arial" panose="020B0604020202020204" pitchFamily="34" charset="0"/>
              </a:rPr>
              <a:t>onnées)</a:t>
            </a:r>
            <a:endParaRPr lang="fr-FR" dirty="0"/>
          </a:p>
        </p:txBody>
      </p:sp>
      <p:sp>
        <p:nvSpPr>
          <p:cNvPr id="3" name="Espace réservé du contenu 2">
            <a:extLst>
              <a:ext uri="{FF2B5EF4-FFF2-40B4-BE49-F238E27FC236}">
                <a16:creationId xmlns:a16="http://schemas.microsoft.com/office/drawing/2014/main" id="{0A2089BA-2F5A-46BA-99BF-3BB4B07FEAD8}"/>
              </a:ext>
            </a:extLst>
          </p:cNvPr>
          <p:cNvSpPr>
            <a:spLocks noGrp="1"/>
          </p:cNvSpPr>
          <p:nvPr>
            <p:ph idx="1"/>
          </p:nvPr>
        </p:nvSpPr>
        <p:spPr>
          <a:xfrm>
            <a:off x="677334" y="1491612"/>
            <a:ext cx="10410876" cy="3704948"/>
          </a:xfrm>
        </p:spPr>
        <p:txBody>
          <a:bodyPr>
            <a:normAutofit fontScale="92500" lnSpcReduction="20000"/>
          </a:bodyPr>
          <a:lstStyle/>
          <a:p>
            <a:r>
              <a:rPr lang="fr-FR" sz="2000" dirty="0">
                <a:latin typeface="Arial" panose="020B0604020202020204" pitchFamily="34" charset="0"/>
              </a:rPr>
              <a:t>Représentation graphique qui permet de comprendre comment les différents éléments sont liés entre eux à l’aide de diagrammes </a:t>
            </a:r>
          </a:p>
          <a:p>
            <a:endParaRPr lang="fr-FR" sz="2000" dirty="0">
              <a:latin typeface="Arial" panose="020B0604020202020204" pitchFamily="34" charset="0"/>
            </a:endParaRPr>
          </a:p>
          <a:p>
            <a:r>
              <a:rPr lang="fr-FR" sz="2000" b="1" dirty="0">
                <a:solidFill>
                  <a:srgbClr val="00B0F0"/>
                </a:solidFill>
                <a:latin typeface="Arial" panose="020B0604020202020204" pitchFamily="34" charset="0"/>
              </a:rPr>
              <a:t>Les </a:t>
            </a:r>
            <a:r>
              <a:rPr lang="fr-FR" sz="2100" b="1" dirty="0">
                <a:solidFill>
                  <a:srgbClr val="00B0F0"/>
                </a:solidFill>
                <a:latin typeface="Arial" panose="020B0604020202020204" pitchFamily="34" charset="0"/>
                <a:hlinkClick r:id="rId2">
                  <a:extLst>
                    <a:ext uri="{A12FA001-AC4F-418D-AE19-62706E023703}">
                      <ahyp:hlinkClr xmlns:ahyp="http://schemas.microsoft.com/office/drawing/2018/hyperlinkcolor" xmlns="" val="tx"/>
                    </a:ext>
                  </a:extLst>
                </a:hlinkClick>
              </a:rPr>
              <a:t>entités</a:t>
            </a:r>
            <a:r>
              <a:rPr lang="fr-FR" sz="2000" b="1" dirty="0">
                <a:solidFill>
                  <a:srgbClr val="00B0F0"/>
                </a:solidFill>
                <a:latin typeface="Arial" panose="020B0604020202020204" pitchFamily="34" charset="0"/>
              </a:rPr>
              <a:t>: </a:t>
            </a:r>
            <a:r>
              <a:rPr lang="fr-FR" sz="2000" dirty="0">
                <a:latin typeface="Arial" panose="020B0604020202020204" pitchFamily="34" charset="0"/>
              </a:rPr>
              <a:t>1 rectangle = 1 objet (table de la BD) ;</a:t>
            </a:r>
          </a:p>
          <a:p>
            <a:endParaRPr lang="fr-FR" sz="2000" dirty="0">
              <a:latin typeface="Arial" panose="020B0604020202020204" pitchFamily="34" charset="0"/>
            </a:endParaRPr>
          </a:p>
          <a:p>
            <a:r>
              <a:rPr lang="fr-FR" sz="2000" b="1" dirty="0">
                <a:solidFill>
                  <a:srgbClr val="00B0F0"/>
                </a:solidFill>
                <a:latin typeface="Arial" panose="020B0604020202020204" pitchFamily="34" charset="0"/>
              </a:rPr>
              <a:t>Les propriétés: </a:t>
            </a:r>
            <a:r>
              <a:rPr lang="fr-FR" sz="2000" dirty="0">
                <a:latin typeface="Arial" panose="020B0604020202020204" pitchFamily="34" charset="0"/>
              </a:rPr>
              <a:t>liste des données de l’entité ;</a:t>
            </a:r>
          </a:p>
          <a:p>
            <a:endParaRPr lang="fr-FR" sz="2000" dirty="0">
              <a:latin typeface="Arial" panose="020B0604020202020204" pitchFamily="34" charset="0"/>
            </a:endParaRPr>
          </a:p>
          <a:p>
            <a:r>
              <a:rPr lang="fr-FR" sz="2000" b="1" dirty="0">
                <a:solidFill>
                  <a:srgbClr val="00B0F0"/>
                </a:solidFill>
                <a:latin typeface="Arial" panose="020B0604020202020204" pitchFamily="34" charset="0"/>
              </a:rPr>
              <a:t>Les relations: </a:t>
            </a:r>
            <a:r>
              <a:rPr lang="fr-FR" sz="2000" dirty="0">
                <a:latin typeface="Arial" panose="020B0604020202020204" pitchFamily="34" charset="0"/>
              </a:rPr>
              <a:t>expliquent et précisent comment les entités sont reliées entre elles (les ovales avec leurs « pattes » qui se rattachent aux entités) ;</a:t>
            </a:r>
          </a:p>
          <a:p>
            <a:endParaRPr lang="fr-FR" sz="2000" dirty="0">
              <a:latin typeface="Arial" panose="020B0604020202020204" pitchFamily="34" charset="0"/>
            </a:endParaRPr>
          </a:p>
          <a:p>
            <a:r>
              <a:rPr lang="fr-FR" sz="2000" b="1" dirty="0">
                <a:solidFill>
                  <a:srgbClr val="00B0F0"/>
                </a:solidFill>
                <a:latin typeface="Arial" panose="020B0604020202020204" pitchFamily="34" charset="0"/>
              </a:rPr>
              <a:t>Les cardinalités: </a:t>
            </a:r>
            <a:r>
              <a:rPr lang="fr-FR" sz="2000" dirty="0">
                <a:latin typeface="Arial" panose="020B0604020202020204" pitchFamily="34" charset="0"/>
              </a:rPr>
              <a:t>les petits chiffres au dessous des « pattes ».</a:t>
            </a:r>
          </a:p>
          <a:p>
            <a:endParaRPr lang="fr-FR" sz="2000" dirty="0">
              <a:latin typeface="Arial" panose="020B0604020202020204" pitchFamily="34" charset="0"/>
            </a:endParaRPr>
          </a:p>
          <a:p>
            <a:pPr marL="0" indent="0">
              <a:buNone/>
            </a:pPr>
            <a:endParaRPr lang="fr-FR" sz="2000" dirty="0">
              <a:latin typeface="Arial" panose="020B0604020202020204" pitchFamily="34" charset="0"/>
            </a:endParaRPr>
          </a:p>
        </p:txBody>
      </p:sp>
      <p:pic>
        <p:nvPicPr>
          <p:cNvPr id="7" name="Image 6">
            <a:extLst>
              <a:ext uri="{FF2B5EF4-FFF2-40B4-BE49-F238E27FC236}">
                <a16:creationId xmlns:a16="http://schemas.microsoft.com/office/drawing/2014/main" id="{36470579-CF50-4907-A3B6-DA5482A7ABDC}"/>
              </a:ext>
            </a:extLst>
          </p:cNvPr>
          <p:cNvPicPr>
            <a:picLocks noChangeAspect="1"/>
          </p:cNvPicPr>
          <p:nvPr/>
        </p:nvPicPr>
        <p:blipFill>
          <a:blip r:embed="rId3"/>
          <a:stretch>
            <a:fillRect/>
          </a:stretch>
        </p:blipFill>
        <p:spPr>
          <a:xfrm>
            <a:off x="2931660" y="5196560"/>
            <a:ext cx="4887007" cy="1362265"/>
          </a:xfrm>
          <a:prstGeom prst="rect">
            <a:avLst/>
          </a:prstGeom>
        </p:spPr>
      </p:pic>
      <p:sp>
        <p:nvSpPr>
          <p:cNvPr id="4" name="Espace réservé du numéro de diapositive 3">
            <a:extLst>
              <a:ext uri="{FF2B5EF4-FFF2-40B4-BE49-F238E27FC236}">
                <a16:creationId xmlns:a16="http://schemas.microsoft.com/office/drawing/2014/main" id="{8F33656C-B56C-4943-A75A-0025465D064E}"/>
              </a:ext>
            </a:extLst>
          </p:cNvPr>
          <p:cNvSpPr>
            <a:spLocks noGrp="1"/>
          </p:cNvSpPr>
          <p:nvPr>
            <p:ph type="sldNum" sz="quarter" idx="12"/>
          </p:nvPr>
        </p:nvSpPr>
        <p:spPr/>
        <p:txBody>
          <a:bodyPr/>
          <a:lstStyle/>
          <a:p>
            <a:fld id="{4FA02FF1-3DA4-4841-AA50-DB2E482C98AD}" type="slidenum">
              <a:rPr lang="fr-FR" smtClean="0"/>
              <a:t>13</a:t>
            </a:fld>
            <a:endParaRPr lang="fr-FR"/>
          </a:p>
        </p:txBody>
      </p:sp>
    </p:spTree>
    <p:extLst>
      <p:ext uri="{BB962C8B-B14F-4D97-AF65-F5344CB8AC3E}">
        <p14:creationId xmlns:p14="http://schemas.microsoft.com/office/powerpoint/2010/main" val="29070700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D631AC-80F5-462A-9DA3-2548F10C004B}"/>
              </a:ext>
            </a:extLst>
          </p:cNvPr>
          <p:cNvSpPr>
            <a:spLocks noGrp="1"/>
          </p:cNvSpPr>
          <p:nvPr>
            <p:ph type="title"/>
          </p:nvPr>
        </p:nvSpPr>
        <p:spPr>
          <a:xfrm>
            <a:off x="677334" y="609600"/>
            <a:ext cx="8596668" cy="715347"/>
          </a:xfrm>
        </p:spPr>
        <p:txBody>
          <a:bodyPr/>
          <a:lstStyle/>
          <a:p>
            <a:r>
              <a:rPr lang="fr-FR" dirty="0"/>
              <a:t>Exemple</a:t>
            </a:r>
          </a:p>
        </p:txBody>
      </p:sp>
      <p:pic>
        <p:nvPicPr>
          <p:cNvPr id="9" name="Image 8">
            <a:extLst>
              <a:ext uri="{FF2B5EF4-FFF2-40B4-BE49-F238E27FC236}">
                <a16:creationId xmlns:a16="http://schemas.microsoft.com/office/drawing/2014/main" id="{462CE39C-11C1-45A9-AB0C-AC809BD80BF6}"/>
              </a:ext>
            </a:extLst>
          </p:cNvPr>
          <p:cNvPicPr>
            <a:picLocks noChangeAspect="1"/>
          </p:cNvPicPr>
          <p:nvPr/>
        </p:nvPicPr>
        <p:blipFill>
          <a:blip r:embed="rId3"/>
          <a:stretch>
            <a:fillRect/>
          </a:stretch>
        </p:blipFill>
        <p:spPr>
          <a:xfrm>
            <a:off x="3097763" y="242322"/>
            <a:ext cx="7244722" cy="6254156"/>
          </a:xfrm>
          <a:prstGeom prst="rect">
            <a:avLst/>
          </a:prstGeom>
        </p:spPr>
      </p:pic>
      <p:sp>
        <p:nvSpPr>
          <p:cNvPr id="3" name="Espace réservé du numéro de diapositive 2">
            <a:extLst>
              <a:ext uri="{FF2B5EF4-FFF2-40B4-BE49-F238E27FC236}">
                <a16:creationId xmlns:a16="http://schemas.microsoft.com/office/drawing/2014/main" id="{DE2AB8DC-017E-4A10-8F5D-E4B128C71EA9}"/>
              </a:ext>
            </a:extLst>
          </p:cNvPr>
          <p:cNvSpPr>
            <a:spLocks noGrp="1"/>
          </p:cNvSpPr>
          <p:nvPr>
            <p:ph type="sldNum" sz="quarter" idx="12"/>
          </p:nvPr>
        </p:nvSpPr>
        <p:spPr/>
        <p:txBody>
          <a:bodyPr/>
          <a:lstStyle/>
          <a:p>
            <a:fld id="{4FA02FF1-3DA4-4841-AA50-DB2E482C98AD}" type="slidenum">
              <a:rPr lang="fr-FR" smtClean="0"/>
              <a:t>14</a:t>
            </a:fld>
            <a:endParaRPr lang="fr-FR"/>
          </a:p>
        </p:txBody>
      </p:sp>
    </p:spTree>
    <p:extLst>
      <p:ext uri="{BB962C8B-B14F-4D97-AF65-F5344CB8AC3E}">
        <p14:creationId xmlns:p14="http://schemas.microsoft.com/office/powerpoint/2010/main" val="28463254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2577B1-1D49-4F4C-BBD6-2E2AD8BC7F07}"/>
              </a:ext>
            </a:extLst>
          </p:cNvPr>
          <p:cNvSpPr>
            <a:spLocks noGrp="1"/>
          </p:cNvSpPr>
          <p:nvPr>
            <p:ph type="title"/>
          </p:nvPr>
        </p:nvSpPr>
        <p:spPr/>
        <p:txBody>
          <a:bodyPr/>
          <a:lstStyle/>
          <a:p>
            <a:r>
              <a:rPr lang="fr-FR" dirty="0"/>
              <a:t>Exercice</a:t>
            </a:r>
          </a:p>
        </p:txBody>
      </p:sp>
      <p:sp>
        <p:nvSpPr>
          <p:cNvPr id="3" name="Espace réservé du contenu 2">
            <a:extLst>
              <a:ext uri="{FF2B5EF4-FFF2-40B4-BE49-F238E27FC236}">
                <a16:creationId xmlns:a16="http://schemas.microsoft.com/office/drawing/2014/main" id="{CD07E1CD-353C-4DBE-BB8F-067F4F83039C}"/>
              </a:ext>
            </a:extLst>
          </p:cNvPr>
          <p:cNvSpPr>
            <a:spLocks noGrp="1"/>
          </p:cNvSpPr>
          <p:nvPr>
            <p:ph idx="1"/>
          </p:nvPr>
        </p:nvSpPr>
        <p:spPr>
          <a:xfrm>
            <a:off x="492803" y="1251751"/>
            <a:ext cx="9112837" cy="577049"/>
          </a:xfrm>
        </p:spPr>
        <p:txBody>
          <a:bodyPr>
            <a:normAutofit/>
          </a:bodyPr>
          <a:lstStyle/>
          <a:p>
            <a:r>
              <a:rPr lang="fr-FR" dirty="0"/>
              <a:t>Ecrire le MCD du « Stanley Hôtel »</a:t>
            </a:r>
          </a:p>
        </p:txBody>
      </p:sp>
      <p:sp>
        <p:nvSpPr>
          <p:cNvPr id="4" name="Espace réservé du numéro de diapositive 3">
            <a:extLst>
              <a:ext uri="{FF2B5EF4-FFF2-40B4-BE49-F238E27FC236}">
                <a16:creationId xmlns:a16="http://schemas.microsoft.com/office/drawing/2014/main" id="{D2397672-ED16-403B-8DAA-2B6046EE795B}"/>
              </a:ext>
            </a:extLst>
          </p:cNvPr>
          <p:cNvSpPr>
            <a:spLocks noGrp="1"/>
          </p:cNvSpPr>
          <p:nvPr>
            <p:ph type="sldNum" sz="quarter" idx="12"/>
          </p:nvPr>
        </p:nvSpPr>
        <p:spPr/>
        <p:txBody>
          <a:bodyPr/>
          <a:lstStyle/>
          <a:p>
            <a:fld id="{4FA02FF1-3DA4-4841-AA50-DB2E482C98AD}" type="slidenum">
              <a:rPr lang="fr-FR" smtClean="0"/>
              <a:t>15</a:t>
            </a:fld>
            <a:endParaRPr lang="fr-FR"/>
          </a:p>
        </p:txBody>
      </p:sp>
    </p:spTree>
    <p:extLst>
      <p:ext uri="{BB962C8B-B14F-4D97-AF65-F5344CB8AC3E}">
        <p14:creationId xmlns:p14="http://schemas.microsoft.com/office/powerpoint/2010/main" val="11697438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CC1010-7142-4990-97B5-69A7D8417AAB}"/>
              </a:ext>
            </a:extLst>
          </p:cNvPr>
          <p:cNvSpPr>
            <a:spLocks noGrp="1"/>
          </p:cNvSpPr>
          <p:nvPr>
            <p:ph type="title"/>
          </p:nvPr>
        </p:nvSpPr>
        <p:spPr/>
        <p:txBody>
          <a:bodyPr/>
          <a:lstStyle/>
          <a:p>
            <a:r>
              <a:rPr lang="fr-FR" dirty="0"/>
              <a:t>Sommaire	</a:t>
            </a:r>
          </a:p>
        </p:txBody>
      </p:sp>
      <p:sp>
        <p:nvSpPr>
          <p:cNvPr id="3" name="Espace réservé du contenu 2">
            <a:extLst>
              <a:ext uri="{FF2B5EF4-FFF2-40B4-BE49-F238E27FC236}">
                <a16:creationId xmlns:a16="http://schemas.microsoft.com/office/drawing/2014/main" id="{7C57F943-8069-41DE-9206-3FCC9A6D21C4}"/>
              </a:ext>
            </a:extLst>
          </p:cNvPr>
          <p:cNvSpPr>
            <a:spLocks noGrp="1"/>
          </p:cNvSpPr>
          <p:nvPr>
            <p:ph idx="1"/>
          </p:nvPr>
        </p:nvSpPr>
        <p:spPr/>
        <p:txBody>
          <a:bodyPr/>
          <a:lstStyle/>
          <a:p>
            <a:r>
              <a:rPr lang="fr-FR" dirty="0">
                <a:solidFill>
                  <a:srgbClr val="002060"/>
                </a:solidFill>
              </a:rPr>
              <a:t>1 </a:t>
            </a:r>
            <a:r>
              <a:rPr lang="fr-FR" dirty="0"/>
              <a:t>– MCD (</a:t>
            </a:r>
            <a:r>
              <a:rPr lang="fr-FR" dirty="0">
                <a:solidFill>
                  <a:srgbClr val="FF0000"/>
                </a:solidFill>
              </a:rPr>
              <a:t>M</a:t>
            </a:r>
            <a:r>
              <a:rPr lang="fr-FR" dirty="0"/>
              <a:t>odèle </a:t>
            </a:r>
            <a:r>
              <a:rPr lang="fr-FR" dirty="0">
                <a:solidFill>
                  <a:srgbClr val="FF0000"/>
                </a:solidFill>
              </a:rPr>
              <a:t>C</a:t>
            </a:r>
            <a:r>
              <a:rPr lang="fr-FR" dirty="0"/>
              <a:t>onceptuel de </a:t>
            </a:r>
            <a:r>
              <a:rPr lang="fr-FR" dirty="0">
                <a:solidFill>
                  <a:srgbClr val="FF0000"/>
                </a:solidFill>
              </a:rPr>
              <a:t>D</a:t>
            </a:r>
            <a:r>
              <a:rPr lang="fr-FR" dirty="0"/>
              <a:t>onnées)</a:t>
            </a:r>
          </a:p>
          <a:p>
            <a:r>
              <a:rPr lang="fr-FR" dirty="0">
                <a:solidFill>
                  <a:schemeClr val="accent1">
                    <a:lumMod val="75000"/>
                  </a:schemeClr>
                </a:solidFill>
              </a:rPr>
              <a:t>2 – MLD (</a:t>
            </a:r>
            <a:r>
              <a:rPr lang="fr-FR" dirty="0">
                <a:solidFill>
                  <a:srgbClr val="FF0000"/>
                </a:solidFill>
              </a:rPr>
              <a:t>M</a:t>
            </a:r>
            <a:r>
              <a:rPr lang="fr-FR" dirty="0">
                <a:solidFill>
                  <a:schemeClr val="accent1">
                    <a:lumMod val="75000"/>
                  </a:schemeClr>
                </a:solidFill>
              </a:rPr>
              <a:t>odèle </a:t>
            </a:r>
            <a:r>
              <a:rPr lang="fr-FR" dirty="0">
                <a:solidFill>
                  <a:srgbClr val="FF0000"/>
                </a:solidFill>
              </a:rPr>
              <a:t>L</a:t>
            </a:r>
            <a:r>
              <a:rPr lang="fr-FR" dirty="0">
                <a:solidFill>
                  <a:schemeClr val="accent1">
                    <a:lumMod val="75000"/>
                  </a:schemeClr>
                </a:solidFill>
              </a:rPr>
              <a:t>ogique de </a:t>
            </a:r>
            <a:r>
              <a:rPr lang="fr-FR" dirty="0">
                <a:solidFill>
                  <a:srgbClr val="FF0000"/>
                </a:solidFill>
              </a:rPr>
              <a:t>D</a:t>
            </a:r>
            <a:r>
              <a:rPr lang="fr-FR" dirty="0">
                <a:solidFill>
                  <a:schemeClr val="accent1">
                    <a:lumMod val="75000"/>
                  </a:schemeClr>
                </a:solidFill>
              </a:rPr>
              <a:t>onnées)</a:t>
            </a:r>
          </a:p>
          <a:p>
            <a:r>
              <a:rPr lang="fr-FR" dirty="0"/>
              <a:t>3 – Création de la BD</a:t>
            </a:r>
          </a:p>
          <a:p>
            <a:endParaRPr lang="fr-FR" dirty="0"/>
          </a:p>
        </p:txBody>
      </p:sp>
      <p:sp>
        <p:nvSpPr>
          <p:cNvPr id="4" name="Espace réservé du numéro de diapositive 3">
            <a:extLst>
              <a:ext uri="{FF2B5EF4-FFF2-40B4-BE49-F238E27FC236}">
                <a16:creationId xmlns:a16="http://schemas.microsoft.com/office/drawing/2014/main" id="{D60839F7-FA55-4F1B-B3ED-BEF86EDCE33E}"/>
              </a:ext>
            </a:extLst>
          </p:cNvPr>
          <p:cNvSpPr>
            <a:spLocks noGrp="1"/>
          </p:cNvSpPr>
          <p:nvPr>
            <p:ph type="sldNum" sz="quarter" idx="12"/>
          </p:nvPr>
        </p:nvSpPr>
        <p:spPr/>
        <p:txBody>
          <a:bodyPr/>
          <a:lstStyle/>
          <a:p>
            <a:fld id="{4FA02FF1-3DA4-4841-AA50-DB2E482C98AD}" type="slidenum">
              <a:rPr lang="fr-FR" smtClean="0"/>
              <a:t>16</a:t>
            </a:fld>
            <a:endParaRPr lang="fr-FR"/>
          </a:p>
        </p:txBody>
      </p:sp>
    </p:spTree>
    <p:extLst>
      <p:ext uri="{BB962C8B-B14F-4D97-AF65-F5344CB8AC3E}">
        <p14:creationId xmlns:p14="http://schemas.microsoft.com/office/powerpoint/2010/main" val="2267402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BE72F3-B17A-479D-A63B-35AEB3C45EA7}"/>
              </a:ext>
            </a:extLst>
          </p:cNvPr>
          <p:cNvSpPr>
            <a:spLocks noGrp="1"/>
          </p:cNvSpPr>
          <p:nvPr>
            <p:ph type="title"/>
          </p:nvPr>
        </p:nvSpPr>
        <p:spPr>
          <a:xfrm>
            <a:off x="1295402" y="982132"/>
            <a:ext cx="9601196" cy="935445"/>
          </a:xfrm>
        </p:spPr>
        <p:txBody>
          <a:bodyPr/>
          <a:lstStyle/>
          <a:p>
            <a:r>
              <a:rPr lang="fr-FR" dirty="0"/>
              <a:t>Définitions</a:t>
            </a:r>
          </a:p>
        </p:txBody>
      </p:sp>
      <p:sp>
        <p:nvSpPr>
          <p:cNvPr id="3" name="Espace réservé du contenu 2">
            <a:extLst>
              <a:ext uri="{FF2B5EF4-FFF2-40B4-BE49-F238E27FC236}">
                <a16:creationId xmlns:a16="http://schemas.microsoft.com/office/drawing/2014/main" id="{9F8C7BD4-D655-48FB-948A-A39A199E53E7}"/>
              </a:ext>
            </a:extLst>
          </p:cNvPr>
          <p:cNvSpPr>
            <a:spLocks noGrp="1"/>
          </p:cNvSpPr>
          <p:nvPr>
            <p:ph idx="1"/>
          </p:nvPr>
        </p:nvSpPr>
        <p:spPr>
          <a:xfrm>
            <a:off x="677333" y="2160589"/>
            <a:ext cx="9194635" cy="3880773"/>
          </a:xfrm>
        </p:spPr>
        <p:txBody>
          <a:bodyPr>
            <a:normAutofit/>
          </a:bodyPr>
          <a:lstStyle/>
          <a:p>
            <a:r>
              <a:rPr lang="fr-FR" b="1" i="1" dirty="0">
                <a:solidFill>
                  <a:srgbClr val="00B0F0"/>
                </a:solidFill>
                <a:effectLst/>
                <a:latin typeface="Arial" panose="020B0604020202020204" pitchFamily="34" charset="0"/>
              </a:rPr>
              <a:t>MLD</a:t>
            </a:r>
            <a:r>
              <a:rPr lang="fr-FR" b="1" i="1" dirty="0">
                <a:effectLst/>
                <a:latin typeface="Arial" panose="020B0604020202020204" pitchFamily="34" charset="0"/>
              </a:rPr>
              <a:t> (</a:t>
            </a:r>
            <a:r>
              <a:rPr lang="fr-FR" b="1" i="1" dirty="0">
                <a:solidFill>
                  <a:srgbClr val="FF0000"/>
                </a:solidFill>
                <a:effectLst/>
                <a:latin typeface="Arial" panose="020B0604020202020204" pitchFamily="34" charset="0"/>
              </a:rPr>
              <a:t>M</a:t>
            </a:r>
            <a:r>
              <a:rPr lang="fr-FR" b="1" i="1" dirty="0">
                <a:effectLst/>
                <a:latin typeface="Arial" panose="020B0604020202020204" pitchFamily="34" charset="0"/>
              </a:rPr>
              <a:t>odèle </a:t>
            </a:r>
            <a:r>
              <a:rPr lang="fr-FR" b="1" i="1" dirty="0">
                <a:solidFill>
                  <a:srgbClr val="FF0000"/>
                </a:solidFill>
                <a:effectLst/>
                <a:latin typeface="Arial" panose="020B0604020202020204" pitchFamily="34" charset="0"/>
              </a:rPr>
              <a:t>L</a:t>
            </a:r>
            <a:r>
              <a:rPr lang="fr-FR" b="1" i="1" dirty="0">
                <a:effectLst/>
                <a:latin typeface="Arial" panose="020B0604020202020204" pitchFamily="34" charset="0"/>
              </a:rPr>
              <a:t>ogique de </a:t>
            </a:r>
            <a:r>
              <a:rPr lang="fr-FR" b="1" i="1" dirty="0">
                <a:solidFill>
                  <a:srgbClr val="FF0000"/>
                </a:solidFill>
                <a:latin typeface="Arial" panose="020B0604020202020204" pitchFamily="34" charset="0"/>
              </a:rPr>
              <a:t>D</a:t>
            </a:r>
            <a:r>
              <a:rPr lang="fr-FR" b="1" i="1" dirty="0">
                <a:latin typeface="Arial" panose="020B0604020202020204" pitchFamily="34" charset="0"/>
              </a:rPr>
              <a:t>onnées) : </a:t>
            </a:r>
            <a:r>
              <a:rPr lang="fr-FR" dirty="0">
                <a:latin typeface="Arial" panose="020B0604020202020204" pitchFamily="34" charset="0"/>
              </a:rPr>
              <a:t>c</a:t>
            </a:r>
            <a:r>
              <a:rPr lang="fr-FR" dirty="0">
                <a:effectLst/>
                <a:latin typeface="Arial" panose="020B0604020202020204" pitchFamily="34" charset="0"/>
              </a:rPr>
              <a:t>omposé uniquement de relations. </a:t>
            </a:r>
          </a:p>
          <a:p>
            <a:endParaRPr lang="fr-FR" dirty="0">
              <a:effectLst/>
              <a:latin typeface="Arial" panose="020B0604020202020204" pitchFamily="34" charset="0"/>
            </a:endParaRPr>
          </a:p>
          <a:p>
            <a:r>
              <a:rPr lang="fr-FR" b="1" i="1" dirty="0">
                <a:solidFill>
                  <a:srgbClr val="00B0F0"/>
                </a:solidFill>
                <a:latin typeface="Arial" panose="020B0604020202020204" pitchFamily="34" charset="0"/>
              </a:rPr>
              <a:t>Clé primaire</a:t>
            </a:r>
            <a:r>
              <a:rPr lang="fr-FR" b="1" i="1" dirty="0">
                <a:latin typeface="Arial" panose="020B0604020202020204" pitchFamily="34" charset="0"/>
              </a:rPr>
              <a:t>: </a:t>
            </a:r>
            <a:r>
              <a:rPr lang="fr-FR" dirty="0">
                <a:latin typeface="Arial" panose="020B0604020202020204" pitchFamily="34" charset="0"/>
              </a:rPr>
              <a:t>identifiant qui </a:t>
            </a:r>
            <a:r>
              <a:rPr lang="fr-FR" dirty="0"/>
              <a:t>permet d'identifier de manière unique un enregistrement dans une table</a:t>
            </a:r>
          </a:p>
          <a:p>
            <a:endParaRPr lang="fr-FR" dirty="0">
              <a:latin typeface="Arial" panose="020B0604020202020204" pitchFamily="34" charset="0"/>
            </a:endParaRPr>
          </a:p>
          <a:p>
            <a:r>
              <a:rPr lang="fr-FR" b="1" i="1" dirty="0">
                <a:solidFill>
                  <a:srgbClr val="00B0F0"/>
                </a:solidFill>
                <a:effectLst/>
                <a:latin typeface="Arial" panose="020B0604020202020204" pitchFamily="34" charset="0"/>
              </a:rPr>
              <a:t>Clé étrangère</a:t>
            </a:r>
            <a:r>
              <a:rPr lang="fr-FR" b="1" i="1" dirty="0">
                <a:effectLst/>
                <a:latin typeface="Arial" panose="020B0604020202020204" pitchFamily="34" charset="0"/>
              </a:rPr>
              <a:t>: </a:t>
            </a:r>
            <a:r>
              <a:rPr lang="fr-FR" dirty="0"/>
              <a:t>contrainte qui garantit l'intégrité référentielle entre deux tables (pour faire simple, c’est la clé primaire issue d’une autre table)</a:t>
            </a:r>
            <a:endParaRPr lang="fr-FR" dirty="0">
              <a:effectLst/>
              <a:latin typeface="Arial" panose="020B0604020202020204" pitchFamily="34" charset="0"/>
            </a:endParaRPr>
          </a:p>
          <a:p>
            <a:endParaRPr lang="fr-FR" dirty="0">
              <a:latin typeface="Arial" panose="020B0604020202020204" pitchFamily="34" charset="0"/>
            </a:endParaRPr>
          </a:p>
          <a:p>
            <a:endParaRPr lang="fr-FR" dirty="0">
              <a:latin typeface="Arial" panose="020B0604020202020204" pitchFamily="34" charset="0"/>
            </a:endParaRPr>
          </a:p>
          <a:p>
            <a:pPr marL="457200" lvl="1" indent="0">
              <a:buNone/>
            </a:pPr>
            <a:endParaRPr lang="fr-FR" dirty="0">
              <a:latin typeface="Arial" panose="020B0604020202020204" pitchFamily="34" charset="0"/>
            </a:endParaRPr>
          </a:p>
          <a:p>
            <a:pPr marL="457200" lvl="1" indent="0">
              <a:buNone/>
            </a:pPr>
            <a:endParaRPr lang="fr-FR" dirty="0">
              <a:latin typeface="Arial" panose="020B0604020202020204" pitchFamily="34" charset="0"/>
            </a:endParaRPr>
          </a:p>
        </p:txBody>
      </p:sp>
      <p:sp>
        <p:nvSpPr>
          <p:cNvPr id="4" name="Espace réservé du numéro de diapositive 3">
            <a:extLst>
              <a:ext uri="{FF2B5EF4-FFF2-40B4-BE49-F238E27FC236}">
                <a16:creationId xmlns:a16="http://schemas.microsoft.com/office/drawing/2014/main" id="{08B26BCE-95E2-4233-82B7-49A48BBC66DA}"/>
              </a:ext>
            </a:extLst>
          </p:cNvPr>
          <p:cNvSpPr>
            <a:spLocks noGrp="1"/>
          </p:cNvSpPr>
          <p:nvPr>
            <p:ph type="sldNum" sz="quarter" idx="12"/>
          </p:nvPr>
        </p:nvSpPr>
        <p:spPr/>
        <p:txBody>
          <a:bodyPr/>
          <a:lstStyle/>
          <a:p>
            <a:fld id="{4FA02FF1-3DA4-4841-AA50-DB2E482C98AD}" type="slidenum">
              <a:rPr lang="fr-FR" smtClean="0"/>
              <a:t>17</a:t>
            </a:fld>
            <a:endParaRPr lang="fr-FR"/>
          </a:p>
        </p:txBody>
      </p:sp>
    </p:spTree>
    <p:extLst>
      <p:ext uri="{BB962C8B-B14F-4D97-AF65-F5344CB8AC3E}">
        <p14:creationId xmlns:p14="http://schemas.microsoft.com/office/powerpoint/2010/main" val="37516894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66FD87-895A-477B-AF7B-0FC7786DCA87}"/>
              </a:ext>
            </a:extLst>
          </p:cNvPr>
          <p:cNvSpPr>
            <a:spLocks noGrp="1"/>
          </p:cNvSpPr>
          <p:nvPr>
            <p:ph type="title"/>
          </p:nvPr>
        </p:nvSpPr>
        <p:spPr>
          <a:xfrm>
            <a:off x="348861" y="156731"/>
            <a:ext cx="8596668" cy="659907"/>
          </a:xfrm>
        </p:spPr>
        <p:txBody>
          <a:bodyPr>
            <a:normAutofit fontScale="90000"/>
          </a:bodyPr>
          <a:lstStyle/>
          <a:p>
            <a:r>
              <a:rPr lang="fr-FR" dirty="0">
                <a:solidFill>
                  <a:schemeClr val="accent1">
                    <a:lumMod val="75000"/>
                  </a:schemeClr>
                </a:solidFill>
              </a:rPr>
              <a:t>MLD (</a:t>
            </a:r>
            <a:r>
              <a:rPr lang="fr-FR" dirty="0">
                <a:solidFill>
                  <a:srgbClr val="FF0000"/>
                </a:solidFill>
              </a:rPr>
              <a:t>M</a:t>
            </a:r>
            <a:r>
              <a:rPr lang="fr-FR" dirty="0">
                <a:solidFill>
                  <a:schemeClr val="accent1">
                    <a:lumMod val="75000"/>
                  </a:schemeClr>
                </a:solidFill>
              </a:rPr>
              <a:t>odèle </a:t>
            </a:r>
            <a:r>
              <a:rPr lang="fr-FR" dirty="0">
                <a:solidFill>
                  <a:srgbClr val="FF0000"/>
                </a:solidFill>
              </a:rPr>
              <a:t>L</a:t>
            </a:r>
            <a:r>
              <a:rPr lang="fr-FR" dirty="0">
                <a:solidFill>
                  <a:schemeClr val="accent1">
                    <a:lumMod val="75000"/>
                  </a:schemeClr>
                </a:solidFill>
              </a:rPr>
              <a:t>ogique de </a:t>
            </a:r>
            <a:r>
              <a:rPr lang="fr-FR" dirty="0">
                <a:solidFill>
                  <a:srgbClr val="FF0000"/>
                </a:solidFill>
              </a:rPr>
              <a:t>D</a:t>
            </a:r>
            <a:r>
              <a:rPr lang="fr-FR" dirty="0">
                <a:solidFill>
                  <a:schemeClr val="accent1">
                    <a:lumMod val="75000"/>
                  </a:schemeClr>
                </a:solidFill>
              </a:rPr>
              <a:t>onnées)</a:t>
            </a:r>
            <a:br>
              <a:rPr lang="fr-FR" dirty="0">
                <a:solidFill>
                  <a:schemeClr val="accent1">
                    <a:lumMod val="75000"/>
                  </a:schemeClr>
                </a:solidFill>
              </a:rPr>
            </a:br>
            <a:endParaRPr lang="fr-FR" dirty="0"/>
          </a:p>
        </p:txBody>
      </p:sp>
      <p:sp>
        <p:nvSpPr>
          <p:cNvPr id="3" name="Espace réservé du contenu 2">
            <a:extLst>
              <a:ext uri="{FF2B5EF4-FFF2-40B4-BE49-F238E27FC236}">
                <a16:creationId xmlns:a16="http://schemas.microsoft.com/office/drawing/2014/main" id="{5EA5090C-7B94-4F0A-B8C6-3BD04CB16120}"/>
              </a:ext>
            </a:extLst>
          </p:cNvPr>
          <p:cNvSpPr>
            <a:spLocks noGrp="1"/>
          </p:cNvSpPr>
          <p:nvPr>
            <p:ph idx="1"/>
          </p:nvPr>
        </p:nvSpPr>
        <p:spPr>
          <a:xfrm>
            <a:off x="348861" y="816638"/>
            <a:ext cx="10561795" cy="2848423"/>
          </a:xfrm>
        </p:spPr>
        <p:txBody>
          <a:bodyPr>
            <a:normAutofit/>
          </a:bodyPr>
          <a:lstStyle/>
          <a:p>
            <a:r>
              <a:rPr lang="fr-FR" dirty="0">
                <a:effectLst/>
                <a:latin typeface="Arial" panose="020B0604020202020204" pitchFamily="34" charset="0"/>
              </a:rPr>
              <a:t>Créé avec les relations issues des entités du MCD, et certaines associations </a:t>
            </a:r>
          </a:p>
          <a:p>
            <a:r>
              <a:rPr lang="fr-FR" dirty="0">
                <a:effectLst/>
                <a:latin typeface="Arial" panose="020B0604020202020204" pitchFamily="34" charset="0"/>
              </a:rPr>
              <a:t>Règles de transformation:</a:t>
            </a:r>
          </a:p>
          <a:p>
            <a:pPr lvl="1">
              <a:buFont typeface="Arial" panose="020B0604020202020204" pitchFamily="34" charset="0"/>
              <a:buChar char="•"/>
            </a:pPr>
            <a:r>
              <a:rPr lang="fr-FR" dirty="0">
                <a:effectLst/>
                <a:latin typeface="Arial" panose="020B0604020202020204" pitchFamily="34" charset="0"/>
              </a:rPr>
              <a:t>En règle générale, toute entité du MCD devient </a:t>
            </a:r>
            <a:r>
              <a:rPr lang="fr-FR">
                <a:effectLst/>
                <a:latin typeface="Arial" panose="020B0604020202020204" pitchFamily="34" charset="0"/>
              </a:rPr>
              <a:t>une </a:t>
            </a:r>
            <a:r>
              <a:rPr lang="fr-FR" smtClean="0">
                <a:effectLst/>
                <a:latin typeface="Arial" panose="020B0604020202020204" pitchFamily="34" charset="0"/>
              </a:rPr>
              <a:t>table </a:t>
            </a:r>
            <a:r>
              <a:rPr lang="fr-FR" dirty="0">
                <a:effectLst/>
                <a:latin typeface="Arial" panose="020B0604020202020204" pitchFamily="34" charset="0"/>
              </a:rPr>
              <a:t>dont la clef est l'identifiant de cette entité. </a:t>
            </a:r>
          </a:p>
          <a:p>
            <a:pPr lvl="1">
              <a:buFont typeface="Arial" panose="020B0604020202020204" pitchFamily="34" charset="0"/>
              <a:buChar char="•"/>
            </a:pPr>
            <a:r>
              <a:rPr lang="fr-FR" dirty="0">
                <a:effectLst/>
                <a:latin typeface="Arial" panose="020B0604020202020204" pitchFamily="34" charset="0"/>
              </a:rPr>
              <a:t>Transformation d’une association</a:t>
            </a:r>
          </a:p>
          <a:p>
            <a:pPr lvl="2">
              <a:buFont typeface="Wingdings" panose="05000000000000000000" pitchFamily="2" charset="2"/>
              <a:buChar char="v"/>
            </a:pPr>
            <a:r>
              <a:rPr lang="fr-FR" dirty="0">
                <a:effectLst/>
                <a:latin typeface="Arial" panose="020B0604020202020204" pitchFamily="34" charset="0"/>
              </a:rPr>
              <a:t>ayant des cardinalités 1,1: ajout d’une clé étrangère dans la relation qui correspond à l'entité se situant du côté de cette cardinalité 1,1. Cette clé étrangère sera la clé de la relation correspondant à la seconde entité reliée par l'association</a:t>
            </a:r>
          </a:p>
          <a:p>
            <a:pPr lvl="2">
              <a:buFont typeface="Wingdings" panose="05000000000000000000" pitchFamily="2" charset="2"/>
              <a:buChar char="v"/>
            </a:pPr>
            <a:r>
              <a:rPr lang="fr-FR" dirty="0">
                <a:effectLst/>
                <a:latin typeface="Arial" panose="020B0604020202020204" pitchFamily="34" charset="0"/>
              </a:rPr>
              <a:t>Sinon l’association devient une relation dont la clef est constituée des identifiants des entités reliées par cette association. Ces identifiants seront donc également des clefs étrangères respectives. </a:t>
            </a:r>
          </a:p>
          <a:p>
            <a:pPr lvl="2">
              <a:buFont typeface="Wingdings" panose="05000000000000000000" pitchFamily="2" charset="2"/>
              <a:buChar char="v"/>
            </a:pPr>
            <a:endParaRPr lang="fr-FR" dirty="0"/>
          </a:p>
        </p:txBody>
      </p:sp>
      <p:pic>
        <p:nvPicPr>
          <p:cNvPr id="5" name="Image 4">
            <a:extLst>
              <a:ext uri="{FF2B5EF4-FFF2-40B4-BE49-F238E27FC236}">
                <a16:creationId xmlns:a16="http://schemas.microsoft.com/office/drawing/2014/main" id="{E97062F8-2B65-4176-AAD1-53EC7AC09734}"/>
              </a:ext>
            </a:extLst>
          </p:cNvPr>
          <p:cNvPicPr>
            <a:picLocks noChangeAspect="1"/>
          </p:cNvPicPr>
          <p:nvPr/>
        </p:nvPicPr>
        <p:blipFill>
          <a:blip r:embed="rId3"/>
          <a:stretch>
            <a:fillRect/>
          </a:stretch>
        </p:blipFill>
        <p:spPr>
          <a:xfrm>
            <a:off x="348861" y="3665061"/>
            <a:ext cx="5747139" cy="2795933"/>
          </a:xfrm>
          <a:prstGeom prst="rect">
            <a:avLst/>
          </a:prstGeom>
        </p:spPr>
      </p:pic>
      <p:pic>
        <p:nvPicPr>
          <p:cNvPr id="7" name="Image 6">
            <a:extLst>
              <a:ext uri="{FF2B5EF4-FFF2-40B4-BE49-F238E27FC236}">
                <a16:creationId xmlns:a16="http://schemas.microsoft.com/office/drawing/2014/main" id="{6144C027-162F-4AC8-BB6B-92EDCE15835E}"/>
              </a:ext>
            </a:extLst>
          </p:cNvPr>
          <p:cNvPicPr>
            <a:picLocks noChangeAspect="1"/>
          </p:cNvPicPr>
          <p:nvPr/>
        </p:nvPicPr>
        <p:blipFill>
          <a:blip r:embed="rId4"/>
          <a:stretch>
            <a:fillRect/>
          </a:stretch>
        </p:blipFill>
        <p:spPr>
          <a:xfrm>
            <a:off x="6248626" y="3665061"/>
            <a:ext cx="5943374" cy="3234717"/>
          </a:xfrm>
          <a:prstGeom prst="rect">
            <a:avLst/>
          </a:prstGeom>
        </p:spPr>
      </p:pic>
      <p:sp>
        <p:nvSpPr>
          <p:cNvPr id="4" name="Espace réservé du numéro de diapositive 3">
            <a:extLst>
              <a:ext uri="{FF2B5EF4-FFF2-40B4-BE49-F238E27FC236}">
                <a16:creationId xmlns:a16="http://schemas.microsoft.com/office/drawing/2014/main" id="{BBA5FCAC-7D90-47C0-84C9-8510121AD6D9}"/>
              </a:ext>
            </a:extLst>
          </p:cNvPr>
          <p:cNvSpPr>
            <a:spLocks noGrp="1"/>
          </p:cNvSpPr>
          <p:nvPr>
            <p:ph type="sldNum" sz="quarter" idx="12"/>
          </p:nvPr>
        </p:nvSpPr>
        <p:spPr>
          <a:xfrm>
            <a:off x="8536974" y="126105"/>
            <a:ext cx="683339" cy="365125"/>
          </a:xfrm>
        </p:spPr>
        <p:txBody>
          <a:bodyPr/>
          <a:lstStyle/>
          <a:p>
            <a:fld id="{4FA02FF1-3DA4-4841-AA50-DB2E482C98AD}" type="slidenum">
              <a:rPr lang="fr-FR" smtClean="0"/>
              <a:t>18</a:t>
            </a:fld>
            <a:endParaRPr lang="fr-FR" dirty="0"/>
          </a:p>
        </p:txBody>
      </p:sp>
    </p:spTree>
    <p:extLst>
      <p:ext uri="{BB962C8B-B14F-4D97-AF65-F5344CB8AC3E}">
        <p14:creationId xmlns:p14="http://schemas.microsoft.com/office/powerpoint/2010/main" val="39608323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475F967-B05D-4048-8D6A-EEE1B032079D}"/>
              </a:ext>
            </a:extLst>
          </p:cNvPr>
          <p:cNvSpPr>
            <a:spLocks noGrp="1"/>
          </p:cNvSpPr>
          <p:nvPr>
            <p:ph type="title"/>
          </p:nvPr>
        </p:nvSpPr>
        <p:spPr/>
        <p:txBody>
          <a:bodyPr/>
          <a:lstStyle/>
          <a:p>
            <a:r>
              <a:rPr lang="fr-FR" dirty="0"/>
              <a:t>Exercice</a:t>
            </a:r>
          </a:p>
        </p:txBody>
      </p:sp>
      <p:sp>
        <p:nvSpPr>
          <p:cNvPr id="3" name="Espace réservé du contenu 2">
            <a:extLst>
              <a:ext uri="{FF2B5EF4-FFF2-40B4-BE49-F238E27FC236}">
                <a16:creationId xmlns:a16="http://schemas.microsoft.com/office/drawing/2014/main" id="{67279282-B2C1-4EB1-88CF-57BC467D2945}"/>
              </a:ext>
            </a:extLst>
          </p:cNvPr>
          <p:cNvSpPr>
            <a:spLocks noGrp="1"/>
          </p:cNvSpPr>
          <p:nvPr>
            <p:ph idx="1"/>
          </p:nvPr>
        </p:nvSpPr>
        <p:spPr>
          <a:xfrm>
            <a:off x="748355" y="1409933"/>
            <a:ext cx="4018953" cy="520467"/>
          </a:xfrm>
        </p:spPr>
        <p:txBody>
          <a:bodyPr/>
          <a:lstStyle/>
          <a:p>
            <a:r>
              <a:rPr lang="fr-FR" dirty="0"/>
              <a:t>Transformer le MCD en MLD</a:t>
            </a:r>
          </a:p>
        </p:txBody>
      </p:sp>
      <p:sp>
        <p:nvSpPr>
          <p:cNvPr id="4" name="Espace réservé du numéro de diapositive 3">
            <a:extLst>
              <a:ext uri="{FF2B5EF4-FFF2-40B4-BE49-F238E27FC236}">
                <a16:creationId xmlns:a16="http://schemas.microsoft.com/office/drawing/2014/main" id="{58C51433-7796-4CE9-9702-F8FF44192627}"/>
              </a:ext>
            </a:extLst>
          </p:cNvPr>
          <p:cNvSpPr>
            <a:spLocks noGrp="1"/>
          </p:cNvSpPr>
          <p:nvPr>
            <p:ph type="sldNum" sz="quarter" idx="12"/>
          </p:nvPr>
        </p:nvSpPr>
        <p:spPr/>
        <p:txBody>
          <a:bodyPr/>
          <a:lstStyle/>
          <a:p>
            <a:fld id="{4FA02FF1-3DA4-4841-AA50-DB2E482C98AD}" type="slidenum">
              <a:rPr lang="fr-FR" smtClean="0"/>
              <a:t>19</a:t>
            </a:fld>
            <a:endParaRPr lang="fr-FR"/>
          </a:p>
        </p:txBody>
      </p:sp>
    </p:spTree>
    <p:extLst>
      <p:ext uri="{BB962C8B-B14F-4D97-AF65-F5344CB8AC3E}">
        <p14:creationId xmlns:p14="http://schemas.microsoft.com/office/powerpoint/2010/main" val="843746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BE72F3-B17A-479D-A63B-35AEB3C45EA7}"/>
              </a:ext>
            </a:extLst>
          </p:cNvPr>
          <p:cNvSpPr>
            <a:spLocks noGrp="1"/>
          </p:cNvSpPr>
          <p:nvPr>
            <p:ph type="title"/>
          </p:nvPr>
        </p:nvSpPr>
        <p:spPr>
          <a:xfrm>
            <a:off x="1295402" y="982132"/>
            <a:ext cx="9601196" cy="935445"/>
          </a:xfrm>
        </p:spPr>
        <p:txBody>
          <a:bodyPr/>
          <a:lstStyle/>
          <a:p>
            <a:r>
              <a:rPr lang="fr-FR" dirty="0"/>
              <a:t>Définitions</a:t>
            </a:r>
          </a:p>
        </p:txBody>
      </p:sp>
      <p:sp>
        <p:nvSpPr>
          <p:cNvPr id="3" name="Espace réservé du contenu 2">
            <a:extLst>
              <a:ext uri="{FF2B5EF4-FFF2-40B4-BE49-F238E27FC236}">
                <a16:creationId xmlns:a16="http://schemas.microsoft.com/office/drawing/2014/main" id="{9F8C7BD4-D655-48FB-948A-A39A199E53E7}"/>
              </a:ext>
            </a:extLst>
          </p:cNvPr>
          <p:cNvSpPr>
            <a:spLocks noGrp="1"/>
          </p:cNvSpPr>
          <p:nvPr>
            <p:ph idx="1"/>
          </p:nvPr>
        </p:nvSpPr>
        <p:spPr/>
        <p:txBody>
          <a:bodyPr>
            <a:normAutofit/>
          </a:bodyPr>
          <a:lstStyle/>
          <a:p>
            <a:r>
              <a:rPr lang="fr-FR" b="1" i="1" dirty="0">
                <a:solidFill>
                  <a:srgbClr val="00B0F0"/>
                </a:solidFill>
                <a:effectLst/>
                <a:latin typeface="Arial" panose="020B0604020202020204" pitchFamily="34" charset="0"/>
              </a:rPr>
              <a:t>MERISE</a:t>
            </a:r>
            <a:r>
              <a:rPr lang="fr-FR" dirty="0">
                <a:effectLst/>
                <a:latin typeface="Arial" panose="020B0604020202020204" pitchFamily="34" charset="0"/>
              </a:rPr>
              <a:t> (</a:t>
            </a:r>
            <a:r>
              <a:rPr lang="fr-FR" dirty="0">
                <a:solidFill>
                  <a:srgbClr val="FF0000"/>
                </a:solidFill>
                <a:latin typeface="Arial" panose="020B0604020202020204" pitchFamily="34" charset="0"/>
              </a:rPr>
              <a:t>M</a:t>
            </a:r>
            <a:r>
              <a:rPr lang="fr-FR" dirty="0">
                <a:latin typeface="Arial" panose="020B0604020202020204" pitchFamily="34" charset="0"/>
              </a:rPr>
              <a:t>éthode d’</a:t>
            </a:r>
            <a:r>
              <a:rPr lang="fr-FR" dirty="0">
                <a:solidFill>
                  <a:srgbClr val="FF0000"/>
                </a:solidFill>
                <a:latin typeface="Arial" panose="020B0604020202020204" pitchFamily="34" charset="0"/>
              </a:rPr>
              <a:t>E</a:t>
            </a:r>
            <a:r>
              <a:rPr lang="fr-FR" dirty="0">
                <a:latin typeface="Arial" panose="020B0604020202020204" pitchFamily="34" charset="0"/>
              </a:rPr>
              <a:t>tude et de </a:t>
            </a:r>
            <a:r>
              <a:rPr lang="fr-FR" dirty="0">
                <a:solidFill>
                  <a:srgbClr val="FF0000"/>
                </a:solidFill>
                <a:latin typeface="Arial" panose="020B0604020202020204" pitchFamily="34" charset="0"/>
              </a:rPr>
              <a:t>R</a:t>
            </a:r>
            <a:r>
              <a:rPr lang="fr-FR" dirty="0">
                <a:latin typeface="Arial" panose="020B0604020202020204" pitchFamily="34" charset="0"/>
              </a:rPr>
              <a:t>éalisation </a:t>
            </a:r>
            <a:r>
              <a:rPr lang="fr-FR" dirty="0">
                <a:solidFill>
                  <a:srgbClr val="FF0000"/>
                </a:solidFill>
                <a:latin typeface="Arial" panose="020B0604020202020204" pitchFamily="34" charset="0"/>
              </a:rPr>
              <a:t>I</a:t>
            </a:r>
            <a:r>
              <a:rPr lang="fr-FR" dirty="0">
                <a:latin typeface="Arial" panose="020B0604020202020204" pitchFamily="34" charset="0"/>
              </a:rPr>
              <a:t>nformatique pour les </a:t>
            </a:r>
            <a:r>
              <a:rPr lang="fr-FR" dirty="0">
                <a:solidFill>
                  <a:srgbClr val="FF0000"/>
                </a:solidFill>
                <a:latin typeface="Arial" panose="020B0604020202020204" pitchFamily="34" charset="0"/>
              </a:rPr>
              <a:t>S</a:t>
            </a:r>
            <a:r>
              <a:rPr lang="fr-FR" dirty="0">
                <a:latin typeface="Arial" panose="020B0604020202020204" pitchFamily="34" charset="0"/>
              </a:rPr>
              <a:t>ystèmes d’</a:t>
            </a:r>
            <a:r>
              <a:rPr lang="fr-FR" dirty="0">
                <a:solidFill>
                  <a:srgbClr val="FF0000"/>
                </a:solidFill>
                <a:latin typeface="Arial" panose="020B0604020202020204" pitchFamily="34" charset="0"/>
              </a:rPr>
              <a:t>E</a:t>
            </a:r>
            <a:r>
              <a:rPr lang="fr-FR" dirty="0">
                <a:latin typeface="Arial" panose="020B0604020202020204" pitchFamily="34" charset="0"/>
              </a:rPr>
              <a:t>ntreprise </a:t>
            </a:r>
            <a:r>
              <a:rPr lang="fr-FR" dirty="0">
                <a:effectLst/>
                <a:latin typeface="Arial" panose="020B0604020202020204" pitchFamily="34" charset="0"/>
              </a:rPr>
              <a:t>): méthode d’analyse permettant de concevoir une base de données</a:t>
            </a:r>
          </a:p>
          <a:p>
            <a:endParaRPr lang="fr-FR" dirty="0">
              <a:latin typeface="Arial" panose="020B0604020202020204" pitchFamily="34" charset="0"/>
            </a:endParaRPr>
          </a:p>
          <a:p>
            <a:r>
              <a:rPr lang="fr-FR" b="1" i="1" dirty="0">
                <a:solidFill>
                  <a:srgbClr val="00B0F0"/>
                </a:solidFill>
                <a:latin typeface="Arial" panose="020B0604020202020204" pitchFamily="34" charset="0"/>
              </a:rPr>
              <a:t>Base de données</a:t>
            </a:r>
            <a:r>
              <a:rPr lang="fr-FR" dirty="0">
                <a:latin typeface="Arial" panose="020B0604020202020204" pitchFamily="34" charset="0"/>
              </a:rPr>
              <a:t>: espace de stockage d’informations organisées afin d’être facilement consultables, gérables et mises à jour, souvent en rapport avec un thème ou une activité </a:t>
            </a:r>
          </a:p>
          <a:p>
            <a:endParaRPr lang="fr-FR" dirty="0">
              <a:latin typeface="Arial" panose="020B0604020202020204" pitchFamily="34" charset="0"/>
            </a:endParaRPr>
          </a:p>
          <a:p>
            <a:r>
              <a:rPr lang="fr-FR" b="1" i="1" dirty="0">
                <a:solidFill>
                  <a:srgbClr val="00B0F0"/>
                </a:solidFill>
                <a:latin typeface="Arial" panose="020B0604020202020204" pitchFamily="34" charset="0"/>
              </a:rPr>
              <a:t>SQL</a:t>
            </a:r>
            <a:r>
              <a:rPr lang="fr-FR" dirty="0">
                <a:latin typeface="Arial" panose="020B0604020202020204" pitchFamily="34" charset="0"/>
              </a:rPr>
              <a:t> (</a:t>
            </a:r>
            <a:r>
              <a:rPr lang="fr-FR" dirty="0" err="1">
                <a:solidFill>
                  <a:srgbClr val="FF0000"/>
                </a:solidFill>
                <a:latin typeface="Arial" panose="020B0604020202020204" pitchFamily="34" charset="0"/>
              </a:rPr>
              <a:t>S</a:t>
            </a:r>
            <a:r>
              <a:rPr lang="fr-FR" dirty="0" err="1">
                <a:latin typeface="Arial" panose="020B0604020202020204" pitchFamily="34" charset="0"/>
              </a:rPr>
              <a:t>tructured</a:t>
            </a:r>
            <a:r>
              <a:rPr lang="fr-FR" dirty="0">
                <a:latin typeface="Arial" panose="020B0604020202020204" pitchFamily="34" charset="0"/>
              </a:rPr>
              <a:t> </a:t>
            </a:r>
            <a:r>
              <a:rPr lang="fr-FR" dirty="0" err="1">
                <a:solidFill>
                  <a:srgbClr val="FF0000"/>
                </a:solidFill>
                <a:latin typeface="Arial" panose="020B0604020202020204" pitchFamily="34" charset="0"/>
              </a:rPr>
              <a:t>Q</a:t>
            </a:r>
            <a:r>
              <a:rPr lang="fr-FR" dirty="0" err="1">
                <a:latin typeface="Arial" panose="020B0604020202020204" pitchFamily="34" charset="0"/>
              </a:rPr>
              <a:t>uery</a:t>
            </a:r>
            <a:r>
              <a:rPr lang="fr-FR" dirty="0">
                <a:latin typeface="Arial" panose="020B0604020202020204" pitchFamily="34" charset="0"/>
              </a:rPr>
              <a:t> </a:t>
            </a:r>
            <a:r>
              <a:rPr lang="fr-FR" dirty="0" err="1">
                <a:solidFill>
                  <a:srgbClr val="FF0000"/>
                </a:solidFill>
                <a:latin typeface="Arial" panose="020B0604020202020204" pitchFamily="34" charset="0"/>
              </a:rPr>
              <a:t>L</a:t>
            </a:r>
            <a:r>
              <a:rPr lang="fr-FR" dirty="0" err="1">
                <a:latin typeface="Arial" panose="020B0604020202020204" pitchFamily="34" charset="0"/>
              </a:rPr>
              <a:t>anguage</a:t>
            </a:r>
            <a:r>
              <a:rPr lang="fr-FR" b="1" dirty="0"/>
              <a:t>): </a:t>
            </a:r>
            <a:r>
              <a:rPr lang="fr-FR" dirty="0">
                <a:latin typeface="Arial" panose="020B0604020202020204" pitchFamily="34" charset="0"/>
              </a:rPr>
              <a:t>langage utilisé pour exploiter des bases de données</a:t>
            </a:r>
          </a:p>
          <a:p>
            <a:endParaRPr lang="fr-FR" dirty="0">
              <a:latin typeface="Arial" panose="020B0604020202020204" pitchFamily="34" charset="0"/>
            </a:endParaRPr>
          </a:p>
          <a:p>
            <a:pPr marL="457200" lvl="1" indent="0">
              <a:buNone/>
            </a:pPr>
            <a:endParaRPr lang="fr-FR" dirty="0">
              <a:latin typeface="Arial" panose="020B0604020202020204" pitchFamily="34" charset="0"/>
            </a:endParaRPr>
          </a:p>
          <a:p>
            <a:pPr marL="457200" lvl="1" indent="0">
              <a:buNone/>
            </a:pPr>
            <a:endParaRPr lang="fr-FR" dirty="0">
              <a:latin typeface="Arial" panose="020B0604020202020204" pitchFamily="34" charset="0"/>
            </a:endParaRPr>
          </a:p>
        </p:txBody>
      </p:sp>
      <p:sp>
        <p:nvSpPr>
          <p:cNvPr id="4" name="Espace réservé du numéro de diapositive 3">
            <a:extLst>
              <a:ext uri="{FF2B5EF4-FFF2-40B4-BE49-F238E27FC236}">
                <a16:creationId xmlns:a16="http://schemas.microsoft.com/office/drawing/2014/main" id="{5C31BC12-6A2E-4C1D-99CC-B6576F0D40D1}"/>
              </a:ext>
            </a:extLst>
          </p:cNvPr>
          <p:cNvSpPr>
            <a:spLocks noGrp="1"/>
          </p:cNvSpPr>
          <p:nvPr>
            <p:ph type="sldNum" sz="quarter" idx="12"/>
          </p:nvPr>
        </p:nvSpPr>
        <p:spPr/>
        <p:txBody>
          <a:bodyPr/>
          <a:lstStyle/>
          <a:p>
            <a:fld id="{4FA02FF1-3DA4-4841-AA50-DB2E482C98AD}" type="slidenum">
              <a:rPr lang="fr-FR" smtClean="0"/>
              <a:t>2</a:t>
            </a:fld>
            <a:endParaRPr lang="fr-FR"/>
          </a:p>
        </p:txBody>
      </p:sp>
    </p:spTree>
    <p:extLst>
      <p:ext uri="{BB962C8B-B14F-4D97-AF65-F5344CB8AC3E}">
        <p14:creationId xmlns:p14="http://schemas.microsoft.com/office/powerpoint/2010/main" val="35347895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CC1010-7142-4990-97B5-69A7D8417AAB}"/>
              </a:ext>
            </a:extLst>
          </p:cNvPr>
          <p:cNvSpPr>
            <a:spLocks noGrp="1"/>
          </p:cNvSpPr>
          <p:nvPr>
            <p:ph type="title"/>
          </p:nvPr>
        </p:nvSpPr>
        <p:spPr/>
        <p:txBody>
          <a:bodyPr/>
          <a:lstStyle/>
          <a:p>
            <a:r>
              <a:rPr lang="fr-FR" dirty="0"/>
              <a:t>Sommaire	</a:t>
            </a:r>
          </a:p>
        </p:txBody>
      </p:sp>
      <p:sp>
        <p:nvSpPr>
          <p:cNvPr id="3" name="Espace réservé du contenu 2">
            <a:extLst>
              <a:ext uri="{FF2B5EF4-FFF2-40B4-BE49-F238E27FC236}">
                <a16:creationId xmlns:a16="http://schemas.microsoft.com/office/drawing/2014/main" id="{7C57F943-8069-41DE-9206-3FCC9A6D21C4}"/>
              </a:ext>
            </a:extLst>
          </p:cNvPr>
          <p:cNvSpPr>
            <a:spLocks noGrp="1"/>
          </p:cNvSpPr>
          <p:nvPr>
            <p:ph idx="1"/>
          </p:nvPr>
        </p:nvSpPr>
        <p:spPr/>
        <p:txBody>
          <a:bodyPr/>
          <a:lstStyle/>
          <a:p>
            <a:r>
              <a:rPr lang="fr-FR" dirty="0">
                <a:solidFill>
                  <a:srgbClr val="002060"/>
                </a:solidFill>
              </a:rPr>
              <a:t>1 – </a:t>
            </a:r>
            <a:r>
              <a:rPr lang="fr-FR" dirty="0"/>
              <a:t>MCD (Modèle Conceptuel de Données)</a:t>
            </a:r>
          </a:p>
          <a:p>
            <a:r>
              <a:rPr lang="fr-FR" dirty="0"/>
              <a:t>2 – MLD (</a:t>
            </a:r>
            <a:r>
              <a:rPr lang="fr-FR" dirty="0">
                <a:solidFill>
                  <a:srgbClr val="FF0000"/>
                </a:solidFill>
              </a:rPr>
              <a:t>M</a:t>
            </a:r>
            <a:r>
              <a:rPr lang="fr-FR" dirty="0"/>
              <a:t>odèle </a:t>
            </a:r>
            <a:r>
              <a:rPr lang="fr-FR" dirty="0">
                <a:solidFill>
                  <a:srgbClr val="FF0000"/>
                </a:solidFill>
              </a:rPr>
              <a:t>L</a:t>
            </a:r>
            <a:r>
              <a:rPr lang="fr-FR" dirty="0"/>
              <a:t>ogique de </a:t>
            </a:r>
            <a:r>
              <a:rPr lang="fr-FR" dirty="0">
                <a:solidFill>
                  <a:srgbClr val="FF0000"/>
                </a:solidFill>
              </a:rPr>
              <a:t>D</a:t>
            </a:r>
            <a:r>
              <a:rPr lang="fr-FR" dirty="0"/>
              <a:t>onnées)</a:t>
            </a:r>
          </a:p>
          <a:p>
            <a:r>
              <a:rPr lang="fr-FR" dirty="0">
                <a:solidFill>
                  <a:schemeClr val="accent1">
                    <a:lumMod val="75000"/>
                  </a:schemeClr>
                </a:solidFill>
              </a:rPr>
              <a:t>3 – Création de la BD</a:t>
            </a:r>
          </a:p>
          <a:p>
            <a:endParaRPr lang="fr-FR" dirty="0"/>
          </a:p>
        </p:txBody>
      </p:sp>
      <p:sp>
        <p:nvSpPr>
          <p:cNvPr id="4" name="Espace réservé du numéro de diapositive 3">
            <a:extLst>
              <a:ext uri="{FF2B5EF4-FFF2-40B4-BE49-F238E27FC236}">
                <a16:creationId xmlns:a16="http://schemas.microsoft.com/office/drawing/2014/main" id="{636F3F91-DFD4-42E9-8DDB-D1E5601214EC}"/>
              </a:ext>
            </a:extLst>
          </p:cNvPr>
          <p:cNvSpPr>
            <a:spLocks noGrp="1"/>
          </p:cNvSpPr>
          <p:nvPr>
            <p:ph type="sldNum" sz="quarter" idx="12"/>
          </p:nvPr>
        </p:nvSpPr>
        <p:spPr/>
        <p:txBody>
          <a:bodyPr/>
          <a:lstStyle/>
          <a:p>
            <a:fld id="{4FA02FF1-3DA4-4841-AA50-DB2E482C98AD}" type="slidenum">
              <a:rPr lang="fr-FR" smtClean="0"/>
              <a:t>20</a:t>
            </a:fld>
            <a:endParaRPr lang="fr-FR"/>
          </a:p>
        </p:txBody>
      </p:sp>
    </p:spTree>
    <p:extLst>
      <p:ext uri="{BB962C8B-B14F-4D97-AF65-F5344CB8AC3E}">
        <p14:creationId xmlns:p14="http://schemas.microsoft.com/office/powerpoint/2010/main" val="22069809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BAFC2A-4046-4872-B978-0AF5706E3AA2}"/>
              </a:ext>
            </a:extLst>
          </p:cNvPr>
          <p:cNvSpPr>
            <a:spLocks noGrp="1"/>
          </p:cNvSpPr>
          <p:nvPr>
            <p:ph type="title"/>
          </p:nvPr>
        </p:nvSpPr>
        <p:spPr/>
        <p:txBody>
          <a:bodyPr/>
          <a:lstStyle/>
          <a:p>
            <a:r>
              <a:rPr lang="fr-FR" dirty="0"/>
              <a:t>Création de la base de données</a:t>
            </a:r>
          </a:p>
        </p:txBody>
      </p:sp>
      <p:sp>
        <p:nvSpPr>
          <p:cNvPr id="3" name="Espace réservé du contenu 2">
            <a:extLst>
              <a:ext uri="{FF2B5EF4-FFF2-40B4-BE49-F238E27FC236}">
                <a16:creationId xmlns:a16="http://schemas.microsoft.com/office/drawing/2014/main" id="{CD49C13E-2F9B-4DCD-BCFD-4E42B74EF2E6}"/>
              </a:ext>
            </a:extLst>
          </p:cNvPr>
          <p:cNvSpPr>
            <a:spLocks noGrp="1"/>
          </p:cNvSpPr>
          <p:nvPr>
            <p:ph idx="1"/>
          </p:nvPr>
        </p:nvSpPr>
        <p:spPr>
          <a:xfrm>
            <a:off x="677334" y="1460647"/>
            <a:ext cx="8596668" cy="3880773"/>
          </a:xfrm>
        </p:spPr>
        <p:txBody>
          <a:bodyPr/>
          <a:lstStyle/>
          <a:p>
            <a:r>
              <a:rPr lang="fr-FR" dirty="0"/>
              <a:t>Toutes les relations du MLD sont créées en utilisant SQL</a:t>
            </a:r>
          </a:p>
          <a:p>
            <a:r>
              <a:rPr lang="fr-FR" dirty="0"/>
              <a:t>Exemple</a:t>
            </a:r>
          </a:p>
        </p:txBody>
      </p:sp>
      <p:pic>
        <p:nvPicPr>
          <p:cNvPr id="9" name="Image 8">
            <a:extLst>
              <a:ext uri="{FF2B5EF4-FFF2-40B4-BE49-F238E27FC236}">
                <a16:creationId xmlns:a16="http://schemas.microsoft.com/office/drawing/2014/main" id="{0915CCDD-416E-4FE2-A3F1-B32624286BC8}"/>
              </a:ext>
            </a:extLst>
          </p:cNvPr>
          <p:cNvPicPr>
            <a:picLocks noChangeAspect="1"/>
          </p:cNvPicPr>
          <p:nvPr/>
        </p:nvPicPr>
        <p:blipFill>
          <a:blip r:embed="rId3"/>
          <a:stretch>
            <a:fillRect/>
          </a:stretch>
        </p:blipFill>
        <p:spPr>
          <a:xfrm>
            <a:off x="963123" y="2352626"/>
            <a:ext cx="5649113" cy="2574975"/>
          </a:xfrm>
          <a:prstGeom prst="rect">
            <a:avLst/>
          </a:prstGeom>
        </p:spPr>
      </p:pic>
      <p:pic>
        <p:nvPicPr>
          <p:cNvPr id="11" name="Image 10">
            <a:extLst>
              <a:ext uri="{FF2B5EF4-FFF2-40B4-BE49-F238E27FC236}">
                <a16:creationId xmlns:a16="http://schemas.microsoft.com/office/drawing/2014/main" id="{EC96C7A1-D180-41D4-9F28-DE573487B3E6}"/>
              </a:ext>
            </a:extLst>
          </p:cNvPr>
          <p:cNvPicPr>
            <a:picLocks noChangeAspect="1"/>
          </p:cNvPicPr>
          <p:nvPr/>
        </p:nvPicPr>
        <p:blipFill>
          <a:blip r:embed="rId4"/>
          <a:stretch>
            <a:fillRect/>
          </a:stretch>
        </p:blipFill>
        <p:spPr>
          <a:xfrm>
            <a:off x="963123" y="4927601"/>
            <a:ext cx="6220693" cy="1152686"/>
          </a:xfrm>
          <a:prstGeom prst="rect">
            <a:avLst/>
          </a:prstGeom>
        </p:spPr>
      </p:pic>
      <p:sp>
        <p:nvSpPr>
          <p:cNvPr id="4" name="Espace réservé du numéro de diapositive 3">
            <a:extLst>
              <a:ext uri="{FF2B5EF4-FFF2-40B4-BE49-F238E27FC236}">
                <a16:creationId xmlns:a16="http://schemas.microsoft.com/office/drawing/2014/main" id="{5C9E90B0-2746-40C7-B185-1F48F57E0DB2}"/>
              </a:ext>
            </a:extLst>
          </p:cNvPr>
          <p:cNvSpPr>
            <a:spLocks noGrp="1"/>
          </p:cNvSpPr>
          <p:nvPr>
            <p:ph type="sldNum" sz="quarter" idx="12"/>
          </p:nvPr>
        </p:nvSpPr>
        <p:spPr/>
        <p:txBody>
          <a:bodyPr/>
          <a:lstStyle/>
          <a:p>
            <a:fld id="{4FA02FF1-3DA4-4841-AA50-DB2E482C98AD}" type="slidenum">
              <a:rPr lang="fr-FR" smtClean="0"/>
              <a:t>21</a:t>
            </a:fld>
            <a:endParaRPr lang="fr-FR"/>
          </a:p>
        </p:txBody>
      </p:sp>
    </p:spTree>
    <p:extLst>
      <p:ext uri="{BB962C8B-B14F-4D97-AF65-F5344CB8AC3E}">
        <p14:creationId xmlns:p14="http://schemas.microsoft.com/office/powerpoint/2010/main" val="2564373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CC1010-7142-4990-97B5-69A7D8417AAB}"/>
              </a:ext>
            </a:extLst>
          </p:cNvPr>
          <p:cNvSpPr>
            <a:spLocks noGrp="1"/>
          </p:cNvSpPr>
          <p:nvPr>
            <p:ph type="title"/>
          </p:nvPr>
        </p:nvSpPr>
        <p:spPr/>
        <p:txBody>
          <a:bodyPr/>
          <a:lstStyle/>
          <a:p>
            <a:r>
              <a:rPr lang="fr-FR" dirty="0"/>
              <a:t>Sommaire	</a:t>
            </a:r>
          </a:p>
        </p:txBody>
      </p:sp>
      <p:sp>
        <p:nvSpPr>
          <p:cNvPr id="3" name="Espace réservé du contenu 2">
            <a:extLst>
              <a:ext uri="{FF2B5EF4-FFF2-40B4-BE49-F238E27FC236}">
                <a16:creationId xmlns:a16="http://schemas.microsoft.com/office/drawing/2014/main" id="{7C57F943-8069-41DE-9206-3FCC9A6D21C4}"/>
              </a:ext>
            </a:extLst>
          </p:cNvPr>
          <p:cNvSpPr>
            <a:spLocks noGrp="1"/>
          </p:cNvSpPr>
          <p:nvPr>
            <p:ph idx="1"/>
          </p:nvPr>
        </p:nvSpPr>
        <p:spPr/>
        <p:txBody>
          <a:bodyPr/>
          <a:lstStyle/>
          <a:p>
            <a:r>
              <a:rPr lang="fr-FR" dirty="0">
                <a:solidFill>
                  <a:srgbClr val="002060"/>
                </a:solidFill>
              </a:rPr>
              <a:t>1 – </a:t>
            </a:r>
            <a:r>
              <a:rPr lang="fr-FR" dirty="0"/>
              <a:t>MCD (</a:t>
            </a:r>
            <a:r>
              <a:rPr lang="fr-FR" dirty="0">
                <a:solidFill>
                  <a:srgbClr val="FF0000"/>
                </a:solidFill>
              </a:rPr>
              <a:t>M</a:t>
            </a:r>
            <a:r>
              <a:rPr lang="fr-FR" dirty="0"/>
              <a:t>odèle </a:t>
            </a:r>
            <a:r>
              <a:rPr lang="fr-FR" dirty="0">
                <a:solidFill>
                  <a:srgbClr val="FF0000"/>
                </a:solidFill>
              </a:rPr>
              <a:t>C</a:t>
            </a:r>
            <a:r>
              <a:rPr lang="fr-FR" dirty="0"/>
              <a:t>onceptuel de </a:t>
            </a:r>
            <a:r>
              <a:rPr lang="fr-FR" dirty="0">
                <a:solidFill>
                  <a:srgbClr val="FF0000"/>
                </a:solidFill>
              </a:rPr>
              <a:t>D</a:t>
            </a:r>
            <a:r>
              <a:rPr lang="fr-FR" dirty="0"/>
              <a:t>onnées)</a:t>
            </a:r>
          </a:p>
          <a:p>
            <a:r>
              <a:rPr lang="fr-FR" dirty="0"/>
              <a:t>2 – MLD (</a:t>
            </a:r>
            <a:r>
              <a:rPr lang="fr-FR" dirty="0">
                <a:solidFill>
                  <a:srgbClr val="FF0000"/>
                </a:solidFill>
              </a:rPr>
              <a:t>M</a:t>
            </a:r>
            <a:r>
              <a:rPr lang="fr-FR" dirty="0"/>
              <a:t>odèle </a:t>
            </a:r>
            <a:r>
              <a:rPr lang="fr-FR" dirty="0">
                <a:solidFill>
                  <a:srgbClr val="FF0000"/>
                </a:solidFill>
              </a:rPr>
              <a:t>L</a:t>
            </a:r>
            <a:r>
              <a:rPr lang="fr-FR" dirty="0"/>
              <a:t>ogique de </a:t>
            </a:r>
            <a:r>
              <a:rPr lang="fr-FR" dirty="0">
                <a:solidFill>
                  <a:srgbClr val="FF0000"/>
                </a:solidFill>
              </a:rPr>
              <a:t>D</a:t>
            </a:r>
            <a:r>
              <a:rPr lang="fr-FR" dirty="0"/>
              <a:t>onnées)</a:t>
            </a:r>
          </a:p>
          <a:p>
            <a:r>
              <a:rPr lang="fr-FR" dirty="0"/>
              <a:t>3 – Création de la BD</a:t>
            </a:r>
          </a:p>
          <a:p>
            <a:endParaRPr lang="fr-FR" dirty="0"/>
          </a:p>
        </p:txBody>
      </p:sp>
      <p:sp>
        <p:nvSpPr>
          <p:cNvPr id="4" name="Espace réservé du numéro de diapositive 3">
            <a:extLst>
              <a:ext uri="{FF2B5EF4-FFF2-40B4-BE49-F238E27FC236}">
                <a16:creationId xmlns:a16="http://schemas.microsoft.com/office/drawing/2014/main" id="{A19A120A-6FF6-422B-B88A-F22988006C40}"/>
              </a:ext>
            </a:extLst>
          </p:cNvPr>
          <p:cNvSpPr>
            <a:spLocks noGrp="1"/>
          </p:cNvSpPr>
          <p:nvPr>
            <p:ph type="sldNum" sz="quarter" idx="12"/>
          </p:nvPr>
        </p:nvSpPr>
        <p:spPr/>
        <p:txBody>
          <a:bodyPr/>
          <a:lstStyle/>
          <a:p>
            <a:fld id="{4FA02FF1-3DA4-4841-AA50-DB2E482C98AD}" type="slidenum">
              <a:rPr lang="fr-FR" smtClean="0"/>
              <a:t>3</a:t>
            </a:fld>
            <a:endParaRPr lang="fr-FR"/>
          </a:p>
        </p:txBody>
      </p:sp>
    </p:spTree>
    <p:extLst>
      <p:ext uri="{BB962C8B-B14F-4D97-AF65-F5344CB8AC3E}">
        <p14:creationId xmlns:p14="http://schemas.microsoft.com/office/powerpoint/2010/main" val="454472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CC1010-7142-4990-97B5-69A7D8417AAB}"/>
              </a:ext>
            </a:extLst>
          </p:cNvPr>
          <p:cNvSpPr>
            <a:spLocks noGrp="1"/>
          </p:cNvSpPr>
          <p:nvPr>
            <p:ph type="title"/>
          </p:nvPr>
        </p:nvSpPr>
        <p:spPr/>
        <p:txBody>
          <a:bodyPr/>
          <a:lstStyle/>
          <a:p>
            <a:r>
              <a:rPr lang="fr-FR" dirty="0"/>
              <a:t>Sommaire	</a:t>
            </a:r>
          </a:p>
        </p:txBody>
      </p:sp>
      <p:sp>
        <p:nvSpPr>
          <p:cNvPr id="3" name="Espace réservé du contenu 2">
            <a:extLst>
              <a:ext uri="{FF2B5EF4-FFF2-40B4-BE49-F238E27FC236}">
                <a16:creationId xmlns:a16="http://schemas.microsoft.com/office/drawing/2014/main" id="{7C57F943-8069-41DE-9206-3FCC9A6D21C4}"/>
              </a:ext>
            </a:extLst>
          </p:cNvPr>
          <p:cNvSpPr>
            <a:spLocks noGrp="1"/>
          </p:cNvSpPr>
          <p:nvPr>
            <p:ph idx="1"/>
          </p:nvPr>
        </p:nvSpPr>
        <p:spPr/>
        <p:txBody>
          <a:bodyPr/>
          <a:lstStyle/>
          <a:p>
            <a:r>
              <a:rPr lang="fr-FR" dirty="0">
                <a:solidFill>
                  <a:schemeClr val="accent1">
                    <a:lumMod val="75000"/>
                  </a:schemeClr>
                </a:solidFill>
              </a:rPr>
              <a:t>1 – MCD (</a:t>
            </a:r>
            <a:r>
              <a:rPr lang="fr-FR" dirty="0">
                <a:solidFill>
                  <a:srgbClr val="FF0000"/>
                </a:solidFill>
              </a:rPr>
              <a:t>M</a:t>
            </a:r>
            <a:r>
              <a:rPr lang="fr-FR" dirty="0">
                <a:solidFill>
                  <a:schemeClr val="accent1">
                    <a:lumMod val="75000"/>
                  </a:schemeClr>
                </a:solidFill>
              </a:rPr>
              <a:t>odèle </a:t>
            </a:r>
            <a:r>
              <a:rPr lang="fr-FR" dirty="0">
                <a:solidFill>
                  <a:srgbClr val="FF0000"/>
                </a:solidFill>
              </a:rPr>
              <a:t>C</a:t>
            </a:r>
            <a:r>
              <a:rPr lang="fr-FR" dirty="0">
                <a:solidFill>
                  <a:schemeClr val="accent1">
                    <a:lumMod val="75000"/>
                  </a:schemeClr>
                </a:solidFill>
              </a:rPr>
              <a:t>onceptuel de </a:t>
            </a:r>
            <a:r>
              <a:rPr lang="fr-FR" dirty="0">
                <a:solidFill>
                  <a:srgbClr val="FF0000"/>
                </a:solidFill>
              </a:rPr>
              <a:t>D</a:t>
            </a:r>
            <a:r>
              <a:rPr lang="fr-FR" dirty="0">
                <a:solidFill>
                  <a:schemeClr val="accent1">
                    <a:lumMod val="75000"/>
                  </a:schemeClr>
                </a:solidFill>
              </a:rPr>
              <a:t>onnées)</a:t>
            </a:r>
          </a:p>
          <a:p>
            <a:r>
              <a:rPr lang="fr-FR" dirty="0"/>
              <a:t>2 – MLD (</a:t>
            </a:r>
            <a:r>
              <a:rPr lang="fr-FR" dirty="0">
                <a:solidFill>
                  <a:srgbClr val="FF0000"/>
                </a:solidFill>
              </a:rPr>
              <a:t>M</a:t>
            </a:r>
            <a:r>
              <a:rPr lang="fr-FR" dirty="0"/>
              <a:t>odèle </a:t>
            </a:r>
            <a:r>
              <a:rPr lang="fr-FR" dirty="0">
                <a:solidFill>
                  <a:srgbClr val="FF0000"/>
                </a:solidFill>
              </a:rPr>
              <a:t>L</a:t>
            </a:r>
            <a:r>
              <a:rPr lang="fr-FR" dirty="0"/>
              <a:t>ogique de </a:t>
            </a:r>
            <a:r>
              <a:rPr lang="fr-FR" dirty="0">
                <a:solidFill>
                  <a:srgbClr val="FF0000"/>
                </a:solidFill>
              </a:rPr>
              <a:t>D</a:t>
            </a:r>
            <a:r>
              <a:rPr lang="fr-FR" dirty="0"/>
              <a:t>onnées)</a:t>
            </a:r>
          </a:p>
          <a:p>
            <a:r>
              <a:rPr lang="fr-FR" dirty="0"/>
              <a:t>3 – Création de la BD</a:t>
            </a:r>
          </a:p>
          <a:p>
            <a:endParaRPr lang="fr-FR" dirty="0"/>
          </a:p>
        </p:txBody>
      </p:sp>
      <p:sp>
        <p:nvSpPr>
          <p:cNvPr id="4" name="Espace réservé du numéro de diapositive 3">
            <a:extLst>
              <a:ext uri="{FF2B5EF4-FFF2-40B4-BE49-F238E27FC236}">
                <a16:creationId xmlns:a16="http://schemas.microsoft.com/office/drawing/2014/main" id="{840ECF78-6E57-4F64-8621-A45F5826DC69}"/>
              </a:ext>
            </a:extLst>
          </p:cNvPr>
          <p:cNvSpPr>
            <a:spLocks noGrp="1"/>
          </p:cNvSpPr>
          <p:nvPr>
            <p:ph type="sldNum" sz="quarter" idx="12"/>
          </p:nvPr>
        </p:nvSpPr>
        <p:spPr/>
        <p:txBody>
          <a:bodyPr/>
          <a:lstStyle/>
          <a:p>
            <a:fld id="{4FA02FF1-3DA4-4841-AA50-DB2E482C98AD}" type="slidenum">
              <a:rPr lang="fr-FR" smtClean="0"/>
              <a:t>4</a:t>
            </a:fld>
            <a:endParaRPr lang="fr-FR"/>
          </a:p>
        </p:txBody>
      </p:sp>
    </p:spTree>
    <p:extLst>
      <p:ext uri="{BB962C8B-B14F-4D97-AF65-F5344CB8AC3E}">
        <p14:creationId xmlns:p14="http://schemas.microsoft.com/office/powerpoint/2010/main" val="1215958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E48618F-6BAE-4F68-A532-8C1FA4341078}"/>
              </a:ext>
            </a:extLst>
          </p:cNvPr>
          <p:cNvSpPr>
            <a:spLocks noGrp="1"/>
          </p:cNvSpPr>
          <p:nvPr>
            <p:ph type="title"/>
          </p:nvPr>
        </p:nvSpPr>
        <p:spPr/>
        <p:txBody>
          <a:bodyPr/>
          <a:lstStyle/>
          <a:p>
            <a:r>
              <a:rPr lang="fr-FR" dirty="0"/>
              <a:t>Principes de la modélisation</a:t>
            </a:r>
          </a:p>
        </p:txBody>
      </p:sp>
      <p:sp>
        <p:nvSpPr>
          <p:cNvPr id="3" name="Espace réservé du contenu 2">
            <a:extLst>
              <a:ext uri="{FF2B5EF4-FFF2-40B4-BE49-F238E27FC236}">
                <a16:creationId xmlns:a16="http://schemas.microsoft.com/office/drawing/2014/main" id="{0800D838-5152-4D64-8175-D51824381A63}"/>
              </a:ext>
            </a:extLst>
          </p:cNvPr>
          <p:cNvSpPr>
            <a:spLocks noGrp="1"/>
          </p:cNvSpPr>
          <p:nvPr>
            <p:ph idx="1"/>
          </p:nvPr>
        </p:nvSpPr>
        <p:spPr>
          <a:xfrm>
            <a:off x="677334" y="2160589"/>
            <a:ext cx="8596668" cy="2767011"/>
          </a:xfrm>
        </p:spPr>
        <p:txBody>
          <a:bodyPr>
            <a:normAutofit/>
          </a:bodyPr>
          <a:lstStyle/>
          <a:p>
            <a:r>
              <a:rPr lang="fr-FR" sz="1800" b="1" dirty="0">
                <a:solidFill>
                  <a:schemeClr val="accent1">
                    <a:lumMod val="75000"/>
                  </a:schemeClr>
                </a:solidFill>
                <a:latin typeface="Arial" panose="020B0604020202020204" pitchFamily="34" charset="0"/>
              </a:rPr>
              <a:t>MCD (</a:t>
            </a:r>
            <a:r>
              <a:rPr lang="fr-FR" sz="1800" b="1" dirty="0">
                <a:solidFill>
                  <a:srgbClr val="FF0000"/>
                </a:solidFill>
                <a:latin typeface="Arial" panose="020B0604020202020204" pitchFamily="34" charset="0"/>
              </a:rPr>
              <a:t>M</a:t>
            </a:r>
            <a:r>
              <a:rPr lang="fr-FR" sz="1800" b="1" dirty="0">
                <a:solidFill>
                  <a:schemeClr val="accent1">
                    <a:lumMod val="75000"/>
                  </a:schemeClr>
                </a:solidFill>
                <a:latin typeface="Arial" panose="020B0604020202020204" pitchFamily="34" charset="0"/>
              </a:rPr>
              <a:t>odèle </a:t>
            </a:r>
            <a:r>
              <a:rPr lang="fr-FR" sz="1800" b="1" dirty="0">
                <a:solidFill>
                  <a:srgbClr val="FF0000"/>
                </a:solidFill>
                <a:latin typeface="Arial" panose="020B0604020202020204" pitchFamily="34" charset="0"/>
              </a:rPr>
              <a:t>C</a:t>
            </a:r>
            <a:r>
              <a:rPr lang="fr-FR" sz="1800" b="1" dirty="0">
                <a:solidFill>
                  <a:schemeClr val="accent1">
                    <a:lumMod val="75000"/>
                  </a:schemeClr>
                </a:solidFill>
                <a:latin typeface="Arial" panose="020B0604020202020204" pitchFamily="34" charset="0"/>
              </a:rPr>
              <a:t>onceptuel des </a:t>
            </a:r>
            <a:r>
              <a:rPr lang="fr-FR" sz="1800" b="1" dirty="0">
                <a:solidFill>
                  <a:srgbClr val="FF0000"/>
                </a:solidFill>
                <a:latin typeface="Arial" panose="020B0604020202020204" pitchFamily="34" charset="0"/>
              </a:rPr>
              <a:t>D</a:t>
            </a:r>
            <a:r>
              <a:rPr lang="fr-FR" sz="1800" b="1" dirty="0">
                <a:solidFill>
                  <a:schemeClr val="accent1">
                    <a:lumMod val="75000"/>
                  </a:schemeClr>
                </a:solidFill>
                <a:latin typeface="Arial" panose="020B0604020202020204" pitchFamily="34" charset="0"/>
              </a:rPr>
              <a:t>onnées): </a:t>
            </a:r>
            <a:r>
              <a:rPr lang="fr-FR" sz="1800" dirty="0">
                <a:latin typeface="Arial" panose="020B0604020202020204" pitchFamily="34" charset="0"/>
              </a:rPr>
              <a:t>Représentation graphique qui permet de comprendre comment les différents éléments sont liés entre eux à l’aide de diagrammes </a:t>
            </a:r>
          </a:p>
          <a:p>
            <a:endParaRPr lang="fr-FR" dirty="0"/>
          </a:p>
          <a:p>
            <a:r>
              <a:rPr lang="fr-FR" dirty="0"/>
              <a:t>Connaitre les règles de gestion</a:t>
            </a:r>
          </a:p>
          <a:p>
            <a:r>
              <a:rPr lang="fr-FR" dirty="0"/>
              <a:t>Etablir le dictionnaire des données</a:t>
            </a:r>
          </a:p>
          <a:p>
            <a:r>
              <a:rPr lang="fr-FR" dirty="0"/>
              <a:t>Etablir les correspondances entre les données</a:t>
            </a:r>
          </a:p>
          <a:p>
            <a:pPr marL="0" indent="0">
              <a:buNone/>
            </a:pPr>
            <a:endParaRPr lang="fr-FR" dirty="0"/>
          </a:p>
        </p:txBody>
      </p:sp>
      <p:sp>
        <p:nvSpPr>
          <p:cNvPr id="4" name="Espace réservé du numéro de diapositive 3">
            <a:extLst>
              <a:ext uri="{FF2B5EF4-FFF2-40B4-BE49-F238E27FC236}">
                <a16:creationId xmlns:a16="http://schemas.microsoft.com/office/drawing/2014/main" id="{7B56EEE4-59B1-46A6-BD64-AA6975F3A64F}"/>
              </a:ext>
            </a:extLst>
          </p:cNvPr>
          <p:cNvSpPr>
            <a:spLocks noGrp="1"/>
          </p:cNvSpPr>
          <p:nvPr>
            <p:ph type="sldNum" sz="quarter" idx="12"/>
          </p:nvPr>
        </p:nvSpPr>
        <p:spPr/>
        <p:txBody>
          <a:bodyPr/>
          <a:lstStyle/>
          <a:p>
            <a:fld id="{4FA02FF1-3DA4-4841-AA50-DB2E482C98AD}" type="slidenum">
              <a:rPr lang="fr-FR" smtClean="0"/>
              <a:t>5</a:t>
            </a:fld>
            <a:endParaRPr lang="fr-FR"/>
          </a:p>
        </p:txBody>
      </p:sp>
    </p:spTree>
    <p:extLst>
      <p:ext uri="{BB962C8B-B14F-4D97-AF65-F5344CB8AC3E}">
        <p14:creationId xmlns:p14="http://schemas.microsoft.com/office/powerpoint/2010/main" val="3999457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E48618F-6BAE-4F68-A532-8C1FA4341078}"/>
              </a:ext>
            </a:extLst>
          </p:cNvPr>
          <p:cNvSpPr>
            <a:spLocks noGrp="1"/>
          </p:cNvSpPr>
          <p:nvPr>
            <p:ph type="title"/>
          </p:nvPr>
        </p:nvSpPr>
        <p:spPr/>
        <p:txBody>
          <a:bodyPr/>
          <a:lstStyle/>
          <a:p>
            <a:r>
              <a:rPr lang="fr-FR" dirty="0"/>
              <a:t>Règles de gestion</a:t>
            </a:r>
          </a:p>
        </p:txBody>
      </p:sp>
      <p:sp>
        <p:nvSpPr>
          <p:cNvPr id="3" name="Espace réservé du contenu 2">
            <a:extLst>
              <a:ext uri="{FF2B5EF4-FFF2-40B4-BE49-F238E27FC236}">
                <a16:creationId xmlns:a16="http://schemas.microsoft.com/office/drawing/2014/main" id="{0800D838-5152-4D64-8175-D51824381A63}"/>
              </a:ext>
            </a:extLst>
          </p:cNvPr>
          <p:cNvSpPr>
            <a:spLocks noGrp="1"/>
          </p:cNvSpPr>
          <p:nvPr>
            <p:ph idx="1"/>
          </p:nvPr>
        </p:nvSpPr>
        <p:spPr>
          <a:xfrm>
            <a:off x="677334" y="1535837"/>
            <a:ext cx="8596668" cy="4935984"/>
          </a:xfrm>
        </p:spPr>
        <p:txBody>
          <a:bodyPr>
            <a:normAutofit/>
          </a:bodyPr>
          <a:lstStyle/>
          <a:p>
            <a:r>
              <a:rPr lang="fr-FR" dirty="0">
                <a:effectLst/>
                <a:latin typeface="Arial" panose="020B0604020202020204" pitchFamily="34" charset="0"/>
              </a:rPr>
              <a:t>Recueillir le besoin des futurs utilisateurs de l’application</a:t>
            </a:r>
          </a:p>
          <a:p>
            <a:r>
              <a:rPr lang="fr-FR" dirty="0">
                <a:effectLst/>
                <a:latin typeface="Arial" panose="020B0604020202020204" pitchFamily="34" charset="0"/>
              </a:rPr>
              <a:t>Ces règles sont données (en principe), mais il arrive (trop souvent) que nous devions les établir nous-même, car les utilisateurs n’ont pas fourni les règles de manière assez précise</a:t>
            </a:r>
          </a:p>
          <a:p>
            <a:r>
              <a:rPr lang="fr-FR" dirty="0">
                <a:latin typeface="Arial" panose="020B0604020202020204" pitchFamily="34" charset="0"/>
              </a:rPr>
              <a:t>Exemple: Vous devez informatiser la gestion d’une bibliothèque. Vous avez les règles de gestion suivantes:</a:t>
            </a:r>
          </a:p>
          <a:p>
            <a:pPr lvl="1">
              <a:buFont typeface="Arial" panose="020B0604020202020204" pitchFamily="34" charset="0"/>
              <a:buChar char="•"/>
            </a:pPr>
            <a:r>
              <a:rPr lang="fr-FR" sz="1400" dirty="0">
                <a:effectLst/>
                <a:latin typeface="Arial" panose="020B0604020202020204" pitchFamily="34" charset="0"/>
              </a:rPr>
              <a:t>pour chaque livre, on doit connaître le titre, l'année de parution, un résumé et le type (roman, poésie, science-fiction...) </a:t>
            </a:r>
          </a:p>
          <a:p>
            <a:pPr lvl="1">
              <a:buFont typeface="Arial" panose="020B0604020202020204" pitchFamily="34" charset="0"/>
              <a:buChar char="•"/>
            </a:pPr>
            <a:r>
              <a:rPr lang="fr-FR" sz="1400" dirty="0">
                <a:effectLst/>
                <a:latin typeface="Arial" panose="020B0604020202020204" pitchFamily="34" charset="0"/>
              </a:rPr>
              <a:t>un livre peut être rédigé par aucun (dans le cas d'une œuvre anonyme), un ou plusieurs auteurs dont on connaît le nom, le prénom, la date de naissance et le pays d'origine </a:t>
            </a:r>
          </a:p>
          <a:p>
            <a:pPr lvl="1">
              <a:buFont typeface="Arial" panose="020B0604020202020204" pitchFamily="34" charset="0"/>
              <a:buChar char="•"/>
            </a:pPr>
            <a:r>
              <a:rPr lang="fr-FR" sz="1400" dirty="0">
                <a:effectLst/>
                <a:latin typeface="Arial" panose="020B0604020202020204" pitchFamily="34" charset="0"/>
              </a:rPr>
              <a:t>chaque exemplaire d'un livre est identifié par une référence composée de lettres et de chiffres et ne peut être paru que dans une et une seule édition </a:t>
            </a:r>
          </a:p>
          <a:p>
            <a:pPr lvl="1">
              <a:buFont typeface="Arial" panose="020B0604020202020204" pitchFamily="34" charset="0"/>
              <a:buChar char="•"/>
            </a:pPr>
            <a:r>
              <a:rPr lang="fr-FR" sz="1400" dirty="0">
                <a:effectLst/>
                <a:latin typeface="Arial" panose="020B0604020202020204" pitchFamily="34" charset="0"/>
              </a:rPr>
              <a:t>un inscrit est identifié par un numéro et on doit mémoriser son nom, prénom, adresse, téléphone et adresse-mail </a:t>
            </a:r>
          </a:p>
          <a:p>
            <a:pPr lvl="1">
              <a:buFont typeface="Arial" panose="020B0604020202020204" pitchFamily="34" charset="0"/>
              <a:buChar char="•"/>
            </a:pPr>
            <a:r>
              <a:rPr lang="fr-FR" sz="1400" dirty="0">
                <a:effectLst/>
                <a:latin typeface="Arial" panose="020B0604020202020204" pitchFamily="34" charset="0"/>
              </a:rPr>
              <a:t>un inscrit peut faire zéro, un ou plusieurs emprunts qui concernent chacun un et un seul exemplaire. Pour chaque emprunt, on connaît la date et le délai accordé (en nombre de jours).</a:t>
            </a:r>
            <a:endParaRPr lang="fr-FR" sz="1400" dirty="0"/>
          </a:p>
        </p:txBody>
      </p:sp>
      <p:sp>
        <p:nvSpPr>
          <p:cNvPr id="4" name="Espace réservé du numéro de diapositive 3">
            <a:extLst>
              <a:ext uri="{FF2B5EF4-FFF2-40B4-BE49-F238E27FC236}">
                <a16:creationId xmlns:a16="http://schemas.microsoft.com/office/drawing/2014/main" id="{D98A9692-9486-4061-9721-E25B34920BDD}"/>
              </a:ext>
            </a:extLst>
          </p:cNvPr>
          <p:cNvSpPr>
            <a:spLocks noGrp="1"/>
          </p:cNvSpPr>
          <p:nvPr>
            <p:ph type="sldNum" sz="quarter" idx="12"/>
          </p:nvPr>
        </p:nvSpPr>
        <p:spPr/>
        <p:txBody>
          <a:bodyPr/>
          <a:lstStyle/>
          <a:p>
            <a:fld id="{4FA02FF1-3DA4-4841-AA50-DB2E482C98AD}" type="slidenum">
              <a:rPr lang="fr-FR" smtClean="0"/>
              <a:t>6</a:t>
            </a:fld>
            <a:endParaRPr lang="fr-FR"/>
          </a:p>
        </p:txBody>
      </p:sp>
    </p:spTree>
    <p:extLst>
      <p:ext uri="{BB962C8B-B14F-4D97-AF65-F5344CB8AC3E}">
        <p14:creationId xmlns:p14="http://schemas.microsoft.com/office/powerpoint/2010/main" val="3803916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2577B1-1D49-4F4C-BBD6-2E2AD8BC7F07}"/>
              </a:ext>
            </a:extLst>
          </p:cNvPr>
          <p:cNvSpPr>
            <a:spLocks noGrp="1"/>
          </p:cNvSpPr>
          <p:nvPr>
            <p:ph type="title"/>
          </p:nvPr>
        </p:nvSpPr>
        <p:spPr/>
        <p:txBody>
          <a:bodyPr/>
          <a:lstStyle/>
          <a:p>
            <a:r>
              <a:rPr lang="fr-FR" dirty="0"/>
              <a:t>Exercice</a:t>
            </a:r>
          </a:p>
        </p:txBody>
      </p:sp>
      <p:sp>
        <p:nvSpPr>
          <p:cNvPr id="3" name="Espace réservé du contenu 2">
            <a:extLst>
              <a:ext uri="{FF2B5EF4-FFF2-40B4-BE49-F238E27FC236}">
                <a16:creationId xmlns:a16="http://schemas.microsoft.com/office/drawing/2014/main" id="{CD07E1CD-353C-4DBE-BB8F-067F4F83039C}"/>
              </a:ext>
            </a:extLst>
          </p:cNvPr>
          <p:cNvSpPr>
            <a:spLocks noGrp="1"/>
          </p:cNvSpPr>
          <p:nvPr>
            <p:ph idx="1"/>
          </p:nvPr>
        </p:nvSpPr>
        <p:spPr/>
        <p:txBody>
          <a:bodyPr/>
          <a:lstStyle/>
          <a:p>
            <a:r>
              <a:rPr lang="fr-FR" dirty="0"/>
              <a:t>Vous êtes engagés par le responsable du « Stanley Hôtel » pour gérer ses réservations en ligne. </a:t>
            </a:r>
          </a:p>
          <a:p>
            <a:pPr marL="0" indent="0">
              <a:buNone/>
            </a:pPr>
            <a:r>
              <a:rPr lang="fr-FR" dirty="0"/>
              <a:t>Ecrivez les règles de gestion du site de réservation</a:t>
            </a:r>
          </a:p>
        </p:txBody>
      </p:sp>
      <p:sp>
        <p:nvSpPr>
          <p:cNvPr id="4" name="Espace réservé du numéro de diapositive 3">
            <a:extLst>
              <a:ext uri="{FF2B5EF4-FFF2-40B4-BE49-F238E27FC236}">
                <a16:creationId xmlns:a16="http://schemas.microsoft.com/office/drawing/2014/main" id="{DD4CA435-EA12-43B5-AE05-F991F775AD9A}"/>
              </a:ext>
            </a:extLst>
          </p:cNvPr>
          <p:cNvSpPr>
            <a:spLocks noGrp="1"/>
          </p:cNvSpPr>
          <p:nvPr>
            <p:ph type="sldNum" sz="quarter" idx="12"/>
          </p:nvPr>
        </p:nvSpPr>
        <p:spPr/>
        <p:txBody>
          <a:bodyPr/>
          <a:lstStyle/>
          <a:p>
            <a:fld id="{4FA02FF1-3DA4-4841-AA50-DB2E482C98AD}" type="slidenum">
              <a:rPr lang="fr-FR" smtClean="0"/>
              <a:t>7</a:t>
            </a:fld>
            <a:endParaRPr lang="fr-FR"/>
          </a:p>
        </p:txBody>
      </p:sp>
    </p:spTree>
    <p:extLst>
      <p:ext uri="{BB962C8B-B14F-4D97-AF65-F5344CB8AC3E}">
        <p14:creationId xmlns:p14="http://schemas.microsoft.com/office/powerpoint/2010/main" val="4120475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E48618F-6BAE-4F68-A532-8C1FA4341078}"/>
              </a:ext>
            </a:extLst>
          </p:cNvPr>
          <p:cNvSpPr>
            <a:spLocks noGrp="1"/>
          </p:cNvSpPr>
          <p:nvPr>
            <p:ph type="title"/>
          </p:nvPr>
        </p:nvSpPr>
        <p:spPr>
          <a:xfrm>
            <a:off x="624068" y="139083"/>
            <a:ext cx="8596668" cy="659907"/>
          </a:xfrm>
        </p:spPr>
        <p:txBody>
          <a:bodyPr/>
          <a:lstStyle/>
          <a:p>
            <a:r>
              <a:rPr lang="fr-FR" dirty="0"/>
              <a:t>Dictionnaire de données</a:t>
            </a:r>
          </a:p>
        </p:txBody>
      </p:sp>
      <p:sp>
        <p:nvSpPr>
          <p:cNvPr id="3" name="Espace réservé du contenu 2">
            <a:extLst>
              <a:ext uri="{FF2B5EF4-FFF2-40B4-BE49-F238E27FC236}">
                <a16:creationId xmlns:a16="http://schemas.microsoft.com/office/drawing/2014/main" id="{0800D838-5152-4D64-8175-D51824381A63}"/>
              </a:ext>
            </a:extLst>
          </p:cNvPr>
          <p:cNvSpPr>
            <a:spLocks noGrp="1"/>
          </p:cNvSpPr>
          <p:nvPr>
            <p:ph idx="1"/>
          </p:nvPr>
        </p:nvSpPr>
        <p:spPr>
          <a:xfrm>
            <a:off x="213065" y="1207363"/>
            <a:ext cx="9818702" cy="5511554"/>
          </a:xfrm>
        </p:spPr>
        <p:txBody>
          <a:bodyPr>
            <a:normAutofit/>
          </a:bodyPr>
          <a:lstStyle/>
          <a:p>
            <a:r>
              <a:rPr lang="fr-FR" dirty="0">
                <a:latin typeface="Arial" panose="020B0604020202020204" pitchFamily="34" charset="0"/>
              </a:rPr>
              <a:t>D</a:t>
            </a:r>
            <a:r>
              <a:rPr lang="fr-FR" dirty="0">
                <a:effectLst/>
                <a:latin typeface="Arial" panose="020B0604020202020204" pitchFamily="34" charset="0"/>
              </a:rPr>
              <a:t>ocument qui regroupe toutes les données à conserver dans votre base (et qui figureront donc dans le MCD). Pour chaque donnée, il indique :</a:t>
            </a:r>
          </a:p>
          <a:p>
            <a:pPr lvl="1">
              <a:buFont typeface="Arial" panose="020B0604020202020204" pitchFamily="34" charset="0"/>
              <a:buChar char="•"/>
            </a:pPr>
            <a:r>
              <a:rPr lang="fr-FR" b="1" dirty="0">
                <a:solidFill>
                  <a:schemeClr val="accent1">
                    <a:lumMod val="75000"/>
                  </a:schemeClr>
                </a:solidFill>
                <a:effectLst/>
                <a:latin typeface="Arial" panose="020B0604020202020204" pitchFamily="34" charset="0"/>
              </a:rPr>
              <a:t>le code mnémonique </a:t>
            </a:r>
            <a:r>
              <a:rPr lang="fr-FR" dirty="0">
                <a:solidFill>
                  <a:schemeClr val="accent1">
                    <a:lumMod val="75000"/>
                  </a:schemeClr>
                </a:solidFill>
                <a:effectLst/>
                <a:latin typeface="Arial" panose="020B0604020202020204" pitchFamily="34" charset="0"/>
              </a:rPr>
              <a:t>: </a:t>
            </a:r>
            <a:r>
              <a:rPr lang="fr-FR" dirty="0">
                <a:effectLst/>
                <a:latin typeface="Arial" panose="020B0604020202020204" pitchFamily="34" charset="0"/>
              </a:rPr>
              <a:t>libellé désignant une donnée (par exemple «</a:t>
            </a:r>
            <a:r>
              <a:rPr lang="fr-FR" dirty="0" err="1">
                <a:effectLst/>
                <a:latin typeface="Arial" panose="020B0604020202020204" pitchFamily="34" charset="0"/>
              </a:rPr>
              <a:t>titre_livre</a:t>
            </a:r>
            <a:r>
              <a:rPr lang="fr-FR" dirty="0">
                <a:effectLst/>
                <a:latin typeface="Arial" panose="020B0604020202020204" pitchFamily="34" charset="0"/>
              </a:rPr>
              <a:t>» pour le titre d’un livre) ;</a:t>
            </a:r>
          </a:p>
          <a:p>
            <a:pPr lvl="1">
              <a:buFont typeface="Arial" panose="020B0604020202020204" pitchFamily="34" charset="0"/>
              <a:buChar char="•"/>
            </a:pPr>
            <a:r>
              <a:rPr lang="fr-FR" b="1" dirty="0">
                <a:solidFill>
                  <a:schemeClr val="accent1">
                    <a:lumMod val="75000"/>
                  </a:schemeClr>
                </a:solidFill>
                <a:effectLst/>
                <a:latin typeface="Arial" panose="020B0604020202020204" pitchFamily="34" charset="0"/>
              </a:rPr>
              <a:t>la désignation : </a:t>
            </a:r>
            <a:r>
              <a:rPr lang="fr-FR" dirty="0">
                <a:effectLst/>
                <a:latin typeface="Arial" panose="020B0604020202020204" pitchFamily="34" charset="0"/>
              </a:rPr>
              <a:t>mention décrivant ce à quoi la donnée correspond (par exemple «titre du livre») ;</a:t>
            </a:r>
          </a:p>
          <a:p>
            <a:pPr lvl="1">
              <a:buFont typeface="Arial" panose="020B0604020202020204" pitchFamily="34" charset="0"/>
              <a:buChar char="•"/>
            </a:pPr>
            <a:r>
              <a:rPr lang="fr-FR" b="1" dirty="0">
                <a:solidFill>
                  <a:schemeClr val="accent1">
                    <a:lumMod val="75000"/>
                  </a:schemeClr>
                </a:solidFill>
                <a:effectLst/>
                <a:latin typeface="Arial" panose="020B0604020202020204" pitchFamily="34" charset="0"/>
              </a:rPr>
              <a:t>le type de donnée : </a:t>
            </a:r>
          </a:p>
          <a:p>
            <a:pPr lvl="2">
              <a:buFont typeface="Wingdings" panose="05000000000000000000" pitchFamily="2" charset="2"/>
              <a:buChar char="v"/>
            </a:pPr>
            <a:r>
              <a:rPr lang="fr-FR" dirty="0">
                <a:effectLst/>
                <a:latin typeface="Arial" panose="020B0604020202020204" pitchFamily="34" charset="0"/>
              </a:rPr>
              <a:t>Alphabétique (lettres de 'A’ à 'Z' et de 'a' à 'z’), </a:t>
            </a:r>
          </a:p>
          <a:p>
            <a:pPr lvl="2">
              <a:buFont typeface="Wingdings" panose="05000000000000000000" pitchFamily="2" charset="2"/>
              <a:buChar char="v"/>
            </a:pPr>
            <a:r>
              <a:rPr lang="fr-FR" dirty="0">
                <a:effectLst/>
                <a:latin typeface="Arial" panose="020B0604020202020204" pitchFamily="34" charset="0"/>
              </a:rPr>
              <a:t>Numérique (nombres entiers ou réels)) </a:t>
            </a:r>
          </a:p>
          <a:p>
            <a:pPr lvl="2">
              <a:buFont typeface="Wingdings" panose="05000000000000000000" pitchFamily="2" charset="2"/>
              <a:buChar char="v"/>
            </a:pPr>
            <a:r>
              <a:rPr lang="fr-FR" dirty="0">
                <a:effectLst/>
                <a:latin typeface="Arial" panose="020B0604020202020204" pitchFamily="34" charset="0"/>
              </a:rPr>
              <a:t>Alphanumérique (caractères alphabétiques et numériques), </a:t>
            </a:r>
          </a:p>
          <a:p>
            <a:pPr lvl="2">
              <a:buFont typeface="Wingdings" panose="05000000000000000000" pitchFamily="2" charset="2"/>
              <a:buChar char="v"/>
            </a:pPr>
            <a:r>
              <a:rPr lang="fr-FR" dirty="0">
                <a:effectLst/>
                <a:latin typeface="Arial" panose="020B0604020202020204" pitchFamily="34" charset="0"/>
              </a:rPr>
              <a:t>Date (format AAAA-MM-JJ), </a:t>
            </a:r>
          </a:p>
          <a:p>
            <a:pPr lvl="2">
              <a:buFont typeface="Wingdings" panose="05000000000000000000" pitchFamily="2" charset="2"/>
              <a:buChar char="v"/>
            </a:pPr>
            <a:r>
              <a:rPr lang="fr-FR" dirty="0">
                <a:effectLst/>
                <a:latin typeface="Arial" panose="020B0604020202020204" pitchFamily="34" charset="0"/>
              </a:rPr>
              <a:t>Booléen (Vrai (=1) ou Faux(=0)),</a:t>
            </a:r>
          </a:p>
          <a:p>
            <a:pPr lvl="1">
              <a:buFont typeface="Arial" panose="020B0604020202020204" pitchFamily="34" charset="0"/>
              <a:buChar char="•"/>
            </a:pPr>
            <a:r>
              <a:rPr lang="fr-FR" b="1" dirty="0">
                <a:solidFill>
                  <a:schemeClr val="accent1">
                    <a:lumMod val="75000"/>
                  </a:schemeClr>
                </a:solidFill>
                <a:effectLst/>
                <a:latin typeface="Arial" panose="020B0604020202020204" pitchFamily="34" charset="0"/>
              </a:rPr>
              <a:t>la taille : </a:t>
            </a:r>
            <a:r>
              <a:rPr lang="fr-FR" dirty="0">
                <a:effectLst/>
                <a:latin typeface="Arial" panose="020B0604020202020204" pitchFamily="34" charset="0"/>
              </a:rPr>
              <a:t>nombre de caractères ou de chiffres. Dans le cas d'une date, on compte 10 caractères. Pour le booléen, pas besoin de préciser la taille </a:t>
            </a:r>
          </a:p>
          <a:p>
            <a:pPr lvl="1">
              <a:buFont typeface="Arial" panose="020B0604020202020204" pitchFamily="34" charset="0"/>
              <a:buChar char="•"/>
            </a:pPr>
            <a:r>
              <a:rPr lang="fr-FR" dirty="0">
                <a:latin typeface="Arial" panose="020B0604020202020204" pitchFamily="34" charset="0"/>
              </a:rPr>
              <a:t>P</a:t>
            </a:r>
            <a:r>
              <a:rPr lang="fr-FR" dirty="0">
                <a:effectLst/>
                <a:latin typeface="Arial" panose="020B0604020202020204" pitchFamily="34" charset="0"/>
              </a:rPr>
              <a:t>arfois des remarques ou observations complémentaires (par exemple si une donnée est strictement supérieure à 0, dans le cas d’une quantité dans une commande).</a:t>
            </a:r>
            <a:endParaRPr lang="fr-FR" dirty="0"/>
          </a:p>
        </p:txBody>
      </p:sp>
      <p:sp>
        <p:nvSpPr>
          <p:cNvPr id="4" name="Espace réservé du numéro de diapositive 3">
            <a:extLst>
              <a:ext uri="{FF2B5EF4-FFF2-40B4-BE49-F238E27FC236}">
                <a16:creationId xmlns:a16="http://schemas.microsoft.com/office/drawing/2014/main" id="{22B7A53F-AC3D-4E8E-BBEF-61C78161F6DE}"/>
              </a:ext>
            </a:extLst>
          </p:cNvPr>
          <p:cNvSpPr>
            <a:spLocks noGrp="1"/>
          </p:cNvSpPr>
          <p:nvPr>
            <p:ph type="sldNum" sz="quarter" idx="12"/>
          </p:nvPr>
        </p:nvSpPr>
        <p:spPr/>
        <p:txBody>
          <a:bodyPr/>
          <a:lstStyle/>
          <a:p>
            <a:fld id="{4FA02FF1-3DA4-4841-AA50-DB2E482C98AD}" type="slidenum">
              <a:rPr lang="fr-FR" smtClean="0"/>
              <a:t>8</a:t>
            </a:fld>
            <a:endParaRPr lang="fr-FR"/>
          </a:p>
        </p:txBody>
      </p:sp>
    </p:spTree>
    <p:extLst>
      <p:ext uri="{BB962C8B-B14F-4D97-AF65-F5344CB8AC3E}">
        <p14:creationId xmlns:p14="http://schemas.microsoft.com/office/powerpoint/2010/main" val="2913703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4B25D2-3125-473E-BB26-8502B8C33EF5}"/>
              </a:ext>
            </a:extLst>
          </p:cNvPr>
          <p:cNvSpPr>
            <a:spLocks noGrp="1"/>
          </p:cNvSpPr>
          <p:nvPr>
            <p:ph type="title"/>
          </p:nvPr>
        </p:nvSpPr>
        <p:spPr/>
        <p:txBody>
          <a:bodyPr/>
          <a:lstStyle/>
          <a:p>
            <a:r>
              <a:rPr lang="fr-FR" dirty="0"/>
              <a:t>Exemple</a:t>
            </a:r>
          </a:p>
        </p:txBody>
      </p:sp>
      <p:pic>
        <p:nvPicPr>
          <p:cNvPr id="5" name="Espace réservé du contenu 4">
            <a:extLst>
              <a:ext uri="{FF2B5EF4-FFF2-40B4-BE49-F238E27FC236}">
                <a16:creationId xmlns:a16="http://schemas.microsoft.com/office/drawing/2014/main" id="{AFFCF283-A9E8-453C-B4EE-74D9A6F7EA10}"/>
              </a:ext>
            </a:extLst>
          </p:cNvPr>
          <p:cNvPicPr>
            <a:picLocks noGrp="1" noChangeAspect="1"/>
          </p:cNvPicPr>
          <p:nvPr>
            <p:ph idx="1"/>
          </p:nvPr>
        </p:nvPicPr>
        <p:blipFill>
          <a:blip r:embed="rId2"/>
          <a:stretch>
            <a:fillRect/>
          </a:stretch>
        </p:blipFill>
        <p:spPr>
          <a:xfrm>
            <a:off x="2919357" y="1282700"/>
            <a:ext cx="4343511" cy="5241925"/>
          </a:xfrm>
        </p:spPr>
      </p:pic>
      <p:sp>
        <p:nvSpPr>
          <p:cNvPr id="3" name="Espace réservé du numéro de diapositive 2">
            <a:extLst>
              <a:ext uri="{FF2B5EF4-FFF2-40B4-BE49-F238E27FC236}">
                <a16:creationId xmlns:a16="http://schemas.microsoft.com/office/drawing/2014/main" id="{EA23BCD4-B3BA-48F0-B8A7-9C3FB1332DF8}"/>
              </a:ext>
            </a:extLst>
          </p:cNvPr>
          <p:cNvSpPr>
            <a:spLocks noGrp="1"/>
          </p:cNvSpPr>
          <p:nvPr>
            <p:ph type="sldNum" sz="quarter" idx="12"/>
          </p:nvPr>
        </p:nvSpPr>
        <p:spPr/>
        <p:txBody>
          <a:bodyPr/>
          <a:lstStyle/>
          <a:p>
            <a:fld id="{4FA02FF1-3DA4-4841-AA50-DB2E482C98AD}" type="slidenum">
              <a:rPr lang="fr-FR" smtClean="0"/>
              <a:t>9</a:t>
            </a:fld>
            <a:endParaRPr lang="fr-FR"/>
          </a:p>
        </p:txBody>
      </p:sp>
    </p:spTree>
    <p:extLst>
      <p:ext uri="{BB962C8B-B14F-4D97-AF65-F5344CB8AC3E}">
        <p14:creationId xmlns:p14="http://schemas.microsoft.com/office/powerpoint/2010/main" val="1151814032"/>
      </p:ext>
    </p:extLst>
  </p:cSld>
  <p:clrMapOvr>
    <a:masterClrMapping/>
  </p:clrMapOvr>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0</TotalTime>
  <Words>1010</Words>
  <Application>Microsoft Office PowerPoint</Application>
  <PresentationFormat>Grand écran</PresentationFormat>
  <Paragraphs>126</Paragraphs>
  <Slides>21</Slides>
  <Notes>3</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21</vt:i4>
      </vt:variant>
    </vt:vector>
  </HeadingPairs>
  <TitlesOfParts>
    <vt:vector size="27" baseType="lpstr">
      <vt:lpstr>Arial</vt:lpstr>
      <vt:lpstr>Calibri</vt:lpstr>
      <vt:lpstr>Trebuchet MS</vt:lpstr>
      <vt:lpstr>Wingdings</vt:lpstr>
      <vt:lpstr>Wingdings 3</vt:lpstr>
      <vt:lpstr>Facette</vt:lpstr>
      <vt:lpstr>Présentation PowerPoint</vt:lpstr>
      <vt:lpstr>Définitions</vt:lpstr>
      <vt:lpstr>Sommaire </vt:lpstr>
      <vt:lpstr>Sommaire </vt:lpstr>
      <vt:lpstr>Principes de la modélisation</vt:lpstr>
      <vt:lpstr>Règles de gestion</vt:lpstr>
      <vt:lpstr>Exercice</vt:lpstr>
      <vt:lpstr>Dictionnaire de données</vt:lpstr>
      <vt:lpstr>Exemple</vt:lpstr>
      <vt:lpstr>Exercice</vt:lpstr>
      <vt:lpstr>Dépendances entre les données</vt:lpstr>
      <vt:lpstr>Exercice</vt:lpstr>
      <vt:lpstr>MCD (Modèle Conceptuel des Données)</vt:lpstr>
      <vt:lpstr>Exemple</vt:lpstr>
      <vt:lpstr>Exercice</vt:lpstr>
      <vt:lpstr>Sommaire </vt:lpstr>
      <vt:lpstr>Définitions</vt:lpstr>
      <vt:lpstr>MLD (Modèle Logique de Données) </vt:lpstr>
      <vt:lpstr>Exercice</vt:lpstr>
      <vt:lpstr>Sommaire </vt:lpstr>
      <vt:lpstr>Création de la base de données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MERISE</dc:title>
  <dc:creator>anne mesloub</dc:creator>
  <cp:lastModifiedBy>Restoueix Alexandre</cp:lastModifiedBy>
  <cp:revision>247</cp:revision>
  <dcterms:created xsi:type="dcterms:W3CDTF">2020-11-10T14:30:59Z</dcterms:created>
  <dcterms:modified xsi:type="dcterms:W3CDTF">2021-07-02T13:15:12Z</dcterms:modified>
</cp:coreProperties>
</file>