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57" r:id="rId4"/>
    <p:sldId id="258" r:id="rId5"/>
    <p:sldId id="259" r:id="rId6"/>
    <p:sldId id="260" r:id="rId7"/>
    <p:sldId id="268" r:id="rId8"/>
    <p:sldId id="264" r:id="rId9"/>
    <p:sldId id="265" r:id="rId10"/>
    <p:sldId id="263" r:id="rId11"/>
    <p:sldId id="267" r:id="rId12"/>
    <p:sldId id="266"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69" d="100"/>
          <a:sy n="69" d="100"/>
        </p:scale>
        <p:origin x="6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smtClean="0"/>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9CF9CB9-3505-4D97-91BE-9D4C24A1CC52}" type="datetimeFigureOut">
              <a:rPr lang="fr-FR" smtClean="0"/>
              <a:t>27/01/2021</a:t>
            </a:fld>
            <a:endParaRPr lang="fr-F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fr-F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E9A5E0A-7B01-486D-A2A1-08C3CDD05AC5}" type="slidenum">
              <a:rPr lang="fr-FR" smtClean="0"/>
              <a:t>‹N°›</a:t>
            </a:fld>
            <a:endParaRPr lang="fr-F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3553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9CF9CB9-3505-4D97-91BE-9D4C24A1CC52}" type="datetimeFigureOut">
              <a:rPr lang="fr-FR" smtClean="0"/>
              <a:t>27/01/2021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98514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smtClean="0"/>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9CF9CB9-3505-4D97-91BE-9D4C24A1CC52}" type="datetimeFigureOut">
              <a:rPr lang="fr-FR" smtClean="0"/>
              <a:t>27/01/2021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304956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smtClean="0"/>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9CF9CB9-3505-4D97-91BE-9D4C24A1CC52}" type="datetimeFigureOut">
              <a:rPr lang="fr-FR" smtClean="0"/>
              <a:t>27/01/2021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9A5E0A-7B01-486D-A2A1-08C3CDD05AC5}" type="slidenum">
              <a:rPr lang="fr-FR" smtClean="0"/>
              <a:t>‹N°›</a:t>
            </a:fld>
            <a:endParaRPr lang="fr-F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485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smtClean="0"/>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9CF9CB9-3505-4D97-91BE-9D4C24A1CC52}" type="datetimeFigureOut">
              <a:rPr lang="fr-FR" smtClean="0"/>
              <a:t>27/01/2021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22857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smtClean="0"/>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29CF9CB9-3505-4D97-91BE-9D4C24A1CC52}" type="datetimeFigureOut">
              <a:rPr lang="fr-FR" smtClean="0"/>
              <a:t>27/01/2021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103271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smtClean="0"/>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29CF9CB9-3505-4D97-91BE-9D4C24A1CC52}" type="datetimeFigureOut">
              <a:rPr lang="fr-FR" smtClean="0"/>
              <a:t>27/01/2021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995957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CF9CB9-3505-4D97-91BE-9D4C24A1CC52}" type="datetimeFigureOut">
              <a:rPr lang="fr-FR" smtClean="0"/>
              <a:t>27/01/2021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08594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CF9CB9-3505-4D97-91BE-9D4C24A1CC52}" type="datetimeFigureOut">
              <a:rPr lang="fr-FR" smtClean="0"/>
              <a:t>27/01/2021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12556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CF9CB9-3505-4D97-91BE-9D4C24A1CC52}" type="datetimeFigureOut">
              <a:rPr lang="fr-FR" smtClean="0"/>
              <a:t>27/01/2021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52264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smtClean="0"/>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9CF9CB9-3505-4D97-91BE-9D4C24A1CC52}" type="datetimeFigureOut">
              <a:rPr lang="fr-FR" smtClean="0"/>
              <a:t>27/01/2021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4133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CF9CB9-3505-4D97-91BE-9D4C24A1CC52}" type="datetimeFigureOut">
              <a:rPr lang="fr-FR" smtClean="0"/>
              <a:t>27/01/2021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99077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9CF9CB9-3505-4D97-91BE-9D4C24A1CC52}" type="datetimeFigureOut">
              <a:rPr lang="fr-FR" smtClean="0"/>
              <a:t>27/01/2021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28764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9CF9CB9-3505-4D97-91BE-9D4C24A1CC52}" type="datetimeFigureOut">
              <a:rPr lang="fr-FR" smtClean="0"/>
              <a:t>27/01/2021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36159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F9CB9-3505-4D97-91BE-9D4C24A1CC52}" type="datetimeFigureOut">
              <a:rPr lang="fr-FR" smtClean="0"/>
              <a:t>27/01/2021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143433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smtClean="0"/>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9CF9CB9-3505-4D97-91BE-9D4C24A1CC52}" type="datetimeFigureOut">
              <a:rPr lang="fr-FR" smtClean="0"/>
              <a:t>27/01/2021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11676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9CF9CB9-3505-4D97-91BE-9D4C24A1CC52}" type="datetimeFigureOut">
              <a:rPr lang="fr-FR" smtClean="0"/>
              <a:t>27/01/2021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9A5E0A-7B01-486D-A2A1-08C3CDD05AC5}" type="slidenum">
              <a:rPr lang="fr-FR" smtClean="0"/>
              <a:t>‹N°›</a:t>
            </a:fld>
            <a:endParaRPr lang="fr-FR"/>
          </a:p>
        </p:txBody>
      </p:sp>
    </p:spTree>
    <p:extLst>
      <p:ext uri="{BB962C8B-B14F-4D97-AF65-F5344CB8AC3E}">
        <p14:creationId xmlns:p14="http://schemas.microsoft.com/office/powerpoint/2010/main" val="139553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9CF9CB9-3505-4D97-91BE-9D4C24A1CC52}" type="datetimeFigureOut">
              <a:rPr lang="fr-FR" smtClean="0"/>
              <a:t>27/01/2021</a:t>
            </a:fld>
            <a:endParaRPr lang="fr-F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fr-F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E9A5E0A-7B01-486D-A2A1-08C3CDD05AC5}" type="slidenum">
              <a:rPr lang="fr-FR" smtClean="0"/>
              <a:t>‹N°›</a:t>
            </a:fld>
            <a:endParaRPr lang="fr-FR"/>
          </a:p>
        </p:txBody>
      </p:sp>
    </p:spTree>
    <p:extLst>
      <p:ext uri="{BB962C8B-B14F-4D97-AF65-F5344CB8AC3E}">
        <p14:creationId xmlns:p14="http://schemas.microsoft.com/office/powerpoint/2010/main" val="42553070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Architecture MVC</a:t>
            </a:r>
            <a:endParaRPr lang="fr-FR" dirty="0"/>
          </a:p>
        </p:txBody>
      </p:sp>
      <p:sp>
        <p:nvSpPr>
          <p:cNvPr id="3" name="Sous-titre 2"/>
          <p:cNvSpPr>
            <a:spLocks noGrp="1"/>
          </p:cNvSpPr>
          <p:nvPr>
            <p:ph type="subTitle" idx="1"/>
          </p:nvPr>
        </p:nvSpPr>
        <p:spPr/>
        <p:txBody>
          <a:bodyPr/>
          <a:lstStyle/>
          <a:p>
            <a:r>
              <a:rPr lang="fr-FR" dirty="0" smtClean="0"/>
              <a:t>Mise en œuvre avec </a:t>
            </a:r>
            <a:r>
              <a:rPr lang="fr-FR" dirty="0" smtClean="0">
                <a:solidFill>
                  <a:schemeClr val="accent1"/>
                </a:solidFill>
              </a:rPr>
              <a:t>PHP</a:t>
            </a:r>
            <a:endParaRPr lang="fr-FR" dirty="0">
              <a:solidFill>
                <a:schemeClr val="accent1"/>
              </a:solidFill>
            </a:endParaRPr>
          </a:p>
        </p:txBody>
      </p:sp>
    </p:spTree>
    <p:extLst>
      <p:ext uri="{BB962C8B-B14F-4D97-AF65-F5344CB8AC3E}">
        <p14:creationId xmlns:p14="http://schemas.microsoft.com/office/powerpoint/2010/main" val="1886671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6509" y="103909"/>
            <a:ext cx="8562109" cy="713509"/>
          </a:xfrm>
        </p:spPr>
        <p:txBody>
          <a:bodyPr>
            <a:normAutofit fontScale="90000"/>
          </a:bodyPr>
          <a:lstStyle/>
          <a:p>
            <a:r>
              <a:rPr lang="fr-FR" dirty="0" smtClean="0"/>
              <a:t>Un Exemple – Le MODELE</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64" y="706581"/>
            <a:ext cx="6268900" cy="568574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948" y="706581"/>
            <a:ext cx="4422198" cy="2868452"/>
          </a:xfrm>
          <a:prstGeom prst="rect">
            <a:avLst/>
          </a:prstGeom>
        </p:spPr>
      </p:pic>
    </p:spTree>
    <p:extLst>
      <p:ext uri="{BB962C8B-B14F-4D97-AF65-F5344CB8AC3E}">
        <p14:creationId xmlns:p14="http://schemas.microsoft.com/office/powerpoint/2010/main" val="206825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6110" y="233305"/>
            <a:ext cx="5832764" cy="713509"/>
          </a:xfrm>
        </p:spPr>
        <p:txBody>
          <a:bodyPr>
            <a:normAutofit fontScale="90000"/>
          </a:bodyPr>
          <a:lstStyle/>
          <a:p>
            <a:r>
              <a:rPr lang="fr-FR" dirty="0" smtClean="0"/>
              <a:t>Un Exemple – LA VUE</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0" y="1196196"/>
            <a:ext cx="7248510" cy="4220931"/>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102" y="1196196"/>
            <a:ext cx="3926862" cy="2547154"/>
          </a:xfrm>
          <a:prstGeom prst="rect">
            <a:avLst/>
          </a:prstGeom>
        </p:spPr>
      </p:pic>
    </p:spTree>
    <p:extLst>
      <p:ext uri="{BB962C8B-B14F-4D97-AF65-F5344CB8AC3E}">
        <p14:creationId xmlns:p14="http://schemas.microsoft.com/office/powerpoint/2010/main" val="330170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745" y="103909"/>
            <a:ext cx="9060873" cy="713509"/>
          </a:xfrm>
        </p:spPr>
        <p:txBody>
          <a:bodyPr>
            <a:normAutofit fontScale="90000"/>
          </a:bodyPr>
          <a:lstStyle/>
          <a:p>
            <a:r>
              <a:rPr lang="fr-FR" dirty="0" smtClean="0"/>
              <a:t>Un Exemple – Le Layout de LA VUE</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3" y="1459432"/>
            <a:ext cx="9264261" cy="3902277"/>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673" y="983673"/>
            <a:ext cx="3782779" cy="2453695"/>
          </a:xfrm>
          <a:prstGeom prst="rect">
            <a:avLst/>
          </a:prstGeom>
        </p:spPr>
      </p:pic>
    </p:spTree>
    <p:extLst>
      <p:ext uri="{BB962C8B-B14F-4D97-AF65-F5344CB8AC3E}">
        <p14:creationId xmlns:p14="http://schemas.microsoft.com/office/powerpoint/2010/main" val="78131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73927" y="1332913"/>
            <a:ext cx="5777345" cy="3416320"/>
          </a:xfrm>
          <a:prstGeom prst="rect">
            <a:avLst/>
          </a:prstGeom>
        </p:spPr>
        <p:txBody>
          <a:bodyPr wrap="square">
            <a:spAutoFit/>
          </a:bodyPr>
          <a:lstStyle/>
          <a:p>
            <a:pPr algn="ctr">
              <a:defRPr/>
            </a:pPr>
            <a:r>
              <a:rPr lang="fr-FR" sz="2400" dirty="0"/>
              <a:t>CRÉDITS </a:t>
            </a:r>
          </a:p>
          <a:p>
            <a:pPr algn="ctr">
              <a:lnSpc>
                <a:spcPct val="100000"/>
              </a:lnSpc>
              <a:spcBef>
                <a:spcPts val="0"/>
              </a:spcBef>
              <a:defRPr/>
            </a:pPr>
            <a:r>
              <a:rPr lang="fr-FR" sz="2400" dirty="0"/>
              <a:t>OEUVRE COLLECTIVE DE L’AFPA </a:t>
            </a:r>
          </a:p>
          <a:p>
            <a:pPr algn="ctr">
              <a:lnSpc>
                <a:spcPct val="100000"/>
              </a:lnSpc>
              <a:spcBef>
                <a:spcPts val="0"/>
              </a:spcBef>
              <a:defRPr/>
            </a:pPr>
            <a:r>
              <a:rPr lang="fr-FR" dirty="0"/>
              <a:t>Sous le pilotage de la DIIP </a:t>
            </a:r>
          </a:p>
          <a:p>
            <a:pPr algn="ctr">
              <a:lnSpc>
                <a:spcPct val="100000"/>
              </a:lnSpc>
              <a:spcBef>
                <a:spcPts val="0"/>
              </a:spcBef>
              <a:defRPr/>
            </a:pPr>
            <a:r>
              <a:rPr lang="fr-FR" dirty="0"/>
              <a:t>et du centre sectoriel Tertiaire </a:t>
            </a:r>
          </a:p>
          <a:p>
            <a:pPr algn="ctr">
              <a:lnSpc>
                <a:spcPct val="100000"/>
              </a:lnSpc>
              <a:spcBef>
                <a:spcPts val="0"/>
              </a:spcBef>
              <a:defRPr/>
            </a:pPr>
            <a:endParaRPr lang="fr-FR" dirty="0"/>
          </a:p>
          <a:p>
            <a:pPr algn="ctr">
              <a:lnSpc>
                <a:spcPct val="100000"/>
              </a:lnSpc>
              <a:spcBef>
                <a:spcPts val="0"/>
              </a:spcBef>
              <a:defRPr/>
            </a:pPr>
            <a:r>
              <a:rPr lang="fr-FR" sz="2400" dirty="0"/>
              <a:t>EQUIPE DE CONCEPTION </a:t>
            </a:r>
          </a:p>
          <a:p>
            <a:pPr algn="ctr">
              <a:lnSpc>
                <a:spcPct val="100000"/>
              </a:lnSpc>
              <a:spcBef>
                <a:spcPts val="0"/>
              </a:spcBef>
              <a:defRPr/>
            </a:pPr>
            <a:r>
              <a:rPr lang="fr-FR" dirty="0"/>
              <a:t>M. Restoueix Sacha (Formateur) </a:t>
            </a:r>
          </a:p>
          <a:p>
            <a:pPr algn="ctr">
              <a:defRPr/>
            </a:pPr>
            <a:endParaRPr lang="fr-FR" dirty="0"/>
          </a:p>
          <a:p>
            <a:pPr algn="ctr">
              <a:lnSpc>
                <a:spcPct val="100000"/>
              </a:lnSpc>
              <a:spcBef>
                <a:spcPts val="0"/>
              </a:spcBef>
              <a:defRPr/>
            </a:pPr>
            <a:r>
              <a:rPr lang="fr-FR" dirty="0"/>
              <a:t>Date de mise à jour : </a:t>
            </a:r>
            <a:r>
              <a:rPr lang="fr-FR" dirty="0" smtClean="0"/>
              <a:t>08/01/2021 </a:t>
            </a:r>
            <a:endParaRPr lang="fr-FR" dirty="0"/>
          </a:p>
          <a:p>
            <a:pPr algn="ctr">
              <a:lnSpc>
                <a:spcPct val="100000"/>
              </a:lnSpc>
              <a:spcBef>
                <a:spcPts val="0"/>
              </a:spcBef>
              <a:defRPr/>
            </a:pPr>
            <a:r>
              <a:rPr lang="fr-FR" dirty="0"/>
              <a:t>Date de dépôt légal : </a:t>
            </a:r>
            <a:r>
              <a:rPr lang="fr-FR" dirty="0" smtClean="0"/>
              <a:t>2021</a:t>
            </a:r>
            <a:endParaRPr lang="fr-FR" dirty="0"/>
          </a:p>
          <a:p>
            <a:pPr algn="ctr">
              <a:defRPr/>
            </a:pPr>
            <a:r>
              <a:rPr lang="fr-FR" dirty="0"/>
              <a:t>---- </a:t>
            </a:r>
          </a:p>
        </p:txBody>
      </p:sp>
      <p:sp>
        <p:nvSpPr>
          <p:cNvPr id="7" name="ZoneTexte 6"/>
          <p:cNvSpPr txBox="1"/>
          <p:nvPr/>
        </p:nvSpPr>
        <p:spPr>
          <a:xfrm>
            <a:off x="0" y="5569527"/>
            <a:ext cx="11374581" cy="1138773"/>
          </a:xfrm>
          <a:prstGeom prst="rect">
            <a:avLst/>
          </a:prstGeom>
          <a:noFill/>
        </p:spPr>
        <p:txBody>
          <a:bodyPr wrap="square" rtlCol="0">
            <a:spAutoFit/>
          </a:bodyPr>
          <a:lstStyle/>
          <a:p>
            <a:pPr algn="just">
              <a:spcBef>
                <a:spcPct val="0"/>
              </a:spcBef>
            </a:pPr>
            <a:r>
              <a:rPr lang="fr-FR" altLang="fr-FR" sz="1000" b="1" dirty="0">
                <a:solidFill>
                  <a:schemeClr val="bg1"/>
                </a:solidFill>
                <a:latin typeface="Arial" charset="0"/>
              </a:rPr>
              <a:t>© AFPA </a:t>
            </a:r>
            <a:r>
              <a:rPr lang="fr-FR" altLang="fr-FR" sz="1000" b="1" dirty="0" smtClean="0">
                <a:solidFill>
                  <a:schemeClr val="bg1"/>
                </a:solidFill>
                <a:latin typeface="Arial" charset="0"/>
              </a:rPr>
              <a:t>2021 </a:t>
            </a:r>
            <a:endParaRPr lang="fr-FR" altLang="fr-FR" sz="1000" b="1" dirty="0">
              <a:solidFill>
                <a:schemeClr val="bg1"/>
              </a:solidFill>
              <a:latin typeface="Arial" charset="0"/>
            </a:endParaRPr>
          </a:p>
          <a:p>
            <a:pPr algn="just">
              <a:spcBef>
                <a:spcPct val="0"/>
              </a:spcBef>
            </a:pPr>
            <a:r>
              <a:rPr lang="fr-FR" altLang="fr-FR" sz="1000" b="1" dirty="0">
                <a:solidFill>
                  <a:schemeClr val="bg1"/>
                </a:solidFill>
                <a:latin typeface="Arial" charset="0"/>
              </a:rPr>
              <a:t>Reproduction interdite </a:t>
            </a:r>
          </a:p>
          <a:p>
            <a:pPr algn="just">
              <a:spcBef>
                <a:spcPct val="0"/>
              </a:spcBef>
            </a:pPr>
            <a:r>
              <a:rPr lang="fr-FR" altLang="fr-FR" sz="1000" dirty="0">
                <a:solidFill>
                  <a:schemeClr val="bg1"/>
                </a:solidFill>
                <a:latin typeface="Arial" charset="0"/>
              </a:rPr>
              <a:t>Article L 122-4 du code de la propriété intellectuelle. </a:t>
            </a:r>
          </a:p>
          <a:p>
            <a:pPr algn="just">
              <a:spcBef>
                <a:spcPct val="0"/>
              </a:spcBef>
            </a:pPr>
            <a:r>
              <a:rPr lang="fr-FR" altLang="fr-FR" sz="1000" dirty="0">
                <a:solidFill>
                  <a:schemeClr val="bg1"/>
                </a:solidFill>
                <a:latin typeface="Arial" charset="0"/>
              </a:rPr>
              <a:t>« Toute représentation ou reproduction intégrale ou partielle faite sans le consentement de l’auteur ou de ses ayants droits ou ayants cause est illicite. Il en est de même pour la traduction, l’adaptation ou la reproduction par un art ou un procédé quelconques ». </a:t>
            </a:r>
          </a:p>
          <a:p>
            <a:pPr algn="just"/>
            <a:endParaRPr lang="fr-FR" dirty="0"/>
          </a:p>
        </p:txBody>
      </p:sp>
    </p:spTree>
    <p:extLst>
      <p:ext uri="{BB962C8B-B14F-4D97-AF65-F5344CB8AC3E}">
        <p14:creationId xmlns:p14="http://schemas.microsoft.com/office/powerpoint/2010/main" val="246413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6073" y="117763"/>
            <a:ext cx="10396882" cy="1151965"/>
          </a:xfrm>
        </p:spPr>
        <p:txBody>
          <a:bodyPr/>
          <a:lstStyle/>
          <a:p>
            <a:r>
              <a:rPr lang="fr-FR" dirty="0" smtClean="0"/>
              <a:t>POURQUOI  l’architecture MVC</a:t>
            </a:r>
            <a:endParaRPr lang="fr-FR" dirty="0"/>
          </a:p>
        </p:txBody>
      </p:sp>
      <p:sp>
        <p:nvSpPr>
          <p:cNvPr id="5" name="ZoneTexte 4"/>
          <p:cNvSpPr txBox="1"/>
          <p:nvPr/>
        </p:nvSpPr>
        <p:spPr>
          <a:xfrm>
            <a:off x="955963" y="1496290"/>
            <a:ext cx="9753600" cy="3816429"/>
          </a:xfrm>
          <a:prstGeom prst="rect">
            <a:avLst/>
          </a:prstGeom>
          <a:noFill/>
        </p:spPr>
        <p:txBody>
          <a:bodyPr wrap="square" rtlCol="0">
            <a:spAutoFit/>
          </a:bodyPr>
          <a:lstStyle/>
          <a:p>
            <a:r>
              <a:rPr lang="fr-FR" sz="2800" dirty="0"/>
              <a:t>Lisibilité du </a:t>
            </a:r>
            <a:r>
              <a:rPr lang="fr-FR" sz="2800" dirty="0" smtClean="0"/>
              <a:t>code</a:t>
            </a:r>
            <a:br>
              <a:rPr lang="fr-FR" sz="2800" dirty="0" smtClean="0"/>
            </a:br>
            <a:endParaRPr lang="fr-FR" sz="2800" dirty="0"/>
          </a:p>
          <a:p>
            <a:r>
              <a:rPr lang="fr-FR" sz="2800" dirty="0"/>
              <a:t>Maintenabilité du </a:t>
            </a:r>
            <a:r>
              <a:rPr lang="fr-FR" sz="2800" dirty="0" smtClean="0"/>
              <a:t>code</a:t>
            </a:r>
            <a:br>
              <a:rPr lang="fr-FR" sz="2800" dirty="0" smtClean="0"/>
            </a:br>
            <a:endParaRPr lang="fr-FR" sz="2800" dirty="0"/>
          </a:p>
          <a:p>
            <a:r>
              <a:rPr lang="fr-FR" sz="2800" dirty="0"/>
              <a:t>Unicité du </a:t>
            </a:r>
            <a:r>
              <a:rPr lang="fr-FR" sz="2800" dirty="0" smtClean="0"/>
              <a:t>code</a:t>
            </a:r>
            <a:br>
              <a:rPr lang="fr-FR" sz="2800" dirty="0" smtClean="0"/>
            </a:br>
            <a:endParaRPr lang="fr-FR" sz="2800" dirty="0"/>
          </a:p>
          <a:p>
            <a:r>
              <a:rPr lang="fr-FR" sz="2800" dirty="0"/>
              <a:t>Possibilité de travailler à plusieurs en même temps sur le même projet</a:t>
            </a:r>
          </a:p>
          <a:p>
            <a:endParaRPr lang="fr-FR" dirty="0"/>
          </a:p>
        </p:txBody>
      </p:sp>
    </p:spTree>
    <p:extLst>
      <p:ext uri="{BB962C8B-B14F-4D97-AF65-F5344CB8AC3E}">
        <p14:creationId xmlns:p14="http://schemas.microsoft.com/office/powerpoint/2010/main" val="188160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4425" y="199715"/>
            <a:ext cx="10396882" cy="1151965"/>
          </a:xfrm>
        </p:spPr>
        <p:txBody>
          <a:bodyPr/>
          <a:lstStyle/>
          <a:p>
            <a:r>
              <a:rPr lang="fr-FR" dirty="0" smtClean="0"/>
              <a:t>Principe de l’architecture MVC</a:t>
            </a:r>
            <a:endParaRPr lang="fr-FR" dirty="0"/>
          </a:p>
        </p:txBody>
      </p:sp>
      <p:pic>
        <p:nvPicPr>
          <p:cNvPr id="4" name="Espace réservé du conten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5216" y="1351680"/>
            <a:ext cx="6636864" cy="3745617"/>
          </a:xfrm>
        </p:spPr>
      </p:pic>
      <p:sp>
        <p:nvSpPr>
          <p:cNvPr id="3" name="ZoneTexte 2"/>
          <p:cNvSpPr txBox="1"/>
          <p:nvPr/>
        </p:nvSpPr>
        <p:spPr>
          <a:xfrm>
            <a:off x="7082659" y="1359469"/>
            <a:ext cx="4438648" cy="4062651"/>
          </a:xfrm>
          <a:prstGeom prst="rect">
            <a:avLst/>
          </a:prstGeom>
          <a:noFill/>
        </p:spPr>
        <p:txBody>
          <a:bodyPr wrap="square" rtlCol="0">
            <a:spAutoFit/>
          </a:bodyPr>
          <a:lstStyle/>
          <a:p>
            <a:r>
              <a:rPr lang="fr-FR" sz="2000" dirty="0"/>
              <a:t>1 – Routeur: appelle le bon contrôleur en fonction de l’action de </a:t>
            </a:r>
            <a:r>
              <a:rPr lang="fr-FR" sz="2000" dirty="0" smtClean="0"/>
              <a:t>l’utilisateur</a:t>
            </a:r>
            <a:br>
              <a:rPr lang="fr-FR" sz="2000" dirty="0" smtClean="0"/>
            </a:br>
            <a:endParaRPr lang="fr-FR" sz="2000" dirty="0"/>
          </a:p>
          <a:p>
            <a:r>
              <a:rPr lang="fr-FR" sz="2000" dirty="0"/>
              <a:t>2 – Contrôleur: lien entre le Modèle et la </a:t>
            </a:r>
            <a:r>
              <a:rPr lang="fr-FR" sz="2000" dirty="0" smtClean="0"/>
              <a:t>vue</a:t>
            </a:r>
            <a:br>
              <a:rPr lang="fr-FR" sz="2000" dirty="0" smtClean="0"/>
            </a:br>
            <a:endParaRPr lang="fr-FR" sz="2000" dirty="0"/>
          </a:p>
          <a:p>
            <a:r>
              <a:rPr lang="fr-FR" sz="2000" dirty="0"/>
              <a:t>3 – Modèle : regroupe les traitements (fonctions) PHP et l’accès à la base de </a:t>
            </a:r>
            <a:r>
              <a:rPr lang="fr-FR" sz="2000" dirty="0" smtClean="0"/>
              <a:t>données</a:t>
            </a:r>
            <a:br>
              <a:rPr lang="fr-FR" sz="2000" dirty="0" smtClean="0"/>
            </a:br>
            <a:endParaRPr lang="fr-FR" sz="2000" dirty="0"/>
          </a:p>
          <a:p>
            <a:r>
              <a:rPr lang="fr-FR" sz="2000" dirty="0"/>
              <a:t>4 – Vue: affiche les informations dans une page HTML</a:t>
            </a:r>
          </a:p>
          <a:p>
            <a:endParaRPr lang="fr-FR" dirty="0"/>
          </a:p>
        </p:txBody>
      </p:sp>
    </p:spTree>
    <p:extLst>
      <p:ext uri="{BB962C8B-B14F-4D97-AF65-F5344CB8AC3E}">
        <p14:creationId xmlns:p14="http://schemas.microsoft.com/office/powerpoint/2010/main" val="70292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4218" y="159327"/>
            <a:ext cx="10396882" cy="1151965"/>
          </a:xfrm>
        </p:spPr>
        <p:txBody>
          <a:bodyPr/>
          <a:lstStyle/>
          <a:p>
            <a:r>
              <a:rPr lang="fr-FR" dirty="0" smtClean="0"/>
              <a:t>Intégration du modèle mvc</a:t>
            </a:r>
            <a:endParaRPr lang="fr-FR" dirty="0"/>
          </a:p>
        </p:txBody>
      </p:sp>
      <p:sp>
        <p:nvSpPr>
          <p:cNvPr id="3" name="Espace réservé du contenu 2"/>
          <p:cNvSpPr>
            <a:spLocks noGrp="1"/>
          </p:cNvSpPr>
          <p:nvPr>
            <p:ph sz="quarter" idx="13"/>
          </p:nvPr>
        </p:nvSpPr>
        <p:spPr>
          <a:xfrm>
            <a:off x="685800" y="1311293"/>
            <a:ext cx="10771909" cy="4377058"/>
          </a:xfrm>
        </p:spPr>
        <p:txBody>
          <a:bodyPr>
            <a:normAutofit/>
          </a:bodyPr>
          <a:lstStyle/>
          <a:p>
            <a:r>
              <a:rPr lang="fr-FR" altLang="fr-FR" dirty="0"/>
              <a:t>Découpage assez net entre la </a:t>
            </a:r>
            <a:r>
              <a:rPr lang="fr-FR" altLang="fr-FR" dirty="0">
                <a:solidFill>
                  <a:schemeClr val="accent1"/>
                </a:solidFill>
              </a:rPr>
              <a:t>vue</a:t>
            </a:r>
            <a:r>
              <a:rPr lang="fr-FR" altLang="fr-FR" dirty="0">
                <a:solidFill>
                  <a:srgbClr val="7B5F72"/>
                </a:solidFill>
              </a:rPr>
              <a:t> </a:t>
            </a:r>
            <a:r>
              <a:rPr lang="fr-FR" altLang="fr-FR" dirty="0"/>
              <a:t>(pages </a:t>
            </a:r>
            <a:r>
              <a:rPr lang="fr-FR" altLang="fr-FR" dirty="0" smtClean="0"/>
              <a:t>PHP </a:t>
            </a:r>
            <a:r>
              <a:rPr lang="fr-FR" altLang="fr-FR" dirty="0"/>
              <a:t>d’affichage), et le </a:t>
            </a:r>
            <a:r>
              <a:rPr lang="fr-FR" altLang="fr-FR" dirty="0">
                <a:solidFill>
                  <a:schemeClr val="accent1"/>
                </a:solidFill>
              </a:rPr>
              <a:t>modèle</a:t>
            </a:r>
            <a:r>
              <a:rPr lang="fr-FR" altLang="fr-FR" dirty="0">
                <a:solidFill>
                  <a:srgbClr val="7B5F72"/>
                </a:solidFill>
              </a:rPr>
              <a:t> </a:t>
            </a:r>
            <a:r>
              <a:rPr lang="fr-FR" altLang="fr-FR" dirty="0" smtClean="0"/>
              <a:t>encapsulant </a:t>
            </a:r>
            <a:r>
              <a:rPr lang="fr-FR" altLang="fr-FR" dirty="0"/>
              <a:t>les </a:t>
            </a:r>
            <a:r>
              <a:rPr lang="fr-FR" altLang="fr-FR" dirty="0">
                <a:solidFill>
                  <a:schemeClr val="accent1"/>
                </a:solidFill>
              </a:rPr>
              <a:t>traitements</a:t>
            </a:r>
            <a:r>
              <a:rPr lang="fr-FR" altLang="fr-FR" dirty="0">
                <a:solidFill>
                  <a:srgbClr val="7B5F72"/>
                </a:solidFill>
              </a:rPr>
              <a:t> </a:t>
            </a:r>
            <a:r>
              <a:rPr lang="fr-FR" altLang="fr-FR" dirty="0" smtClean="0">
                <a:solidFill>
                  <a:schemeClr val="accent1"/>
                </a:solidFill>
              </a:rPr>
              <a:t>métiers</a:t>
            </a:r>
            <a:r>
              <a:rPr lang="fr-FR" altLang="fr-FR" dirty="0" smtClean="0">
                <a:solidFill>
                  <a:srgbClr val="7B5F72"/>
                </a:solidFill>
              </a:rPr>
              <a:t>. </a:t>
            </a:r>
            <a:br>
              <a:rPr lang="fr-FR" altLang="fr-FR" dirty="0" smtClean="0">
                <a:solidFill>
                  <a:srgbClr val="7B5F72"/>
                </a:solidFill>
              </a:rPr>
            </a:br>
            <a:endParaRPr lang="fr-FR" altLang="fr-FR" dirty="0">
              <a:solidFill>
                <a:srgbClr val="7B5F72"/>
              </a:solidFill>
            </a:endParaRPr>
          </a:p>
          <a:p>
            <a:r>
              <a:rPr lang="fr-FR" altLang="fr-FR" dirty="0"/>
              <a:t>Les pages clientes sont directement couplées à la logique </a:t>
            </a:r>
            <a:r>
              <a:rPr lang="fr-FR" altLang="fr-FR" dirty="0" smtClean="0"/>
              <a:t>applicative.</a:t>
            </a:r>
            <a:br>
              <a:rPr lang="fr-FR" altLang="fr-FR" dirty="0" smtClean="0"/>
            </a:br>
            <a:endParaRPr lang="fr-FR" altLang="fr-FR" dirty="0"/>
          </a:p>
          <a:p>
            <a:r>
              <a:rPr lang="fr-FR" altLang="fr-FR" dirty="0"/>
              <a:t>Le</a:t>
            </a:r>
            <a:r>
              <a:rPr lang="fr-FR" altLang="fr-FR" dirty="0">
                <a:solidFill>
                  <a:srgbClr val="7B5F72"/>
                </a:solidFill>
              </a:rPr>
              <a:t> </a:t>
            </a:r>
            <a:r>
              <a:rPr lang="fr-FR" altLang="fr-FR" dirty="0">
                <a:solidFill>
                  <a:schemeClr val="accent1"/>
                </a:solidFill>
              </a:rPr>
              <a:t>modèle MVC </a:t>
            </a:r>
            <a:r>
              <a:rPr lang="fr-FR" altLang="fr-FR" dirty="0"/>
              <a:t>recommande d’avoir un point d’entrée </a:t>
            </a:r>
            <a:r>
              <a:rPr lang="fr-FR" altLang="fr-FR" dirty="0" smtClean="0"/>
              <a:t>unique :  LE </a:t>
            </a:r>
            <a:r>
              <a:rPr lang="fr-FR" altLang="fr-FR" dirty="0" smtClean="0">
                <a:solidFill>
                  <a:schemeClr val="accent1"/>
                </a:solidFill>
              </a:rPr>
              <a:t>ROUTEUR</a:t>
            </a:r>
            <a:r>
              <a:rPr lang="fr-FR" altLang="fr-FR" dirty="0" smtClean="0">
                <a:solidFill>
                  <a:srgbClr val="7B5F72"/>
                </a:solidFill>
              </a:rPr>
              <a:t> </a:t>
            </a:r>
            <a:r>
              <a:rPr lang="fr-FR" altLang="fr-FR" dirty="0" smtClean="0"/>
              <a:t>(</a:t>
            </a:r>
            <a:r>
              <a:rPr lang="fr-FR" altLang="fr-FR" dirty="0" smtClean="0">
                <a:solidFill>
                  <a:schemeClr val="accent1"/>
                </a:solidFill>
              </a:rPr>
              <a:t>Le contrôleur principal</a:t>
            </a:r>
            <a:r>
              <a:rPr lang="fr-FR" altLang="fr-FR" dirty="0" smtClean="0"/>
              <a:t>)</a:t>
            </a:r>
            <a:r>
              <a:rPr lang="fr-FR" altLang="fr-FR" dirty="0" smtClean="0">
                <a:solidFill>
                  <a:srgbClr val="7B5F72"/>
                </a:solidFill>
              </a:rPr>
              <a:t> </a:t>
            </a:r>
            <a:r>
              <a:rPr lang="fr-FR" altLang="fr-FR" dirty="0" smtClean="0"/>
              <a:t>QUI DONNE Accès au </a:t>
            </a:r>
            <a:r>
              <a:rPr lang="fr-FR" altLang="fr-FR" dirty="0" smtClean="0">
                <a:solidFill>
                  <a:schemeClr val="accent1"/>
                </a:solidFill>
              </a:rPr>
              <a:t>contrôleur</a:t>
            </a:r>
            <a:r>
              <a:rPr lang="fr-FR" altLang="fr-FR" dirty="0" smtClean="0">
                <a:solidFill>
                  <a:srgbClr val="7B5F72"/>
                </a:solidFill>
              </a:rPr>
              <a:t> </a:t>
            </a:r>
            <a:r>
              <a:rPr lang="fr-FR" altLang="fr-FR" dirty="0" smtClean="0"/>
              <a:t>de </a:t>
            </a:r>
            <a:r>
              <a:rPr lang="fr-FR" altLang="fr-FR" dirty="0"/>
              <a:t>notre application, ce qui permettra de centraliser à un seul endroit l’ensemble de la </a:t>
            </a:r>
            <a:r>
              <a:rPr lang="fr-FR" altLang="fr-FR" dirty="0">
                <a:solidFill>
                  <a:schemeClr val="accent1"/>
                </a:solidFill>
              </a:rPr>
              <a:t>logique </a:t>
            </a:r>
            <a:r>
              <a:rPr lang="fr-FR" altLang="fr-FR" dirty="0" smtClean="0">
                <a:solidFill>
                  <a:schemeClr val="accent1"/>
                </a:solidFill>
              </a:rPr>
              <a:t>applicative</a:t>
            </a:r>
            <a:r>
              <a:rPr lang="fr-FR" altLang="fr-FR" dirty="0" smtClean="0">
                <a:solidFill>
                  <a:srgbClr val="7B5F72"/>
                </a:solidFill>
              </a:rPr>
              <a:t>. </a:t>
            </a:r>
            <a:br>
              <a:rPr lang="fr-FR" altLang="fr-FR" dirty="0" smtClean="0">
                <a:solidFill>
                  <a:srgbClr val="7B5F72"/>
                </a:solidFill>
              </a:rPr>
            </a:br>
            <a:r>
              <a:rPr lang="fr-FR" altLang="fr-FR" dirty="0" smtClean="0"/>
              <a:t>Il est le « </a:t>
            </a:r>
            <a:r>
              <a:rPr lang="fr-FR" altLang="fr-FR" i="1" dirty="0" smtClean="0"/>
              <a:t>chef d’orchestre » </a:t>
            </a:r>
            <a:r>
              <a:rPr lang="fr-FR" altLang="fr-FR" dirty="0" smtClean="0"/>
              <a:t>de notre application, il reçoit les </a:t>
            </a:r>
            <a:r>
              <a:rPr lang="fr-FR" altLang="fr-FR" b="1" dirty="0" smtClean="0"/>
              <a:t>paramètres</a:t>
            </a:r>
            <a:r>
              <a:rPr lang="fr-FR" altLang="fr-FR" dirty="0" smtClean="0"/>
              <a:t> liés à la navigation de l’utilisateur et en fonction il appelle les méthodes requises du </a:t>
            </a:r>
            <a:r>
              <a:rPr lang="fr-FR" altLang="fr-FR" b="1" dirty="0" smtClean="0"/>
              <a:t>contrôleur</a:t>
            </a:r>
            <a:r>
              <a:rPr lang="fr-FR" altLang="fr-FR" dirty="0" smtClean="0"/>
              <a:t>.</a:t>
            </a:r>
            <a:endParaRPr lang="fr-FR" altLang="fr-FR" dirty="0"/>
          </a:p>
          <a:p>
            <a:endParaRPr lang="fr-FR" dirty="0"/>
          </a:p>
        </p:txBody>
      </p:sp>
    </p:spTree>
    <p:extLst>
      <p:ext uri="{BB962C8B-B14F-4D97-AF65-F5344CB8AC3E}">
        <p14:creationId xmlns:p14="http://schemas.microsoft.com/office/powerpoint/2010/main" val="136035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4218" y="159327"/>
            <a:ext cx="10396882" cy="1151965"/>
          </a:xfrm>
        </p:spPr>
        <p:txBody>
          <a:bodyPr/>
          <a:lstStyle/>
          <a:p>
            <a:r>
              <a:rPr lang="fr-FR" dirty="0" smtClean="0"/>
              <a:t>Intégration du modèle mvc</a:t>
            </a:r>
            <a:endParaRPr lang="fr-FR" dirty="0"/>
          </a:p>
        </p:txBody>
      </p:sp>
      <p:sp>
        <p:nvSpPr>
          <p:cNvPr id="3" name="Espace réservé du contenu 2"/>
          <p:cNvSpPr>
            <a:spLocks noGrp="1"/>
          </p:cNvSpPr>
          <p:nvPr>
            <p:ph sz="quarter" idx="13"/>
          </p:nvPr>
        </p:nvSpPr>
        <p:spPr>
          <a:xfrm>
            <a:off x="685800" y="1177636"/>
            <a:ext cx="10771909" cy="4196949"/>
          </a:xfrm>
        </p:spPr>
        <p:txBody>
          <a:bodyPr>
            <a:normAutofit/>
          </a:bodyPr>
          <a:lstStyle/>
          <a:p>
            <a:r>
              <a:rPr lang="fr-FR" altLang="fr-FR" b="1" u="sng" dirty="0">
                <a:solidFill>
                  <a:schemeClr val="accent1"/>
                </a:solidFill>
              </a:rPr>
              <a:t>Modèle</a:t>
            </a:r>
            <a:r>
              <a:rPr lang="fr-FR" altLang="fr-FR" dirty="0">
                <a:solidFill>
                  <a:srgbClr val="7B5F72"/>
                </a:solidFill>
              </a:rPr>
              <a:t> : </a:t>
            </a:r>
            <a:r>
              <a:rPr lang="fr-FR" altLang="fr-FR" dirty="0"/>
              <a:t>traitements</a:t>
            </a:r>
            <a:r>
              <a:rPr lang="fr-FR" altLang="fr-FR" dirty="0">
                <a:solidFill>
                  <a:srgbClr val="7B5F72"/>
                </a:solidFill>
              </a:rPr>
              <a:t> </a:t>
            </a:r>
            <a:r>
              <a:rPr lang="fr-FR" altLang="fr-FR" dirty="0">
                <a:solidFill>
                  <a:schemeClr val="accent1"/>
                </a:solidFill>
              </a:rPr>
              <a:t>métier</a:t>
            </a:r>
            <a:r>
              <a:rPr lang="fr-FR" altLang="fr-FR" dirty="0">
                <a:solidFill>
                  <a:srgbClr val="7B5F72"/>
                </a:solidFill>
              </a:rPr>
              <a:t> </a:t>
            </a:r>
            <a:r>
              <a:rPr lang="fr-FR" altLang="fr-FR" dirty="0"/>
              <a:t>et accès </a:t>
            </a:r>
            <a:r>
              <a:rPr lang="fr-FR" altLang="fr-FR" dirty="0" smtClean="0"/>
              <a:t>a la </a:t>
            </a:r>
            <a:r>
              <a:rPr lang="fr-FR" altLang="fr-FR" dirty="0" smtClean="0">
                <a:solidFill>
                  <a:schemeClr val="accent1"/>
                </a:solidFill>
              </a:rPr>
              <a:t>base </a:t>
            </a:r>
            <a:r>
              <a:rPr lang="fr-FR" altLang="fr-FR" dirty="0">
                <a:solidFill>
                  <a:schemeClr val="accent1"/>
                </a:solidFill>
              </a:rPr>
              <a:t>de </a:t>
            </a:r>
            <a:r>
              <a:rPr lang="fr-FR" altLang="fr-FR" dirty="0" smtClean="0">
                <a:solidFill>
                  <a:schemeClr val="accent1"/>
                </a:solidFill>
              </a:rPr>
              <a:t>données</a:t>
            </a:r>
            <a:r>
              <a:rPr lang="fr-FR" altLang="fr-FR" dirty="0" smtClean="0">
                <a:solidFill>
                  <a:srgbClr val="7B5F72"/>
                </a:solidFill>
              </a:rPr>
              <a:t/>
            </a:r>
            <a:br>
              <a:rPr lang="fr-FR" altLang="fr-FR" dirty="0" smtClean="0">
                <a:solidFill>
                  <a:srgbClr val="7B5F72"/>
                </a:solidFill>
              </a:rPr>
            </a:br>
            <a:endParaRPr lang="fr-FR" altLang="fr-FR" dirty="0" smtClean="0">
              <a:solidFill>
                <a:srgbClr val="7B5F72"/>
              </a:solidFill>
            </a:endParaRPr>
          </a:p>
          <a:p>
            <a:r>
              <a:rPr lang="fr-FR" altLang="fr-FR" b="1" u="sng" dirty="0" smtClean="0">
                <a:solidFill>
                  <a:schemeClr val="accent1"/>
                </a:solidFill>
              </a:rPr>
              <a:t>Vue</a:t>
            </a:r>
            <a:r>
              <a:rPr lang="fr-FR" altLang="fr-FR" dirty="0" smtClean="0">
                <a:solidFill>
                  <a:srgbClr val="7B5F72"/>
                </a:solidFill>
              </a:rPr>
              <a:t> : </a:t>
            </a:r>
            <a:r>
              <a:rPr lang="fr-FR" altLang="fr-FR" dirty="0" smtClean="0"/>
              <a:t>présentation des données renvoyées (PHP) – qui pourra être généré à partir d’un </a:t>
            </a:r>
            <a:r>
              <a:rPr lang="fr-FR" altLang="fr-FR" dirty="0" smtClean="0">
                <a:solidFill>
                  <a:schemeClr val="accent1"/>
                </a:solidFill>
              </a:rPr>
              <a:t>générateur de Template </a:t>
            </a:r>
            <a:r>
              <a:rPr lang="fr-FR" altLang="fr-FR" dirty="0" smtClean="0"/>
              <a:t>comme</a:t>
            </a:r>
            <a:r>
              <a:rPr lang="fr-FR" altLang="fr-FR" dirty="0" smtClean="0">
                <a:solidFill>
                  <a:srgbClr val="7B5F72"/>
                </a:solidFill>
              </a:rPr>
              <a:t> </a:t>
            </a:r>
            <a:r>
              <a:rPr lang="fr-FR" altLang="fr-FR" dirty="0" smtClean="0">
                <a:solidFill>
                  <a:schemeClr val="accent1"/>
                </a:solidFill>
              </a:rPr>
              <a:t>Twig</a:t>
            </a:r>
            <a:r>
              <a:rPr lang="fr-FR" altLang="fr-FR" dirty="0" smtClean="0">
                <a:solidFill>
                  <a:srgbClr val="7B5F72"/>
                </a:solidFill>
              </a:rPr>
              <a:t> </a:t>
            </a:r>
            <a:r>
              <a:rPr lang="fr-FR" altLang="fr-FR" dirty="0" smtClean="0"/>
              <a:t>pour Symfony ou </a:t>
            </a:r>
            <a:r>
              <a:rPr lang="fr-FR" altLang="fr-FR" dirty="0" smtClean="0">
                <a:solidFill>
                  <a:schemeClr val="accent1"/>
                </a:solidFill>
              </a:rPr>
              <a:t>SMARTY</a:t>
            </a:r>
            <a:r>
              <a:rPr lang="fr-FR" altLang="fr-FR" dirty="0" smtClean="0">
                <a:solidFill>
                  <a:srgbClr val="7B5F72"/>
                </a:solidFill>
              </a:rPr>
              <a:t> </a:t>
            </a:r>
            <a:r>
              <a:rPr lang="fr-FR" altLang="fr-FR" dirty="0" smtClean="0"/>
              <a:t>pour prestashop</a:t>
            </a:r>
            <a:br>
              <a:rPr lang="fr-FR" altLang="fr-FR" dirty="0" smtClean="0"/>
            </a:br>
            <a:endParaRPr lang="fr-FR" altLang="fr-FR" dirty="0" smtClean="0"/>
          </a:p>
          <a:p>
            <a:r>
              <a:rPr lang="fr-FR" altLang="fr-FR" b="1" u="sng" dirty="0" smtClean="0">
                <a:solidFill>
                  <a:schemeClr val="accent1"/>
                </a:solidFill>
              </a:rPr>
              <a:t>Contrôleur</a:t>
            </a:r>
            <a:r>
              <a:rPr lang="fr-FR" altLang="fr-FR" dirty="0" smtClean="0">
                <a:solidFill>
                  <a:srgbClr val="7B5F72"/>
                </a:solidFill>
              </a:rPr>
              <a:t> </a:t>
            </a:r>
            <a:r>
              <a:rPr lang="fr-FR" altLang="fr-FR" dirty="0">
                <a:solidFill>
                  <a:srgbClr val="7B5F72"/>
                </a:solidFill>
              </a:rPr>
              <a:t>: </a:t>
            </a:r>
            <a:r>
              <a:rPr lang="fr-FR" altLang="fr-FR" dirty="0"/>
              <a:t>requêtes </a:t>
            </a:r>
            <a:r>
              <a:rPr lang="fr-FR" altLang="fr-FR" dirty="0" smtClean="0"/>
              <a:t>utilisateurs qui utilisent le </a:t>
            </a:r>
            <a:r>
              <a:rPr lang="fr-FR" altLang="fr-FR" dirty="0" smtClean="0">
                <a:solidFill>
                  <a:schemeClr val="accent1"/>
                </a:solidFill>
              </a:rPr>
              <a:t>Modèle</a:t>
            </a:r>
            <a:r>
              <a:rPr lang="fr-FR" altLang="fr-FR" dirty="0" smtClean="0">
                <a:solidFill>
                  <a:srgbClr val="7B5F72"/>
                </a:solidFill>
              </a:rPr>
              <a:t> </a:t>
            </a:r>
            <a:r>
              <a:rPr lang="fr-FR" altLang="fr-FR" dirty="0" smtClean="0"/>
              <a:t>pour affecter les données à des variables utilisées par la</a:t>
            </a:r>
            <a:r>
              <a:rPr lang="fr-FR" altLang="fr-FR" dirty="0" smtClean="0">
                <a:solidFill>
                  <a:srgbClr val="7B5F72"/>
                </a:solidFill>
              </a:rPr>
              <a:t> </a:t>
            </a:r>
            <a:r>
              <a:rPr lang="fr-FR" altLang="fr-FR" dirty="0" smtClean="0">
                <a:solidFill>
                  <a:schemeClr val="accent1"/>
                </a:solidFill>
              </a:rPr>
              <a:t>vue</a:t>
            </a:r>
            <a:endParaRPr lang="fr-FR" altLang="fr-FR" dirty="0">
              <a:solidFill>
                <a:schemeClr val="accent1"/>
              </a:solidFill>
            </a:endParaRPr>
          </a:p>
          <a:p>
            <a:pPr marL="0" indent="0">
              <a:buNone/>
            </a:pPr>
            <a:endParaRPr lang="fr-FR" dirty="0"/>
          </a:p>
        </p:txBody>
      </p:sp>
    </p:spTree>
    <p:extLst>
      <p:ext uri="{BB962C8B-B14F-4D97-AF65-F5344CB8AC3E}">
        <p14:creationId xmlns:p14="http://schemas.microsoft.com/office/powerpoint/2010/main" val="382783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34145" y="103909"/>
            <a:ext cx="4946073" cy="856527"/>
          </a:xfrm>
        </p:spPr>
        <p:txBody>
          <a:bodyPr/>
          <a:lstStyle/>
          <a:p>
            <a:r>
              <a:rPr lang="fr-FR" dirty="0" smtClean="0"/>
              <a:t>LE modèle mvc</a:t>
            </a:r>
            <a:endParaRPr lang="fr-FR" dirty="0"/>
          </a:p>
        </p:txBody>
      </p:sp>
      <p:pic>
        <p:nvPicPr>
          <p:cNvPr id="5" name="Espace réservé du contenu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34439" y="808036"/>
            <a:ext cx="7145483" cy="4634907"/>
          </a:xfrm>
        </p:spPr>
      </p:pic>
    </p:spTree>
    <p:extLst>
      <p:ext uri="{BB962C8B-B14F-4D97-AF65-F5344CB8AC3E}">
        <p14:creationId xmlns:p14="http://schemas.microsoft.com/office/powerpoint/2010/main" val="84036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1056" y="103909"/>
            <a:ext cx="10584872" cy="856527"/>
          </a:xfrm>
        </p:spPr>
        <p:txBody>
          <a:bodyPr>
            <a:normAutofit/>
          </a:bodyPr>
          <a:lstStyle/>
          <a:p>
            <a:r>
              <a:rPr lang="fr-FR" dirty="0" smtClean="0"/>
              <a:t>UN EXEMPLE / Liste des stagiaires</a:t>
            </a:r>
            <a:endParaRPr lang="fr-FR" dirty="0"/>
          </a:p>
        </p:txBody>
      </p:sp>
      <p:pic>
        <p:nvPicPr>
          <p:cNvPr id="5" name="Espace réservé du contenu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46599" y="960436"/>
            <a:ext cx="5866128" cy="4518128"/>
          </a:xfrm>
        </p:spPr>
      </p:pic>
    </p:spTree>
    <p:extLst>
      <p:ext uri="{BB962C8B-B14F-4D97-AF65-F5344CB8AC3E}">
        <p14:creationId xmlns:p14="http://schemas.microsoft.com/office/powerpoint/2010/main" val="2019117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6509" y="103909"/>
            <a:ext cx="8562109" cy="713509"/>
          </a:xfrm>
        </p:spPr>
        <p:txBody>
          <a:bodyPr>
            <a:normAutofit fontScale="90000"/>
          </a:bodyPr>
          <a:lstStyle/>
          <a:p>
            <a:r>
              <a:rPr lang="fr-FR" dirty="0" smtClean="0"/>
              <a:t>Un Exemple – Le ROUTEUR</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817417"/>
            <a:ext cx="7949295" cy="5458692"/>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064" y="817416"/>
            <a:ext cx="3904497" cy="2532647"/>
          </a:xfrm>
          <a:prstGeom prst="rect">
            <a:avLst/>
          </a:prstGeom>
        </p:spPr>
      </p:pic>
    </p:spTree>
    <p:extLst>
      <p:ext uri="{BB962C8B-B14F-4D97-AF65-F5344CB8AC3E}">
        <p14:creationId xmlns:p14="http://schemas.microsoft.com/office/powerpoint/2010/main" val="2640351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6509" y="103909"/>
            <a:ext cx="8562109" cy="713509"/>
          </a:xfrm>
        </p:spPr>
        <p:txBody>
          <a:bodyPr>
            <a:normAutofit fontScale="90000"/>
          </a:bodyPr>
          <a:lstStyle/>
          <a:p>
            <a:r>
              <a:rPr lang="fr-FR" dirty="0" smtClean="0"/>
              <a:t>Un Exemple – Le CONTROLEUR</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04" y="720435"/>
            <a:ext cx="5525296" cy="5619545"/>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292" y="719231"/>
            <a:ext cx="4408344" cy="2859467"/>
          </a:xfrm>
          <a:prstGeom prst="rect">
            <a:avLst/>
          </a:prstGeom>
        </p:spPr>
      </p:pic>
    </p:spTree>
    <p:extLst>
      <p:ext uri="{BB962C8B-B14F-4D97-AF65-F5344CB8AC3E}">
        <p14:creationId xmlns:p14="http://schemas.microsoft.com/office/powerpoint/2010/main" val="2918066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Grand événem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Grand évén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 évén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Grand événement</Template>
  <TotalTime>278</TotalTime>
  <Words>207</Words>
  <Application>Microsoft Office PowerPoint</Application>
  <PresentationFormat>Grand écran</PresentationFormat>
  <Paragraphs>42</Paragraphs>
  <Slides>13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13</vt:i4>
      </vt:variant>
    </vt:vector>
  </HeadingPairs>
  <TitlesOfParts>
    <vt:vector size="16" baseType="lpstr">
      <vt:lpstr>Arial</vt:lpstr>
      <vt:lpstr>Impact</vt:lpstr>
      <vt:lpstr>Grand événement</vt:lpstr>
      <vt:lpstr>Architecture MVC</vt:lpstr>
      <vt:lpstr>POURQUOI  l’architecture MVC</vt:lpstr>
      <vt:lpstr>Principe de l’architecture MVC</vt:lpstr>
      <vt:lpstr>Intégration du modèle mvc</vt:lpstr>
      <vt:lpstr>Intégration du modèle mvc</vt:lpstr>
      <vt:lpstr>LE modèle mvc</vt:lpstr>
      <vt:lpstr>UN EXEMPLE / Liste des stagiaires</vt:lpstr>
      <vt:lpstr>Un Exemple – Le ROUTEUR</vt:lpstr>
      <vt:lpstr>Un Exemple – Le CONTROLEUR</vt:lpstr>
      <vt:lpstr>Un Exemple – Le MODELE</vt:lpstr>
      <vt:lpstr>Un Exemple – LA VUE</vt:lpstr>
      <vt:lpstr>Un Exemple – Le Layout de LA VUE</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MVC</dc:title>
  <dc:creator>Restoueix Alexandre</dc:creator>
  <cp:lastModifiedBy>Restoueix Alexandre</cp:lastModifiedBy>
  <cp:revision>51</cp:revision>
  <dcterms:created xsi:type="dcterms:W3CDTF">2021-01-12T17:55:42Z</dcterms:created>
  <dcterms:modified xsi:type="dcterms:W3CDTF">2021-01-27T13:45:14Z</dcterms:modified>
</cp:coreProperties>
</file>