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7.xml" ContentType="application/vnd.openxmlformats-officedocument.presentationml.notesSlide+xml"/>
  <Override PartName="/ppt/slideMasters/slideMaster2.xml" ContentType="application/vnd.openxmlformats-officedocument.presentationml.slideMaster+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1.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4" r:id="rId5"/>
  </p:sldMasterIdLst>
  <p:notesMasterIdLst>
    <p:notesMasterId r:id="rId16"/>
  </p:notesMasterIdLst>
  <p:sldIdLst>
    <p:sldId id="276" r:id="rId6"/>
    <p:sldId id="261" r:id="rId7"/>
    <p:sldId id="278" r:id="rId8"/>
    <p:sldId id="293" r:id="rId9"/>
    <p:sldId id="306" r:id="rId10"/>
    <p:sldId id="279" r:id="rId11"/>
    <p:sldId id="280" r:id="rId12"/>
    <p:sldId id="314" r:id="rId13"/>
    <p:sldId id="315" r:id="rId14"/>
    <p:sldId id="277" r:id="rId15"/>
  </p:sldIdLst>
  <p:sldSz cx="9144000" cy="6858000" type="screen4x3"/>
  <p:notesSz cx="6724650" cy="987425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170"/>
    <a:srgbClr val="D8C9BD"/>
    <a:srgbClr val="61BF1A"/>
    <a:srgbClr val="5A3119"/>
    <a:srgbClr val="835F2F"/>
    <a:srgbClr val="45A12A"/>
    <a:srgbClr val="1FA22E"/>
    <a:srgbClr val="ABB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582"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9" d="100"/>
          <a:sy n="109" d="100"/>
        </p:scale>
        <p:origin x="-4200" y="-112"/>
      </p:cViewPr>
      <p:guideLst>
        <p:guide orient="horz" pos="3110"/>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customXml" Target="../customXml/item4.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4015" cy="493713"/>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09079" y="0"/>
            <a:ext cx="2914015" cy="49371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495A2011-C181-41B8-9692-6440EB4A48E4}" type="datetime1">
              <a:rPr lang="fr-FR" altLang="fr-FR"/>
              <a:pPr>
                <a:defRPr/>
              </a:pPr>
              <a:t>02/03/2016</a:t>
            </a:fld>
            <a:endParaRPr lang="fr-FR" altLang="fr-FR"/>
          </a:p>
        </p:txBody>
      </p:sp>
      <p:sp>
        <p:nvSpPr>
          <p:cNvPr id="4" name="Espace réservé de l'image des diapositives 3"/>
          <p:cNvSpPr>
            <a:spLocks noGrp="1" noRot="1" noChangeAspect="1"/>
          </p:cNvSpPr>
          <p:nvPr>
            <p:ph type="sldImg" idx="2"/>
          </p:nvPr>
        </p:nvSpPr>
        <p:spPr>
          <a:xfrm>
            <a:off x="895350" y="741363"/>
            <a:ext cx="4933950" cy="37020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72465" y="4690269"/>
            <a:ext cx="5379720" cy="4443413"/>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9378824"/>
            <a:ext cx="2914015" cy="493713"/>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09079" y="9378824"/>
            <a:ext cx="2914015"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3502060D-DA10-4797-B599-D8507DD0FBCF}" type="slidenum">
              <a:rPr lang="fr-FR" altLang="fr-FR"/>
              <a:pPr>
                <a:defRPr/>
              </a:pPr>
              <a:t>‹N°›</a:t>
            </a:fld>
            <a:endParaRPr lang="fr-FR" altLang="fr-FR"/>
          </a:p>
        </p:txBody>
      </p:sp>
    </p:spTree>
    <p:extLst>
      <p:ext uri="{BB962C8B-B14F-4D97-AF65-F5344CB8AC3E}">
        <p14:creationId xmlns:p14="http://schemas.microsoft.com/office/powerpoint/2010/main" val="2080338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065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0660" name="Espace réservé du numéro de diapositive 3"/>
          <p:cNvSpPr>
            <a:spLocks noGrp="1"/>
          </p:cNvSpPr>
          <p:nvPr>
            <p:ph type="sldNum" sz="quarter" idx="5"/>
          </p:nvPr>
        </p:nvSpPr>
        <p:spPr bwMode="auto">
          <a:noFill/>
          <a:ln>
            <a:miter lim="800000"/>
            <a:headEnd/>
            <a:tailEnd/>
          </a:ln>
        </p:spPr>
        <p:txBody>
          <a:bodyPr/>
          <a:lstStyle/>
          <a:p>
            <a:fld id="{7358B61F-3DD7-4A62-963D-4D292842236F}" type="slidenum">
              <a:rPr lang="fr-FR" altLang="fr-FR" smtClean="0"/>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168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1684" name="Espace réservé du numéro de diapositive 3"/>
          <p:cNvSpPr>
            <a:spLocks noGrp="1"/>
          </p:cNvSpPr>
          <p:nvPr>
            <p:ph type="sldNum" sz="quarter" idx="5"/>
          </p:nvPr>
        </p:nvSpPr>
        <p:spPr bwMode="auto">
          <a:noFill/>
          <a:ln>
            <a:miter lim="800000"/>
            <a:headEnd/>
            <a:tailEnd/>
          </a:ln>
        </p:spPr>
        <p:txBody>
          <a:bodyPr/>
          <a:lstStyle/>
          <a:p>
            <a:fld id="{FE681D3C-D827-4172-B406-4990B2EE4F2B}" type="slidenum">
              <a:rPr lang="fr-FR" altLang="fr-FR" smtClean="0"/>
              <a:pPr/>
              <a:t>2</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270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2708" name="Espace réservé du numéro de diapositive 3"/>
          <p:cNvSpPr>
            <a:spLocks noGrp="1"/>
          </p:cNvSpPr>
          <p:nvPr>
            <p:ph type="sldNum" sz="quarter" idx="5"/>
          </p:nvPr>
        </p:nvSpPr>
        <p:spPr bwMode="auto">
          <a:noFill/>
          <a:ln>
            <a:miter lim="800000"/>
            <a:headEnd/>
            <a:tailEnd/>
          </a:ln>
        </p:spPr>
        <p:txBody>
          <a:bodyPr/>
          <a:lstStyle/>
          <a:p>
            <a:fld id="{ED990181-A0C4-4715-9600-D75744BAB3B6}" type="slidenum">
              <a:rPr lang="fr-FR" altLang="fr-FR" smtClean="0"/>
              <a:pPr/>
              <a:t>3</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3731"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3732" name="Espace réservé du numéro de diapositive 3"/>
          <p:cNvSpPr>
            <a:spLocks noGrp="1"/>
          </p:cNvSpPr>
          <p:nvPr>
            <p:ph type="sldNum" sz="quarter" idx="5"/>
          </p:nvPr>
        </p:nvSpPr>
        <p:spPr bwMode="auto">
          <a:noFill/>
          <a:ln>
            <a:miter lim="800000"/>
            <a:headEnd/>
            <a:tailEnd/>
          </a:ln>
        </p:spPr>
        <p:txBody>
          <a:bodyPr/>
          <a:lstStyle/>
          <a:p>
            <a:fld id="{92EE8690-E8DD-4529-9090-92FE98FEB0E2}" type="slidenum">
              <a:rPr lang="fr-FR" altLang="fr-FR" smtClean="0"/>
              <a:pPr/>
              <a:t>4</a:t>
            </a:fld>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4755"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4756" name="Espace réservé du numéro de diapositive 3"/>
          <p:cNvSpPr>
            <a:spLocks noGrp="1"/>
          </p:cNvSpPr>
          <p:nvPr>
            <p:ph type="sldNum" sz="quarter" idx="5"/>
          </p:nvPr>
        </p:nvSpPr>
        <p:spPr bwMode="auto">
          <a:noFill/>
          <a:ln>
            <a:miter lim="800000"/>
            <a:headEnd/>
            <a:tailEnd/>
          </a:ln>
        </p:spPr>
        <p:txBody>
          <a:bodyPr/>
          <a:lstStyle/>
          <a:p>
            <a:fld id="{FC23368F-A22A-4926-B090-0B6A1CD1693B}" type="slidenum">
              <a:rPr lang="fr-FR" altLang="fr-FR" smtClean="0"/>
              <a:pPr/>
              <a:t>5</a:t>
            </a:fld>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577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5780" name="Espace réservé du numéro de diapositive 3"/>
          <p:cNvSpPr>
            <a:spLocks noGrp="1"/>
          </p:cNvSpPr>
          <p:nvPr>
            <p:ph type="sldNum" sz="quarter" idx="5"/>
          </p:nvPr>
        </p:nvSpPr>
        <p:spPr bwMode="auto">
          <a:noFill/>
          <a:ln>
            <a:miter lim="800000"/>
            <a:headEnd/>
            <a:tailEnd/>
          </a:ln>
        </p:spPr>
        <p:txBody>
          <a:bodyPr/>
          <a:lstStyle/>
          <a:p>
            <a:fld id="{AE5381C4-3C0D-4137-B1FA-12CCA4E65804}" type="slidenum">
              <a:rPr lang="fr-FR" altLang="fr-FR" smtClean="0"/>
              <a:pPr/>
              <a:t>6</a:t>
            </a:fld>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680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6804" name="Espace réservé du numéro de diapositive 3"/>
          <p:cNvSpPr>
            <a:spLocks noGrp="1"/>
          </p:cNvSpPr>
          <p:nvPr>
            <p:ph type="sldNum" sz="quarter" idx="5"/>
          </p:nvPr>
        </p:nvSpPr>
        <p:spPr bwMode="auto">
          <a:noFill/>
          <a:ln>
            <a:miter lim="800000"/>
            <a:headEnd/>
            <a:tailEnd/>
          </a:ln>
        </p:spPr>
        <p:txBody>
          <a:bodyPr/>
          <a:lstStyle/>
          <a:p>
            <a:fld id="{81AC69BF-0110-42CC-A5BC-C380D067DD20}" type="slidenum">
              <a:rPr lang="fr-FR" altLang="fr-FR" smtClean="0"/>
              <a:pPr/>
              <a:t>7</a:t>
            </a:fld>
            <a:endParaRPr lang="fr-FR"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0342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103428" name="Espace réservé du numéro de diapositive 3"/>
          <p:cNvSpPr>
            <a:spLocks noGrp="1"/>
          </p:cNvSpPr>
          <p:nvPr>
            <p:ph type="sldNum" sz="quarter" idx="5"/>
          </p:nvPr>
        </p:nvSpPr>
        <p:spPr bwMode="auto">
          <a:noFill/>
          <a:ln>
            <a:miter lim="800000"/>
            <a:headEnd/>
            <a:tailEnd/>
          </a:ln>
        </p:spPr>
        <p:txBody>
          <a:bodyPr/>
          <a:lstStyle/>
          <a:p>
            <a:fld id="{AB70DE8A-656B-4966-A177-CBC5BD37E849}" type="slidenum">
              <a:rPr lang="fr-FR" altLang="fr-FR" smtClean="0"/>
              <a:pPr/>
              <a:t>10</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Microsoft_Excel_97-2003_Worksheet1.xls"/><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srcRect/>
          <a:stretch>
            <a:fillRect/>
          </a:stretch>
        </p:blipFill>
        <p:spPr bwMode="auto">
          <a:xfrm>
            <a:off x="7596188" y="192088"/>
            <a:ext cx="1366837" cy="1368425"/>
          </a:xfrm>
          <a:prstGeom prst="rect">
            <a:avLst/>
          </a:prstGeom>
          <a:noFill/>
          <a:ln w="9525">
            <a:noFill/>
            <a:miter lim="800000"/>
            <a:headEnd/>
            <a:tailEnd/>
          </a:ln>
        </p:spPr>
      </p:pic>
      <p:pic>
        <p:nvPicPr>
          <p:cNvPr id="6" name="P-noir.png" descr="/Volumes/CHARTES/AFPA Charte/CHARTE-Brunø/travail brunø/pour les powerpoints/Alphabet png/alphabet noir/P-noir.png"/>
          <p:cNvPicPr>
            <a:picLocks/>
          </p:cNvPicPr>
          <p:nvPr userDrawn="1"/>
        </p:nvPicPr>
        <p:blipFill>
          <a:blip r:embed="rId3" cstate="print"/>
          <a:srcRect/>
          <a:stretch>
            <a:fillRect/>
          </a:stretch>
        </p:blipFill>
        <p:spPr bwMode="auto">
          <a:xfrm>
            <a:off x="142875" y="192088"/>
            <a:ext cx="3122613" cy="3121025"/>
          </a:xfrm>
          <a:prstGeom prst="rect">
            <a:avLst/>
          </a:prstGeom>
          <a:noFill/>
          <a:ln w="9525">
            <a:noFill/>
            <a:miter lim="800000"/>
            <a:headEnd/>
            <a:tailEnd/>
          </a:ln>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a:solidFill>
                  <a:schemeClr val="tx1"/>
                </a:solidFill>
              </a:defRPr>
            </a:lvl1pPr>
          </a:lstStyle>
          <a:p>
            <a:pPr>
              <a:defRPr/>
            </a:pPr>
            <a:fld id="{F5F7748D-8888-4598-B219-E1322F5606CC}" type="datetime1">
              <a:rPr lang="fr-FR" altLang="fr-FR"/>
              <a:pPr>
                <a:defRPr/>
              </a:pPr>
              <a:t>02/03/2016</a:t>
            </a:fld>
            <a:endParaRPr lang="fr-FR" altLang="fr-FR"/>
          </a:p>
        </p:txBody>
      </p:sp>
      <p:sp>
        <p:nvSpPr>
          <p:cNvPr id="8" name="Espace réservé du pied de page 4"/>
          <p:cNvSpPr>
            <a:spLocks noGrp="1"/>
          </p:cNvSpPr>
          <p:nvPr>
            <p:ph type="ftr" sz="quarter" idx="11"/>
          </p:nvPr>
        </p:nvSpPr>
        <p:spPr/>
        <p:txBody>
          <a:bodyPr/>
          <a:lstStyle>
            <a:lvl1pPr algn="l">
              <a:defRPr>
                <a:solidFill>
                  <a:schemeClr val="tx1"/>
                </a:solidFill>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29AB3F5B-7ADB-494F-BC65-97C157313729}" type="slidenum">
              <a:rPr lang="fr-FR" altLang="fr-FR"/>
              <a:pPr>
                <a:defRPr/>
              </a:pPr>
              <a:t>‹N°›</a:t>
            </a:fld>
            <a:endParaRPr lang="fr-FR" alt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srcRect/>
          <a:stretch>
            <a:fillRect/>
          </a:stretch>
        </p:blipFill>
        <p:spPr bwMode="auto">
          <a:xfrm>
            <a:off x="152400" y="166688"/>
            <a:ext cx="3132138"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68863"/>
            <a:ext cx="1366838" cy="1368425"/>
          </a:xfrm>
          <a:prstGeom prst="rect">
            <a:avLst/>
          </a:prstGeom>
          <a:noFill/>
          <a:ln w="9525">
            <a:noFill/>
            <a:miter lim="800000"/>
            <a:headEnd/>
            <a:tailEnd/>
          </a:ln>
        </p:spPr>
      </p:pic>
      <p:pic>
        <p:nvPicPr>
          <p:cNvPr id="5" name="Image 9" descr="H-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08538"/>
            <a:ext cx="1366838" cy="1368425"/>
          </a:xfrm>
          <a:prstGeom prst="rect">
            <a:avLst/>
          </a:prstGeom>
          <a:noFill/>
          <a:ln w="9525">
            <a:noFill/>
            <a:miter lim="800000"/>
            <a:headEnd/>
            <a:tailEnd/>
          </a:ln>
        </p:spPr>
      </p:pic>
      <p:pic>
        <p:nvPicPr>
          <p:cNvPr id="5" name="Image 9" descr="I-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solidFill>
                  <a:schemeClr val="tx1"/>
                </a:solidFill>
              </a:defRPr>
            </a:lvl1pPr>
          </a:lstStyle>
          <a:p>
            <a:pPr>
              <a:defRPr/>
            </a:pPr>
            <a:fld id="{0ED27AF9-2E7F-4EAD-8387-7CA34B67E9DB}" type="datetime1">
              <a:rPr lang="fr-FR" altLang="fr-FR"/>
              <a:pPr>
                <a:defRPr/>
              </a:pPr>
              <a:t>02/03/2016</a:t>
            </a:fld>
            <a:endParaRPr lang="fr-FR" altLang="fr-FR"/>
          </a:p>
        </p:txBody>
      </p:sp>
      <p:sp>
        <p:nvSpPr>
          <p:cNvPr id="6" name="Espace réservé du pied de page 4"/>
          <p:cNvSpPr>
            <a:spLocks noGrp="1"/>
          </p:cNvSpPr>
          <p:nvPr>
            <p:ph type="ftr" sz="quarter" idx="11"/>
          </p:nvPr>
        </p:nvSpPr>
        <p:spPr/>
        <p:txBody>
          <a:bodyPr/>
          <a:lstStyle>
            <a:lvl1pPr>
              <a:defRPr>
                <a:solidFill>
                  <a:schemeClr val="tx1"/>
                </a:solidFill>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6207B9CB-3002-4B81-B71B-33E42B57FD6B}" type="slidenum">
              <a:rPr lang="fr-FR" altLang="fr-FR"/>
              <a:pPr>
                <a:defRPr/>
              </a:pPr>
              <a:t>‹N°›</a:t>
            </a:fld>
            <a:endParaRPr lang="fr-FR" alt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srcRect/>
          <a:stretch>
            <a:fillRect/>
          </a:stretch>
        </p:blipFill>
        <p:spPr bwMode="auto">
          <a:xfrm>
            <a:off x="142875" y="192088"/>
            <a:ext cx="3122613"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39150" y="14288"/>
            <a:ext cx="490538" cy="561975"/>
          </a:xfrm>
          <a:prstGeom prst="rect">
            <a:avLst/>
          </a:prstGeom>
          <a:noFill/>
          <a:ln w="9525">
            <a:noFill/>
            <a:miter lim="800000"/>
            <a:headEnd/>
            <a:tailEnd/>
          </a:ln>
        </p:spPr>
      </p:pic>
      <p:sp>
        <p:nvSpPr>
          <p:cNvPr id="2" name="Titre 1"/>
          <p:cNvSpPr>
            <a:spLocks noGrp="1"/>
          </p:cNvSpPr>
          <p:nvPr>
            <p:ph type="title"/>
          </p:nvPr>
        </p:nvSpPr>
        <p:spPr>
          <a:xfrm>
            <a:off x="29070" y="1"/>
            <a:ext cx="8215338"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932723"/>
            <a:ext cx="8858312"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4F3F0E54-2924-4150-A7DE-2AFC592F9894}" type="datetime1">
              <a:rPr lang="fr-FR" altLang="fr-FR"/>
              <a:pPr>
                <a:defRPr/>
              </a:pPr>
              <a:t>02/03/2016</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15101801-F5B2-4894-AB8B-19CFA2392DC3}" type="slidenum">
              <a:rPr lang="fr-FR" altLang="fr-FR"/>
              <a:pPr>
                <a:defRPr/>
              </a:pPr>
              <a:t>‹N°›</a:t>
            </a:fld>
            <a:endParaRPr lang="fr-FR" alt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10575" y="14288"/>
            <a:ext cx="492125" cy="561975"/>
          </a:xfrm>
          <a:prstGeom prst="rect">
            <a:avLst/>
          </a:prstGeom>
          <a:noFill/>
          <a:ln w="9525">
            <a:noFill/>
            <a:miter lim="800000"/>
            <a:headEnd/>
            <a:tailEnd/>
          </a:ln>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F731C596-1D0B-4680-8773-5C4022A6B112}" type="datetime1">
              <a:rPr lang="fr-FR" altLang="fr-FR"/>
              <a:pPr>
                <a:defRPr/>
              </a:pPr>
              <a:t>02/03/2016</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DBB57DDC-EAC7-4650-A1FF-D00E7F292330}" type="slidenum">
              <a:rPr lang="fr-FR" altLang="fr-FR"/>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srcRect/>
          <a:stretch>
            <a:fillRect/>
          </a:stretch>
        </p:blipFill>
        <p:spPr bwMode="auto">
          <a:xfrm>
            <a:off x="8410575" y="14288"/>
            <a:ext cx="492125" cy="561975"/>
          </a:xfrm>
          <a:prstGeom prst="rect">
            <a:avLst/>
          </a:prstGeom>
          <a:noFill/>
          <a:ln w="9525">
            <a:noFill/>
            <a:miter lim="800000"/>
            <a:headEnd/>
            <a:tailEnd/>
          </a:ln>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137232" r:id="rId5" imgW="2139519" imgH="3358618" progId="Excel.Sheet.8">
                  <p:embed/>
                </p:oleObj>
              </mc:Choice>
              <mc:Fallback>
                <p:oleObj r:id="rId5" imgW="2139519" imgH="3358618" progId="Excel.Sheet.8">
                  <p:embed/>
                  <p:pic>
                    <p:nvPicPr>
                      <p:cNvPr id="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137233" r:id="rId8" imgW="1359296" imgH="1389773" progId="Excel.Sheet.8">
                  <p:embed/>
                </p:oleObj>
              </mc:Choice>
              <mc:Fallback>
                <p:oleObj r:id="rId8" imgW="1359296" imgH="1389773" progId="Excel.Sheet.8">
                  <p:embed/>
                  <p:pic>
                    <p:nvPicPr>
                      <p:cNvPr id="0" name="Picture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10" cstate="print"/>
          <a:srcRect/>
          <a:stretch>
            <a:fillRect/>
          </a:stretch>
        </p:blipFill>
        <p:spPr bwMode="auto">
          <a:xfrm>
            <a:off x="2852738" y="4089400"/>
            <a:ext cx="1365250" cy="1571625"/>
          </a:xfrm>
          <a:prstGeom prst="rect">
            <a:avLst/>
          </a:prstGeom>
          <a:noFill/>
          <a:ln w="9525">
            <a:noFill/>
            <a:miter lim="800000"/>
            <a:headEnd/>
            <a:tailEnd/>
          </a:ln>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6CB70FEB-3BE9-453B-A6EB-531DFD64C281}" type="datetime1">
              <a:rPr lang="fr-FR" altLang="fr-FR"/>
              <a:pPr>
                <a:defRPr/>
              </a:pPr>
              <a:t>02/03/2016</a:t>
            </a:fld>
            <a:endParaRPr lang="fr-FR" altLang="fr-FR"/>
          </a:p>
        </p:txBody>
      </p:sp>
      <p:sp>
        <p:nvSpPr>
          <p:cNvPr id="12"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a:t>
            </a:r>
            <a:r>
              <a:rPr lang="fr-FR">
                <a:solidFill>
                  <a:schemeClr val="bg1"/>
                </a:solidFill>
              </a:rPr>
              <a:t> </a:t>
            </a:r>
            <a:r>
              <a:rPr lang="fr-FR"/>
              <a:t>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93BEE8A-1BF0-45BA-9E63-69DB9B11B744}" type="slidenum">
              <a:rPr lang="fr-FR" altLang="fr-FR"/>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srcRect/>
          <a:stretch>
            <a:fillRect/>
          </a:stretch>
        </p:blipFill>
        <p:spPr bwMode="auto">
          <a:xfrm>
            <a:off x="8410575" y="14288"/>
            <a:ext cx="488950" cy="561975"/>
          </a:xfrm>
          <a:prstGeom prst="rect">
            <a:avLst/>
          </a:prstGeom>
          <a:noFill/>
          <a:ln w="9525">
            <a:noFill/>
            <a:miter lim="800000"/>
            <a:headEnd/>
            <a:tailEnd/>
          </a:ln>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D3F6A77A-ABB9-420E-BB8E-6417D5425145}" type="datetime1">
              <a:rPr lang="fr-FR" altLang="fr-FR"/>
              <a:pPr>
                <a:defRPr/>
              </a:pPr>
              <a:t>02/03/2016</a:t>
            </a:fld>
            <a:endParaRPr lang="fr-FR" altLang="fr-FR"/>
          </a:p>
        </p:txBody>
      </p:sp>
      <p:sp>
        <p:nvSpPr>
          <p:cNvPr id="8"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bg1"/>
                </a:solidFill>
                <a:latin typeface="Tahoma" charset="0"/>
                <a:cs typeface="Tahoma" charset="0"/>
              </a:defRPr>
            </a:lvl1pPr>
          </a:lstStyle>
          <a:p>
            <a:pPr>
              <a:defRPr/>
            </a:pPr>
            <a:r>
              <a:rPr lang="fr-FR"/>
              <a:t> </a:t>
            </a:r>
            <a:r>
              <a:rPr lang="fr-FR">
                <a:solidFill>
                  <a:schemeClr val="tx1"/>
                </a:solidFill>
              </a:rPr>
              <a:t>TITRE DE LA PRESENTATION</a:t>
            </a: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C3B6B530-B4DC-452D-BAAC-B44B786BE9B5}" type="slidenum">
              <a:rPr lang="fr-FR" altLang="fr-FR"/>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image" Target="../media/image1.png"/><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FE7A6EC5-E760-4610-BF72-0FEFDB7C3379}" type="datetime1">
              <a:rPr lang="fr-FR" altLang="fr-FR"/>
              <a:pPr>
                <a:defRPr/>
              </a:pPr>
              <a:t>02/03/2016</a:t>
            </a:fld>
            <a:endParaRPr lang="fr-FR" altLang="fr-FR"/>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0"/>
                <a:cs typeface="ＭＳ Ｐゴシック" charset="0"/>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E912EBB4-89E9-4811-94FD-97853FE6A3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5274" r:id="rId1"/>
    <p:sldLayoutId id="2147485275" r:id="rId2"/>
    <p:sldLayoutId id="2147485276" r:id="rId3"/>
    <p:sldLayoutId id="2147485277" r:id="rId4"/>
    <p:sldLayoutId id="2147485278" r:id="rId5"/>
    <p:sldLayoutId id="2147485279" r:id="rId6"/>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28" cstate="print"/>
          <a:srcRect/>
          <a:stretch>
            <a:fillRect/>
          </a:stretch>
        </p:blipFill>
        <p:spPr bwMode="auto">
          <a:xfrm>
            <a:off x="7588250" y="0"/>
            <a:ext cx="1368425" cy="1368425"/>
          </a:xfrm>
          <a:prstGeom prst="rect">
            <a:avLst/>
          </a:prstGeom>
          <a:noFill/>
          <a:ln w="9525">
            <a:noFill/>
            <a:miter lim="800000"/>
            <a:headEnd/>
            <a:tailEnd/>
          </a:ln>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5280" r:id="rId1"/>
    <p:sldLayoutId id="2147485281" r:id="rId2"/>
    <p:sldLayoutId id="2147485282" r:id="rId3"/>
    <p:sldLayoutId id="2147485283" r:id="rId4"/>
    <p:sldLayoutId id="2147485284" r:id="rId5"/>
    <p:sldLayoutId id="2147485285" r:id="rId6"/>
    <p:sldLayoutId id="2147485286" r:id="rId7"/>
    <p:sldLayoutId id="2147485287" r:id="rId8"/>
    <p:sldLayoutId id="2147485288" r:id="rId9"/>
    <p:sldLayoutId id="2147485289" r:id="rId10"/>
    <p:sldLayoutId id="2147485290" r:id="rId11"/>
    <p:sldLayoutId id="2147485291" r:id="rId12"/>
    <p:sldLayoutId id="2147485292" r:id="rId13"/>
    <p:sldLayoutId id="2147485293" r:id="rId14"/>
    <p:sldLayoutId id="2147485294" r:id="rId15"/>
    <p:sldLayoutId id="2147485295" r:id="rId16"/>
    <p:sldLayoutId id="2147485296" r:id="rId17"/>
    <p:sldLayoutId id="2147485297" r:id="rId18"/>
    <p:sldLayoutId id="2147485298" r:id="rId19"/>
    <p:sldLayoutId id="2147485299" r:id="rId20"/>
    <p:sldLayoutId id="2147485300" r:id="rId21"/>
    <p:sldLayoutId id="2147485301" r:id="rId22"/>
    <p:sldLayoutId id="2147485302" r:id="rId23"/>
    <p:sldLayoutId id="2147485303" r:id="rId24"/>
    <p:sldLayoutId id="2147485304" r:id="rId25"/>
    <p:sldLayoutId id="2147485305" r:id="rId26"/>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developpez.net/forums/d1544725/php/scripts/cms/s-cms-content-management-system-php-utilisez-2015-pourquoi/"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loppez.net/forums/d1545772/php/scripts/e-commerce/s-script-s-php-e-commerce-utilisez-2015-pourquoi/" TargetMode="External"/><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28600" y="3411538"/>
            <a:ext cx="7772400" cy="1255712"/>
          </a:xfrm>
          <a:noFill/>
          <a:ln>
            <a:miter lim="800000"/>
            <a:headEnd/>
            <a:tailEnd/>
          </a:ln>
        </p:spPr>
        <p:txBody>
          <a:bodyPr vert="horz" wrap="square" lIns="91440" tIns="45720" rIns="91440" bIns="45720" numCol="1" anchor="t" anchorCtr="0" compatLnSpc="1">
            <a:prstTxWarp prst="textNoShape">
              <a:avLst/>
            </a:prstTxWarp>
          </a:bodyPr>
          <a:lstStyle/>
          <a:p>
            <a:pPr>
              <a:spcBef>
                <a:spcPct val="0"/>
              </a:spcBef>
            </a:pPr>
            <a:r>
              <a:rPr lang="fr-FR" altLang="fr-FR" dirty="0" smtClean="0">
                <a:ea typeface="ＭＳ Ｐゴシック" pitchFamily="34" charset="-128"/>
              </a:rPr>
              <a:t>CMS</a:t>
            </a:r>
            <a:br>
              <a:rPr lang="fr-FR" altLang="fr-FR" dirty="0" smtClean="0">
                <a:ea typeface="ＭＳ Ｐゴシック" pitchFamily="34" charset="-128"/>
              </a:rPr>
            </a:br>
            <a:r>
              <a:rPr lang="fr-FR" altLang="fr-FR" dirty="0" smtClean="0">
                <a:ea typeface="ＭＳ Ｐゴシック" pitchFamily="34" charset="-128"/>
              </a:rPr>
              <a:t>Content Management System  </a:t>
            </a:r>
            <a:br>
              <a:rPr lang="fr-FR" altLang="fr-FR" dirty="0" smtClean="0">
                <a:ea typeface="ＭＳ Ｐゴシック" pitchFamily="34" charset="-128"/>
              </a:rPr>
            </a:br>
            <a:r>
              <a:rPr lang="fr-FR" altLang="fr-FR" dirty="0" smtClean="0">
                <a:ea typeface="ＭＳ Ｐゴシック" pitchFamily="34" charset="-128"/>
              </a:rPr>
              <a:t/>
            </a:r>
            <a:br>
              <a:rPr lang="fr-FR" altLang="fr-FR" dirty="0" smtClean="0">
                <a:ea typeface="ＭＳ Ｐゴシック" pitchFamily="34" charset="-128"/>
              </a:rPr>
            </a:br>
            <a:endParaRPr lang="fr-FR" altLang="fr-FR" dirty="0" smtClean="0">
              <a:ea typeface="ＭＳ Ｐゴシック" pitchFamily="34" charset="-128"/>
            </a:endParaRPr>
          </a:p>
        </p:txBody>
      </p:sp>
      <p:sp>
        <p:nvSpPr>
          <p:cNvPr id="35843" name="Sous-titre 2"/>
          <p:cNvSpPr>
            <a:spLocks noGrp="1"/>
          </p:cNvSpPr>
          <p:nvPr>
            <p:ph type="subTitle" idx="1"/>
          </p:nvPr>
        </p:nvSpPr>
        <p:spPr bwMode="auto">
          <a:xfrm>
            <a:off x="255588" y="4667250"/>
            <a:ext cx="6400800" cy="849313"/>
          </a:xfrm>
          <a:noFill/>
          <a:ln>
            <a:miter lim="800000"/>
            <a:headEnd/>
            <a:tailEnd/>
          </a:ln>
        </p:spPr>
        <p:txBody>
          <a:bodyPr vert="horz" wrap="square" lIns="91440" tIns="45720" rIns="91440" bIns="45720" numCol="1" anchor="t" anchorCtr="0" compatLnSpc="1">
            <a:prstTxWarp prst="textNoShape">
              <a:avLst/>
            </a:prstTxWarp>
          </a:bodyPr>
          <a:lstStyle/>
          <a:p>
            <a:r>
              <a:rPr lang="fr-FR" altLang="fr-FR" dirty="0" smtClean="0">
                <a:ea typeface="ＭＳ Ｐゴシック" pitchFamily="34" charset="-128"/>
              </a:rPr>
              <a:t>Système de Gestion de Contenu</a:t>
            </a:r>
          </a:p>
          <a:p>
            <a:endParaRPr lang="fr-FR" altLang="fr-FR" dirty="0" smtClean="0">
              <a:ea typeface="ＭＳ Ｐゴシック" pitchFamily="34" charset="-128"/>
            </a:endParaRPr>
          </a:p>
        </p:txBody>
      </p:sp>
      <p:sp>
        <p:nvSpPr>
          <p:cNvPr id="35844" name="AutoShape 5" descr="https://lh6.googleusercontent.com/5sImVRtTCpe9f817O7UXmB3hIwIEcElPeiOgl4jCFdsPY72gbXIyNOMNHZ6W9pSTY4yK01Hy8dLGkTIKCuz7X6A491iOO--SNK4SAt6sz9HGCt6IuoGvZIszDLbF7Tnmbbpt"/>
          <p:cNvSpPr>
            <a:spLocks noChangeAspect="1" noChangeArrowheads="1"/>
          </p:cNvSpPr>
          <p:nvPr/>
        </p:nvSpPr>
        <p:spPr bwMode="auto">
          <a:xfrm>
            <a:off x="155575" y="84138"/>
            <a:ext cx="304800" cy="304800"/>
          </a:xfrm>
          <a:prstGeom prst="rect">
            <a:avLst/>
          </a:prstGeom>
          <a:noFill/>
          <a:ln w="9525">
            <a:noFill/>
            <a:miter lim="800000"/>
            <a:headEnd/>
            <a:tailEnd/>
          </a:ln>
        </p:spPr>
        <p:txBody>
          <a:bodyPr/>
          <a:lstStyle/>
          <a:p>
            <a:endParaRPr lang="fr-FR" alt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SIEBERT Marc (Centre AFPA de Pompey)</a:t>
            </a:r>
          </a:p>
          <a:p>
            <a:pPr algn="ctr">
              <a:lnSpc>
                <a:spcPct val="100000"/>
              </a:lnSpc>
              <a:spcBef>
                <a:spcPts val="0"/>
              </a:spcBef>
              <a:defRPr/>
            </a:pPr>
            <a:r>
              <a:rPr lang="fr-FR" sz="1400" b="0" cap="none" dirty="0" smtClean="0"/>
              <a:t>M. HEZARD Benoit (Centre Afpa de Nice) </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cap="none" dirty="0" smtClean="0"/>
              <a:t>24/07/2015 </a:t>
            </a:r>
            <a:endParaRPr lang="fr-FR" sz="1400" b="0" cap="none" dirty="0"/>
          </a:p>
          <a:p>
            <a:pPr algn="ctr">
              <a:lnSpc>
                <a:spcPct val="100000"/>
              </a:lnSpc>
              <a:spcBef>
                <a:spcPts val="0"/>
              </a:spcBef>
              <a:defRPr/>
            </a:pPr>
            <a:r>
              <a:rPr lang="fr-FR" sz="1400" b="0" cap="none" dirty="0"/>
              <a:t>Date de dépôt légal : </a:t>
            </a:r>
          </a:p>
          <a:p>
            <a:pPr algn="ctr">
              <a:defRPr/>
            </a:pPr>
            <a:r>
              <a:rPr lang="fr-FR" sz="1400" b="0" dirty="0"/>
              <a:t>---- </a:t>
            </a:r>
          </a:p>
        </p:txBody>
      </p:sp>
      <p:sp>
        <p:nvSpPr>
          <p:cNvPr id="68612" name="Espace réservé de la date 3"/>
          <p:cNvSpPr>
            <a:spLocks noGrp="1"/>
          </p:cNvSpPr>
          <p:nvPr>
            <p:ph type="dt" sz="quarter" idx="10"/>
          </p:nvPr>
        </p:nvSpPr>
        <p:spPr bwMode="auto">
          <a:noFill/>
          <a:ln>
            <a:miter lim="800000"/>
            <a:headEnd/>
            <a:tailEnd/>
          </a:ln>
        </p:spPr>
        <p:txBody>
          <a:bodyPr/>
          <a:lstStyle/>
          <a:p>
            <a:fld id="{D3E7E47B-8DDD-4385-A694-EBF9B57C7E99}" type="datetime1">
              <a:rPr lang="fr-FR" altLang="fr-FR" smtClean="0"/>
              <a:pPr/>
              <a:t>02/03/2016</a:t>
            </a:fld>
            <a:endParaRPr lang="fr-FR" altLang="fr-FR" smtClean="0"/>
          </a:p>
        </p:txBody>
      </p:sp>
      <p:sp>
        <p:nvSpPr>
          <p:cNvPr id="68613" name="Espace réservé du pied de page 4"/>
          <p:cNvSpPr>
            <a:spLocks noGrp="1"/>
          </p:cNvSpPr>
          <p:nvPr>
            <p:ph type="ftr" sz="quarter" idx="11"/>
          </p:nvPr>
        </p:nvSpPr>
        <p:spPr bwMode="auto">
          <a:noFill/>
          <a:ln>
            <a:miter lim="800000"/>
            <a:headEnd/>
            <a:tailEnd/>
          </a:ln>
        </p:spPr>
        <p:txBody>
          <a:bodyPr/>
          <a:lstStyle/>
          <a:p>
            <a:r>
              <a:rPr lang="fr-FR" altLang="fr-FR" dirty="0" smtClean="0">
                <a:latin typeface="Tahoma" pitchFamily="34" charset="0"/>
                <a:ea typeface="ＭＳ Ｐゴシック" pitchFamily="34" charset="-128"/>
                <a:cs typeface="Tahoma" pitchFamily="34" charset="0"/>
              </a:rPr>
              <a:t>/CMS Content Management System</a:t>
            </a:r>
          </a:p>
        </p:txBody>
      </p:sp>
      <p:sp>
        <p:nvSpPr>
          <p:cNvPr id="68614" name="Espace réservé du numéro de diapositive 5"/>
          <p:cNvSpPr>
            <a:spLocks noGrp="1"/>
          </p:cNvSpPr>
          <p:nvPr>
            <p:ph type="sldNum" sz="quarter" idx="12"/>
          </p:nvPr>
        </p:nvSpPr>
        <p:spPr bwMode="auto">
          <a:noFill/>
          <a:ln>
            <a:miter lim="800000"/>
            <a:headEnd/>
            <a:tailEnd/>
          </a:ln>
        </p:spPr>
        <p:txBody>
          <a:bodyPr/>
          <a:lstStyle/>
          <a:p>
            <a:fld id="{83779476-7A7E-49EC-B288-B725CAABED73}" type="slidenum">
              <a:rPr lang="fr-FR" altLang="fr-FR" smtClean="0"/>
              <a:pPr/>
              <a:t>10</a:t>
            </a:fld>
            <a:endParaRPr lang="fr-FR" altLang="fr-FR" smtClean="0"/>
          </a:p>
        </p:txBody>
      </p:sp>
      <p:sp>
        <p:nvSpPr>
          <p:cNvPr id="68615" name="ZoneTexte 1"/>
          <p:cNvSpPr txBox="1">
            <a:spLocks noChangeArrowheads="1"/>
          </p:cNvSpPr>
          <p:nvPr/>
        </p:nvSpPr>
        <p:spPr bwMode="auto">
          <a:xfrm>
            <a:off x="107950" y="4941888"/>
            <a:ext cx="6264275" cy="1600200"/>
          </a:xfrm>
          <a:prstGeom prst="rect">
            <a:avLst/>
          </a:prstGeom>
          <a:noFill/>
          <a:ln w="9525">
            <a:noFill/>
            <a:miter lim="800000"/>
            <a:headEnd/>
            <a:tailEnd/>
          </a:ln>
        </p:spPr>
        <p:txBody>
          <a:bodyPr>
            <a:spAutoFit/>
          </a:bodyPr>
          <a:lstStyle/>
          <a:p>
            <a:r>
              <a:rPr lang="fr-FR" altLang="fr-FR" sz="1400" b="1" dirty="0"/>
              <a:t>© AFPA </a:t>
            </a:r>
            <a:r>
              <a:rPr lang="fr-FR" altLang="fr-FR" sz="1400" b="1" dirty="0" smtClean="0"/>
              <a:t>2015 </a:t>
            </a:r>
            <a:endParaRPr lang="fr-FR" altLang="fr-FR" sz="1400" b="1" dirty="0"/>
          </a:p>
          <a:p>
            <a:r>
              <a:rPr lang="fr-FR" altLang="fr-FR" sz="1400" b="1" dirty="0"/>
              <a:t>Reproduction interdite </a:t>
            </a:r>
          </a:p>
          <a:p>
            <a:r>
              <a:rPr lang="fr-FR" altLang="fr-FR" sz="1400" dirty="0"/>
              <a:t>Article L 122-4 du code de la propriété intellectuelle. </a:t>
            </a:r>
          </a:p>
          <a:p>
            <a:r>
              <a:rPr lang="fr-FR" altLang="fr-FR" sz="1400" dirty="0"/>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
        <p:nvSpPr>
          <p:cNvPr id="68616" name="ZoneTexte 3"/>
          <p:cNvSpPr txBox="1">
            <a:spLocks noChangeArrowheads="1"/>
          </p:cNvSpPr>
          <p:nvPr/>
        </p:nvSpPr>
        <p:spPr bwMode="auto">
          <a:xfrm>
            <a:off x="7397750" y="6232525"/>
            <a:ext cx="1511300" cy="307975"/>
          </a:xfrm>
          <a:prstGeom prst="rect">
            <a:avLst/>
          </a:prstGeom>
          <a:noFill/>
          <a:ln w="9525">
            <a:noFill/>
            <a:miter lim="800000"/>
            <a:headEnd/>
            <a:tailEnd/>
          </a:ln>
        </p:spPr>
        <p:txBody>
          <a:bodyPr>
            <a:spAutoFit/>
          </a:bodyPr>
          <a:lstStyle/>
          <a:p>
            <a:r>
              <a:rPr lang="fr-FR" altLang="fr-FR" sz="1400"/>
              <a:t>www.afpa.fr</a:t>
            </a:r>
          </a:p>
        </p:txBody>
      </p:sp>
      <p:pic>
        <p:nvPicPr>
          <p:cNvPr id="68617" name="Image 4"/>
          <p:cNvPicPr>
            <a:picLocks noChangeAspect="1"/>
          </p:cNvPicPr>
          <p:nvPr/>
        </p:nvPicPr>
        <p:blipFill>
          <a:blip r:embed="rId3" cstate="print"/>
          <a:srcRect/>
          <a:stretch>
            <a:fillRect/>
          </a:stretch>
        </p:blipFill>
        <p:spPr bwMode="auto">
          <a:xfrm>
            <a:off x="7308850" y="5002213"/>
            <a:ext cx="1150938"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INTRODUCTION</a:t>
            </a:r>
          </a:p>
        </p:txBody>
      </p:sp>
      <p:sp>
        <p:nvSpPr>
          <p:cNvPr id="36867" name="Espace réservé du contenu 2"/>
          <p:cNvSpPr>
            <a:spLocks noGrp="1"/>
          </p:cNvSpPr>
          <p:nvPr>
            <p:ph idx="1"/>
          </p:nvPr>
        </p:nvSpPr>
        <p:spPr>
          <a:xfrm>
            <a:off x="285750" y="981075"/>
            <a:ext cx="8572500" cy="5400253"/>
          </a:xfrm>
        </p:spPr>
        <p:txBody>
          <a:bodyPr/>
          <a:lstStyle/>
          <a:p>
            <a:pPr indent="-323850" eaLnBrk="1" hangingPunct="1"/>
            <a:r>
              <a:rPr lang="fr-FR" altLang="fr-FR" cap="none" dirty="0" smtClean="0">
                <a:ea typeface="ＭＳ Ｐゴシック" pitchFamily="34" charset="-128"/>
              </a:rPr>
              <a:t>SITE WEB STATIQUE </a:t>
            </a:r>
          </a:p>
          <a:p>
            <a:pPr lvl="1" eaLnBrk="1" hangingPunct="1">
              <a:buSzPct val="110000"/>
            </a:pPr>
            <a:r>
              <a:rPr lang="fr-FR" altLang="fr-FR" sz="1800" dirty="0" smtClean="0">
                <a:ea typeface="ＭＳ Ｐゴシック" pitchFamily="34" charset="-128"/>
              </a:rPr>
              <a:t>Ensemble de pages statiques HTML</a:t>
            </a:r>
          </a:p>
          <a:p>
            <a:pPr lvl="1" eaLnBrk="1" hangingPunct="1">
              <a:buSzPct val="110000"/>
            </a:pPr>
            <a:r>
              <a:rPr lang="fr-FR" altLang="fr-FR" sz="1800" dirty="0" smtClean="0">
                <a:ea typeface="ＭＳ Ｐゴシック" pitchFamily="34" charset="-128"/>
              </a:rPr>
              <a:t>Interactions par des liens Web</a:t>
            </a:r>
          </a:p>
          <a:p>
            <a:pPr lvl="1" eaLnBrk="1" hangingPunct="1">
              <a:buSzPct val="110000"/>
            </a:pPr>
            <a:r>
              <a:rPr lang="fr-FR" altLang="fr-FR" sz="1800" dirty="0" smtClean="0">
                <a:ea typeface="ＭＳ Ｐゴシック" pitchFamily="34" charset="-128"/>
              </a:rPr>
              <a:t>Mise à jour typiquement par FTP</a:t>
            </a:r>
          </a:p>
          <a:p>
            <a:pPr lvl="1" eaLnBrk="1" hangingPunct="1">
              <a:buSzPct val="110000"/>
            </a:pPr>
            <a:r>
              <a:rPr lang="fr-FR" altLang="fr-FR" sz="1800" dirty="0" smtClean="0">
                <a:ea typeface="ＭＳ Ｐゴシック" pitchFamily="34" charset="-128"/>
              </a:rPr>
              <a:t>Limites : grand nombre de pages, mises à jour fastidieuses</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SITE WEB DYNAMIQUE : le CMS</a:t>
            </a:r>
          </a:p>
          <a:p>
            <a:pPr lvl="1" eaLnBrk="1" hangingPunct="1">
              <a:buSzPct val="110000"/>
            </a:pPr>
            <a:r>
              <a:rPr lang="fr-FR" altLang="fr-FR" sz="1800" dirty="0" smtClean="0">
                <a:ea typeface="ＭＳ Ｐゴシック" pitchFamily="34" charset="-128"/>
              </a:rPr>
              <a:t>Système prêt à l’emploi</a:t>
            </a:r>
          </a:p>
          <a:p>
            <a:pPr lvl="1" eaLnBrk="1" hangingPunct="1">
              <a:buSzPct val="110000"/>
            </a:pPr>
            <a:r>
              <a:rPr lang="fr-FR" altLang="fr-FR" sz="1800" dirty="0" smtClean="0">
                <a:ea typeface="ＭＳ Ｐゴシック" pitchFamily="34" charset="-128"/>
              </a:rPr>
              <a:t>Créer un site de présence ou de e-commerce, tout simplement en ligne</a:t>
            </a:r>
          </a:p>
          <a:p>
            <a:pPr lvl="1" eaLnBrk="1" hangingPunct="1">
              <a:buSzPct val="110000"/>
            </a:pPr>
            <a:r>
              <a:rPr lang="fr-FR" altLang="fr-FR" sz="1800" dirty="0" smtClean="0">
                <a:ea typeface="ＭＳ Ｐゴシック" pitchFamily="34" charset="-128"/>
              </a:rPr>
              <a:t>Gérer le contenu et la forme du site directement en ligne (Back-office)</a:t>
            </a:r>
          </a:p>
          <a:p>
            <a:pPr lvl="1" eaLnBrk="1" hangingPunct="1">
              <a:buSzPct val="110000"/>
            </a:pPr>
            <a:r>
              <a:rPr lang="fr-FR" altLang="fr-FR" sz="1800" dirty="0" smtClean="0">
                <a:ea typeface="ＭＳ Ｐゴシック" pitchFamily="34" charset="-128"/>
              </a:rPr>
              <a:t>Utilisable par des non-techniciens</a:t>
            </a:r>
          </a:p>
          <a:p>
            <a:pPr lvl="1" eaLnBrk="1" hangingPunct="1">
              <a:buSzPct val="110000"/>
            </a:pPr>
            <a:r>
              <a:rPr lang="fr-FR" altLang="fr-FR" sz="1800" dirty="0" smtClean="0">
                <a:ea typeface="ＭＳ Ｐゴシック" pitchFamily="34" charset="-128"/>
              </a:rPr>
              <a:t>Eviter les contraintes d’un site statique</a:t>
            </a:r>
          </a:p>
          <a:p>
            <a:pPr lvl="1" eaLnBrk="1" hangingPunct="1">
              <a:buSzPct val="110000"/>
            </a:pPr>
            <a:r>
              <a:rPr lang="fr-FR" altLang="fr-FR" sz="1800" dirty="0" smtClean="0">
                <a:ea typeface="ＭＳ Ｐゴシック" pitchFamily="34" charset="-128"/>
              </a:rPr>
              <a:t>Fonctionnalités relativement limitées (sauf à recourir à des développements supplémentaires)</a:t>
            </a:r>
          </a:p>
          <a:p>
            <a:pPr lvl="1" eaLnBrk="1" hangingPunct="1">
              <a:buSzPct val="110000"/>
            </a:pPr>
            <a:r>
              <a:rPr lang="fr-FR" altLang="fr-FR" sz="1800" dirty="0" smtClean="0">
                <a:ea typeface="ＭＳ Ｐゴシック" pitchFamily="34" charset="-128"/>
              </a:rPr>
              <a:t>'Look and </a:t>
            </a:r>
            <a:r>
              <a:rPr lang="fr-FR" altLang="fr-FR" sz="1800" dirty="0" err="1" smtClean="0">
                <a:ea typeface="ＭＳ Ｐゴシック" pitchFamily="34" charset="-128"/>
              </a:rPr>
              <a:t>Feel</a:t>
            </a:r>
            <a:r>
              <a:rPr lang="fr-FR" altLang="fr-FR" sz="1800" dirty="0" smtClean="0">
                <a:ea typeface="ＭＳ Ｐゴシック" pitchFamily="34" charset="-128"/>
              </a:rPr>
              <a:t>' des sites relativement standardisés pour un même CMS</a:t>
            </a:r>
          </a:p>
          <a:p>
            <a:pPr lvl="1" eaLnBrk="1" hangingPunct="1">
              <a:buSzPct val="110000"/>
            </a:pPr>
            <a:endParaRPr lang="fr-FR" altLang="fr-FR" sz="1800" dirty="0" smtClean="0">
              <a:ea typeface="ＭＳ Ｐゴシック" pitchFamily="34" charset="-128"/>
            </a:endParaRPr>
          </a:p>
          <a:p>
            <a:pPr lvl="1" eaLnBrk="1" hangingPunct="1">
              <a:buSzPct val="110000"/>
            </a:pPr>
            <a:endParaRPr lang="fr-FR" altLang="fr-FR" sz="1800" dirty="0" smtClean="0">
              <a:ea typeface="ＭＳ Ｐゴシック" pitchFamily="34" charset="-128"/>
            </a:endParaRPr>
          </a:p>
          <a:p>
            <a:pPr lvl="2" eaLnBrk="1" hangingPunct="1">
              <a:buFont typeface="Wingdings 3" pitchFamily="18" charset="2"/>
              <a:buChar char=""/>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2</a:t>
            </a:fld>
            <a:endParaRPr lang="fr-FR"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SYSTÈME DE GESTION DE CONTENU</a:t>
            </a:r>
          </a:p>
        </p:txBody>
      </p:sp>
      <p:sp>
        <p:nvSpPr>
          <p:cNvPr id="37891" name="Espace réservé du contenu 2"/>
          <p:cNvSpPr>
            <a:spLocks noGrp="1"/>
          </p:cNvSpPr>
          <p:nvPr>
            <p:ph idx="1"/>
          </p:nvPr>
        </p:nvSpPr>
        <p:spPr>
          <a:xfrm>
            <a:off x="0" y="981074"/>
            <a:ext cx="8572500" cy="5472262"/>
          </a:xfrm>
        </p:spPr>
        <p:txBody>
          <a:bodyPr/>
          <a:lstStyle/>
          <a:p>
            <a:pPr indent="-323850" eaLnBrk="1" hangingPunct="1"/>
            <a:r>
              <a:rPr lang="fr-FR" altLang="fr-FR" cap="none" dirty="0" smtClean="0">
                <a:ea typeface="ＭＳ Ｐゴシック" pitchFamily="34" charset="-128"/>
              </a:rPr>
              <a:t>UN CMS </a:t>
            </a:r>
          </a:p>
          <a:p>
            <a:pPr lvl="1" eaLnBrk="1" hangingPunct="1">
              <a:buSzPct val="110000"/>
            </a:pPr>
            <a:r>
              <a:rPr lang="fr-FR" altLang="fr-FR" sz="1800" dirty="0" smtClean="0">
                <a:ea typeface="ＭＳ Ｐゴシック" pitchFamily="34" charset="-128"/>
              </a:rPr>
              <a:t>Sépare le contenu de la forme</a:t>
            </a:r>
          </a:p>
          <a:p>
            <a:pPr lvl="1" eaLnBrk="1" hangingPunct="1">
              <a:buSzPct val="110000"/>
            </a:pPr>
            <a:r>
              <a:rPr lang="fr-FR" altLang="fr-FR" sz="1800" dirty="0" smtClean="0">
                <a:ea typeface="ＭＳ Ｐゴシック" pitchFamily="34" charset="-128"/>
              </a:rPr>
              <a:t>La forme est gérée en ligne par le CMS</a:t>
            </a:r>
          </a:p>
          <a:p>
            <a:pPr lvl="1" eaLnBrk="1" hangingPunct="1">
              <a:buSzPct val="110000"/>
            </a:pPr>
            <a:r>
              <a:rPr lang="fr-FR" altLang="fr-FR" sz="1800" dirty="0" smtClean="0">
                <a:ea typeface="ＭＳ Ｐゴシック" pitchFamily="34" charset="-128"/>
              </a:rPr>
              <a:t>La persistance est assurée par une base de données (typiquement </a:t>
            </a:r>
            <a:r>
              <a:rPr lang="fr-FR" altLang="fr-FR" sz="1800" dirty="0" err="1" smtClean="0">
                <a:ea typeface="ＭＳ Ｐゴシック" pitchFamily="34" charset="-128"/>
              </a:rPr>
              <a:t>MySql</a:t>
            </a:r>
            <a:r>
              <a:rPr lang="fr-FR" altLang="fr-FR" sz="1800" dirty="0" smtClean="0">
                <a:ea typeface="ＭＳ Ｐゴシック" pitchFamily="34" charset="-128"/>
              </a:rPr>
              <a:t>)</a:t>
            </a:r>
          </a:p>
          <a:p>
            <a:pPr lvl="1" eaLnBrk="1" hangingPunct="1">
              <a:buSzPct val="110000"/>
            </a:pPr>
            <a:r>
              <a:rPr lang="fr-FR" altLang="fr-FR" sz="1800" dirty="0" smtClean="0">
                <a:ea typeface="ＭＳ Ｐゴシック" pitchFamily="34" charset="-128"/>
              </a:rPr>
              <a:t>Gère des utilisateurs et leurs droits (similitudes avec un Système d’Exploitation)</a:t>
            </a:r>
          </a:p>
          <a:p>
            <a:pPr lvl="1" eaLnBrk="1" hangingPunct="1">
              <a:buSzPct val="110000"/>
            </a:pPr>
            <a:r>
              <a:rPr lang="fr-FR" altLang="fr-FR" sz="1800" dirty="0" smtClean="0">
                <a:ea typeface="ＭＳ Ｐゴシック" pitchFamily="34" charset="-128"/>
              </a:rPr>
              <a:t>Fonctionnalités de publication via une partie administrative en ligne (Back-office)</a:t>
            </a:r>
          </a:p>
          <a:p>
            <a:pPr lvl="1" eaLnBrk="1" hangingPunct="1">
              <a:buSzPct val="110000"/>
            </a:pPr>
            <a:r>
              <a:rPr lang="fr-FR" altLang="fr-FR" sz="1800" dirty="0" smtClean="0">
                <a:ea typeface="ＭＳ Ｐゴシック" pitchFamily="34" charset="-128"/>
              </a:rPr>
              <a:t>Gère une chaîne de production (</a:t>
            </a:r>
            <a:r>
              <a:rPr lang="fr-FR" altLang="fr-FR" sz="1800" dirty="0" err="1" smtClean="0">
                <a:ea typeface="ＭＳ Ｐゴシック" pitchFamily="34" charset="-128"/>
              </a:rPr>
              <a:t>workflow</a:t>
            </a:r>
            <a:r>
              <a:rPr lang="fr-FR" altLang="fr-FR" sz="1800" dirty="0" smtClean="0">
                <a:ea typeface="ＭＳ Ｐゴシック" pitchFamily="34" charset="-128"/>
              </a:rPr>
              <a:t>), pour organiser un travail collaboratif, un contenu éditorial, …</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UN ADMINISTRATEUR/GESTIONNAIRE DE SITE POUR</a:t>
            </a:r>
          </a:p>
          <a:p>
            <a:pPr lvl="1" eaLnBrk="1" hangingPunct="1">
              <a:buSzPct val="110000"/>
            </a:pPr>
            <a:r>
              <a:rPr lang="fr-FR" altLang="fr-FR" sz="1800" dirty="0" smtClean="0">
                <a:ea typeface="ＭＳ Ｐゴシック" pitchFamily="34" charset="-128"/>
              </a:rPr>
              <a:t>Créer et organiser des rubriques</a:t>
            </a:r>
          </a:p>
          <a:p>
            <a:pPr lvl="1" eaLnBrk="1" hangingPunct="1">
              <a:buSzPct val="110000"/>
            </a:pPr>
            <a:r>
              <a:rPr lang="fr-FR" altLang="fr-FR" sz="1800" dirty="0" smtClean="0">
                <a:ea typeface="ＭＳ Ｐゴシック" pitchFamily="34" charset="-128"/>
              </a:rPr>
              <a:t>Créer et publier de l’information (contenu statique)</a:t>
            </a:r>
          </a:p>
          <a:p>
            <a:pPr lvl="1" eaLnBrk="1" hangingPunct="1">
              <a:buSzPct val="110000"/>
            </a:pPr>
            <a:r>
              <a:rPr lang="fr-FR" altLang="fr-FR" sz="1800" dirty="0" smtClean="0">
                <a:ea typeface="ＭＳ Ｐゴシック" pitchFamily="34" charset="-128"/>
              </a:rPr>
              <a:t>Créer et publier le catalogue des produits ainsi que les modalités de prise de commande, paiement, livraison…</a:t>
            </a:r>
          </a:p>
          <a:p>
            <a:pPr lvl="1" eaLnBrk="1" hangingPunct="1">
              <a:buSzPct val="110000"/>
            </a:pPr>
            <a:r>
              <a:rPr lang="fr-FR" altLang="fr-FR" sz="1800" dirty="0" smtClean="0">
                <a:ea typeface="ＭＳ Ｐゴシック" pitchFamily="34" charset="-128"/>
              </a:rPr>
              <a:t>Gérer, hiérarchiser une équipe d’utilisateurs, d’auteurs, de gestionnaires…</a:t>
            </a:r>
          </a:p>
          <a:p>
            <a:pPr lvl="2" eaLnBrk="1" hangingPunct="1">
              <a:buSzPct val="110000"/>
              <a:buFont typeface="Wingdings 3" pitchFamily="18" charset="2"/>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3</a:t>
            </a:fld>
            <a:endParaRPr lang="fr-FR" alt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DOMAINE D’APPLICATION</a:t>
            </a:r>
          </a:p>
        </p:txBody>
      </p:sp>
      <p:sp>
        <p:nvSpPr>
          <p:cNvPr id="38915" name="Espace réservé du contenu 2"/>
          <p:cNvSpPr>
            <a:spLocks noGrp="1"/>
          </p:cNvSpPr>
          <p:nvPr>
            <p:ph idx="1"/>
          </p:nvPr>
        </p:nvSpPr>
        <p:spPr>
          <a:xfrm>
            <a:off x="285750" y="908050"/>
            <a:ext cx="8572500" cy="5617294"/>
          </a:xfrm>
        </p:spPr>
        <p:txBody>
          <a:bodyPr/>
          <a:lstStyle/>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EXEMPLES</a:t>
            </a:r>
          </a:p>
          <a:p>
            <a:pPr lvl="1" eaLnBrk="1" hangingPunct="1">
              <a:buSzPct val="110000"/>
            </a:pPr>
            <a:r>
              <a:rPr lang="fr-FR" altLang="fr-FR" sz="1800" dirty="0" smtClean="0">
                <a:ea typeface="ＭＳ Ｐゴシック" pitchFamily="34" charset="-128"/>
              </a:rPr>
              <a:t>Site de présence sur le Web pour une TPE/PME avec publication d'informations et blogs: </a:t>
            </a:r>
            <a:r>
              <a:rPr lang="fr-FR" altLang="fr-FR" sz="1800" dirty="0" err="1" smtClean="0">
                <a:ea typeface="ＭＳ Ｐゴシック" pitchFamily="34" charset="-128"/>
              </a:rPr>
              <a:t>Joomla</a:t>
            </a:r>
            <a:r>
              <a:rPr lang="fr-FR" altLang="fr-FR" sz="1800" dirty="0" smtClean="0">
                <a:ea typeface="ＭＳ Ｐゴシック" pitchFamily="34" charset="-128"/>
              </a:rPr>
              <a:t>, </a:t>
            </a:r>
            <a:r>
              <a:rPr lang="fr-FR" altLang="fr-FR" sz="1800" dirty="0" err="1" smtClean="0">
                <a:ea typeface="ＭＳ Ｐゴシック" pitchFamily="34" charset="-128"/>
              </a:rPr>
              <a:t>Wordpress</a:t>
            </a:r>
            <a:r>
              <a:rPr lang="fr-FR" altLang="fr-FR" sz="1800" dirty="0" smtClean="0">
                <a:ea typeface="ＭＳ Ｐゴシック" pitchFamily="34" charset="-128"/>
              </a:rPr>
              <a:t>, </a:t>
            </a:r>
            <a:r>
              <a:rPr lang="fr-FR" altLang="fr-FR" sz="1800" dirty="0" err="1" smtClean="0">
                <a:ea typeface="ＭＳ Ｐゴシック" pitchFamily="34" charset="-128"/>
              </a:rPr>
              <a:t>Drupal</a:t>
            </a:r>
            <a:r>
              <a:rPr lang="fr-FR" altLang="fr-FR" sz="1800" dirty="0" smtClean="0">
                <a:ea typeface="ＭＳ Ｐゴシック" pitchFamily="34" charset="-128"/>
              </a:rPr>
              <a:t>, Tipo3…</a:t>
            </a:r>
          </a:p>
          <a:p>
            <a:pPr lvl="2" eaLnBrk="1" hangingPunct="1">
              <a:buSzPct val="110000"/>
            </a:pPr>
            <a:r>
              <a:rPr lang="fr-FR" altLang="fr-FR" sz="1400" dirty="0" smtClean="0">
                <a:ea typeface="ＭＳ Ｐゴシック" pitchFamily="34" charset="-128"/>
              </a:rPr>
              <a:t>pages de contacts, galerie photos, blog modéré…</a:t>
            </a:r>
          </a:p>
          <a:p>
            <a:pPr lvl="1" eaLnBrk="1" hangingPunct="1">
              <a:buSzPct val="110000"/>
            </a:pPr>
            <a:r>
              <a:rPr lang="fr-FR" altLang="fr-FR" sz="1800" dirty="0" smtClean="0">
                <a:ea typeface="ＭＳ Ｐゴシック" pitchFamily="34" charset="-128"/>
              </a:rPr>
              <a:t>Petits Portails événementiels, Intranets d’entreprises pour partage d'informations et de documents</a:t>
            </a:r>
          </a:p>
          <a:p>
            <a:pPr lvl="1" eaLnBrk="1" hangingPunct="1">
              <a:buSzPct val="110000"/>
            </a:pPr>
            <a:r>
              <a:rPr lang="fr-FR" altLang="fr-FR" sz="1800" dirty="0" smtClean="0">
                <a:ea typeface="ＭＳ Ｐゴシック" pitchFamily="34" charset="-128"/>
              </a:rPr>
              <a:t>Magazines en lignes, publications, journaux…</a:t>
            </a:r>
          </a:p>
          <a:p>
            <a:pPr lvl="1" eaLnBrk="1" hangingPunct="1">
              <a:buSzPct val="110000"/>
            </a:pPr>
            <a:r>
              <a:rPr lang="fr-FR" altLang="fr-FR" sz="1800" dirty="0" smtClean="0">
                <a:ea typeface="ＭＳ Ｐゴシック" pitchFamily="34" charset="-128"/>
              </a:rPr>
              <a:t>Sites d’associations, d’écoles</a:t>
            </a:r>
            <a:r>
              <a:rPr lang="fr-FR" altLang="fr-FR" dirty="0" smtClean="0">
                <a:ea typeface="ＭＳ Ｐゴシック" pitchFamily="34" charset="-128"/>
              </a:rPr>
              <a:t>…</a:t>
            </a:r>
          </a:p>
          <a:p>
            <a:pPr lvl="1" eaLnBrk="1" hangingPunct="1">
              <a:buSzPct val="110000"/>
            </a:pPr>
            <a:r>
              <a:rPr lang="fr-FR" altLang="fr-FR" sz="1800" dirty="0" smtClean="0">
                <a:ea typeface="ＭＳ Ｐゴシック" pitchFamily="34" charset="-128"/>
              </a:rPr>
              <a:t>Sites de présence pour chanteurs, vedettes de cinéma…</a:t>
            </a:r>
          </a:p>
          <a:p>
            <a:pPr lvl="1" eaLnBrk="1" hangingPunct="1">
              <a:buSzPct val="110000"/>
            </a:pPr>
            <a:r>
              <a:rPr lang="fr-FR" altLang="fr-FR" sz="1800" dirty="0" smtClean="0">
                <a:ea typeface="ＭＳ Ｐゴシック" pitchFamily="34" charset="-128"/>
              </a:rPr>
              <a:t>Site d'avant-vente et après-vente</a:t>
            </a:r>
          </a:p>
          <a:p>
            <a:pPr lvl="2" eaLnBrk="1" hangingPunct="1">
              <a:buSzPct val="110000"/>
            </a:pPr>
            <a:r>
              <a:rPr lang="fr-FR" altLang="fr-FR" sz="1400" dirty="0" smtClean="0">
                <a:ea typeface="ＭＳ Ｐゴシック" pitchFamily="34" charset="-128"/>
              </a:rPr>
              <a:t>Consultation catalogue, réservation, sans paiement ni livraison</a:t>
            </a:r>
          </a:p>
          <a:p>
            <a:pPr lvl="2" eaLnBrk="1" hangingPunct="1">
              <a:buSzPct val="110000"/>
            </a:pPr>
            <a:r>
              <a:rPr lang="fr-FR" altLang="fr-FR" sz="1400" dirty="0" smtClean="0">
                <a:ea typeface="ＭＳ Ｐゴシック" pitchFamily="34" charset="-128"/>
              </a:rPr>
              <a:t>Informations techniques, blog modéré</a:t>
            </a:r>
          </a:p>
          <a:p>
            <a:pPr lvl="1" eaLnBrk="1" hangingPunct="1">
              <a:buSzPct val="110000"/>
            </a:pPr>
            <a:r>
              <a:rPr lang="fr-FR" altLang="fr-FR" sz="1800" dirty="0" smtClean="0">
                <a:ea typeface="ＭＳ Ｐゴシック" pitchFamily="34" charset="-128"/>
              </a:rPr>
              <a:t>Site marchand ('e-commerce') pour produits dématérialisés (images, vidéos, logiciels) ou non (avec livraison)</a:t>
            </a:r>
          </a:p>
          <a:p>
            <a:pPr lvl="2" eaLnBrk="1" hangingPunct="1">
              <a:buSzPct val="110000"/>
            </a:pPr>
            <a:r>
              <a:rPr lang="fr-FR" altLang="fr-FR" sz="1400" dirty="0" smtClean="0">
                <a:ea typeface="ＭＳ Ｐゴシック" pitchFamily="34" charset="-128"/>
              </a:rPr>
              <a:t>Consultation catalogue, gestion du panier d'achat, paiement, livraison ou téléchargement</a:t>
            </a:r>
          </a:p>
          <a:p>
            <a:pPr lvl="2" eaLnBrk="1" hangingPunct="1">
              <a:buSzPct val="110000"/>
            </a:pPr>
            <a:endParaRPr lang="fr-FR" altLang="fr-FR" sz="1400" dirty="0" smtClean="0">
              <a:ea typeface="ＭＳ Ｐゴシック" pitchFamily="34" charset="-128"/>
            </a:endParaRPr>
          </a:p>
          <a:p>
            <a:pPr lvl="2" eaLnBrk="1" hangingPunct="1">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4</a:t>
            </a:fld>
            <a:endParaRPr lang="fr-FR" alt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39939"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AVANTAGE D’UN CMS</a:t>
            </a:r>
          </a:p>
          <a:p>
            <a:pPr lvl="1" eaLnBrk="1" hangingPunct="1">
              <a:buSzPct val="110000"/>
            </a:pPr>
            <a:r>
              <a:rPr lang="fr-FR" altLang="fr-FR" sz="1600" dirty="0" smtClean="0">
                <a:ea typeface="ＭＳ Ｐゴシック" pitchFamily="34" charset="-128"/>
              </a:rPr>
              <a:t>Structure est déjà faite</a:t>
            </a:r>
          </a:p>
          <a:p>
            <a:pPr lvl="1" eaLnBrk="1" hangingPunct="1">
              <a:buSzPct val="110000"/>
            </a:pPr>
            <a:r>
              <a:rPr lang="fr-FR" altLang="fr-FR" sz="1600" dirty="0" smtClean="0">
                <a:ea typeface="ＭＳ Ｐゴシック" pitchFamily="34" charset="-128"/>
              </a:rPr>
              <a:t>Inclue en général la dimension Responsive Design</a:t>
            </a:r>
          </a:p>
          <a:p>
            <a:pPr lvl="1" eaLnBrk="1" hangingPunct="1">
              <a:buSzPct val="110000"/>
            </a:pPr>
            <a:r>
              <a:rPr lang="fr-FR" altLang="fr-FR" sz="1600" dirty="0" smtClean="0">
                <a:ea typeface="ＭＳ Ｐゴシック" pitchFamily="34" charset="-128"/>
              </a:rPr>
              <a:t>Richesse des composants disponibles, des "</a:t>
            </a:r>
            <a:r>
              <a:rPr lang="fr-FR" altLang="fr-FR" sz="1600" dirty="0" err="1" smtClean="0">
                <a:ea typeface="ＭＳ Ｐゴシック" pitchFamily="34" charset="-128"/>
              </a:rPr>
              <a:t>templates</a:t>
            </a:r>
            <a:r>
              <a:rPr lang="fr-FR" altLang="fr-FR" sz="1600" dirty="0" smtClean="0">
                <a:ea typeface="ＭＳ Ｐゴシック" pitchFamily="34" charset="-128"/>
              </a:rPr>
              <a:t>" et "thèmes" de présentation…, édités par de multiples acteurs, standards et optionnels </a:t>
            </a:r>
          </a:p>
          <a:p>
            <a:pPr lvl="1" eaLnBrk="1" hangingPunct="1">
              <a:buSzPct val="110000"/>
            </a:pPr>
            <a:r>
              <a:rPr lang="fr-FR" altLang="fr-FR" sz="1600" dirty="0" smtClean="0">
                <a:ea typeface="ＭＳ Ｐゴシック" pitchFamily="34" charset="-128"/>
              </a:rPr>
              <a:t>Très vite opérationnel</a:t>
            </a:r>
          </a:p>
          <a:p>
            <a:pPr lvl="1" eaLnBrk="1" hangingPunct="1">
              <a:buSzPct val="110000"/>
            </a:pPr>
            <a:r>
              <a:rPr lang="fr-FR" altLang="fr-FR" sz="1600" dirty="0" smtClean="0">
                <a:ea typeface="ＭＳ Ｐゴシック" pitchFamily="34" charset="-128"/>
              </a:rPr>
              <a:t>Uniquement du paramétrage</a:t>
            </a:r>
          </a:p>
          <a:p>
            <a:pPr lvl="1" eaLnBrk="1" hangingPunct="1">
              <a:buSzPct val="110000"/>
            </a:pPr>
            <a:r>
              <a:rPr lang="fr-FR" altLang="fr-FR" sz="1600" dirty="0" smtClean="0">
                <a:ea typeface="ＭＳ Ｐゴシック" pitchFamily="34" charset="-128"/>
              </a:rPr>
              <a:t>Plus facile à maîtriser</a:t>
            </a:r>
          </a:p>
          <a:p>
            <a:pPr lvl="1" eaLnBrk="1" hangingPunct="1">
              <a:buSzPct val="110000"/>
            </a:pPr>
            <a:r>
              <a:rPr lang="fr-FR" altLang="fr-FR" sz="1600" dirty="0" smtClean="0">
                <a:ea typeface="ＭＳ Ｐゴシック" pitchFamily="34" charset="-128"/>
              </a:rPr>
              <a:t>Possibilité d’enrichir le CMS en intégrant de nouveaux composants/modules (+/- payants)</a:t>
            </a:r>
          </a:p>
          <a:p>
            <a:pPr lvl="1" eaLnBrk="1" hangingPunct="1">
              <a:buSzPct val="110000"/>
            </a:pPr>
            <a:r>
              <a:rPr lang="fr-FR" altLang="fr-FR" sz="1600" dirty="0" smtClean="0">
                <a:ea typeface="ＭＳ Ｐゴシック" pitchFamily="34" charset="-128"/>
              </a:rPr>
              <a:t>Simplicité de la mise à jour du contenu éditorial</a:t>
            </a:r>
          </a:p>
          <a:p>
            <a:pPr lvl="1" eaLnBrk="1" hangingPunct="1">
              <a:buSzPct val="110000"/>
            </a:pPr>
            <a:r>
              <a:rPr lang="fr-FR" altLang="fr-FR" sz="1600" dirty="0" smtClean="0">
                <a:ea typeface="ＭＳ Ｐゴシック" pitchFamily="34" charset="-128"/>
              </a:rPr>
              <a:t>S’effectue via une interface d’administration Web</a:t>
            </a:r>
          </a:p>
          <a:p>
            <a:pPr lvl="1" eaLnBrk="1" hangingPunct="1">
              <a:buSzPct val="110000"/>
            </a:pPr>
            <a:r>
              <a:rPr lang="fr-FR" altLang="fr-FR" sz="1600" dirty="0" smtClean="0">
                <a:ea typeface="ＭＳ Ｐゴシック" pitchFamily="34" charset="-128"/>
              </a:rPr>
              <a:t>Mise à jour visible immédiatement</a:t>
            </a:r>
          </a:p>
          <a:p>
            <a:pPr lvl="1" eaLnBrk="1" hangingPunct="1">
              <a:buSzPct val="110000"/>
            </a:pPr>
            <a:r>
              <a:rPr lang="fr-FR" altLang="fr-FR" sz="1600" dirty="0" smtClean="0">
                <a:ea typeface="ＭＳ Ｐゴシック" pitchFamily="34" charset="-128"/>
              </a:rPr>
              <a:t>Possibilité de développer ses propres composants/modules et thèmes</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5</a:t>
            </a:fld>
            <a:endParaRPr lang="fr-FR" alt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40963"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INCONVÉNIENTS</a:t>
            </a:r>
          </a:p>
          <a:p>
            <a:pPr lvl="1" eaLnBrk="1" hangingPunct="1">
              <a:buSzPct val="110000"/>
            </a:pPr>
            <a:r>
              <a:rPr lang="fr-FR" altLang="fr-FR" sz="1600" dirty="0" smtClean="0">
                <a:ea typeface="ＭＳ Ｐゴシック" pitchFamily="34" charset="-128"/>
              </a:rPr>
              <a:t>Nécessite un suivi des mises à jour (fréquentes) du CMS et de ses composants</a:t>
            </a:r>
          </a:p>
          <a:p>
            <a:pPr lvl="1" eaLnBrk="1" hangingPunct="1">
              <a:buSzPct val="110000"/>
            </a:pPr>
            <a:r>
              <a:rPr lang="fr-FR" altLang="fr-FR" sz="1600" dirty="0" smtClean="0">
                <a:ea typeface="ＭＳ Ｐゴシック" pitchFamily="34" charset="-128"/>
              </a:rPr>
              <a:t>Synchronisations des mises à jour du noyau et des composants standards ou externes</a:t>
            </a:r>
          </a:p>
          <a:p>
            <a:pPr lvl="2" eaLnBrk="1" hangingPunct="1">
              <a:buSzPct val="110000"/>
            </a:pPr>
            <a:r>
              <a:rPr lang="fr-FR" altLang="fr-FR" sz="1200" dirty="0" smtClean="0">
                <a:ea typeface="ＭＳ Ｐゴシック" pitchFamily="34" charset="-128"/>
              </a:rPr>
              <a:t>Avec 'surprises' de compatibilité, parfois</a:t>
            </a:r>
          </a:p>
          <a:p>
            <a:pPr lvl="1" eaLnBrk="1" hangingPunct="1">
              <a:buSzPct val="110000"/>
            </a:pPr>
            <a:r>
              <a:rPr lang="fr-FR" altLang="fr-FR" sz="1600" dirty="0" smtClean="0">
                <a:ea typeface="ＭＳ Ｐゴシック" pitchFamily="34" charset="-128"/>
              </a:rPr>
              <a:t>Les fonctionnalités applicatives doivent être en adéquation avec les capacités du CMS</a:t>
            </a:r>
          </a:p>
          <a:p>
            <a:pPr lvl="2" eaLnBrk="1" hangingPunct="1">
              <a:buSzPct val="110000"/>
            </a:pPr>
            <a:r>
              <a:rPr lang="fr-FR" altLang="fr-FR" sz="1200" dirty="0" smtClean="0">
                <a:ea typeface="ＭＳ Ｐゴシック" pitchFamily="34" charset="-128"/>
              </a:rPr>
              <a:t>Bien choisir son CMS et les composants/modules complémentaires</a:t>
            </a:r>
          </a:p>
          <a:p>
            <a:pPr lvl="1" eaLnBrk="1" hangingPunct="1">
              <a:buSzPct val="110000"/>
            </a:pPr>
            <a:r>
              <a:rPr lang="fr-FR" altLang="fr-FR" sz="1600" dirty="0" smtClean="0">
                <a:ea typeface="ＭＳ Ｐゴシック" pitchFamily="34" charset="-128"/>
              </a:rPr>
              <a:t>Les développements spécifiques pour les composants/modules doivent suivre des règles bien précises, spécifiques au CMS</a:t>
            </a:r>
          </a:p>
          <a:p>
            <a:pPr lvl="1" eaLnBrk="1" hangingPunct="1">
              <a:buSzPct val="110000"/>
            </a:pPr>
            <a:r>
              <a:rPr lang="fr-FR" altLang="fr-FR" sz="1600" dirty="0" smtClean="0">
                <a:ea typeface="ＭＳ Ｐゴシック" pitchFamily="34" charset="-128"/>
              </a:rPr>
              <a:t>Compétences nécessairement liées à un CMS spécifique</a:t>
            </a:r>
          </a:p>
          <a:p>
            <a:pPr lvl="1" eaLnBrk="1" hangingPunct="1">
              <a:buSzPct val="110000"/>
            </a:pPr>
            <a:r>
              <a:rPr lang="fr-FR" altLang="fr-FR" sz="1600" dirty="0" smtClean="0">
                <a:ea typeface="ＭＳ Ｐゴシック" pitchFamily="34" charset="-128"/>
              </a:rPr>
              <a:t>Formation spécifique au CMS retenu</a:t>
            </a:r>
          </a:p>
          <a:p>
            <a:pPr lvl="1" eaLnBrk="1" hangingPunct="1">
              <a:buSzPct val="110000"/>
            </a:pPr>
            <a:r>
              <a:rPr lang="fr-FR" altLang="fr-FR" sz="1600" dirty="0" smtClean="0">
                <a:ea typeface="ＭＳ Ｐゴシック" pitchFamily="34" charset="-128"/>
              </a:rPr>
              <a:t>Application Web : sécurité à prendre en compte à tous les niveaux</a:t>
            </a:r>
          </a:p>
          <a:p>
            <a:pPr lvl="1" eaLnBrk="1" hangingPunct="1">
              <a:buSzPct val="110000"/>
            </a:pPr>
            <a:r>
              <a:rPr lang="fr-FR" altLang="fr-FR" sz="1600" dirty="0" smtClean="0">
                <a:ea typeface="ＭＳ Ｐゴシック" pitchFamily="34" charset="-128"/>
              </a:rPr>
              <a:t>Choix important de solutions, parfois concurrentes</a:t>
            </a:r>
          </a:p>
          <a:p>
            <a:pPr lvl="1" eaLnBrk="1" hangingPunct="1">
              <a:buSzPct val="110000"/>
            </a:pPr>
            <a:r>
              <a:rPr lang="fr-FR" altLang="fr-FR" sz="1600" dirty="0" smtClean="0">
                <a:ea typeface="ＭＳ Ｐゴシック" pitchFamily="34" charset="-128"/>
              </a:rPr>
              <a:t>Qualité de ces composants</a:t>
            </a:r>
          </a:p>
          <a:p>
            <a:pPr lvl="1" eaLnBrk="1" hangingPunct="1">
              <a:buSzPct val="110000"/>
              <a:buFont typeface="Tahoma" pitchFamily="34" charset="0"/>
              <a:buNone/>
            </a:pPr>
            <a:endParaRPr lang="fr-FR" altLang="fr-FR" sz="1600" dirty="0" smtClean="0">
              <a:ea typeface="ＭＳ Ｐゴシック" pitchFamily="34" charset="-128"/>
            </a:endParaRPr>
          </a:p>
          <a:p>
            <a:pPr indent="-323850" eaLnBrk="1" hangingPunct="1"/>
            <a:r>
              <a:rPr lang="fr-FR" altLang="fr-FR" cap="none" dirty="0" smtClean="0">
                <a:ea typeface="ＭＳ Ｐゴシック" pitchFamily="34" charset="-128"/>
              </a:rPr>
              <a:t>ALTERNATIVES : 100% développement</a:t>
            </a:r>
          </a:p>
          <a:p>
            <a:pPr lvl="1" eaLnBrk="1" hangingPunct="1">
              <a:buSzPct val="110000"/>
            </a:pPr>
            <a:r>
              <a:rPr lang="fr-FR" altLang="fr-FR" sz="1600" dirty="0" smtClean="0">
                <a:ea typeface="ＭＳ Ｐゴシック" pitchFamily="34" charset="-128"/>
              </a:rPr>
              <a:t>Utilisation de </a:t>
            </a:r>
            <a:r>
              <a:rPr lang="fr-FR" altLang="fr-FR" sz="1600" dirty="0" err="1" smtClean="0">
                <a:ea typeface="ＭＳ Ｐゴシック" pitchFamily="34" charset="-128"/>
              </a:rPr>
              <a:t>frameworks</a:t>
            </a:r>
            <a:r>
              <a:rPr lang="fr-FR" altLang="fr-FR" sz="1600" dirty="0" smtClean="0">
                <a:ea typeface="ＭＳ Ｐゴシック" pitchFamily="34" charset="-128"/>
              </a:rPr>
              <a:t> de développement : </a:t>
            </a:r>
            <a:r>
              <a:rPr lang="fr-FR" altLang="fr-FR" sz="1600" dirty="0" err="1" smtClean="0">
                <a:ea typeface="ＭＳ Ｐゴシック" pitchFamily="34" charset="-128"/>
              </a:rPr>
              <a:t>Symfony</a:t>
            </a:r>
            <a:r>
              <a:rPr lang="fr-FR" altLang="fr-FR" sz="1600" dirty="0" smtClean="0">
                <a:ea typeface="ＭＳ Ｐゴシック" pitchFamily="34" charset="-128"/>
              </a:rPr>
              <a:t>, Zend, JSF, </a:t>
            </a:r>
            <a:r>
              <a:rPr lang="fr-FR" altLang="fr-FR" sz="1600" dirty="0" err="1" smtClean="0">
                <a:ea typeface="ＭＳ Ｐゴシック" pitchFamily="34" charset="-128"/>
              </a:rPr>
              <a:t>Spring</a:t>
            </a:r>
            <a:r>
              <a:rPr lang="fr-FR" altLang="fr-FR" sz="1600" dirty="0" smtClean="0">
                <a:ea typeface="ＭＳ Ｐゴシック" pitchFamily="34" charset="-128"/>
              </a:rPr>
              <a:t>…</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6</a:t>
            </a:fld>
            <a:endParaRPr lang="fr-FR" alt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SOLUTIONS DU MARCHÉ</a:t>
            </a:r>
          </a:p>
        </p:txBody>
      </p:sp>
      <p:sp>
        <p:nvSpPr>
          <p:cNvPr id="41987" name="Espace réservé du contenu 2"/>
          <p:cNvSpPr>
            <a:spLocks noGrp="1"/>
          </p:cNvSpPr>
          <p:nvPr>
            <p:ph idx="1"/>
          </p:nvPr>
        </p:nvSpPr>
        <p:spPr>
          <a:xfrm>
            <a:off x="250825" y="933450"/>
            <a:ext cx="8535988" cy="5472113"/>
          </a:xfrm>
        </p:spPr>
        <p:txBody>
          <a:bodyPr/>
          <a:lstStyle/>
          <a:p>
            <a:pPr indent="-323850" eaLnBrk="1" hangingPunct="1"/>
            <a:endParaRPr lang="fr-FR" altLang="fr-FR" cap="none" dirty="0" smtClean="0">
              <a:ea typeface="ＭＳ Ｐゴシック" pitchFamily="34" charset="-128"/>
            </a:endParaRPr>
          </a:p>
          <a:p>
            <a:pPr lvl="1" eaLnBrk="1" hangingPunct="1">
              <a:buSzPct val="110000"/>
            </a:pPr>
            <a:r>
              <a:rPr lang="fr-FR" altLang="fr-FR" sz="1600" dirty="0" smtClean="0">
                <a:ea typeface="ＭＳ Ｐゴシック" pitchFamily="34" charset="-128"/>
              </a:rPr>
              <a:t>Classification possible</a:t>
            </a:r>
          </a:p>
          <a:p>
            <a:pPr lvl="2" eaLnBrk="1" hangingPunct="1">
              <a:buSzPct val="110000"/>
            </a:pPr>
            <a:r>
              <a:rPr lang="fr-FR" altLang="fr-FR" sz="1200" dirty="0" smtClean="0">
                <a:ea typeface="ＭＳ Ｐゴシック" pitchFamily="34" charset="-128"/>
              </a:rPr>
              <a:t>Très grand nombre de solutions</a:t>
            </a:r>
          </a:p>
          <a:p>
            <a:pPr lvl="2" eaLnBrk="1" hangingPunct="1">
              <a:buSzPct val="110000"/>
            </a:pPr>
            <a:r>
              <a:rPr lang="fr-FR" altLang="fr-FR" sz="1200" dirty="0" smtClean="0">
                <a:ea typeface="ＭＳ Ｐゴシック" pitchFamily="34" charset="-128"/>
              </a:rPr>
              <a:t>Un produit identifié comme un moteur de blog, peut évoluer avec le temps vers un CMS (</a:t>
            </a:r>
            <a:r>
              <a:rPr lang="fr-FR" altLang="fr-FR" sz="1200" dirty="0" err="1" smtClean="0">
                <a:ea typeface="ＭＳ Ｐゴシック" pitchFamily="34" charset="-128"/>
              </a:rPr>
              <a:t>Wordpress</a:t>
            </a:r>
            <a:r>
              <a:rPr lang="fr-FR" altLang="fr-FR" sz="1200" dirty="0" smtClean="0">
                <a:ea typeface="ＭＳ Ｐゴシック" pitchFamily="34" charset="-128"/>
              </a:rPr>
              <a:t>)</a:t>
            </a:r>
          </a:p>
          <a:p>
            <a:pPr lvl="2" eaLnBrk="1" hangingPunct="1">
              <a:buSzPct val="110000"/>
            </a:pPr>
            <a:r>
              <a:rPr lang="fr-FR" altLang="fr-FR" sz="1200" dirty="0" smtClean="0">
                <a:ea typeface="ＭＳ Ｐゴシック" pitchFamily="34" charset="-128"/>
              </a:rPr>
              <a:t>Solutions Open Source ou propriétaire</a:t>
            </a:r>
          </a:p>
          <a:p>
            <a:pPr lvl="2" eaLnBrk="1" hangingPunct="1">
              <a:buSzPct val="110000"/>
            </a:pPr>
            <a:r>
              <a:rPr lang="fr-FR" altLang="fr-FR" sz="1200" dirty="0" smtClean="0">
                <a:ea typeface="ＭＳ Ｐゴシック" pitchFamily="34" charset="-128"/>
              </a:rPr>
              <a:t>Solutions PHP/</a:t>
            </a:r>
            <a:r>
              <a:rPr lang="fr-FR" altLang="fr-FR" sz="1200" dirty="0" err="1" smtClean="0">
                <a:ea typeface="ＭＳ Ｐゴシック" pitchFamily="34" charset="-128"/>
              </a:rPr>
              <a:t>MySql</a:t>
            </a:r>
            <a:r>
              <a:rPr lang="fr-FR" altLang="fr-FR" sz="1200" dirty="0" smtClean="0">
                <a:ea typeface="ＭＳ Ｐゴシック" pitchFamily="34" charset="-128"/>
              </a:rPr>
              <a:t>, en Java, autres …</a:t>
            </a:r>
            <a:r>
              <a:rPr lang="fr-FR" altLang="fr-FR" dirty="0" smtClean="0">
                <a:ea typeface="ＭＳ Ｐゴシック" pitchFamily="34" charset="-128"/>
              </a:rPr>
              <a:t/>
            </a:r>
            <a:br>
              <a:rPr lang="fr-FR" altLang="fr-FR" dirty="0" smtClean="0">
                <a:ea typeface="ＭＳ Ｐゴシック" pitchFamily="34" charset="-128"/>
              </a:rPr>
            </a:br>
            <a:endParaRPr lang="fr-FR" altLang="fr-FR" dirty="0" smtClean="0">
              <a:ea typeface="ＭＳ Ｐゴシック" pitchFamily="34" charset="-128"/>
            </a:endParaRPr>
          </a:p>
          <a:p>
            <a:pPr lvl="1" eaLnBrk="1" hangingPunct="1">
              <a:buSzPct val="110000"/>
            </a:pPr>
            <a:r>
              <a:rPr lang="fr-FR" altLang="fr-FR" sz="1600" dirty="0" smtClean="0">
                <a:ea typeface="ＭＳ Ｐゴシック" pitchFamily="34" charset="-128"/>
              </a:rPr>
              <a:t>Open Source PHP</a:t>
            </a:r>
          </a:p>
          <a:p>
            <a:pPr lvl="2" eaLnBrk="1" hangingPunct="1">
              <a:buFont typeface="Wingdings 3" pitchFamily="18" charset="2"/>
              <a:buChar char=""/>
            </a:pPr>
            <a:r>
              <a:rPr lang="fr-FR" altLang="fr-FR" sz="1200" dirty="0" err="1" smtClean="0">
                <a:ea typeface="ＭＳ Ｐゴシック" pitchFamily="34" charset="-128"/>
              </a:rPr>
              <a:t>Drupal</a:t>
            </a:r>
            <a:r>
              <a:rPr lang="fr-FR" altLang="fr-FR" sz="1200" dirty="0" smtClean="0">
                <a:ea typeface="ＭＳ Ｐゴシック" pitchFamily="34" charset="-128"/>
              </a:rPr>
              <a:t>, </a:t>
            </a:r>
            <a:r>
              <a:rPr lang="fr-FR" altLang="fr-FR" sz="1200" dirty="0" err="1" smtClean="0">
                <a:ea typeface="ＭＳ Ｐゴシック" pitchFamily="34" charset="-128"/>
              </a:rPr>
              <a:t>Joomla</a:t>
            </a:r>
            <a:r>
              <a:rPr lang="fr-FR" altLang="fr-FR" sz="1200" dirty="0" smtClean="0">
                <a:ea typeface="ＭＳ Ｐゴシック" pitchFamily="34" charset="-128"/>
              </a:rPr>
              <a:t>, </a:t>
            </a:r>
            <a:r>
              <a:rPr lang="fr-FR" altLang="fr-FR" sz="1200" dirty="0" err="1" smtClean="0">
                <a:ea typeface="ＭＳ Ｐゴシック" pitchFamily="34" charset="-128"/>
              </a:rPr>
              <a:t>PrestaShop</a:t>
            </a:r>
            <a:r>
              <a:rPr lang="fr-FR" altLang="fr-FR" sz="1200" dirty="0" smtClean="0">
                <a:ea typeface="ＭＳ Ｐゴシック" pitchFamily="34" charset="-128"/>
              </a:rPr>
              <a:t>, </a:t>
            </a:r>
            <a:r>
              <a:rPr lang="fr-FR" altLang="fr-FR" sz="1200" dirty="0" err="1" smtClean="0">
                <a:ea typeface="ＭＳ Ｐゴシック" pitchFamily="34" charset="-128"/>
              </a:rPr>
              <a:t>Magento</a:t>
            </a:r>
            <a:r>
              <a:rPr lang="fr-FR" altLang="fr-FR" sz="1200" dirty="0" smtClean="0">
                <a:ea typeface="ＭＳ Ｐゴシック" pitchFamily="34" charset="-128"/>
              </a:rPr>
              <a:t>, EZ-</a:t>
            </a:r>
            <a:r>
              <a:rPr lang="fr-FR" altLang="fr-FR" sz="1200" dirty="0" err="1" smtClean="0">
                <a:ea typeface="ＭＳ Ｐゴシック" pitchFamily="34" charset="-128"/>
              </a:rPr>
              <a:t>Publish</a:t>
            </a:r>
            <a:r>
              <a:rPr lang="fr-FR" altLang="fr-FR" sz="1200" dirty="0" smtClean="0">
                <a:ea typeface="ＭＳ Ｐゴシック" pitchFamily="34" charset="-128"/>
              </a:rPr>
              <a:t>, SPIP, </a:t>
            </a:r>
            <a:r>
              <a:rPr lang="fr-FR" altLang="fr-FR" sz="1200" dirty="0" err="1" smtClean="0">
                <a:ea typeface="ＭＳ Ｐゴシック" pitchFamily="34" charset="-128"/>
              </a:rPr>
              <a:t>Wordpress</a:t>
            </a:r>
            <a:r>
              <a:rPr lang="fr-FR" altLang="fr-FR" sz="1200" dirty="0" smtClean="0">
                <a:ea typeface="ＭＳ Ｐゴシック" pitchFamily="34" charset="-128"/>
              </a:rPr>
              <a:t>, Typo3,  (*), …</a:t>
            </a:r>
          </a:p>
          <a:p>
            <a:pPr lvl="2" eaLnBrk="1" hangingPunct="1">
              <a:buFont typeface="Wingdings 3" pitchFamily="18" charset="2"/>
              <a:buChar char=""/>
            </a:pPr>
            <a:r>
              <a:rPr lang="fr-FR" altLang="fr-FR" sz="1200" dirty="0" smtClean="0">
                <a:ea typeface="ＭＳ Ｐゴシック" pitchFamily="34" charset="-128"/>
              </a:rPr>
              <a:t>Hébergement mutualisé est facile, peu onéreux</a:t>
            </a:r>
          </a:p>
          <a:p>
            <a:pPr lvl="2" eaLnBrk="1" hangingPunct="1">
              <a:buFont typeface="Wingdings 3" pitchFamily="18" charset="2"/>
              <a:buNone/>
            </a:pPr>
            <a:endParaRPr lang="fr-FR" altLang="fr-FR" sz="1200" dirty="0" smtClean="0">
              <a:ea typeface="ＭＳ Ｐゴシック" pitchFamily="34" charset="-128"/>
            </a:endParaRPr>
          </a:p>
          <a:p>
            <a:pPr lvl="1" eaLnBrk="1" hangingPunct="1">
              <a:buSzPct val="110000"/>
            </a:pPr>
            <a:r>
              <a:rPr lang="fr-FR" altLang="fr-FR" sz="1600" dirty="0" smtClean="0">
                <a:ea typeface="ＭＳ Ｐゴシック" pitchFamily="34" charset="-128"/>
              </a:rPr>
              <a:t>Open Source Java</a:t>
            </a:r>
          </a:p>
          <a:p>
            <a:pPr lvl="2" eaLnBrk="1" hangingPunct="1">
              <a:buSzPct val="110000"/>
            </a:pPr>
            <a:r>
              <a:rPr lang="fr-FR" altLang="fr-FR" sz="1200" dirty="0" smtClean="0">
                <a:ea typeface="ＭＳ Ｐゴシック" pitchFamily="34" charset="-128"/>
              </a:rPr>
              <a:t>Beaucoup de solutions en Java</a:t>
            </a:r>
          </a:p>
          <a:p>
            <a:pPr lvl="2" eaLnBrk="1" hangingPunct="1">
              <a:buSzPct val="110000"/>
            </a:pPr>
            <a:r>
              <a:rPr lang="fr-FR" altLang="fr-FR" sz="1200" dirty="0" smtClean="0">
                <a:ea typeface="ＭＳ Ｐゴシック" pitchFamily="34" charset="-128"/>
              </a:rPr>
              <a:t>Montée en puissance des solutions </a:t>
            </a:r>
            <a:r>
              <a:rPr lang="fr-FR" altLang="fr-FR" sz="1200" dirty="0" err="1" smtClean="0">
                <a:ea typeface="ＭＳ Ｐゴシック" pitchFamily="34" charset="-128"/>
              </a:rPr>
              <a:t>JavaEE</a:t>
            </a:r>
            <a:endParaRPr lang="fr-FR" altLang="fr-FR" sz="1200" dirty="0" smtClean="0">
              <a:ea typeface="ＭＳ Ｐゴシック" pitchFamily="34" charset="-128"/>
            </a:endParaRPr>
          </a:p>
          <a:p>
            <a:pPr lvl="2" eaLnBrk="1" hangingPunct="1">
              <a:buFont typeface="Wingdings 3" pitchFamily="18" charset="2"/>
              <a:buChar char=""/>
            </a:pPr>
            <a:r>
              <a:rPr lang="fr-FR" altLang="fr-FR" sz="1200" dirty="0" err="1" smtClean="0">
                <a:ea typeface="ＭＳ Ｐゴシック" pitchFamily="34" charset="-128"/>
              </a:rPr>
              <a:t>Jahia</a:t>
            </a:r>
            <a:r>
              <a:rPr lang="fr-FR" altLang="fr-FR" sz="1200" dirty="0" smtClean="0">
                <a:ea typeface="ＭＳ Ｐゴシック" pitchFamily="34" charset="-128"/>
              </a:rPr>
              <a:t>, </a:t>
            </a:r>
            <a:r>
              <a:rPr lang="fr-FR" altLang="fr-FR" sz="1200" dirty="0" err="1" smtClean="0">
                <a:ea typeface="ＭＳ Ｐゴシック" pitchFamily="34" charset="-128"/>
              </a:rPr>
              <a:t>LifeRay</a:t>
            </a:r>
            <a:r>
              <a:rPr lang="fr-FR" altLang="fr-FR" sz="1200" dirty="0" smtClean="0">
                <a:ea typeface="ＭＳ Ｐゴシック" pitchFamily="34" charset="-128"/>
              </a:rPr>
              <a:t>, </a:t>
            </a:r>
            <a:r>
              <a:rPr lang="fr-FR" altLang="fr-FR" sz="1200" dirty="0" err="1" smtClean="0">
                <a:ea typeface="ＭＳ Ｐゴシック" pitchFamily="34" charset="-128"/>
              </a:rPr>
              <a:t>OpenCMS</a:t>
            </a:r>
            <a:r>
              <a:rPr lang="fr-FR" altLang="fr-FR" sz="1200" dirty="0" smtClean="0">
                <a:ea typeface="ＭＳ Ｐゴシック" pitchFamily="34" charset="-128"/>
              </a:rPr>
              <a:t>, …</a:t>
            </a:r>
          </a:p>
          <a:p>
            <a:pPr lvl="2" eaLnBrk="1" hangingPunct="1">
              <a:buFont typeface="Wingdings 3" pitchFamily="18" charset="2"/>
              <a:buChar char=""/>
            </a:pPr>
            <a:endParaRPr lang="fr-FR" altLang="fr-FR" sz="1200" dirty="0" smtClean="0">
              <a:ea typeface="ＭＳ Ｐゴシック" pitchFamily="34" charset="-128"/>
            </a:endParaRPr>
          </a:p>
          <a:p>
            <a:pPr lvl="1" eaLnBrk="1" hangingPunct="1">
              <a:buSzPct val="110000"/>
            </a:pPr>
            <a:r>
              <a:rPr lang="fr-FR" altLang="fr-FR" sz="1600" dirty="0" smtClean="0">
                <a:ea typeface="ＭＳ Ｐゴシック" pitchFamily="34" charset="-128"/>
              </a:rPr>
              <a:t>Propriétaires</a:t>
            </a:r>
          </a:p>
          <a:p>
            <a:pPr lvl="2" eaLnBrk="1" hangingPunct="1">
              <a:buFont typeface="Wingdings 3" pitchFamily="18" charset="2"/>
              <a:buChar char=""/>
            </a:pPr>
            <a:r>
              <a:rPr lang="fr-FR" altLang="fr-FR" sz="1200" dirty="0" smtClean="0">
                <a:ea typeface="ＭＳ Ｐゴシック" pitchFamily="34" charset="-128"/>
              </a:rPr>
              <a:t>Microsoft : MCMS</a:t>
            </a:r>
          </a:p>
          <a:p>
            <a:pPr lvl="2" eaLnBrk="1" hangingPunct="1">
              <a:buFont typeface="Wingdings 3" pitchFamily="18" charset="2"/>
              <a:buChar char=""/>
            </a:pPr>
            <a:r>
              <a:rPr lang="fr-FR" altLang="fr-FR" sz="1200" dirty="0" err="1" smtClean="0">
                <a:ea typeface="ＭＳ Ｐゴシック" pitchFamily="34" charset="-128"/>
              </a:rPr>
              <a:t>Red</a:t>
            </a:r>
            <a:r>
              <a:rPr lang="fr-FR" altLang="fr-FR" sz="1200" dirty="0" smtClean="0">
                <a:ea typeface="ＭＳ Ｐゴシック" pitchFamily="34" charset="-128"/>
              </a:rPr>
              <a:t> </a:t>
            </a:r>
            <a:r>
              <a:rPr lang="fr-FR" altLang="fr-FR" sz="1200" dirty="0" err="1" smtClean="0">
                <a:ea typeface="ＭＳ Ｐゴシック" pitchFamily="34" charset="-128"/>
              </a:rPr>
              <a:t>Hat</a:t>
            </a:r>
            <a:r>
              <a:rPr lang="fr-FR" altLang="fr-FR" sz="1200" dirty="0" smtClean="0">
                <a:ea typeface="ＭＳ Ｐゴシック" pitchFamily="34" charset="-128"/>
              </a:rPr>
              <a:t> Entreprise CMS</a:t>
            </a:r>
          </a:p>
          <a:p>
            <a:pPr lvl="2" eaLnBrk="1" hangingPunct="1">
              <a:buFont typeface="Wingdings 3" pitchFamily="18" charset="2"/>
              <a:buChar char=""/>
            </a:pPr>
            <a:r>
              <a:rPr lang="fr-FR" altLang="fr-FR" sz="1200" dirty="0" smtClean="0">
                <a:ea typeface="ＭＳ Ｐゴシック" pitchFamily="34" charset="-128"/>
              </a:rPr>
              <a:t>Etc.</a:t>
            </a:r>
            <a:endParaRPr lang="fr-FR" altLang="fr-FR" dirty="0" smtClean="0">
              <a:ea typeface="ＭＳ Ｐゴシック" pitchFamily="34" charset="-128"/>
            </a:endParaRPr>
          </a:p>
          <a:p>
            <a:pPr lvl="2" eaLnBrk="1" hangingPunct="1">
              <a:buFont typeface="Wingdings 3" pitchFamily="18" charset="2"/>
              <a:buChar char=""/>
            </a:pPr>
            <a:endParaRPr lang="fr-FR" altLang="fr-FR" sz="1200"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7</a:t>
            </a:fld>
            <a:endParaRPr lang="fr-FR" alt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Utilisation des CMS PHP en 2015</a:t>
            </a:r>
            <a:endParaRPr lang="fr-FR" dirty="0"/>
          </a:p>
        </p:txBody>
      </p:sp>
      <p:sp>
        <p:nvSpPr>
          <p:cNvPr id="3" name="Espace réservé du contenu 2"/>
          <p:cNvSpPr>
            <a:spLocks noGrp="1"/>
          </p:cNvSpPr>
          <p:nvPr>
            <p:ph idx="1"/>
          </p:nvPr>
        </p:nvSpPr>
        <p:spPr>
          <a:xfrm>
            <a:off x="107504" y="5517232"/>
            <a:ext cx="8679338" cy="792088"/>
          </a:xfrm>
        </p:spPr>
        <p:txBody>
          <a:bodyPr/>
          <a:lstStyle/>
          <a:p>
            <a:r>
              <a:rPr lang="fr-FR" sz="1400" cap="none" dirty="0">
                <a:hlinkClick r:id="rId2"/>
              </a:rPr>
              <a:t>(enquête Developpez.com)</a:t>
            </a:r>
            <a:endParaRPr lang="fr-FR" sz="1400" cap="none"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8</a:t>
            </a:fld>
            <a:endParaRPr lang="fr-FR" altLang="fr-FR"/>
          </a:p>
        </p:txBody>
      </p:sp>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 y="908720"/>
            <a:ext cx="867727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numéro de diapositive 5"/>
          <p:cNvSpPr txBox="1">
            <a:spLocks/>
          </p:cNvSpPr>
          <p:nvPr/>
        </p:nvSpPr>
        <p:spPr>
          <a:xfrm>
            <a:off x="6234113" y="6573838"/>
            <a:ext cx="2919412" cy="365125"/>
          </a:xfrm>
          <a:prstGeom prst="rect">
            <a:avLst/>
          </a:prstGeom>
        </p:spPr>
        <p:txBody>
          <a:bodyPr vert="horz" wrap="square" lIns="91440" tIns="45720" rIns="91440" bIns="45720" numCol="1" anchor="b" anchorCtr="0" compatLnSpc="1">
            <a:prstTxWarp prst="textNoShape">
              <a:avLst/>
            </a:prstTxWarp>
          </a:bodyPr>
          <a:lstStyle>
            <a:defPPr>
              <a:defRPr lang="fr-FR"/>
            </a:defPPr>
            <a:lvl1pPr algn="r" rtl="0" fontAlgn="base">
              <a:spcBef>
                <a:spcPct val="0"/>
              </a:spcBef>
              <a:spcAft>
                <a:spcPct val="0"/>
              </a:spcAft>
              <a:defRPr sz="900" b="1" kern="1200">
                <a:solidFill>
                  <a:schemeClr val="tx1"/>
                </a:solidFill>
                <a:latin typeface="Tahoma" pitchFamily="34" charset="0"/>
                <a:ea typeface="ＭＳ Ｐゴシック" pitchFamily="34" charset="-128"/>
                <a:cs typeface="Tahoma" pitchFamily="34"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DBB57DDC-EAC7-4650-A1FF-D00E7F292330}" type="slidenum">
              <a:rPr lang="fr-FR" altLang="fr-FR" smtClean="0"/>
              <a:pPr>
                <a:defRPr/>
              </a:pPr>
              <a:t>8</a:t>
            </a:fld>
            <a:endParaRPr lang="fr-FR" altLang="fr-FR"/>
          </a:p>
        </p:txBody>
      </p:sp>
    </p:spTree>
    <p:extLst>
      <p:ext uri="{BB962C8B-B14F-4D97-AF65-F5344CB8AC3E}">
        <p14:creationId xmlns:p14="http://schemas.microsoft.com/office/powerpoint/2010/main" val="414912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CMS e-commerce PHP en 2015</a:t>
            </a:r>
            <a:endParaRPr lang="fr-FR"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9</a:t>
            </a:fld>
            <a:endParaRPr lang="fr-FR" altLang="fr-FR"/>
          </a:p>
        </p:txBody>
      </p:sp>
      <p:pic>
        <p:nvPicPr>
          <p:cNvPr id="139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5"/>
          <a:stretch/>
        </p:blipFill>
        <p:spPr bwMode="auto">
          <a:xfrm>
            <a:off x="8505" y="836713"/>
            <a:ext cx="8534400" cy="463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107504" y="5517232"/>
            <a:ext cx="8679338" cy="792088"/>
          </a:xfrm>
        </p:spPr>
        <p:txBody>
          <a:bodyPr/>
          <a:lstStyle/>
          <a:p>
            <a:r>
              <a:rPr lang="fr-FR" sz="1400" cap="none" dirty="0">
                <a:hlinkClick r:id="rId3"/>
              </a:rPr>
              <a:t>(enquête Developpez.com)</a:t>
            </a:r>
            <a:endParaRPr lang="fr-FR" sz="1400" cap="none" dirty="0"/>
          </a:p>
        </p:txBody>
      </p:sp>
    </p:spTree>
    <p:extLst>
      <p:ext uri="{BB962C8B-B14F-4D97-AF65-F5344CB8AC3E}">
        <p14:creationId xmlns:p14="http://schemas.microsoft.com/office/powerpoint/2010/main" val="1449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b63d366e-7468-4419-9614-c6ed98e60c10" ContentTypeId="0x01010063CC4759A810D64AB831E8AE1042BD3D" PreviousValue="false"/>
</file>

<file path=customXml/item2.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29" ma:contentTypeDescription="" ma:contentTypeScope="" ma:versionID="b19077fa5b2582d3b5f5cab148434adb">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30eb4df253f16c56d50fa56214f5a376"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a748770f74294d258b496d167148dbe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5" nillable="true" ma:displayName="Infos de publication" ma:internalName="Infos_x0020_de_x0020_publication">
      <xsd:simpleType>
        <xsd:restriction base="dms:Text">
          <xsd:maxLength value="255"/>
        </xsd:restriction>
      </xsd:simpleType>
    </xsd:element>
    <xsd:element name="ModePlay" ma:index="6" nillable="true" ma:displayName="ModePLAY" ma:internalName="ModePlay">
      <xsd:simpleType>
        <xsd:restriction base="dms:Text">
          <xsd:maxLength value="255"/>
        </xsd:restriction>
      </xsd:simpleType>
    </xsd:element>
    <xsd:element name="Publication" ma:index="7" nillable="true" ma:displayName="Publication" ma:default="0" ma:internalName="Publication">
      <xsd:simpleType>
        <xsd:restriction base="dms:Boolean"/>
      </xsd:simpleType>
    </xsd:element>
    <xsd:element name="a748770f74294d258b496d167148dbe2" ma:index="12" nillable="true" ma:taxonomy="true" ma:internalName="a748770f74294d258b496d167148dbe2" ma:taxonomyFieldName="S_x00e9_ance" ma:displayName="-" ma:default="" ma:fieldId="{a748770f-7429-4d25-8b49-6d167148dbe2}" ma:sspId="b63d366e-7468-4419-9614-c6ed98e60c10" ma:termSetId="00635404-0000-0000-0000-000000000000" ma:anchorId="00000000-0000-0000-0000-000000000000" ma:open="true" ma:isKeyword="false">
      <xsd:complexType>
        <xsd:sequence>
          <xsd:element ref="pc:Terms" minOccurs="0" maxOccurs="1"/>
        </xsd:sequence>
      </xsd:complexType>
    </xsd:element>
    <xsd:element name="TaxCatchAll" ma:index="13"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Infos_x0020_de_x0020_publication xmlns="668a61b8-fb9f-462f-b303-c258b07ed3af" xsi:nil="true"/>
    <Language xmlns="http://schemas.microsoft.com/sharepoint/v3">Français (France)</Language>
    <ModePlay xmlns="668a61b8-fb9f-462f-b303-c258b07ed3af" xsi:nil="true"/>
    <a748770f74294d258b496d167148dbe2 xmlns="668a61b8-fb9f-462f-b303-c258b07ed3af">
      <Terms xmlns="http://schemas.microsoft.com/office/infopath/2007/PartnerControls">
        <TermInfo xmlns="http://schemas.microsoft.com/office/infopath/2007/PartnerControls">
          <TermName xmlns="http://schemas.microsoft.com/office/infopath/2007/PartnerControls">SEA-023783-01 : Installer et utiliser une solution logicielle de type CMS ou e-commerce - JO2013.2</TermName>
          <TermId xmlns="http://schemas.microsoft.com/office/infopath/2007/PartnerControls">70d77ce4-8907-4202-a7b1-36da559b7e14</TermId>
        </TermInfo>
      </Terms>
    </a748770f74294d258b496d167148dbe2>
    <Contributeur xmlns="668a61b8-fb9f-462f-b303-c258b07ed3af">Contribution collective AFPA</Contributeur>
    <Publication xmlns="668a61b8-fb9f-462f-b303-c258b07ed3af">false</Publication>
    <TaxCatchAll xmlns="668a61b8-fb9f-462f-b303-c258b07ed3af">
      <Value>6398</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B4083D2C-A069-45DC-9E05-60DDBECF9290}"/>
</file>

<file path=customXml/itemProps2.xml><?xml version="1.0" encoding="utf-8"?>
<ds:datastoreItem xmlns:ds="http://schemas.openxmlformats.org/officeDocument/2006/customXml" ds:itemID="{D9C95EA8-C5DC-468F-9C92-942D09DFA487}"/>
</file>

<file path=customXml/itemProps3.xml><?xml version="1.0" encoding="utf-8"?>
<ds:datastoreItem xmlns:ds="http://schemas.openxmlformats.org/officeDocument/2006/customXml" ds:itemID="{2518A91E-1F55-4964-B45C-0CC83FF47CC8}"/>
</file>

<file path=customXml/itemProps4.xml><?xml version="1.0" encoding="utf-8"?>
<ds:datastoreItem xmlns:ds="http://schemas.openxmlformats.org/officeDocument/2006/customXml" ds:itemID="{FF0558C5-A19E-4E5A-858E-626A1028E654}"/>
</file>

<file path=customXml/itemProps5.xml><?xml version="1.0" encoding="utf-8"?>
<ds:datastoreItem xmlns:ds="http://schemas.openxmlformats.org/officeDocument/2006/customXml" ds:itemID="{B7F3C087-79C8-4302-B56E-C86CBC9812F0}"/>
</file>

<file path=docProps/app.xml><?xml version="1.0" encoding="utf-8"?>
<Properties xmlns="http://schemas.openxmlformats.org/officeDocument/2006/extended-properties" xmlns:vt="http://schemas.openxmlformats.org/officeDocument/2006/docPropsVTypes">
  <Template/>
  <TotalTime>5732</TotalTime>
  <Words>798</Words>
  <Application>Microsoft Office PowerPoint</Application>
  <PresentationFormat>Affichage à l'écran (4:3)</PresentationFormat>
  <Paragraphs>143</Paragraphs>
  <Slides>10</Slides>
  <Notes>8</Notes>
  <HiddenSlides>0</HiddenSlides>
  <MMClips>0</MMClips>
  <ScaleCrop>false</ScaleCrop>
  <HeadingPairs>
    <vt:vector size="6" baseType="variant">
      <vt:variant>
        <vt:lpstr>Thème</vt:lpstr>
      </vt:variant>
      <vt:variant>
        <vt:i4>2</vt:i4>
      </vt:variant>
      <vt:variant>
        <vt:lpstr>Serveurs OLE incorporés</vt:lpstr>
      </vt:variant>
      <vt:variant>
        <vt:i4>1</vt:i4>
      </vt:variant>
      <vt:variant>
        <vt:lpstr>Titres des diapositives</vt:lpstr>
      </vt:variant>
      <vt:variant>
        <vt:i4>10</vt:i4>
      </vt:variant>
    </vt:vector>
  </HeadingPairs>
  <TitlesOfParts>
    <vt:vector size="13" baseType="lpstr">
      <vt:lpstr>Thème Office</vt:lpstr>
      <vt:lpstr>1_Thème Office</vt:lpstr>
      <vt:lpstr>Feuille Microsoft Excel 97-2003</vt:lpstr>
      <vt:lpstr>CMS Content Management System    </vt:lpstr>
      <vt:lpstr>INTRODUCTION</vt:lpstr>
      <vt:lpstr>SYSTÈME DE GESTION DE CONTENU</vt:lpstr>
      <vt:lpstr>DOMAINE D’APPLICATION</vt:lpstr>
      <vt:lpstr>POURQUOI UN CMS, ET PAS DE DÉVELOPPEMENT ?</vt:lpstr>
      <vt:lpstr>POURQUOI UN CMS, ET PAS DE DÉVELOPPEMENT ?</vt:lpstr>
      <vt:lpstr>SOLUTIONS DU MARCHÉ</vt:lpstr>
      <vt:lpstr>Utilisation des CMS PHP en 2015</vt:lpstr>
      <vt:lpstr>Utilisation des CMS e-commerce PHP en 2015</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CMS</dc:title>
  <dc:creator>Siebert Marc</dc:creator>
  <cp:keywords>CMS; e-commerce</cp:keywords>
  <dc:description>Relecture Chantal</dc:description>
  <cp:lastModifiedBy>Afpa</cp:lastModifiedBy>
  <cp:revision>536</cp:revision>
  <cp:lastPrinted>2014-06-27T08:15:12Z</cp:lastPrinted>
  <dcterms:created xsi:type="dcterms:W3CDTF">2010-06-21T12:48:42Z</dcterms:created>
  <dcterms:modified xsi:type="dcterms:W3CDTF">2016-03-02T12:47:52Z</dcterms:modified>
  <cp:category>Ressources complémentaires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dlc_DocIdItemGuid">
    <vt:lpwstr>4c591953-5a15-40b8-8b07-20dd427276e4</vt:lpwstr>
  </property>
  <property fmtid="{D5CDD505-2E9C-101B-9397-08002B2CF9AE}" pid="4" name="Séance">
    <vt:lpwstr>6398;#SEA-023783-01 : Installer et utiliser une solution logicielle de type CMS ou e-commerce - JO2013.2|70d77ce4-8907-4202-a7b1-36da559b7e14</vt:lpwstr>
  </property>
  <property fmtid="{D5CDD505-2E9C-101B-9397-08002B2CF9AE}" pid="5" name="ContentTypeId">
    <vt:lpwstr>0x01010063CC4759A810D64AB831E8AE1042BD3D00D51B95DBFCFEC24F887D1A1D9B1B5AD3</vt:lpwstr>
  </property>
</Properties>
</file>