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70" r:id="rId14"/>
    <p:sldId id="268" r:id="rId15"/>
    <p:sldId id="271" r:id="rId16"/>
    <p:sldId id="269"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2A3AD9DE-7A91-4C4F-9D92-E860F1B1C127}" type="datetimeFigureOut">
              <a:rPr lang="fr-FR" smtClean="0"/>
              <a:t>06/01/2021</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A54A1CA1-6632-4188-934D-74DD55C81053}" type="slidenum">
              <a:rPr lang="fr-FR" smtClean="0"/>
              <a:t>‹N°›</a:t>
            </a:fld>
            <a:endParaRPr lang="fr-FR"/>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66101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A3AD9DE-7A91-4C4F-9D92-E860F1B1C127}"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237030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A3AD9DE-7A91-4C4F-9D92-E860F1B1C127}"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213163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A3AD9DE-7A91-4C4F-9D92-E860F1B1C127}"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134057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smtClean="0"/>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A3AD9DE-7A91-4C4F-9D92-E860F1B1C127}" type="datetimeFigureOut">
              <a:rPr lang="fr-FR" smtClean="0"/>
              <a:t>06/01/2021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4A1CA1-6632-4188-934D-74DD55C81053}" type="slidenum">
              <a:rPr lang="fr-FR" smtClean="0"/>
              <a:t>‹N°›</a:t>
            </a:fld>
            <a:endParaRPr lang="fr-FR"/>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893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A3AD9DE-7A91-4C4F-9D92-E860F1B1C127}" type="datetimeFigureOut">
              <a:rPr lang="fr-FR" smtClean="0"/>
              <a:t>06/01/2021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311036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smtClean="0"/>
              <a:t>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A3AD9DE-7A91-4C4F-9D92-E860F1B1C127}" type="datetimeFigureOut">
              <a:rPr lang="fr-FR" smtClean="0"/>
              <a:t>06/01/2021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109110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A3AD9DE-7A91-4C4F-9D92-E860F1B1C127}" type="datetimeFigureOut">
              <a:rPr lang="fr-FR" smtClean="0"/>
              <a:t>06/01/2021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387826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AD9DE-7A91-4C4F-9D92-E860F1B1C127}" type="datetimeFigureOut">
              <a:rPr lang="fr-FR" smtClean="0"/>
              <a:t>06/01/2021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188296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fr-FR" smtClean="0"/>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A3AD9DE-7A91-4C4F-9D92-E860F1B1C127}" type="datetimeFigureOut">
              <a:rPr lang="fr-FR" smtClean="0"/>
              <a:t>06/01/2021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381895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A3AD9DE-7A91-4C4F-9D92-E860F1B1C127}" type="datetimeFigureOut">
              <a:rPr lang="fr-FR" smtClean="0"/>
              <a:t>06/01/2021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4A1CA1-6632-4188-934D-74DD55C81053}" type="slidenum">
              <a:rPr lang="fr-FR" smtClean="0"/>
              <a:t>‹N°›</a:t>
            </a:fld>
            <a:endParaRPr lang="fr-FR"/>
          </a:p>
        </p:txBody>
      </p:sp>
    </p:spTree>
    <p:extLst>
      <p:ext uri="{BB962C8B-B14F-4D97-AF65-F5344CB8AC3E}">
        <p14:creationId xmlns:p14="http://schemas.microsoft.com/office/powerpoint/2010/main" val="317807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2A3AD9DE-7A91-4C4F-9D92-E860F1B1C127}" type="datetimeFigureOut">
              <a:rPr lang="fr-FR" smtClean="0"/>
              <a:t>06/01/2021</a:t>
            </a:fld>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A54A1CA1-6632-4188-934D-74DD55C81053}" type="slidenum">
              <a:rPr lang="fr-FR" smtClean="0"/>
              <a:t>‹N°›</a:t>
            </a:fld>
            <a:endParaRPr lang="fr-FR"/>
          </a:p>
        </p:txBody>
      </p:sp>
    </p:spTree>
    <p:extLst>
      <p:ext uri="{BB962C8B-B14F-4D97-AF65-F5344CB8AC3E}">
        <p14:creationId xmlns:p14="http://schemas.microsoft.com/office/powerpoint/2010/main" val="57132939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61872" y="758952"/>
            <a:ext cx="9418320" cy="2011957"/>
          </a:xfrm>
        </p:spPr>
        <p:txBody>
          <a:bodyPr>
            <a:normAutofit/>
          </a:bodyPr>
          <a:lstStyle/>
          <a:p>
            <a:r>
              <a:rPr lang="fr-FR" sz="6000" dirty="0" smtClean="0">
                <a:latin typeface="Arial" panose="020B0604020202020204" pitchFamily="34" charset="0"/>
                <a:cs typeface="Arial" panose="020B0604020202020204" pitchFamily="34" charset="0"/>
              </a:rPr>
              <a:t>Accéder à une base de données avec PDO</a:t>
            </a:r>
            <a:endParaRPr lang="fr-FR" sz="6000" dirty="0">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a:xfrm>
            <a:off x="1261872" y="2999509"/>
            <a:ext cx="5637692" cy="547255"/>
          </a:xfrm>
        </p:spPr>
        <p:txBody>
          <a:bodyPr>
            <a:normAutofit/>
          </a:bodyPr>
          <a:lstStyle/>
          <a:p>
            <a:r>
              <a:rPr lang="fr-FR" sz="2400" dirty="0" smtClean="0">
                <a:latin typeface="Arial" panose="020B0604020202020204" pitchFamily="34" charset="0"/>
                <a:cs typeface="Arial" panose="020B0604020202020204" pitchFamily="34" charset="0"/>
              </a:rPr>
              <a:t>Application au SGBD MySQL</a:t>
            </a: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9454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Les requêtes préparées SELECT</a:t>
            </a:r>
            <a:endParaRPr lang="fr-FR" sz="3600" dirty="0">
              <a:latin typeface="Arial" panose="020B0604020202020204" pitchFamily="34" charset="0"/>
              <a:cs typeface="Arial" panose="020B0604020202020204" pitchFamily="34" charset="0"/>
            </a:endParaRPr>
          </a:p>
        </p:txBody>
      </p:sp>
      <p:sp>
        <p:nvSpPr>
          <p:cNvPr id="7" name="ZoneTexte 6"/>
          <p:cNvSpPr txBox="1"/>
          <p:nvPr/>
        </p:nvSpPr>
        <p:spPr>
          <a:xfrm>
            <a:off x="541434" y="691808"/>
            <a:ext cx="11040965" cy="2123658"/>
          </a:xfrm>
          <a:prstGeom prst="rect">
            <a:avLst/>
          </a:prstGeom>
          <a:noFill/>
        </p:spPr>
        <p:txBody>
          <a:bodyPr wrap="square" rtlCol="0">
            <a:spAutoFit/>
          </a:bodyPr>
          <a:lstStyle/>
          <a:p>
            <a:r>
              <a:rPr lang="fr-FR" sz="2400" dirty="0">
                <a:latin typeface="Arial" panose="020B0604020202020204" pitchFamily="34" charset="0"/>
                <a:cs typeface="Arial" panose="020B0604020202020204" pitchFamily="34" charset="0"/>
              </a:rPr>
              <a:t>Technique pour réaliser des requêtes SQL paramétrées </a:t>
            </a:r>
            <a:r>
              <a:rPr lang="fr-FR" sz="2400" dirty="0" smtClean="0">
                <a:latin typeface="Arial" panose="020B0604020202020204" pitchFamily="34" charset="0"/>
                <a:cs typeface="Arial" panose="020B0604020202020204" pitchFamily="34" charset="0"/>
              </a:rPr>
              <a:t>avec le ou les </a:t>
            </a:r>
            <a:r>
              <a:rPr lang="fr-FR" sz="3600" b="1" dirty="0" smtClean="0">
                <a:solidFill>
                  <a:schemeClr val="accent1">
                    <a:lumMod val="60000"/>
                    <a:lumOff val="40000"/>
                  </a:schemeClr>
                </a:solidFill>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q</a:t>
            </a:r>
            <a:r>
              <a:rPr lang="fr-FR" sz="2400" dirty="0" smtClean="0">
                <a:latin typeface="Arial" panose="020B0604020202020204" pitchFamily="34" charset="0"/>
                <a:cs typeface="Arial" panose="020B0604020202020204" pitchFamily="34" charset="0"/>
              </a:rPr>
              <a:t>ui sera ou seront alimentés par un tableau de </a:t>
            </a:r>
            <a:r>
              <a:rPr lang="fr-FR" sz="2400" b="1" dirty="0" smtClean="0">
                <a:latin typeface="Arial" panose="020B0604020202020204" pitchFamily="34" charset="0"/>
                <a:cs typeface="Arial" panose="020B0604020202020204" pitchFamily="34" charset="0"/>
              </a:rPr>
              <a:t>un</a:t>
            </a:r>
            <a:r>
              <a:rPr lang="fr-FR" sz="2400" dirty="0" smtClean="0">
                <a:latin typeface="Arial" panose="020B0604020202020204" pitchFamily="34" charset="0"/>
                <a:cs typeface="Arial" panose="020B0604020202020204" pitchFamily="34" charset="0"/>
              </a:rPr>
              <a:t> ou </a:t>
            </a:r>
            <a:r>
              <a:rPr lang="fr-FR" sz="2400" b="1" dirty="0" smtClean="0">
                <a:latin typeface="Arial" panose="020B0604020202020204" pitchFamily="34" charset="0"/>
                <a:cs typeface="Arial" panose="020B0604020202020204" pitchFamily="34" charset="0"/>
              </a:rPr>
              <a:t>plusieurs</a:t>
            </a:r>
            <a:r>
              <a:rPr lang="fr-FR" sz="2400" dirty="0" smtClean="0">
                <a:latin typeface="Arial" panose="020B0604020202020204" pitchFamily="34" charset="0"/>
                <a:cs typeface="Arial" panose="020B0604020202020204" pitchFamily="34" charset="0"/>
              </a:rPr>
              <a:t> paramètres transmis par la méthode </a:t>
            </a:r>
            <a:r>
              <a:rPr lang="fr-FR" sz="2400" dirty="0" smtClean="0">
                <a:solidFill>
                  <a:schemeClr val="accent1">
                    <a:lumMod val="40000"/>
                    <a:lumOff val="60000"/>
                  </a:schemeClr>
                </a:solidFill>
                <a:latin typeface="Arial" panose="020B0604020202020204" pitchFamily="34" charset="0"/>
                <a:cs typeface="Arial" panose="020B0604020202020204" pitchFamily="34" charset="0"/>
              </a:rPr>
              <a:t>execute() </a:t>
            </a:r>
            <a:r>
              <a:rPr lang="fr-FR" sz="2400" dirty="0" smtClean="0">
                <a:latin typeface="Arial" panose="020B0604020202020204" pitchFamily="34" charset="0"/>
                <a:cs typeface="Arial" panose="020B0604020202020204" pitchFamily="34" charset="0"/>
              </a:rPr>
              <a:t>de l’objet d’accès au jeu d’enregistrements </a:t>
            </a:r>
            <a:r>
              <a:rPr lang="fr-FR" sz="2400" dirty="0" smtClean="0">
                <a:solidFill>
                  <a:schemeClr val="accent5">
                    <a:lumMod val="40000"/>
                    <a:lumOff val="60000"/>
                  </a:schemeClr>
                </a:solidFill>
                <a:latin typeface="Arial" panose="020B0604020202020204" pitchFamily="34" charset="0"/>
                <a:cs typeface="Arial" panose="020B0604020202020204" pitchFamily="34" charset="0"/>
              </a:rPr>
              <a:t>$reponse</a:t>
            </a:r>
            <a:endParaRPr lang="fr-FR" sz="2400" dirty="0">
              <a:solidFill>
                <a:schemeClr val="accent1">
                  <a:lumMod val="40000"/>
                  <a:lumOff val="60000"/>
                </a:schemeClr>
              </a:solidFill>
              <a:latin typeface="Arial" panose="020B0604020202020204" pitchFamily="34" charset="0"/>
              <a:cs typeface="Arial" panose="020B0604020202020204" pitchFamily="34" charset="0"/>
            </a:endParaRPr>
          </a:p>
          <a:p>
            <a:pPr marL="761850" lvl="1" indent="-342900">
              <a:buFont typeface="Arial" panose="020B0604020202020204" pitchFamily="34" charset="0"/>
              <a:buChar char="•"/>
            </a:pPr>
            <a:r>
              <a:rPr lang="fr-FR" sz="2400" b="1" dirty="0">
                <a:solidFill>
                  <a:schemeClr val="accent1">
                    <a:lumMod val="40000"/>
                    <a:lumOff val="60000"/>
                  </a:schemeClr>
                </a:solidFill>
                <a:latin typeface="Arial" panose="020B0604020202020204" pitchFamily="34" charset="0"/>
                <a:cs typeface="Arial" panose="020B0604020202020204" pitchFamily="34" charset="0"/>
              </a:rPr>
              <a:t>PDO</a:t>
            </a:r>
            <a:r>
              <a:rPr lang="fr-FR" sz="2400" dirty="0">
                <a:latin typeface="Arial" panose="020B0604020202020204" pitchFamily="34" charset="0"/>
                <a:cs typeface="Arial" panose="020B0604020202020204" pitchFamily="34" charset="0"/>
              </a:rPr>
              <a:t> réalise les concaténations périlleuses du libellé de requête </a:t>
            </a:r>
            <a:r>
              <a:rPr lang="fr-FR" sz="2400" dirty="0" smtClean="0">
                <a:latin typeface="Arial" panose="020B0604020202020204" pitchFamily="34" charset="0"/>
                <a:cs typeface="Arial" panose="020B0604020202020204" pitchFamily="34" charset="0"/>
              </a:rPr>
              <a:t>SQL</a:t>
            </a:r>
            <a:endParaRPr lang="fr-FR" sz="2400" dirty="0">
              <a:latin typeface="Arial" panose="020B0604020202020204" pitchFamily="34" charset="0"/>
              <a:cs typeface="Arial" panose="020B0604020202020204" pitchFamily="34" charset="0"/>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4" y="2815466"/>
            <a:ext cx="8203967" cy="4042534"/>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936" y="3990111"/>
            <a:ext cx="5116429" cy="1316182"/>
          </a:xfrm>
          <a:prstGeom prst="rect">
            <a:avLst/>
          </a:prstGeom>
        </p:spPr>
      </p:pic>
    </p:spTree>
    <p:extLst>
      <p:ext uri="{BB962C8B-B14F-4D97-AF65-F5344CB8AC3E}">
        <p14:creationId xmlns:p14="http://schemas.microsoft.com/office/powerpoint/2010/main" val="2848989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Les requêtes préparées SELECT …</a:t>
            </a:r>
            <a:endParaRPr lang="fr-FR" sz="3600" dirty="0">
              <a:latin typeface="Arial" panose="020B0604020202020204" pitchFamily="34" charset="0"/>
              <a:cs typeface="Arial" panose="020B0604020202020204" pitchFamily="34" charset="0"/>
            </a:endParaRPr>
          </a:p>
        </p:txBody>
      </p:sp>
      <p:sp>
        <p:nvSpPr>
          <p:cNvPr id="7" name="ZoneTexte 6"/>
          <p:cNvSpPr txBox="1"/>
          <p:nvPr/>
        </p:nvSpPr>
        <p:spPr>
          <a:xfrm>
            <a:off x="541435" y="854451"/>
            <a:ext cx="10805438" cy="1938992"/>
          </a:xfrm>
          <a:prstGeom prst="rect">
            <a:avLst/>
          </a:prstGeom>
          <a:noFill/>
        </p:spPr>
        <p:txBody>
          <a:bodyPr wrap="square" rtlCol="0">
            <a:spAutoFit/>
          </a:bodyPr>
          <a:lstStyle/>
          <a:p>
            <a:r>
              <a:rPr lang="fr-FR" sz="2400" dirty="0">
                <a:latin typeface="Arial" panose="020B0604020202020204" pitchFamily="34" charset="0"/>
                <a:cs typeface="Arial" panose="020B0604020202020204" pitchFamily="34" charset="0"/>
              </a:rPr>
              <a:t>Technique pour réaliser des requêtes SQL </a:t>
            </a:r>
            <a:r>
              <a:rPr lang="fr-FR" sz="2400" b="1" dirty="0">
                <a:latin typeface="Arial" panose="020B0604020202020204" pitchFamily="34" charset="0"/>
                <a:cs typeface="Arial" panose="020B0604020202020204" pitchFamily="34" charset="0"/>
              </a:rPr>
              <a:t>paramétrées</a:t>
            </a:r>
            <a:r>
              <a:rPr lang="fr-FR" sz="2400" dirty="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mais cette fois avec des </a:t>
            </a:r>
            <a:r>
              <a:rPr lang="fr-FR" sz="2400" b="1" dirty="0" smtClean="0">
                <a:solidFill>
                  <a:schemeClr val="accent1">
                    <a:lumMod val="40000"/>
                    <a:lumOff val="60000"/>
                  </a:schemeClr>
                </a:solidFill>
                <a:latin typeface="Arial" panose="020B0604020202020204" pitchFamily="34" charset="0"/>
                <a:cs typeface="Arial" panose="020B0604020202020204" pitchFamily="34" charset="0"/>
              </a:rPr>
              <a:t>paramètres</a:t>
            </a:r>
            <a:r>
              <a:rPr lang="fr-FR" sz="2400" dirty="0" smtClean="0">
                <a:solidFill>
                  <a:schemeClr val="accent1">
                    <a:lumMod val="40000"/>
                    <a:lumOff val="60000"/>
                  </a:schemeClr>
                </a:solidFill>
                <a:latin typeface="Arial" panose="020B0604020202020204" pitchFamily="34" charset="0"/>
                <a:cs typeface="Arial" panose="020B0604020202020204" pitchFamily="34" charset="0"/>
              </a:rPr>
              <a:t> </a:t>
            </a:r>
            <a:r>
              <a:rPr lang="fr-FR" sz="2400" b="1" dirty="0" smtClean="0">
                <a:solidFill>
                  <a:schemeClr val="accent1">
                    <a:lumMod val="40000"/>
                    <a:lumOff val="60000"/>
                  </a:schemeClr>
                </a:solidFill>
                <a:latin typeface="Arial" panose="020B0604020202020204" pitchFamily="34" charset="0"/>
                <a:cs typeface="Arial" panose="020B0604020202020204" pitchFamily="34" charset="0"/>
              </a:rPr>
              <a:t>nommés, les étiquettes ou marqueurs nominatifs (</a:t>
            </a:r>
            <a:r>
              <a:rPr lang="fr-FR" sz="2400" b="1" dirty="0" smtClean="0">
                <a:solidFill>
                  <a:schemeClr val="accent5">
                    <a:lumMod val="40000"/>
                    <a:lumOff val="60000"/>
                  </a:schemeClr>
                </a:solidFill>
                <a:latin typeface="Arial" panose="020B0604020202020204" pitchFamily="34" charset="0"/>
                <a:cs typeface="Arial" panose="020B0604020202020204" pitchFamily="34" charset="0"/>
              </a:rPr>
              <a:t>:cat</a:t>
            </a:r>
            <a:r>
              <a:rPr lang="fr-FR" sz="2400" b="1" dirty="0" smtClean="0">
                <a:solidFill>
                  <a:schemeClr val="accent1">
                    <a:lumMod val="40000"/>
                    <a:lumOff val="60000"/>
                  </a:schemeClr>
                </a:solidFill>
                <a:latin typeface="Arial" panose="020B0604020202020204" pitchFamily="34" charset="0"/>
                <a:cs typeface="Arial" panose="020B0604020202020204" pitchFamily="34" charset="0"/>
              </a:rPr>
              <a:t>, </a:t>
            </a:r>
            <a:r>
              <a:rPr lang="fr-FR" sz="2400" b="1" dirty="0" smtClean="0">
                <a:solidFill>
                  <a:schemeClr val="accent5">
                    <a:lumMod val="40000"/>
                    <a:lumOff val="60000"/>
                  </a:schemeClr>
                </a:solidFill>
                <a:latin typeface="Arial" panose="020B0604020202020204" pitchFamily="34" charset="0"/>
                <a:cs typeface="Arial" panose="020B0604020202020204" pitchFamily="34" charset="0"/>
              </a:rPr>
              <a:t>:design</a:t>
            </a:r>
            <a:r>
              <a:rPr lang="fr-FR" sz="2400" b="1" dirty="0" smtClean="0">
                <a:solidFill>
                  <a:schemeClr val="accent1">
                    <a:lumMod val="40000"/>
                    <a:lumOff val="60000"/>
                  </a:schemeClr>
                </a:solidFill>
                <a:latin typeface="Arial" panose="020B0604020202020204" pitchFamily="34" charset="0"/>
                <a:cs typeface="Arial" panose="020B0604020202020204" pitchFamily="34" charset="0"/>
              </a:rPr>
              <a:t>)</a:t>
            </a:r>
            <a:r>
              <a:rPr lang="fr-FR" sz="2400" dirty="0" smtClean="0">
                <a:latin typeface="Arial" panose="020B0604020202020204" pitchFamily="34" charset="0"/>
                <a:cs typeface="Arial" panose="020B0604020202020204" pitchFamily="34" charset="0"/>
              </a:rPr>
              <a:t>. Cette fois on peut passer les valeurs affectées à ces paramètres dans </a:t>
            </a:r>
            <a:r>
              <a:rPr lang="fr-FR" sz="2400" b="1" dirty="0" smtClean="0">
                <a:latin typeface="Arial" panose="020B0604020202020204" pitchFamily="34" charset="0"/>
                <a:cs typeface="Arial" panose="020B0604020202020204" pitchFamily="34" charset="0"/>
              </a:rPr>
              <a:t>n’importe quel ordre </a:t>
            </a:r>
            <a:r>
              <a:rPr lang="fr-FR" sz="2400" dirty="0" smtClean="0">
                <a:latin typeface="Arial" panose="020B0604020202020204" pitchFamily="34" charset="0"/>
                <a:cs typeface="Arial" panose="020B0604020202020204" pitchFamily="34" charset="0"/>
              </a:rPr>
              <a:t>avec un </a:t>
            </a:r>
            <a:r>
              <a:rPr lang="fr-FR" sz="2400" b="1" dirty="0" smtClean="0">
                <a:latin typeface="Arial" panose="020B0604020202020204" pitchFamily="34" charset="0"/>
                <a:cs typeface="Arial" panose="020B0604020202020204" pitchFamily="34" charset="0"/>
              </a:rPr>
              <a:t>tableau associatif</a:t>
            </a:r>
            <a:r>
              <a:rPr lang="fr-FR" sz="2400" dirty="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transmis à l’objet </a:t>
            </a:r>
            <a:r>
              <a:rPr lang="fr-FR" sz="2400" dirty="0" smtClean="0">
                <a:solidFill>
                  <a:schemeClr val="accent5">
                    <a:lumMod val="40000"/>
                    <a:lumOff val="60000"/>
                  </a:schemeClr>
                </a:solidFill>
                <a:latin typeface="Arial" panose="020B0604020202020204" pitchFamily="34" charset="0"/>
                <a:cs typeface="Arial" panose="020B0604020202020204" pitchFamily="34" charset="0"/>
              </a:rPr>
              <a:t>$reponse</a:t>
            </a:r>
            <a:endParaRPr lang="fr-FR" sz="2400" dirty="0">
              <a:solidFill>
                <a:schemeClr val="accent5">
                  <a:lumMod val="40000"/>
                  <a:lumOff val="60000"/>
                </a:schemeClr>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 y="2433436"/>
            <a:ext cx="8220201" cy="4196629"/>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675" y="3636947"/>
            <a:ext cx="3362198" cy="1470962"/>
          </a:xfrm>
          <a:prstGeom prst="rect">
            <a:avLst/>
          </a:prstGeom>
        </p:spPr>
      </p:pic>
    </p:spTree>
    <p:extLst>
      <p:ext uri="{BB962C8B-B14F-4D97-AF65-F5344CB8AC3E}">
        <p14:creationId xmlns:p14="http://schemas.microsoft.com/office/powerpoint/2010/main" val="918959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Les requêtes préparées INSERT</a:t>
            </a:r>
            <a:endParaRPr lang="fr-FR" sz="3600" dirty="0">
              <a:latin typeface="Arial" panose="020B0604020202020204" pitchFamily="34" charset="0"/>
              <a:cs typeface="Arial" panose="020B0604020202020204" pitchFamily="34"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 y="845126"/>
            <a:ext cx="2998210" cy="327264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555" y="845126"/>
            <a:ext cx="7600518" cy="5951955"/>
          </a:xfrm>
          <a:prstGeom prst="rect">
            <a:avLst/>
          </a:prstGeom>
        </p:spPr>
      </p:pic>
    </p:spTree>
    <p:extLst>
      <p:ext uri="{BB962C8B-B14F-4D97-AF65-F5344CB8AC3E}">
        <p14:creationId xmlns:p14="http://schemas.microsoft.com/office/powerpoint/2010/main" val="1996274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Les requêtes préparées INSERT Sécurisées</a:t>
            </a:r>
            <a:endParaRPr lang="fr-FR" sz="3600" dirty="0">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 y="917912"/>
            <a:ext cx="7732686" cy="4835235"/>
          </a:xfrm>
          <a:prstGeom prst="rect">
            <a:avLst/>
          </a:prstGeom>
        </p:spPr>
      </p:pic>
      <p:sp>
        <p:nvSpPr>
          <p:cNvPr id="4" name="ZoneTexte 3"/>
          <p:cNvSpPr txBox="1"/>
          <p:nvPr/>
        </p:nvSpPr>
        <p:spPr>
          <a:xfrm>
            <a:off x="8423563" y="1108362"/>
            <a:ext cx="3643745" cy="5324535"/>
          </a:xfrm>
          <a:prstGeom prst="rect">
            <a:avLst/>
          </a:prstGeom>
          <a:noFill/>
        </p:spPr>
        <p:txBody>
          <a:bodyPr wrap="square" rtlCol="0">
            <a:spAutoFit/>
          </a:bodyPr>
          <a:lstStyle/>
          <a:p>
            <a:r>
              <a:rPr lang="fr-FR" sz="2000" dirty="0" smtClean="0">
                <a:latin typeface="Arial" panose="020B0604020202020204" pitchFamily="34" charset="0"/>
                <a:cs typeface="Arial" panose="020B0604020202020204" pitchFamily="34" charset="0"/>
              </a:rPr>
              <a:t>Lorsqu’il s’agit de sécuriser les données à insérer dans une table, on peut utiliser les </a:t>
            </a:r>
            <a:r>
              <a:rPr lang="fr-FR" sz="2000" b="1" dirty="0" smtClean="0">
                <a:latin typeface="Arial" panose="020B0604020202020204" pitchFamily="34" charset="0"/>
                <a:cs typeface="Arial" panose="020B0604020202020204" pitchFamily="34" charset="0"/>
              </a:rPr>
              <a:t>constantes de classe PDO</a:t>
            </a:r>
            <a:r>
              <a:rPr lang="fr-FR" sz="2000" dirty="0" smtClean="0">
                <a:latin typeface="Arial" panose="020B0604020202020204" pitchFamily="34" charset="0"/>
                <a:cs typeface="Arial" panose="020B0604020202020204" pitchFamily="34" charset="0"/>
              </a:rPr>
              <a:t>.</a:t>
            </a:r>
          </a:p>
          <a:p>
            <a:endParaRPr lang="fr-FR" sz="2000" dirty="0">
              <a:latin typeface="Arial" panose="020B0604020202020204" pitchFamily="34" charset="0"/>
              <a:cs typeface="Arial" panose="020B0604020202020204" pitchFamily="34" charset="0"/>
            </a:endParaRPr>
          </a:p>
          <a:p>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PDO::PARAM_STR </a:t>
            </a:r>
            <a:r>
              <a:rPr lang="fr-FR" sz="2000" dirty="0" smtClean="0">
                <a:latin typeface="Arial" panose="020B0604020202020204" pitchFamily="34" charset="0"/>
                <a:cs typeface="Arial" panose="020B0604020202020204" pitchFamily="34" charset="0"/>
              </a:rPr>
              <a:t>, on demande à PDO de ne laisser passer que les types de données VARCHAR et CHAR</a:t>
            </a:r>
          </a:p>
          <a:p>
            <a:endParaRPr lang="fr-FR" sz="2000" dirty="0">
              <a:latin typeface="Arial" panose="020B0604020202020204" pitchFamily="34" charset="0"/>
              <a:cs typeface="Arial" panose="020B0604020202020204" pitchFamily="34" charset="0"/>
            </a:endParaRPr>
          </a:p>
          <a:p>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PDO::PARAM_INT</a:t>
            </a:r>
            <a:r>
              <a:rPr lang="fr-FR" sz="2000" dirty="0" smtClean="0">
                <a:latin typeface="Arial" panose="020B0604020202020204" pitchFamily="34" charset="0"/>
                <a:cs typeface="Arial" panose="020B0604020202020204" pitchFamily="34" charset="0"/>
              </a:rPr>
              <a:t>, on demande à PDO de ne laisser passer que les entiers</a:t>
            </a:r>
          </a:p>
          <a:p>
            <a:endParaRPr lang="fr-FR" sz="2000" dirty="0">
              <a:latin typeface="Arial" panose="020B0604020202020204" pitchFamily="34" charset="0"/>
              <a:cs typeface="Arial" panose="020B0604020202020204" pitchFamily="34" charset="0"/>
            </a:endParaRPr>
          </a:p>
          <a:p>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PDO::PARAM_BOOL</a:t>
            </a:r>
            <a:r>
              <a:rPr lang="fr-FR" sz="2000" dirty="0" smtClean="0">
                <a:latin typeface="Arial" panose="020B0604020202020204" pitchFamily="34" charset="0"/>
                <a:cs typeface="Arial" panose="020B0604020202020204" pitchFamily="34" charset="0"/>
              </a:rPr>
              <a:t>, on demande à PDO de ne laisser passer que les booléens</a:t>
            </a:r>
            <a:endParaRPr lang="fr-FR" sz="2000" dirty="0">
              <a:latin typeface="Arial" panose="020B0604020202020204" pitchFamily="34" charset="0"/>
              <a:cs typeface="Arial" panose="020B0604020202020204" pitchFamily="34" charset="0"/>
            </a:endParaRPr>
          </a:p>
        </p:txBody>
      </p:sp>
      <p:sp>
        <p:nvSpPr>
          <p:cNvPr id="7" name="ZoneTexte 6"/>
          <p:cNvSpPr txBox="1"/>
          <p:nvPr/>
        </p:nvSpPr>
        <p:spPr>
          <a:xfrm>
            <a:off x="914401" y="5925234"/>
            <a:ext cx="7359720" cy="707886"/>
          </a:xfrm>
          <a:prstGeom prst="rect">
            <a:avLst/>
          </a:prstGeom>
          <a:noFill/>
        </p:spPr>
        <p:txBody>
          <a:bodyPr wrap="square" rtlCol="0">
            <a:spAutoFit/>
          </a:bodyPr>
          <a:lstStyle/>
          <a:p>
            <a:r>
              <a:rPr lang="fr-FR" sz="2000" dirty="0" smtClean="0">
                <a:latin typeface="Arial" panose="020B0604020202020204" pitchFamily="34" charset="0"/>
                <a:cs typeface="Arial" panose="020B0604020202020204" pitchFamily="34" charset="0"/>
              </a:rPr>
              <a:t>La fonction </a:t>
            </a:r>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bindValue() </a:t>
            </a:r>
            <a:r>
              <a:rPr lang="fr-FR" sz="2000" dirty="0" smtClean="0">
                <a:latin typeface="Arial" panose="020B0604020202020204" pitchFamily="34" charset="0"/>
                <a:cs typeface="Arial" panose="020B0604020202020204" pitchFamily="34" charset="0"/>
              </a:rPr>
              <a:t>permet </a:t>
            </a:r>
            <a:r>
              <a:rPr lang="fr-FR" sz="2000" b="1" dirty="0" smtClean="0">
                <a:latin typeface="Arial" panose="020B0604020202020204" pitchFamily="34" charset="0"/>
                <a:cs typeface="Arial" panose="020B0604020202020204" pitchFamily="34" charset="0"/>
              </a:rPr>
              <a:t>d’affecter</a:t>
            </a:r>
            <a:r>
              <a:rPr lang="fr-FR" sz="2000" dirty="0" smtClean="0">
                <a:latin typeface="Arial" panose="020B0604020202020204" pitchFamily="34" charset="0"/>
                <a:cs typeface="Arial" panose="020B0604020202020204" pitchFamily="34" charset="0"/>
              </a:rPr>
              <a:t> les valeurs des variables aux marqueurs et de les </a:t>
            </a:r>
            <a:r>
              <a:rPr lang="fr-FR" sz="2000" b="1" dirty="0" smtClean="0">
                <a:latin typeface="Arial" panose="020B0604020202020204" pitchFamily="34" charset="0"/>
                <a:cs typeface="Arial" panose="020B0604020202020204" pitchFamily="34" charset="0"/>
              </a:rPr>
              <a:t>tester </a:t>
            </a:r>
            <a:r>
              <a:rPr lang="fr-FR" sz="2000" dirty="0" smtClean="0">
                <a:latin typeface="Arial" panose="020B0604020202020204" pitchFamily="34" charset="0"/>
                <a:cs typeface="Arial" panose="020B0604020202020204" pitchFamily="34" charset="0"/>
              </a:rPr>
              <a:t>avant l’insertion</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1255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Les requêtes préparées UPDATE</a:t>
            </a:r>
            <a:endParaRPr lang="fr-FR" sz="3600" dirty="0">
              <a:latin typeface="Arial" panose="020B0604020202020204" pitchFamily="34" charset="0"/>
              <a:cs typeface="Arial" panose="020B0604020202020204" pitchFamily="34"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 y="1136071"/>
            <a:ext cx="2819145" cy="263637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490" y="1136071"/>
            <a:ext cx="8704043" cy="5721929"/>
          </a:xfrm>
          <a:prstGeom prst="rect">
            <a:avLst/>
          </a:prstGeom>
        </p:spPr>
      </p:pic>
    </p:spTree>
    <p:extLst>
      <p:ext uri="{BB962C8B-B14F-4D97-AF65-F5344CB8AC3E}">
        <p14:creationId xmlns:p14="http://schemas.microsoft.com/office/powerpoint/2010/main" val="2880338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Les requêtes préparées UPDATE Sécurisées</a:t>
            </a:r>
            <a:endParaRPr lang="fr-FR" sz="3600" dirty="0">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34" y="1191491"/>
            <a:ext cx="8554240" cy="4394922"/>
          </a:xfrm>
          <a:prstGeom prst="rect">
            <a:avLst/>
          </a:prstGeom>
        </p:spPr>
      </p:pic>
      <p:sp>
        <p:nvSpPr>
          <p:cNvPr id="4" name="ZoneTexte 3"/>
          <p:cNvSpPr txBox="1"/>
          <p:nvPr/>
        </p:nvSpPr>
        <p:spPr>
          <a:xfrm>
            <a:off x="9191625" y="845126"/>
            <a:ext cx="3000375" cy="5940088"/>
          </a:xfrm>
          <a:prstGeom prst="rect">
            <a:avLst/>
          </a:prstGeom>
          <a:noFill/>
        </p:spPr>
        <p:txBody>
          <a:bodyPr wrap="square" rtlCol="0">
            <a:spAutoFit/>
          </a:bodyPr>
          <a:lstStyle/>
          <a:p>
            <a:r>
              <a:rPr lang="fr-FR" sz="2000" dirty="0" smtClean="0">
                <a:latin typeface="Arial" panose="020B0604020202020204" pitchFamily="34" charset="0"/>
                <a:cs typeface="Arial" panose="020B0604020202020204" pitchFamily="34" charset="0"/>
              </a:rPr>
              <a:t>Comme pour l’insertion on peut utiliser la fonction </a:t>
            </a:r>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bindValue() </a:t>
            </a:r>
            <a:r>
              <a:rPr lang="fr-FR" sz="2000" dirty="0" smtClean="0">
                <a:latin typeface="Arial" panose="020B0604020202020204" pitchFamily="34" charset="0"/>
                <a:cs typeface="Arial" panose="020B0604020202020204" pitchFamily="34" charset="0"/>
              </a:rPr>
              <a:t>pour affecter les valeurs des variables aux marqueurs et puis les tester.</a:t>
            </a:r>
          </a:p>
          <a:p>
            <a:endParaRPr lang="fr-FR" sz="2000" dirty="0">
              <a:latin typeface="Arial" panose="020B0604020202020204" pitchFamily="34" charset="0"/>
              <a:cs typeface="Arial" panose="020B0604020202020204" pitchFamily="34" charset="0"/>
            </a:endParaRPr>
          </a:p>
          <a:p>
            <a:r>
              <a:rPr lang="fr-FR" sz="2000" dirty="0" smtClean="0">
                <a:latin typeface="Arial" panose="020B0604020202020204" pitchFamily="34" charset="0"/>
                <a:cs typeface="Arial" panose="020B0604020202020204" pitchFamily="34" charset="0"/>
              </a:rPr>
              <a:t>Vous rencontrerez aussi la fonction </a:t>
            </a:r>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bindParam() </a:t>
            </a:r>
            <a:r>
              <a:rPr lang="fr-FR" sz="2000" dirty="0" smtClean="0">
                <a:latin typeface="Arial" panose="020B0604020202020204" pitchFamily="34" charset="0"/>
                <a:cs typeface="Arial" panose="020B0604020202020204" pitchFamily="34" charset="0"/>
              </a:rPr>
              <a:t>qui fait le même travail que la fonction </a:t>
            </a:r>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bindValue() </a:t>
            </a:r>
            <a:r>
              <a:rPr lang="fr-FR" sz="2000" dirty="0" smtClean="0">
                <a:latin typeface="Arial" panose="020B0604020202020204" pitchFamily="34" charset="0"/>
                <a:cs typeface="Arial" panose="020B0604020202020204" pitchFamily="34" charset="0"/>
              </a:rPr>
              <a:t>mais qui peut lier plusieurs valeurs aux même variables. En fait, une variable est liée par référence à un marqueur donné.  </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742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Les requêtes préparées DELETE</a:t>
            </a:r>
            <a:endParaRPr lang="fr-FR" sz="3600" dirty="0">
              <a:latin typeface="Arial" panose="020B0604020202020204" pitchFamily="34" charset="0"/>
              <a:cs typeface="Arial" panose="020B0604020202020204" pitchFamily="34"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90" y="1148966"/>
            <a:ext cx="4052604" cy="2443659"/>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894" y="1148966"/>
            <a:ext cx="7137959" cy="5366968"/>
          </a:xfrm>
          <a:prstGeom prst="rect">
            <a:avLst/>
          </a:prstGeom>
        </p:spPr>
      </p:pic>
    </p:spTree>
    <p:extLst>
      <p:ext uri="{BB962C8B-B14F-4D97-AF65-F5344CB8AC3E}">
        <p14:creationId xmlns:p14="http://schemas.microsoft.com/office/powerpoint/2010/main" val="22419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a:bodyPr>
          <a:lstStyle/>
          <a:p>
            <a:pPr algn="ctr"/>
            <a:r>
              <a:rPr lang="fr-FR" sz="3600" dirty="0" smtClean="0">
                <a:latin typeface="Arial" panose="020B0604020202020204" pitchFamily="34" charset="0"/>
                <a:cs typeface="Arial" panose="020B0604020202020204" pitchFamily="34" charset="0"/>
              </a:rPr>
              <a:t>PDO : </a:t>
            </a:r>
            <a:r>
              <a:rPr lang="fr-FR" sz="3600" dirty="0" smtClean="0">
                <a:latin typeface="Arial" panose="020B0604020202020204" pitchFamily="34" charset="0"/>
                <a:cs typeface="Arial" panose="020B0604020202020204" pitchFamily="34" charset="0"/>
              </a:rPr>
              <a:t>Pour aller plus loin …</a:t>
            </a:r>
            <a:endParaRPr lang="fr-FR" sz="3600" dirty="0">
              <a:latin typeface="Arial" panose="020B0604020202020204" pitchFamily="34" charset="0"/>
              <a:cs typeface="Arial" panose="020B0604020202020204" pitchFamily="34" charset="0"/>
            </a:endParaRPr>
          </a:p>
        </p:txBody>
      </p:sp>
      <p:sp>
        <p:nvSpPr>
          <p:cNvPr id="3" name="ZoneTexte 2"/>
          <p:cNvSpPr txBox="1"/>
          <p:nvPr/>
        </p:nvSpPr>
        <p:spPr>
          <a:xfrm>
            <a:off x="655457" y="1274617"/>
            <a:ext cx="11356433" cy="1015663"/>
          </a:xfrm>
          <a:prstGeom prst="rect">
            <a:avLst/>
          </a:prstGeom>
          <a:noFill/>
        </p:spPr>
        <p:txBody>
          <a:bodyPr wrap="square" rtlCol="0">
            <a:spAutoFit/>
          </a:bodyPr>
          <a:lstStyle/>
          <a:p>
            <a:r>
              <a:rPr lang="fr-FR" sz="2000" dirty="0" smtClean="0">
                <a:latin typeface="Arial" panose="020B0604020202020204" pitchFamily="34" charset="0"/>
                <a:cs typeface="Arial" panose="020B0604020202020204" pitchFamily="34" charset="0"/>
              </a:rPr>
              <a:t>1 - Paramètre supplémentaire à l’initialisation de l’objet PDO :</a:t>
            </a:r>
            <a:endParaRPr lang="fr-FR" sz="2000" dirty="0">
              <a:latin typeface="Arial" panose="020B0604020202020204" pitchFamily="34" charset="0"/>
              <a:cs typeface="Arial" panose="020B0604020202020204" pitchFamily="34" charset="0"/>
            </a:endParaRPr>
          </a:p>
          <a:p>
            <a:r>
              <a:rPr lang="fr-FR" sz="2000" dirty="0" smtClean="0">
                <a:latin typeface="Arial" panose="020B0604020202020204" pitchFamily="34" charset="0"/>
                <a:cs typeface="Arial" panose="020B0604020202020204" pitchFamily="34" charset="0"/>
              </a:rPr>
              <a:t>Pour gérer les caractères accentués des variables à insérer ou à modifier dans les tables on peut ajouter dans la variables </a:t>
            </a:r>
            <a:r>
              <a:rPr lang="fr-FR" sz="2000" b="1" dirty="0" smtClean="0">
                <a:solidFill>
                  <a:schemeClr val="accent5">
                    <a:lumMod val="60000"/>
                    <a:lumOff val="40000"/>
                  </a:schemeClr>
                </a:solidFill>
                <a:latin typeface="Arial" panose="020B0604020202020204" pitchFamily="34" charset="0"/>
                <a:cs typeface="Arial" panose="020B0604020202020204" pitchFamily="34" charset="0"/>
              </a:rPr>
              <a:t>$dsn</a:t>
            </a:r>
            <a:r>
              <a:rPr lang="fr-FR" sz="2000" b="1" dirty="0" smtClean="0">
                <a:latin typeface="Arial" panose="020B0604020202020204" pitchFamily="34" charset="0"/>
                <a:cs typeface="Arial" panose="020B0604020202020204" pitchFamily="34" charset="0"/>
              </a:rPr>
              <a:t> </a:t>
            </a:r>
            <a:r>
              <a:rPr lang="fr-FR" sz="2000" dirty="0" smtClean="0">
                <a:latin typeface="Arial" panose="020B0604020202020204" pitchFamily="34" charset="0"/>
                <a:cs typeface="Arial" panose="020B0604020202020204" pitchFamily="34" charset="0"/>
              </a:rPr>
              <a:t>le paramètre : </a:t>
            </a:r>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charset=utf8</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19" y="2354239"/>
            <a:ext cx="4458999" cy="1541971"/>
          </a:xfrm>
          <a:prstGeom prst="rect">
            <a:avLst/>
          </a:prstGeom>
        </p:spPr>
      </p:pic>
      <p:sp>
        <p:nvSpPr>
          <p:cNvPr id="7" name="ZoneTexte 6"/>
          <p:cNvSpPr txBox="1"/>
          <p:nvPr/>
        </p:nvSpPr>
        <p:spPr>
          <a:xfrm>
            <a:off x="778018" y="4040086"/>
            <a:ext cx="11233872" cy="2554545"/>
          </a:xfrm>
          <a:prstGeom prst="rect">
            <a:avLst/>
          </a:prstGeom>
          <a:noFill/>
        </p:spPr>
        <p:txBody>
          <a:bodyPr wrap="square" rtlCol="0">
            <a:spAutoFit/>
          </a:bodyPr>
          <a:lstStyle/>
          <a:p>
            <a:r>
              <a:rPr lang="fr-FR" sz="2000" dirty="0" smtClean="0">
                <a:latin typeface="Arial" panose="020B0604020202020204" pitchFamily="34" charset="0"/>
                <a:cs typeface="Arial" panose="020B0604020202020204" pitchFamily="34" charset="0"/>
              </a:rPr>
              <a:t>2 – Récupérer le dernier enregistrement ajouté : </a:t>
            </a:r>
          </a:p>
          <a:p>
            <a:r>
              <a:rPr lang="fr-FR" sz="2000" dirty="0" smtClean="0">
                <a:latin typeface="Arial" panose="020B0604020202020204" pitchFamily="34" charset="0"/>
                <a:cs typeface="Arial" panose="020B0604020202020204" pitchFamily="34" charset="0"/>
              </a:rPr>
              <a:t>Après une </a:t>
            </a:r>
            <a:r>
              <a:rPr lang="fr-FR" sz="2000" b="1" dirty="0" smtClean="0">
                <a:latin typeface="Arial" panose="020B0604020202020204" pitchFamily="34" charset="0"/>
                <a:cs typeface="Arial" panose="020B0604020202020204" pitchFamily="34" charset="0"/>
              </a:rPr>
              <a:t>nouvelle</a:t>
            </a:r>
            <a:r>
              <a:rPr lang="fr-FR" sz="2000" dirty="0" smtClean="0">
                <a:latin typeface="Arial" panose="020B0604020202020204" pitchFamily="34" charset="0"/>
                <a:cs typeface="Arial" panose="020B0604020202020204" pitchFamily="34" charset="0"/>
              </a:rPr>
              <a:t> </a:t>
            </a:r>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insertion</a:t>
            </a:r>
            <a:r>
              <a:rPr lang="fr-FR" sz="2000" dirty="0" smtClean="0">
                <a:latin typeface="Arial" panose="020B0604020202020204" pitchFamily="34" charset="0"/>
                <a:cs typeface="Arial" panose="020B0604020202020204" pitchFamily="34" charset="0"/>
              </a:rPr>
              <a:t> dans une table, il peut être parfois utile de pouvoir connaître la valeur de la clé primaire auto incrémentée du dernier enregistrement effectué : Pour cela on peut utiliser la méthode </a:t>
            </a:r>
            <a:r>
              <a:rPr lang="fr-FR" sz="2000" b="1" dirty="0" smtClean="0">
                <a:solidFill>
                  <a:schemeClr val="accent1">
                    <a:lumMod val="60000"/>
                    <a:lumOff val="40000"/>
                  </a:schemeClr>
                </a:solidFill>
                <a:latin typeface="Arial" panose="020B0604020202020204" pitchFamily="34" charset="0"/>
                <a:cs typeface="Arial" panose="020B0604020202020204" pitchFamily="34" charset="0"/>
              </a:rPr>
              <a:t>lastInsertId() </a:t>
            </a:r>
            <a:r>
              <a:rPr lang="fr-FR" sz="2000" dirty="0" smtClean="0">
                <a:latin typeface="Arial" panose="020B0604020202020204" pitchFamily="34" charset="0"/>
                <a:cs typeface="Arial" panose="020B0604020202020204" pitchFamily="34" charset="0"/>
              </a:rPr>
              <a:t>qui appartient à l’objet connexion</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a:p>
            <a:endParaRPr lang="fr-FR" sz="2000" dirty="0" smtClean="0"/>
          </a:p>
          <a:p>
            <a:r>
              <a:rPr lang="fr-FR" sz="2000" dirty="0" smtClean="0">
                <a:latin typeface="Arial" panose="020B0604020202020204" pitchFamily="34" charset="0"/>
                <a:cs typeface="Arial" panose="020B0604020202020204" pitchFamily="34" charset="0"/>
              </a:rPr>
              <a:t>3 </a:t>
            </a:r>
            <a:r>
              <a:rPr lang="fr-FR" sz="2000" dirty="0">
                <a:latin typeface="Arial" panose="020B0604020202020204" pitchFamily="34" charset="0"/>
                <a:cs typeface="Arial" panose="020B0604020202020204" pitchFamily="34" charset="0"/>
              </a:rPr>
              <a:t>– Connaître le nombre d’enregistrement :</a:t>
            </a:r>
          </a:p>
          <a:p>
            <a:r>
              <a:rPr lang="fr-FR" sz="2000" dirty="0">
                <a:latin typeface="Arial" panose="020B0604020202020204" pitchFamily="34" charset="0"/>
                <a:cs typeface="Arial" panose="020B0604020202020204" pitchFamily="34" charset="0"/>
              </a:rPr>
              <a:t>Pour afficher le nombre d’enregistrements dans une Table on peut utiliser la méthode </a:t>
            </a:r>
            <a:r>
              <a:rPr lang="fr-FR" sz="2000" b="1" dirty="0">
                <a:solidFill>
                  <a:schemeClr val="accent1">
                    <a:lumMod val="60000"/>
                    <a:lumOff val="40000"/>
                  </a:schemeClr>
                </a:solidFill>
                <a:latin typeface="Arial" panose="020B0604020202020204" pitchFamily="34" charset="0"/>
                <a:cs typeface="Arial" panose="020B0604020202020204" pitchFamily="34" charset="0"/>
              </a:rPr>
              <a:t>rowCount()</a:t>
            </a:r>
          </a:p>
          <a:p>
            <a:endParaRPr lang="fr-FR" sz="2000" dirty="0">
              <a:latin typeface="Arial" panose="020B0604020202020204" pitchFamily="34" charset="0"/>
              <a:cs typeface="Arial" panose="020B0604020202020204" pitchFamily="34" charset="0"/>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0008" y="5019688"/>
            <a:ext cx="2823818" cy="425147"/>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18" y="6330203"/>
            <a:ext cx="2742335" cy="408171"/>
          </a:xfrm>
          <a:prstGeom prst="rect">
            <a:avLst/>
          </a:prstGeom>
        </p:spPr>
      </p:pic>
    </p:spTree>
    <p:extLst>
      <p:ext uri="{BB962C8B-B14F-4D97-AF65-F5344CB8AC3E}">
        <p14:creationId xmlns:p14="http://schemas.microsoft.com/office/powerpoint/2010/main" val="4005702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3886" y="1194367"/>
            <a:ext cx="6096000" cy="3416320"/>
          </a:xfrm>
          <a:prstGeom prst="rect">
            <a:avLst/>
          </a:prstGeom>
        </p:spPr>
        <p:txBody>
          <a:bodyPr>
            <a:spAutoFit/>
          </a:bodyPr>
          <a:lstStyle/>
          <a:p>
            <a:pPr algn="ctr">
              <a:defRPr/>
            </a:pPr>
            <a:r>
              <a:rPr lang="fr-FR" sz="2400" dirty="0"/>
              <a:t>CRÉDITS </a:t>
            </a:r>
          </a:p>
          <a:p>
            <a:pPr algn="ctr">
              <a:lnSpc>
                <a:spcPct val="100000"/>
              </a:lnSpc>
              <a:spcBef>
                <a:spcPts val="0"/>
              </a:spcBef>
              <a:defRPr/>
            </a:pPr>
            <a:r>
              <a:rPr lang="fr-FR" sz="2400" dirty="0"/>
              <a:t>OEUVRE COLLECTIVE DE L’AFPA </a:t>
            </a:r>
          </a:p>
          <a:p>
            <a:pPr algn="ctr">
              <a:lnSpc>
                <a:spcPct val="100000"/>
              </a:lnSpc>
              <a:spcBef>
                <a:spcPts val="0"/>
              </a:spcBef>
              <a:defRPr/>
            </a:pPr>
            <a:r>
              <a:rPr lang="fr-FR" dirty="0"/>
              <a:t>Sous le pilotage de la DIIP </a:t>
            </a:r>
          </a:p>
          <a:p>
            <a:pPr algn="ctr">
              <a:lnSpc>
                <a:spcPct val="100000"/>
              </a:lnSpc>
              <a:spcBef>
                <a:spcPts val="0"/>
              </a:spcBef>
              <a:defRPr/>
            </a:pPr>
            <a:r>
              <a:rPr lang="fr-FR" dirty="0"/>
              <a:t>et du centre sectoriel Tertiaire </a:t>
            </a:r>
          </a:p>
          <a:p>
            <a:pPr algn="ctr">
              <a:lnSpc>
                <a:spcPct val="100000"/>
              </a:lnSpc>
              <a:spcBef>
                <a:spcPts val="0"/>
              </a:spcBef>
              <a:defRPr/>
            </a:pPr>
            <a:endParaRPr lang="fr-FR" dirty="0"/>
          </a:p>
          <a:p>
            <a:pPr algn="ctr">
              <a:lnSpc>
                <a:spcPct val="100000"/>
              </a:lnSpc>
              <a:spcBef>
                <a:spcPts val="0"/>
              </a:spcBef>
              <a:defRPr/>
            </a:pPr>
            <a:r>
              <a:rPr lang="fr-FR" sz="2400" dirty="0"/>
              <a:t>EQUIPE DE CONCEPTION </a:t>
            </a:r>
          </a:p>
          <a:p>
            <a:pPr algn="ctr">
              <a:lnSpc>
                <a:spcPct val="100000"/>
              </a:lnSpc>
              <a:spcBef>
                <a:spcPts val="0"/>
              </a:spcBef>
              <a:defRPr/>
            </a:pPr>
            <a:r>
              <a:rPr lang="fr-FR" dirty="0"/>
              <a:t>M. Restoueix Sacha (Formateur) </a:t>
            </a:r>
          </a:p>
          <a:p>
            <a:pPr algn="ctr">
              <a:defRPr/>
            </a:pPr>
            <a:endParaRPr lang="fr-FR" dirty="0"/>
          </a:p>
          <a:p>
            <a:pPr algn="ctr">
              <a:lnSpc>
                <a:spcPct val="100000"/>
              </a:lnSpc>
              <a:spcBef>
                <a:spcPts val="0"/>
              </a:spcBef>
              <a:defRPr/>
            </a:pPr>
            <a:r>
              <a:rPr lang="fr-FR" dirty="0"/>
              <a:t>Date de mise à jour : 28/12/2020 </a:t>
            </a:r>
          </a:p>
          <a:p>
            <a:pPr algn="ctr">
              <a:lnSpc>
                <a:spcPct val="100000"/>
              </a:lnSpc>
              <a:spcBef>
                <a:spcPts val="0"/>
              </a:spcBef>
              <a:defRPr/>
            </a:pPr>
            <a:r>
              <a:rPr lang="fr-FR" dirty="0"/>
              <a:t>Date de dépôt légal : 2020</a:t>
            </a:r>
          </a:p>
          <a:p>
            <a:pPr algn="ctr">
              <a:defRPr/>
            </a:pPr>
            <a:r>
              <a:rPr lang="fr-FR" dirty="0"/>
              <a:t>---- </a:t>
            </a:r>
            <a:endParaRPr lang="fr-FR" dirty="0"/>
          </a:p>
        </p:txBody>
      </p:sp>
      <p:sp>
        <p:nvSpPr>
          <p:cNvPr id="11" name="ZoneTexte 10"/>
          <p:cNvSpPr txBox="1"/>
          <p:nvPr/>
        </p:nvSpPr>
        <p:spPr>
          <a:xfrm>
            <a:off x="3650669" y="4883673"/>
            <a:ext cx="4882434" cy="1661993"/>
          </a:xfrm>
          <a:prstGeom prst="rect">
            <a:avLst/>
          </a:prstGeom>
          <a:noFill/>
        </p:spPr>
        <p:txBody>
          <a:bodyPr wrap="square" rtlCol="0">
            <a:spAutoFit/>
          </a:bodyPr>
          <a:lstStyle/>
          <a:p>
            <a:pPr algn="just">
              <a:spcBef>
                <a:spcPct val="0"/>
              </a:spcBef>
            </a:pPr>
            <a:r>
              <a:rPr lang="fr-FR" altLang="fr-FR" sz="1200" b="1" dirty="0">
                <a:latin typeface="Arial" charset="0"/>
              </a:rPr>
              <a:t>© AFPA </a:t>
            </a:r>
            <a:r>
              <a:rPr lang="fr-FR" altLang="fr-FR" sz="1200" b="1" dirty="0" smtClean="0">
                <a:latin typeface="Arial" charset="0"/>
              </a:rPr>
              <a:t>2020 </a:t>
            </a:r>
            <a:endParaRPr lang="fr-FR" altLang="fr-FR" sz="1200" b="1" dirty="0">
              <a:latin typeface="Arial" charset="0"/>
            </a:endParaRPr>
          </a:p>
          <a:p>
            <a:pPr algn="just">
              <a:spcBef>
                <a:spcPct val="0"/>
              </a:spcBef>
            </a:pPr>
            <a:r>
              <a:rPr lang="fr-FR" altLang="fr-FR" sz="1200" b="1" dirty="0">
                <a:latin typeface="Arial" charset="0"/>
              </a:rPr>
              <a:t>Reproduction interdite </a:t>
            </a:r>
          </a:p>
          <a:p>
            <a:pPr algn="just">
              <a:spcBef>
                <a:spcPct val="0"/>
              </a:spcBef>
            </a:pPr>
            <a:r>
              <a:rPr lang="fr-FR" altLang="fr-FR" sz="1200" dirty="0">
                <a:latin typeface="Arial" charset="0"/>
              </a:rPr>
              <a:t>Article L 122-4 du code de la propriété intellectuelle. </a:t>
            </a:r>
          </a:p>
          <a:p>
            <a:pPr algn="just">
              <a:spcBef>
                <a:spcPct val="0"/>
              </a:spcBef>
            </a:pPr>
            <a:r>
              <a:rPr lang="fr-FR" altLang="fr-FR" sz="1200" dirty="0">
                <a:latin typeface="Arial" charset="0"/>
              </a:rPr>
              <a:t>« Toute représentation ou reproduction intégrale ou partielle faite sans le consentement de l’auteur ou de ses ayants droits ou ayants cause est illicite. Il en est de même pour la traduction, l’adaptation ou la reproduction par un art ou un procédé quelconques ». </a:t>
            </a:r>
          </a:p>
          <a:p>
            <a:pPr algn="just"/>
            <a:endParaRPr lang="fr-FR" dirty="0"/>
          </a:p>
        </p:txBody>
      </p:sp>
    </p:spTree>
    <p:extLst>
      <p:ext uri="{BB962C8B-B14F-4D97-AF65-F5344CB8AC3E}">
        <p14:creationId xmlns:p14="http://schemas.microsoft.com/office/powerpoint/2010/main" val="2401661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76272" y="332510"/>
            <a:ext cx="6635219" cy="651162"/>
          </a:xfrm>
        </p:spPr>
        <p:txBody>
          <a:bodyPr>
            <a:normAutofit/>
          </a:bodyPr>
          <a:lstStyle/>
          <a:p>
            <a:pPr algn="ctr"/>
            <a:r>
              <a:rPr lang="fr-FR" sz="4000" dirty="0" smtClean="0">
                <a:latin typeface="Arial" panose="020B0604020202020204" pitchFamily="34" charset="0"/>
                <a:cs typeface="Arial" panose="020B0604020202020204" pitchFamily="34" charset="0"/>
              </a:rPr>
              <a:t>L’accès au SGBD en PHP</a:t>
            </a:r>
            <a:endParaRPr lang="fr-FR" sz="4000" dirty="0">
              <a:latin typeface="Arial" panose="020B0604020202020204" pitchFamily="34" charset="0"/>
              <a:cs typeface="Arial" panose="020B0604020202020204" pitchFamily="34" charset="0"/>
            </a:endParaRPr>
          </a:p>
        </p:txBody>
      </p:sp>
      <p:sp>
        <p:nvSpPr>
          <p:cNvPr id="5" name="ZoneTexte 4"/>
          <p:cNvSpPr txBox="1"/>
          <p:nvPr/>
        </p:nvSpPr>
        <p:spPr>
          <a:xfrm>
            <a:off x="937781" y="1084551"/>
            <a:ext cx="10021165" cy="5909310"/>
          </a:xfrm>
          <a:prstGeom prst="rect">
            <a:avLst/>
          </a:prstGeom>
          <a:noFill/>
        </p:spPr>
        <p:txBody>
          <a:bodyPr wrap="square" rtlCol="0">
            <a:spAutoFit/>
          </a:bodyPr>
          <a:lstStyle/>
          <a:p>
            <a:r>
              <a:rPr lang="fr-FR" altLang="fr-FR" sz="2400" dirty="0">
                <a:latin typeface="Arial" panose="020B0604020202020204" pitchFamily="34" charset="0"/>
                <a:cs typeface="Arial" panose="020B0604020202020204" pitchFamily="34" charset="0"/>
              </a:rPr>
              <a:t>PHP s'interface nativement avec un grand nombre de SGBD dont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MySQL par excellence</a:t>
            </a:r>
          </a:p>
          <a:p>
            <a:r>
              <a:rPr lang="fr-FR" altLang="fr-FR" sz="2400" dirty="0">
                <a:latin typeface="Arial" panose="020B0604020202020204" pitchFamily="34" charset="0"/>
                <a:cs typeface="Arial" panose="020B0604020202020204" pitchFamily="34" charset="0"/>
              </a:rPr>
              <a:t>Au besoin, recours à des </a:t>
            </a:r>
            <a:r>
              <a:rPr lang="fr-FR" altLang="fr-FR" sz="2400" i="1" dirty="0">
                <a:latin typeface="Arial" panose="020B0604020202020204" pitchFamily="34" charset="0"/>
                <a:cs typeface="Arial" panose="020B0604020202020204" pitchFamily="34" charset="0"/>
              </a:rPr>
              <a:t>middleware</a:t>
            </a:r>
            <a:r>
              <a:rPr lang="fr-FR" altLang="fr-FR" sz="2400" dirty="0">
                <a:latin typeface="Arial" panose="020B0604020202020204" pitchFamily="34" charset="0"/>
                <a:cs typeface="Arial" panose="020B0604020202020204" pitchFamily="34" charset="0"/>
              </a:rPr>
              <a:t> (ODBC, </a:t>
            </a:r>
            <a:r>
              <a:rPr lang="fr-FR" altLang="fr-FR" sz="2400" b="1" dirty="0">
                <a:solidFill>
                  <a:schemeClr val="bg1"/>
                </a:solidFill>
                <a:latin typeface="Arial" panose="020B0604020202020204" pitchFamily="34" charset="0"/>
                <a:cs typeface="Arial" panose="020B0604020202020204" pitchFamily="34" charset="0"/>
              </a:rPr>
              <a:t>PDO</a:t>
            </a:r>
            <a:r>
              <a:rPr lang="fr-FR" altLang="fr-FR" sz="2400" dirty="0">
                <a:latin typeface="Arial" panose="020B0604020202020204" pitchFamily="34" charset="0"/>
                <a:cs typeface="Arial" panose="020B0604020202020204" pitchFamily="34" charset="0"/>
              </a:rPr>
              <a:t>…) pour communiquer avec tout SGBD </a:t>
            </a:r>
          </a:p>
          <a:p>
            <a:r>
              <a:rPr lang="fr-FR" altLang="fr-FR" sz="2400" dirty="0">
                <a:latin typeface="Arial" panose="020B0604020202020204" pitchFamily="34" charset="0"/>
                <a:cs typeface="Arial" panose="020B0604020202020204" pitchFamily="34" charset="0"/>
              </a:rPr>
              <a:t>L'interfaçage se fait au moyen de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bibliothèques de fonctions spécifiques </a:t>
            </a:r>
            <a:r>
              <a:rPr lang="fr-FR" altLang="fr-FR" sz="2400" dirty="0">
                <a:latin typeface="Arial" panose="020B0604020202020204" pitchFamily="34" charset="0"/>
                <a:cs typeface="Arial" panose="020B0604020202020204" pitchFamily="34" charset="0"/>
              </a:rPr>
              <a:t>à chaque SGBD (</a:t>
            </a:r>
            <a:r>
              <a:rPr lang="fr-FR" altLang="fr-FR" sz="2400" i="1" dirty="0">
                <a:latin typeface="Arial" panose="020B0604020202020204" pitchFamily="34" charset="0"/>
                <a:cs typeface="Arial" panose="020B0604020202020204" pitchFamily="34" charset="0"/>
              </a:rPr>
              <a:t>extensions</a:t>
            </a:r>
            <a:r>
              <a:rPr lang="fr-FR" altLang="fr-FR" sz="2400" dirty="0">
                <a:latin typeface="Arial" panose="020B0604020202020204" pitchFamily="34" charset="0"/>
                <a:cs typeface="Arial" panose="020B0604020202020204" pitchFamily="34" charset="0"/>
              </a:rPr>
              <a:t> PHP), à l'aide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d'instanciation d'objets </a:t>
            </a:r>
            <a:r>
              <a:rPr lang="fr-FR" altLang="fr-FR" sz="2400" dirty="0">
                <a:latin typeface="Arial" panose="020B0604020202020204" pitchFamily="34" charset="0"/>
                <a:cs typeface="Arial" panose="020B0604020202020204" pitchFamily="34" charset="0"/>
              </a:rPr>
              <a:t>(</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MySQLi</a:t>
            </a:r>
            <a:r>
              <a:rPr lang="fr-FR" altLang="fr-FR" sz="2400" dirty="0">
                <a:latin typeface="Arial" panose="020B0604020202020204" pitchFamily="34" charset="0"/>
                <a:cs typeface="Arial" panose="020B0604020202020204" pitchFamily="34" charset="0"/>
              </a:rPr>
              <a:t>) ou à l'aide d'un </a:t>
            </a:r>
            <a:r>
              <a:rPr lang="fr-FR" altLang="fr-FR" sz="2400" dirty="0" smtClean="0">
                <a:solidFill>
                  <a:schemeClr val="accent1">
                    <a:lumMod val="40000"/>
                    <a:lumOff val="60000"/>
                  </a:schemeClr>
                </a:solidFill>
                <a:latin typeface="Arial" panose="020B0604020202020204" pitchFamily="34" charset="0"/>
                <a:cs typeface="Arial" panose="020B0604020202020204" pitchFamily="34" charset="0"/>
              </a:rPr>
              <a:t>Framework</a:t>
            </a:r>
            <a:r>
              <a:rPr lang="fr-FR" altLang="fr-FR" sz="2400" dirty="0" smtClean="0">
                <a:latin typeface="Arial" panose="020B0604020202020204" pitchFamily="34" charset="0"/>
                <a:cs typeface="Arial" panose="020B0604020202020204" pitchFamily="34" charset="0"/>
              </a:rPr>
              <a:t>  </a:t>
            </a:r>
            <a:r>
              <a:rPr lang="fr-FR" altLang="fr-FR" sz="2400" dirty="0">
                <a:latin typeface="Arial" panose="020B0604020202020204" pitchFamily="34" charset="0"/>
                <a:cs typeface="Arial" panose="020B0604020202020204" pitchFamily="34" charset="0"/>
              </a:rPr>
              <a:t>d'accès aux BDD  (</a:t>
            </a:r>
            <a:r>
              <a:rPr lang="fr-FR" altLang="fr-FR" sz="2400" b="1" dirty="0">
                <a:solidFill>
                  <a:schemeClr val="bg1"/>
                </a:solidFill>
                <a:latin typeface="Arial" panose="020B0604020202020204" pitchFamily="34" charset="0"/>
                <a:cs typeface="Arial" panose="020B0604020202020204" pitchFamily="34" charset="0"/>
              </a:rPr>
              <a:t>PDO</a:t>
            </a:r>
            <a:r>
              <a:rPr lang="fr-FR" altLang="fr-FR" sz="2400" dirty="0" smtClean="0">
                <a:latin typeface="Arial" panose="020B0604020202020204" pitchFamily="34" charset="0"/>
                <a:cs typeface="Arial" panose="020B0604020202020204" pitchFamily="34" charset="0"/>
              </a:rPr>
              <a:t>)</a:t>
            </a:r>
            <a:br>
              <a:rPr lang="fr-FR" altLang="fr-FR" sz="2400" dirty="0" smtClean="0">
                <a:latin typeface="Arial" panose="020B0604020202020204" pitchFamily="34" charset="0"/>
                <a:cs typeface="Arial" panose="020B0604020202020204" pitchFamily="34" charset="0"/>
              </a:rPr>
            </a:br>
            <a:endParaRPr lang="fr-FR" altLang="fr-FR" sz="2400" dirty="0">
              <a:latin typeface="Arial" panose="020B0604020202020204" pitchFamily="34" charset="0"/>
              <a:cs typeface="Arial" panose="020B0604020202020204" pitchFamily="34" charset="0"/>
            </a:endParaRPr>
          </a:p>
          <a:p>
            <a:r>
              <a:rPr lang="fr-FR" altLang="fr-FR" sz="2400" b="1" dirty="0">
                <a:solidFill>
                  <a:schemeClr val="bg1"/>
                </a:solidFill>
                <a:latin typeface="Arial" panose="020B0604020202020204" pitchFamily="34" charset="0"/>
                <a:cs typeface="Arial" panose="020B0604020202020204" pitchFamily="34" charset="0"/>
              </a:rPr>
              <a:t>Les fonctions incontournables consistent à :</a:t>
            </a:r>
          </a:p>
          <a:p>
            <a:pPr lvl="1"/>
            <a:r>
              <a:rPr lang="fr-FR" altLang="fr-FR" sz="2400" dirty="0" smtClean="0">
                <a:solidFill>
                  <a:schemeClr val="accent4">
                    <a:lumMod val="20000"/>
                    <a:lumOff val="80000"/>
                  </a:schemeClr>
                </a:solidFill>
                <a:latin typeface="Arial" panose="020B0604020202020204" pitchFamily="34" charset="0"/>
                <a:cs typeface="Arial" panose="020B0604020202020204" pitchFamily="34" charset="0"/>
              </a:rPr>
              <a:t>- </a:t>
            </a:r>
            <a:r>
              <a:rPr lang="fr-FR" altLang="fr-FR" sz="2400" dirty="0" smtClean="0">
                <a:solidFill>
                  <a:schemeClr val="accent1">
                    <a:lumMod val="40000"/>
                    <a:lumOff val="60000"/>
                  </a:schemeClr>
                </a:solidFill>
                <a:latin typeface="Arial" panose="020B0604020202020204" pitchFamily="34" charset="0"/>
                <a:cs typeface="Arial" panose="020B0604020202020204" pitchFamily="34" charset="0"/>
              </a:rPr>
              <a:t>se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connecter </a:t>
            </a:r>
            <a:r>
              <a:rPr lang="fr-FR" altLang="fr-FR" sz="2400" b="1" dirty="0">
                <a:solidFill>
                  <a:schemeClr val="bg1"/>
                </a:solidFill>
                <a:latin typeface="Arial" panose="020B0604020202020204" pitchFamily="34" charset="0"/>
                <a:cs typeface="Arial" panose="020B0604020202020204" pitchFamily="34" charset="0"/>
              </a:rPr>
              <a:t>au </a:t>
            </a:r>
            <a:r>
              <a:rPr lang="fr-FR" altLang="fr-FR" sz="2400" b="1" dirty="0" smtClean="0">
                <a:solidFill>
                  <a:schemeClr val="bg1"/>
                </a:solidFill>
                <a:latin typeface="Arial" panose="020B0604020202020204" pitchFamily="34" charset="0"/>
                <a:cs typeface="Arial" panose="020B0604020202020204" pitchFamily="34" charset="0"/>
              </a:rPr>
              <a:t>moteur </a:t>
            </a:r>
          </a:p>
          <a:p>
            <a:pPr lvl="1"/>
            <a:r>
              <a:rPr lang="fr-FR" altLang="fr-FR" sz="2400" dirty="0" smtClean="0">
                <a:solidFill>
                  <a:schemeClr val="accent4">
                    <a:lumMod val="20000"/>
                    <a:lumOff val="80000"/>
                  </a:schemeClr>
                </a:solidFill>
                <a:latin typeface="Arial" panose="020B0604020202020204" pitchFamily="34" charset="0"/>
                <a:cs typeface="Arial" panose="020B0604020202020204" pitchFamily="34" charset="0"/>
              </a:rPr>
              <a:t>-</a:t>
            </a:r>
            <a:r>
              <a:rPr lang="fr-FR" altLang="fr-FR" sz="2400" dirty="0" smtClean="0">
                <a:solidFill>
                  <a:schemeClr val="accent2"/>
                </a:solidFill>
                <a:latin typeface="Arial" panose="020B0604020202020204" pitchFamily="34" charset="0"/>
                <a:cs typeface="Arial" panose="020B0604020202020204" pitchFamily="34" charset="0"/>
              </a:rPr>
              <a:t> </a:t>
            </a:r>
            <a:r>
              <a:rPr lang="fr-FR" altLang="fr-FR" sz="2400" b="1" dirty="0" smtClean="0">
                <a:solidFill>
                  <a:schemeClr val="bg1"/>
                </a:solidFill>
                <a:latin typeface="Arial" panose="020B0604020202020204" pitchFamily="34" charset="0"/>
                <a:cs typeface="Arial" panose="020B0604020202020204" pitchFamily="34" charset="0"/>
              </a:rPr>
              <a:t>préciser </a:t>
            </a:r>
            <a:r>
              <a:rPr lang="fr-FR" altLang="fr-FR" sz="2400" b="1" dirty="0">
                <a:solidFill>
                  <a:schemeClr val="bg1"/>
                </a:solidFill>
                <a:latin typeface="Arial" panose="020B0604020202020204" pitchFamily="34" charset="0"/>
                <a:cs typeface="Arial" panose="020B0604020202020204" pitchFamily="34" charset="0"/>
              </a:rPr>
              <a:t>la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base </a:t>
            </a:r>
            <a:r>
              <a:rPr lang="fr-FR" altLang="fr-FR" sz="2400" dirty="0" smtClean="0">
                <a:solidFill>
                  <a:schemeClr val="accent1">
                    <a:lumMod val="40000"/>
                    <a:lumOff val="60000"/>
                  </a:schemeClr>
                </a:solidFill>
                <a:latin typeface="Arial" panose="020B0604020202020204" pitchFamily="34" charset="0"/>
                <a:cs typeface="Arial" panose="020B0604020202020204" pitchFamily="34" charset="0"/>
              </a:rPr>
              <a:t>cible </a:t>
            </a:r>
          </a:p>
          <a:p>
            <a:pPr lvl="1"/>
            <a:r>
              <a:rPr lang="fr-FR" altLang="fr-FR" sz="2400" dirty="0" smtClean="0">
                <a:solidFill>
                  <a:schemeClr val="accent4">
                    <a:lumMod val="20000"/>
                    <a:lumOff val="80000"/>
                  </a:schemeClr>
                </a:solidFill>
                <a:latin typeface="Arial" panose="020B0604020202020204" pitchFamily="34" charset="0"/>
                <a:cs typeface="Arial" panose="020B0604020202020204" pitchFamily="34" charset="0"/>
              </a:rPr>
              <a:t>- </a:t>
            </a:r>
            <a:r>
              <a:rPr lang="fr-FR" altLang="fr-FR" sz="2400" dirty="0" smtClean="0">
                <a:solidFill>
                  <a:schemeClr val="accent1">
                    <a:lumMod val="40000"/>
                    <a:lumOff val="60000"/>
                  </a:schemeClr>
                </a:solidFill>
                <a:latin typeface="Arial" panose="020B0604020202020204" pitchFamily="34" charset="0"/>
                <a:cs typeface="Arial" panose="020B0604020202020204" pitchFamily="34" charset="0"/>
              </a:rPr>
              <a:t>soumettre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la requête SQL </a:t>
            </a:r>
            <a:r>
              <a:rPr lang="fr-FR" altLang="fr-FR" sz="2400" b="1" dirty="0">
                <a:solidFill>
                  <a:schemeClr val="bg1"/>
                </a:solidFill>
                <a:latin typeface="Arial" panose="020B0604020202020204" pitchFamily="34" charset="0"/>
                <a:cs typeface="Arial" panose="020B0604020202020204" pitchFamily="34" charset="0"/>
              </a:rPr>
              <a:t>à </a:t>
            </a:r>
            <a:r>
              <a:rPr lang="fr-FR" altLang="fr-FR" sz="2400" b="1" dirty="0" smtClean="0">
                <a:solidFill>
                  <a:schemeClr val="bg1"/>
                </a:solidFill>
                <a:latin typeface="Arial" panose="020B0604020202020204" pitchFamily="34" charset="0"/>
                <a:cs typeface="Arial" panose="020B0604020202020204" pitchFamily="34" charset="0"/>
              </a:rPr>
              <a:t>exécuter </a:t>
            </a:r>
          </a:p>
          <a:p>
            <a:pPr lvl="1"/>
            <a:r>
              <a:rPr lang="fr-FR" altLang="fr-FR" sz="2400" dirty="0" smtClean="0">
                <a:solidFill>
                  <a:schemeClr val="accent4">
                    <a:lumMod val="20000"/>
                    <a:lumOff val="80000"/>
                  </a:schemeClr>
                </a:solidFill>
                <a:latin typeface="Arial" panose="020B0604020202020204" pitchFamily="34" charset="0"/>
                <a:cs typeface="Arial" panose="020B0604020202020204" pitchFamily="34" charset="0"/>
              </a:rPr>
              <a:t>- </a:t>
            </a:r>
            <a:r>
              <a:rPr lang="fr-FR" altLang="fr-FR" sz="2400" dirty="0" smtClean="0">
                <a:solidFill>
                  <a:schemeClr val="accent1">
                    <a:lumMod val="40000"/>
                    <a:lumOff val="60000"/>
                  </a:schemeClr>
                </a:solidFill>
                <a:latin typeface="Arial" panose="020B0604020202020204" pitchFamily="34" charset="0"/>
                <a:cs typeface="Arial" panose="020B0604020202020204" pitchFamily="34" charset="0"/>
              </a:rPr>
              <a:t>récupérer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le résultat </a:t>
            </a:r>
            <a:r>
              <a:rPr lang="fr-FR" altLang="fr-FR" sz="2400" b="1" dirty="0">
                <a:solidFill>
                  <a:schemeClr val="bg1"/>
                </a:solidFill>
                <a:latin typeface="Arial" panose="020B0604020202020204" pitchFamily="34" charset="0"/>
                <a:cs typeface="Arial" panose="020B0604020202020204" pitchFamily="34" charset="0"/>
              </a:rPr>
              <a:t>pour le traiter et renvoyer au client un flot d’informations HTML</a:t>
            </a:r>
          </a:p>
          <a:p>
            <a:pPr lvl="1"/>
            <a:r>
              <a:rPr lang="fr-FR" altLang="fr-FR" sz="2400" dirty="0" smtClean="0">
                <a:solidFill>
                  <a:schemeClr val="accent4">
                    <a:lumMod val="20000"/>
                    <a:lumOff val="80000"/>
                  </a:schemeClr>
                </a:solidFill>
                <a:latin typeface="Arial" panose="020B0604020202020204" pitchFamily="34" charset="0"/>
                <a:cs typeface="Arial" panose="020B0604020202020204" pitchFamily="34" charset="0"/>
              </a:rPr>
              <a:t>- </a:t>
            </a:r>
            <a:r>
              <a:rPr lang="fr-FR" altLang="fr-FR" sz="2400" dirty="0" smtClean="0">
                <a:solidFill>
                  <a:schemeClr val="accent1">
                    <a:lumMod val="40000"/>
                    <a:lumOff val="60000"/>
                  </a:schemeClr>
                </a:solidFill>
                <a:latin typeface="Arial" panose="020B0604020202020204" pitchFamily="34" charset="0"/>
                <a:cs typeface="Arial" panose="020B0604020202020204" pitchFamily="34" charset="0"/>
              </a:rPr>
              <a:t>se </a:t>
            </a:r>
            <a:r>
              <a:rPr lang="fr-FR" altLang="fr-FR" sz="2400" dirty="0">
                <a:solidFill>
                  <a:schemeClr val="accent1">
                    <a:lumMod val="40000"/>
                    <a:lumOff val="60000"/>
                  </a:schemeClr>
                </a:solidFill>
                <a:latin typeface="Arial" panose="020B0604020202020204" pitchFamily="34" charset="0"/>
                <a:cs typeface="Arial" panose="020B0604020202020204" pitchFamily="34" charset="0"/>
              </a:rPr>
              <a:t>déconnecter </a:t>
            </a:r>
          </a:p>
          <a:p>
            <a:endParaRPr lang="fr-FR" dirty="0"/>
          </a:p>
        </p:txBody>
      </p:sp>
    </p:spTree>
    <p:extLst>
      <p:ext uri="{BB962C8B-B14F-4D97-AF65-F5344CB8AC3E}">
        <p14:creationId xmlns:p14="http://schemas.microsoft.com/office/powerpoint/2010/main" val="4238464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76272" y="332510"/>
            <a:ext cx="6635219" cy="651162"/>
          </a:xfrm>
        </p:spPr>
        <p:txBody>
          <a:bodyPr>
            <a:normAutofit/>
          </a:bodyPr>
          <a:lstStyle/>
          <a:p>
            <a:pPr algn="ctr"/>
            <a:r>
              <a:rPr lang="fr-FR" sz="4000" dirty="0" smtClean="0">
                <a:latin typeface="Arial" panose="020B0604020202020204" pitchFamily="34" charset="0"/>
                <a:cs typeface="Arial" panose="020B0604020202020204" pitchFamily="34" charset="0"/>
              </a:rPr>
              <a:t>PHP et MySQL</a:t>
            </a:r>
            <a:endParaRPr lang="fr-FR" sz="4000" dirty="0">
              <a:latin typeface="Arial" panose="020B0604020202020204" pitchFamily="34" charset="0"/>
              <a:cs typeface="Arial" panose="020B0604020202020204" pitchFamily="34" charset="0"/>
            </a:endParaRPr>
          </a:p>
        </p:txBody>
      </p:sp>
      <p:sp>
        <p:nvSpPr>
          <p:cNvPr id="3" name="ZoneTexte 2"/>
          <p:cNvSpPr txBox="1"/>
          <p:nvPr/>
        </p:nvSpPr>
        <p:spPr>
          <a:xfrm>
            <a:off x="845128" y="1108363"/>
            <a:ext cx="9989127" cy="5539978"/>
          </a:xfrm>
          <a:prstGeom prst="rect">
            <a:avLst/>
          </a:prstGeom>
          <a:noFill/>
        </p:spPr>
        <p:txBody>
          <a:bodyPr wrap="square" rtlCol="0">
            <a:spAutoFit/>
          </a:bodyPr>
          <a:lstStyle/>
          <a:p>
            <a:r>
              <a:rPr lang="fr-FR" altLang="fr-FR" sz="2400" b="1" dirty="0">
                <a:solidFill>
                  <a:schemeClr val="accent1">
                    <a:lumMod val="40000"/>
                    <a:lumOff val="60000"/>
                  </a:schemeClr>
                </a:solidFill>
                <a:latin typeface="Arial" panose="020B0604020202020204" pitchFamily="34" charset="0"/>
                <a:cs typeface="Arial" panose="020B0604020202020204" pitchFamily="34" charset="0"/>
              </a:rPr>
              <a:t>MySQL</a:t>
            </a:r>
            <a:r>
              <a:rPr lang="fr-FR" altLang="fr-FR" sz="2400" dirty="0">
                <a:latin typeface="Arial" panose="020B0604020202020204" pitchFamily="34" charset="0"/>
                <a:cs typeface="Arial" panose="020B0604020202020204" pitchFamily="34" charset="0"/>
              </a:rPr>
              <a:t> est un </a:t>
            </a:r>
            <a:r>
              <a:rPr lang="fr-FR" altLang="fr-FR" sz="2400" dirty="0" smtClean="0">
                <a:latin typeface="Arial" panose="020B0604020202020204" pitchFamily="34" charset="0"/>
                <a:cs typeface="Arial" panose="020B0604020202020204" pitchFamily="34" charset="0"/>
              </a:rPr>
              <a:t>SGBD </a:t>
            </a:r>
            <a:r>
              <a:rPr lang="fr-FR" altLang="fr-FR" sz="2400" dirty="0">
                <a:latin typeface="Arial" panose="020B0604020202020204" pitchFamily="34" charset="0"/>
                <a:cs typeface="Arial" panose="020B0604020202020204" pitchFamily="34" charset="0"/>
              </a:rPr>
              <a:t>très prisé dans les environnements Linux/Apache</a:t>
            </a:r>
          </a:p>
          <a:p>
            <a:r>
              <a:rPr lang="fr-FR" altLang="fr-FR" sz="2400" dirty="0">
                <a:latin typeface="Arial" panose="020B0604020202020204" pitchFamily="34" charset="0"/>
                <a:cs typeface="Arial" panose="020B0604020202020204" pitchFamily="34" charset="0"/>
              </a:rPr>
              <a:t/>
            </a:r>
            <a:br>
              <a:rPr lang="fr-FR" altLang="fr-FR" sz="2400" dirty="0">
                <a:latin typeface="Arial" panose="020B0604020202020204" pitchFamily="34" charset="0"/>
                <a:cs typeface="Arial" panose="020B0604020202020204" pitchFamily="34" charset="0"/>
              </a:rPr>
            </a:br>
            <a:r>
              <a:rPr lang="fr-FR" altLang="fr-FR" sz="2400" b="1" dirty="0" smtClean="0">
                <a:solidFill>
                  <a:schemeClr val="accent1">
                    <a:lumMod val="40000"/>
                    <a:lumOff val="60000"/>
                  </a:schemeClr>
                </a:solidFill>
                <a:latin typeface="Arial" panose="020B0604020202020204" pitchFamily="34" charset="0"/>
                <a:cs typeface="Arial" panose="020B0604020202020204" pitchFamily="34" charset="0"/>
              </a:rPr>
              <a:t>MySQL</a:t>
            </a:r>
            <a:r>
              <a:rPr lang="fr-FR" altLang="fr-FR" sz="2400" dirty="0" smtClean="0">
                <a:latin typeface="Arial" panose="020B0604020202020204" pitchFamily="34" charset="0"/>
                <a:cs typeface="Arial" panose="020B0604020202020204" pitchFamily="34" charset="0"/>
              </a:rPr>
              <a:t> est très </a:t>
            </a:r>
            <a:r>
              <a:rPr lang="fr-FR" altLang="fr-FR" sz="2400" dirty="0">
                <a:latin typeface="Arial" panose="020B0604020202020204" pitchFamily="34" charset="0"/>
                <a:cs typeface="Arial" panose="020B0604020202020204" pitchFamily="34" charset="0"/>
              </a:rPr>
              <a:t>présent entre autres sur les sites </a:t>
            </a:r>
            <a:r>
              <a:rPr lang="fr-FR" altLang="fr-FR" sz="2400" dirty="0" smtClean="0">
                <a:latin typeface="Arial" panose="020B0604020202020204" pitchFamily="34" charset="0"/>
                <a:cs typeface="Arial" panose="020B0604020202020204" pitchFamily="34" charset="0"/>
              </a:rPr>
              <a:t>d'hébergement</a:t>
            </a:r>
            <a:br>
              <a:rPr lang="fr-FR" altLang="fr-FR" sz="2400" dirty="0" smtClean="0">
                <a:latin typeface="Arial" panose="020B0604020202020204" pitchFamily="34" charset="0"/>
                <a:cs typeface="Arial" panose="020B0604020202020204" pitchFamily="34" charset="0"/>
              </a:rPr>
            </a:br>
            <a:endParaRPr lang="fr-FR" altLang="fr-FR" sz="2400" dirty="0">
              <a:latin typeface="Arial" panose="020B0604020202020204" pitchFamily="34" charset="0"/>
              <a:cs typeface="Arial" panose="020B0604020202020204" pitchFamily="34" charset="0"/>
            </a:endParaRPr>
          </a:p>
          <a:p>
            <a:r>
              <a:rPr lang="fr-FR" altLang="fr-FR" sz="2400" b="1" dirty="0">
                <a:solidFill>
                  <a:schemeClr val="accent1">
                    <a:lumMod val="40000"/>
                    <a:lumOff val="60000"/>
                  </a:schemeClr>
                </a:solidFill>
                <a:latin typeface="Arial" panose="020B0604020202020204" pitchFamily="34" charset="0"/>
                <a:cs typeface="Arial" panose="020B0604020202020204" pitchFamily="34" charset="0"/>
              </a:rPr>
              <a:t>PHP</a:t>
            </a:r>
            <a:r>
              <a:rPr lang="fr-FR" altLang="fr-FR" sz="2400" dirty="0">
                <a:latin typeface="Arial" panose="020B0604020202020204" pitchFamily="34" charset="0"/>
                <a:cs typeface="Arial" panose="020B0604020202020204" pitchFamily="34" charset="0"/>
              </a:rPr>
              <a:t> offre 3 moyens d'accéder à une base de données </a:t>
            </a:r>
            <a:r>
              <a:rPr lang="fr-FR" altLang="fr-FR" sz="2400" b="1" dirty="0">
                <a:solidFill>
                  <a:schemeClr val="accent1">
                    <a:lumMod val="40000"/>
                    <a:lumOff val="60000"/>
                  </a:schemeClr>
                </a:solidFill>
                <a:latin typeface="Arial" panose="020B0604020202020204" pitchFamily="34" charset="0"/>
                <a:cs typeface="Arial" panose="020B0604020202020204" pitchFamily="34" charset="0"/>
              </a:rPr>
              <a:t>MySQL</a:t>
            </a:r>
            <a:r>
              <a:rPr lang="fr-FR" altLang="fr-FR" sz="2400" dirty="0">
                <a:latin typeface="Arial" panose="020B0604020202020204" pitchFamily="34" charset="0"/>
                <a:cs typeface="Arial" panose="020B0604020202020204" pitchFamily="34" charset="0"/>
              </a:rPr>
              <a:t> </a:t>
            </a:r>
            <a:r>
              <a:rPr lang="fr-FR" altLang="fr-FR" sz="2400" dirty="0" smtClean="0">
                <a:latin typeface="Arial" panose="020B0604020202020204" pitchFamily="34" charset="0"/>
                <a:cs typeface="Arial" panose="020B0604020202020204" pitchFamily="34" charset="0"/>
              </a:rPr>
              <a:t>:</a:t>
            </a:r>
            <a:br>
              <a:rPr lang="fr-FR" altLang="fr-FR" sz="2400" dirty="0" smtClean="0">
                <a:latin typeface="Arial" panose="020B0604020202020204" pitchFamily="34" charset="0"/>
                <a:cs typeface="Arial" panose="020B0604020202020204" pitchFamily="34" charset="0"/>
              </a:rPr>
            </a:br>
            <a:endParaRPr lang="fr-FR" altLang="fr-FR" sz="2400" dirty="0">
              <a:latin typeface="Arial" panose="020B0604020202020204" pitchFamily="34" charset="0"/>
              <a:cs typeface="Arial" panose="020B0604020202020204" pitchFamily="34" charset="0"/>
            </a:endParaRPr>
          </a:p>
          <a:p>
            <a:pPr lvl="1"/>
            <a:r>
              <a:rPr lang="fr-FR" altLang="fr-FR" sz="2400" dirty="0" smtClean="0">
                <a:latin typeface="Arial" panose="020B0604020202020204" pitchFamily="34" charset="0"/>
                <a:cs typeface="Arial" panose="020B0604020202020204" pitchFamily="34" charset="0"/>
              </a:rPr>
              <a:t>- Jeu </a:t>
            </a:r>
            <a:r>
              <a:rPr lang="fr-FR" altLang="fr-FR" sz="2400" dirty="0">
                <a:latin typeface="Arial" panose="020B0604020202020204" pitchFamily="34" charset="0"/>
                <a:cs typeface="Arial" panose="020B0604020202020204" pitchFamily="34" charset="0"/>
              </a:rPr>
              <a:t>d'instructions </a:t>
            </a:r>
            <a:r>
              <a:rPr lang="fr-FR" altLang="fr-FR" sz="2400" b="1" dirty="0">
                <a:solidFill>
                  <a:schemeClr val="bg1"/>
                </a:solidFill>
                <a:latin typeface="Arial" panose="020B0604020202020204" pitchFamily="34" charset="0"/>
                <a:cs typeface="Arial" panose="020B0604020202020204" pitchFamily="34" charset="0"/>
              </a:rPr>
              <a:t>mysql_xxx</a:t>
            </a:r>
            <a:r>
              <a:rPr lang="fr-FR" altLang="fr-FR" sz="2400" dirty="0">
                <a:latin typeface="Arial" panose="020B0604020202020204" pitchFamily="34" charset="0"/>
                <a:cs typeface="Arial" panose="020B0604020202020204" pitchFamily="34" charset="0"/>
              </a:rPr>
              <a:t>  historique mais déprécié (extension PHP</a:t>
            </a:r>
            <a:r>
              <a:rPr lang="fr-FR" altLang="fr-FR" sz="2400" dirty="0" smtClean="0">
                <a:latin typeface="Arial" panose="020B0604020202020204" pitchFamily="34" charset="0"/>
                <a:cs typeface="Arial" panose="020B0604020202020204" pitchFamily="34" charset="0"/>
              </a:rPr>
              <a:t>)</a:t>
            </a:r>
            <a:br>
              <a:rPr lang="fr-FR" altLang="fr-FR" sz="2400" dirty="0" smtClean="0">
                <a:latin typeface="Arial" panose="020B0604020202020204" pitchFamily="34" charset="0"/>
                <a:cs typeface="Arial" panose="020B0604020202020204" pitchFamily="34" charset="0"/>
              </a:rPr>
            </a:br>
            <a:endParaRPr lang="fr-FR" altLang="fr-FR" sz="2400" dirty="0">
              <a:latin typeface="Arial" panose="020B0604020202020204" pitchFamily="34" charset="0"/>
              <a:cs typeface="Arial" panose="020B0604020202020204" pitchFamily="34" charset="0"/>
            </a:endParaRPr>
          </a:p>
          <a:p>
            <a:pPr lvl="1"/>
            <a:r>
              <a:rPr lang="fr-FR" altLang="fr-FR" sz="2400" dirty="0" smtClean="0">
                <a:latin typeface="Arial" panose="020B0604020202020204" pitchFamily="34" charset="0"/>
                <a:cs typeface="Arial" panose="020B0604020202020204" pitchFamily="34" charset="0"/>
              </a:rPr>
              <a:t>- Jeu </a:t>
            </a:r>
            <a:r>
              <a:rPr lang="fr-FR" altLang="fr-FR" sz="2400" dirty="0">
                <a:latin typeface="Arial" panose="020B0604020202020204" pitchFamily="34" charset="0"/>
                <a:cs typeface="Arial" panose="020B0604020202020204" pitchFamily="34" charset="0"/>
              </a:rPr>
              <a:t>d'instructions </a:t>
            </a:r>
            <a:r>
              <a:rPr lang="fr-FR" altLang="fr-FR" sz="2400" b="1" dirty="0">
                <a:solidFill>
                  <a:schemeClr val="bg1"/>
                </a:solidFill>
                <a:latin typeface="Arial" panose="020B0604020202020204" pitchFamily="34" charset="0"/>
                <a:cs typeface="Arial" panose="020B0604020202020204" pitchFamily="34" charset="0"/>
              </a:rPr>
              <a:t>mysqli_xxx</a:t>
            </a:r>
            <a:r>
              <a:rPr lang="fr-FR" altLang="fr-FR" sz="2400" dirty="0">
                <a:latin typeface="Arial" panose="020B0604020202020204" pitchFamily="34" charset="0"/>
                <a:cs typeface="Arial" panose="020B0604020202020204" pitchFamily="34" charset="0"/>
              </a:rPr>
              <a:t> (extension PHP) et </a:t>
            </a:r>
            <a:r>
              <a:rPr lang="fr-FR" altLang="fr-FR" sz="2400" dirty="0" smtClean="0">
                <a:latin typeface="Arial" panose="020B0604020202020204" pitchFamily="34" charset="0"/>
                <a:cs typeface="Arial" panose="020B0604020202020204" pitchFamily="34" charset="0"/>
              </a:rPr>
              <a:t>les objets </a:t>
            </a:r>
            <a:r>
              <a:rPr lang="fr-FR" altLang="fr-FR" sz="2400" b="1" dirty="0">
                <a:solidFill>
                  <a:schemeClr val="accent1">
                    <a:lumMod val="40000"/>
                    <a:lumOff val="60000"/>
                  </a:schemeClr>
                </a:solidFill>
                <a:latin typeface="Arial" panose="020B0604020202020204" pitchFamily="34" charset="0"/>
                <a:cs typeface="Arial" panose="020B0604020202020204" pitchFamily="34" charset="0"/>
              </a:rPr>
              <a:t>MySQLi</a:t>
            </a:r>
            <a:r>
              <a:rPr lang="fr-FR" altLang="fr-FR" sz="2400" dirty="0">
                <a:latin typeface="Arial" panose="020B0604020202020204" pitchFamily="34" charset="0"/>
                <a:cs typeface="Arial" panose="020B0604020202020204" pitchFamily="34" charset="0"/>
              </a:rPr>
              <a:t>  </a:t>
            </a:r>
            <a:r>
              <a:rPr lang="fr-FR" altLang="fr-FR" sz="2400" dirty="0" smtClean="0">
                <a:latin typeface="Arial" panose="020B0604020202020204" pitchFamily="34" charset="0"/>
                <a:cs typeface="Arial" panose="020B0604020202020204" pitchFamily="34" charset="0"/>
              </a:rPr>
              <a:t>instanciables </a:t>
            </a:r>
            <a:r>
              <a:rPr lang="fr-FR" altLang="fr-FR" sz="2400" dirty="0">
                <a:latin typeface="Arial" panose="020B0604020202020204" pitchFamily="34" charset="0"/>
                <a:cs typeface="Arial" panose="020B0604020202020204" pitchFamily="34" charset="0"/>
              </a:rPr>
              <a:t>en PHP (maintenant déprécié</a:t>
            </a:r>
            <a:r>
              <a:rPr lang="fr-FR" altLang="fr-FR" sz="2400" dirty="0" smtClean="0">
                <a:latin typeface="Arial" panose="020B0604020202020204" pitchFamily="34" charset="0"/>
                <a:cs typeface="Arial" panose="020B0604020202020204" pitchFamily="34" charset="0"/>
              </a:rPr>
              <a:t>)</a:t>
            </a:r>
            <a:br>
              <a:rPr lang="fr-FR" altLang="fr-FR" sz="2400" dirty="0" smtClean="0">
                <a:latin typeface="Arial" panose="020B0604020202020204" pitchFamily="34" charset="0"/>
                <a:cs typeface="Arial" panose="020B0604020202020204" pitchFamily="34" charset="0"/>
              </a:rPr>
            </a:br>
            <a:endParaRPr lang="fr-FR" altLang="fr-FR" sz="2400" dirty="0">
              <a:latin typeface="Arial" panose="020B0604020202020204" pitchFamily="34" charset="0"/>
              <a:cs typeface="Arial" panose="020B0604020202020204" pitchFamily="34" charset="0"/>
            </a:endParaRPr>
          </a:p>
          <a:p>
            <a:pPr lvl="1"/>
            <a:r>
              <a:rPr lang="fr-FR" altLang="fr-FR" sz="2400" b="1" dirty="0" smtClean="0">
                <a:latin typeface="Arial" panose="020B0604020202020204" pitchFamily="34" charset="0"/>
                <a:cs typeface="Arial" panose="020B0604020202020204" pitchFamily="34" charset="0"/>
              </a:rPr>
              <a:t>- Framework </a:t>
            </a:r>
            <a:r>
              <a:rPr lang="fr-FR" altLang="fr-FR" sz="2400" b="1" dirty="0">
                <a:latin typeface="Arial" panose="020B0604020202020204" pitchFamily="34" charset="0"/>
                <a:cs typeface="Arial" panose="020B0604020202020204" pitchFamily="34" charset="0"/>
              </a:rPr>
              <a:t>orienté objet </a:t>
            </a:r>
            <a:r>
              <a:rPr lang="fr-FR" altLang="fr-FR" sz="2400" b="1" dirty="0">
                <a:solidFill>
                  <a:schemeClr val="bg1"/>
                </a:solidFill>
                <a:latin typeface="Arial" panose="020B0604020202020204" pitchFamily="34" charset="0"/>
                <a:cs typeface="Arial" panose="020B0604020202020204" pitchFamily="34" charset="0"/>
              </a:rPr>
              <a:t>PDO </a:t>
            </a:r>
            <a:r>
              <a:rPr lang="fr-FR" altLang="fr-FR" sz="2400" b="1" dirty="0">
                <a:latin typeface="Arial" panose="020B0604020202020204" pitchFamily="34" charset="0"/>
                <a:cs typeface="Arial" panose="020B0604020202020204" pitchFamily="34" charset="0"/>
              </a:rPr>
              <a:t>qui permet d'accéder à divers SGBD dont MySQL</a:t>
            </a:r>
          </a:p>
          <a:p>
            <a:endParaRPr lang="fr-FR" dirty="0"/>
          </a:p>
        </p:txBody>
      </p:sp>
    </p:spTree>
    <p:extLst>
      <p:ext uri="{BB962C8B-B14F-4D97-AF65-F5344CB8AC3E}">
        <p14:creationId xmlns:p14="http://schemas.microsoft.com/office/powerpoint/2010/main" val="16647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76272" y="332510"/>
            <a:ext cx="6635219" cy="651162"/>
          </a:xfrm>
        </p:spPr>
        <p:txBody>
          <a:bodyPr>
            <a:normAutofit/>
          </a:bodyPr>
          <a:lstStyle/>
          <a:p>
            <a:pPr algn="ctr"/>
            <a:r>
              <a:rPr lang="fr-FR" sz="4000" dirty="0" smtClean="0">
                <a:latin typeface="Arial" panose="020B0604020202020204" pitchFamily="34" charset="0"/>
                <a:cs typeface="Arial" panose="020B0604020202020204" pitchFamily="34" charset="0"/>
              </a:rPr>
              <a:t>La Classe PDO</a:t>
            </a:r>
            <a:endParaRPr lang="fr-FR" sz="4000" dirty="0">
              <a:latin typeface="Arial" panose="020B0604020202020204" pitchFamily="34" charset="0"/>
              <a:cs typeface="Arial" panose="020B0604020202020204" pitchFamily="34" charset="0"/>
            </a:endParaRPr>
          </a:p>
        </p:txBody>
      </p:sp>
      <p:sp>
        <p:nvSpPr>
          <p:cNvPr id="4" name="ZoneTexte 3"/>
          <p:cNvSpPr txBox="1"/>
          <p:nvPr/>
        </p:nvSpPr>
        <p:spPr>
          <a:xfrm>
            <a:off x="789396" y="1274616"/>
            <a:ext cx="10354854" cy="5170646"/>
          </a:xfrm>
          <a:prstGeom prst="rect">
            <a:avLst/>
          </a:prstGeom>
          <a:noFill/>
        </p:spPr>
        <p:txBody>
          <a:bodyPr wrap="square" rtlCol="0">
            <a:spAutoFit/>
          </a:bodyPr>
          <a:lstStyle/>
          <a:p>
            <a:r>
              <a:rPr lang="fr-FR" altLang="fr-FR" sz="2400" b="1" dirty="0">
                <a:solidFill>
                  <a:schemeClr val="bg1"/>
                </a:solidFill>
                <a:latin typeface="Arial" panose="020B0604020202020204" pitchFamily="34" charset="0"/>
                <a:cs typeface="Arial" panose="020B0604020202020204" pitchFamily="34" charset="0"/>
              </a:rPr>
              <a:t>PDO</a:t>
            </a:r>
            <a:r>
              <a:rPr lang="fr-FR" altLang="fr-FR" sz="2400" dirty="0">
                <a:latin typeface="Arial" panose="020B0604020202020204" pitchFamily="34" charset="0"/>
                <a:cs typeface="Arial" panose="020B0604020202020204" pitchFamily="34" charset="0"/>
              </a:rPr>
              <a:t> est un Framework (=ensemble de classes) destiné à prendre en charge toute la "</a:t>
            </a:r>
            <a:r>
              <a:rPr lang="fr-FR" altLang="fr-FR" sz="2400" i="1" dirty="0">
                <a:latin typeface="Arial" panose="020B0604020202020204" pitchFamily="34" charset="0"/>
                <a:cs typeface="Arial" panose="020B0604020202020204" pitchFamily="34" charset="0"/>
              </a:rPr>
              <a:t>quincaillerie</a:t>
            </a:r>
            <a:r>
              <a:rPr lang="fr-FR" altLang="fr-FR" sz="2400" dirty="0">
                <a:latin typeface="Arial" panose="020B0604020202020204" pitchFamily="34" charset="0"/>
                <a:cs typeface="Arial" panose="020B0604020202020204" pitchFamily="34" charset="0"/>
              </a:rPr>
              <a:t>" nécessaire pour accéder en PHP à une base de données </a:t>
            </a:r>
            <a:r>
              <a:rPr lang="fr-FR" altLang="fr-FR" sz="2400" dirty="0" smtClean="0">
                <a:latin typeface="Arial" panose="020B0604020202020204" pitchFamily="34" charset="0"/>
                <a:cs typeface="Arial" panose="020B0604020202020204" pitchFamily="34" charset="0"/>
              </a:rPr>
              <a:t/>
            </a:r>
            <a:br>
              <a:rPr lang="fr-FR" altLang="fr-FR" sz="2400" dirty="0" smtClean="0">
                <a:latin typeface="Arial" panose="020B0604020202020204" pitchFamily="34" charset="0"/>
                <a:cs typeface="Arial" panose="020B0604020202020204" pitchFamily="34" charset="0"/>
              </a:rPr>
            </a:br>
            <a:endParaRPr lang="fr-FR" altLang="fr-FR" sz="2400" dirty="0">
              <a:latin typeface="Arial" panose="020B0604020202020204" pitchFamily="34" charset="0"/>
              <a:cs typeface="Arial" panose="020B0604020202020204" pitchFamily="34" charset="0"/>
            </a:endParaRPr>
          </a:p>
          <a:p>
            <a:pPr lvl="1"/>
            <a:r>
              <a:rPr lang="fr-FR" altLang="fr-FR" sz="2400" dirty="0" smtClean="0">
                <a:latin typeface="Arial" panose="020B0604020202020204" pitchFamily="34" charset="0"/>
                <a:cs typeface="Arial" panose="020B0604020202020204" pitchFamily="34" charset="0"/>
              </a:rPr>
              <a:t>- Permet </a:t>
            </a:r>
            <a:r>
              <a:rPr lang="fr-FR" altLang="fr-FR" sz="2400" dirty="0">
                <a:latin typeface="Arial" panose="020B0604020202020204" pitchFamily="34" charset="0"/>
                <a:cs typeface="Arial" panose="020B0604020202020204" pitchFamily="34" charset="0"/>
              </a:rPr>
              <a:t>de faire abstraction du SGBD réellement mis en </a:t>
            </a:r>
            <a:r>
              <a:rPr lang="fr-FR" altLang="fr-FR" sz="2400" dirty="0" smtClean="0">
                <a:latin typeface="Arial" panose="020B0604020202020204" pitchFamily="34" charset="0"/>
                <a:cs typeface="Arial" panose="020B0604020202020204" pitchFamily="34" charset="0"/>
              </a:rPr>
              <a:t>œuvre </a:t>
            </a:r>
          </a:p>
          <a:p>
            <a:pPr lvl="1"/>
            <a:endParaRPr lang="fr-FR" altLang="fr-FR" sz="2400" dirty="0">
              <a:latin typeface="Arial" panose="020B0604020202020204" pitchFamily="34" charset="0"/>
              <a:cs typeface="Arial" panose="020B0604020202020204" pitchFamily="34" charset="0"/>
            </a:endParaRPr>
          </a:p>
          <a:p>
            <a:pPr lvl="1"/>
            <a:r>
              <a:rPr lang="fr-FR" altLang="fr-FR" sz="2400" dirty="0" smtClean="0">
                <a:latin typeface="Arial" panose="020B0604020202020204" pitchFamily="34" charset="0"/>
                <a:cs typeface="Arial" panose="020B0604020202020204" pitchFamily="34" charset="0"/>
              </a:rPr>
              <a:t>- Favorise </a:t>
            </a:r>
            <a:r>
              <a:rPr lang="fr-FR" altLang="fr-FR" sz="2400" dirty="0">
                <a:latin typeface="Arial" panose="020B0604020202020204" pitchFamily="34" charset="0"/>
                <a:cs typeface="Arial" panose="020B0604020202020204" pitchFamily="34" charset="0"/>
              </a:rPr>
              <a:t>l'évolution de </a:t>
            </a:r>
            <a:r>
              <a:rPr lang="fr-FR" altLang="fr-FR" sz="2400" dirty="0" smtClean="0">
                <a:latin typeface="Arial" panose="020B0604020202020204" pitchFamily="34" charset="0"/>
                <a:cs typeface="Arial" panose="020B0604020202020204" pitchFamily="34" charset="0"/>
              </a:rPr>
              <a:t>l'application </a:t>
            </a:r>
          </a:p>
          <a:p>
            <a:pPr lvl="1"/>
            <a:r>
              <a:rPr lang="fr-FR" altLang="fr-FR" sz="2400" dirty="0" smtClean="0">
                <a:latin typeface="Arial" panose="020B0604020202020204" pitchFamily="34" charset="0"/>
                <a:cs typeface="Arial" panose="020B0604020202020204" pitchFamily="34" charset="0"/>
              </a:rPr>
              <a:t/>
            </a:r>
            <a:br>
              <a:rPr lang="fr-FR" altLang="fr-FR" sz="2400" dirty="0" smtClean="0">
                <a:latin typeface="Arial" panose="020B0604020202020204" pitchFamily="34" charset="0"/>
                <a:cs typeface="Arial" panose="020B0604020202020204" pitchFamily="34" charset="0"/>
              </a:rPr>
            </a:br>
            <a:r>
              <a:rPr lang="fr-FR" altLang="fr-FR" sz="2400" dirty="0" smtClean="0">
                <a:latin typeface="Arial" panose="020B0604020202020204" pitchFamily="34" charset="0"/>
                <a:cs typeface="Arial" panose="020B0604020202020204" pitchFamily="34" charset="0"/>
              </a:rPr>
              <a:t>- Orienté objet </a:t>
            </a:r>
          </a:p>
          <a:p>
            <a:pPr lvl="1"/>
            <a:endParaRPr lang="fr-FR" altLang="fr-FR" sz="2400" dirty="0">
              <a:latin typeface="Arial" panose="020B0604020202020204" pitchFamily="34" charset="0"/>
              <a:cs typeface="Arial" panose="020B0604020202020204" pitchFamily="34" charset="0"/>
            </a:endParaRPr>
          </a:p>
          <a:p>
            <a:pPr lvl="1"/>
            <a:r>
              <a:rPr lang="fr-FR" altLang="fr-FR" sz="2400" dirty="0" smtClean="0">
                <a:latin typeface="Arial" panose="020B0604020202020204" pitchFamily="34" charset="0"/>
                <a:cs typeface="Arial" panose="020B0604020202020204" pitchFamily="34" charset="0"/>
              </a:rPr>
              <a:t>- Supporte </a:t>
            </a:r>
            <a:r>
              <a:rPr lang="fr-FR" altLang="fr-FR" sz="2400" dirty="0">
                <a:latin typeface="Arial" panose="020B0604020202020204" pitchFamily="34" charset="0"/>
                <a:cs typeface="Arial" panose="020B0604020202020204" pitchFamily="34" charset="0"/>
              </a:rPr>
              <a:t>les requêtes ‘</a:t>
            </a:r>
            <a:r>
              <a:rPr lang="fr-FR" altLang="fr-FR" sz="2400" b="1" dirty="0">
                <a:solidFill>
                  <a:schemeClr val="accent1">
                    <a:lumMod val="40000"/>
                    <a:lumOff val="60000"/>
                  </a:schemeClr>
                </a:solidFill>
                <a:latin typeface="Arial" panose="020B0604020202020204" pitchFamily="34" charset="0"/>
                <a:cs typeface="Arial" panose="020B0604020202020204" pitchFamily="34" charset="0"/>
              </a:rPr>
              <a:t>préparées</a:t>
            </a:r>
            <a:r>
              <a:rPr lang="fr-FR" altLang="fr-FR" sz="2400" dirty="0">
                <a:latin typeface="Arial" panose="020B0604020202020204" pitchFamily="34" charset="0"/>
                <a:cs typeface="Arial" panose="020B0604020202020204" pitchFamily="34" charset="0"/>
              </a:rPr>
              <a:t>’ qui réalisent automatiquement les concaténations périlleuses des libellés de requêtes </a:t>
            </a:r>
            <a:r>
              <a:rPr lang="fr-FR" altLang="fr-FR" sz="2400" dirty="0" smtClean="0">
                <a:latin typeface="Arial" panose="020B0604020202020204" pitchFamily="34" charset="0"/>
                <a:cs typeface="Arial" panose="020B0604020202020204" pitchFamily="34" charset="0"/>
              </a:rPr>
              <a:t>SQL (permet de lutter contre les </a:t>
            </a:r>
            <a:r>
              <a:rPr lang="fr-FR" altLang="fr-FR" sz="2400" b="1" dirty="0" smtClean="0">
                <a:solidFill>
                  <a:schemeClr val="bg1"/>
                </a:solidFill>
                <a:latin typeface="Arial" panose="020B0604020202020204" pitchFamily="34" charset="0"/>
                <a:cs typeface="Arial" panose="020B0604020202020204" pitchFamily="34" charset="0"/>
              </a:rPr>
              <a:t>injections SQL</a:t>
            </a:r>
            <a:r>
              <a:rPr lang="fr-FR" altLang="fr-FR" sz="2400" dirty="0" smtClean="0">
                <a:latin typeface="Arial" panose="020B0604020202020204" pitchFamily="34" charset="0"/>
                <a:cs typeface="Arial" panose="020B0604020202020204" pitchFamily="34" charset="0"/>
              </a:rPr>
              <a:t>)</a:t>
            </a:r>
            <a:endParaRPr lang="fr-FR" altLang="fr-FR" sz="2400" dirty="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3785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74490" y="235528"/>
            <a:ext cx="8491728" cy="651162"/>
          </a:xfrm>
        </p:spPr>
        <p:txBody>
          <a:bodyPr>
            <a:normAutofit/>
          </a:bodyPr>
          <a:lstStyle/>
          <a:p>
            <a:pPr algn="ctr"/>
            <a:r>
              <a:rPr lang="fr-FR" sz="4000" dirty="0" smtClean="0">
                <a:latin typeface="Arial" panose="020B0604020202020204" pitchFamily="34" charset="0"/>
                <a:cs typeface="Arial" panose="020B0604020202020204" pitchFamily="34" charset="0"/>
              </a:rPr>
              <a:t>Se connecter à une Base MySQL</a:t>
            </a:r>
            <a:endParaRPr lang="fr-FR" sz="4000" dirty="0">
              <a:latin typeface="Arial" panose="020B0604020202020204" pitchFamily="34" charset="0"/>
              <a:cs typeface="Arial" panose="020B0604020202020204" pitchFamily="34" charset="0"/>
            </a:endParaRPr>
          </a:p>
        </p:txBody>
      </p:sp>
      <p:sp>
        <p:nvSpPr>
          <p:cNvPr id="3" name="ZoneTexte 2"/>
          <p:cNvSpPr txBox="1"/>
          <p:nvPr/>
        </p:nvSpPr>
        <p:spPr>
          <a:xfrm>
            <a:off x="692293" y="1011382"/>
            <a:ext cx="10266218" cy="5293757"/>
          </a:xfrm>
          <a:prstGeom prst="rect">
            <a:avLst/>
          </a:prstGeom>
          <a:noFill/>
        </p:spPr>
        <p:txBody>
          <a:bodyPr wrap="square" rtlCol="0">
            <a:spAutoFit/>
          </a:bodyPr>
          <a:lstStyle/>
          <a:p>
            <a:pPr>
              <a:defRPr/>
            </a:pPr>
            <a:r>
              <a:rPr lang="fr-FR" sz="2000" dirty="0">
                <a:latin typeface="Arial" panose="020B0604020202020204" pitchFamily="34" charset="0"/>
                <a:cs typeface="Arial" panose="020B0604020202020204" pitchFamily="34" charset="0"/>
              </a:rPr>
              <a:t>L’essentiel </a:t>
            </a:r>
            <a:r>
              <a:rPr lang="fr-FR" sz="2000" dirty="0" smtClean="0">
                <a:latin typeface="Arial" panose="020B0604020202020204" pitchFamily="34" charset="0"/>
                <a:cs typeface="Arial" panose="020B0604020202020204" pitchFamily="34" charset="0"/>
              </a:rPr>
              <a:t>:</a:t>
            </a:r>
            <a:br>
              <a:rPr lang="fr-FR" sz="2000" dirty="0" smtClean="0">
                <a:latin typeface="Arial" panose="020B0604020202020204" pitchFamily="34" charset="0"/>
                <a:cs typeface="Arial" panose="020B0604020202020204" pitchFamily="34" charset="0"/>
              </a:rPr>
            </a:br>
            <a:endParaRPr lang="fr-FR" sz="2000" dirty="0">
              <a:latin typeface="Arial" panose="020B0604020202020204" pitchFamily="34" charset="0"/>
              <a:cs typeface="Arial" panose="020B0604020202020204" pitchFamily="34" charset="0"/>
            </a:endParaRPr>
          </a:p>
          <a:p>
            <a:pPr>
              <a:buFont typeface="Wingdings" pitchFamily="2" charset="2"/>
              <a:buNone/>
              <a:defRPr/>
            </a:pPr>
            <a:endParaRPr lang="fr-FR" sz="2000" dirty="0" smtClean="0">
              <a:latin typeface="Arial" panose="020B0604020202020204" pitchFamily="34" charset="0"/>
              <a:cs typeface="Arial" panose="020B0604020202020204" pitchFamily="34" charset="0"/>
            </a:endParaRPr>
          </a:p>
          <a:p>
            <a:pPr>
              <a:buFont typeface="Wingdings" pitchFamily="2" charset="2"/>
              <a:buNone/>
              <a:defRPr/>
            </a:pPr>
            <a:endParaRPr lang="fr-FR" sz="2000" dirty="0">
              <a:latin typeface="Arial" panose="020B0604020202020204" pitchFamily="34" charset="0"/>
              <a:cs typeface="Arial" panose="020B0604020202020204" pitchFamily="34" charset="0"/>
            </a:endParaRPr>
          </a:p>
          <a:p>
            <a:pPr>
              <a:buFont typeface="Wingdings" pitchFamily="2" charset="2"/>
              <a:buNone/>
              <a:defRPr/>
            </a:pPr>
            <a:endParaRPr lang="fr-FR" sz="2000" dirty="0" smtClean="0">
              <a:latin typeface="Arial" panose="020B0604020202020204" pitchFamily="34" charset="0"/>
              <a:cs typeface="Arial" panose="020B0604020202020204" pitchFamily="34" charset="0"/>
            </a:endParaRPr>
          </a:p>
          <a:p>
            <a:pPr>
              <a:buFont typeface="Wingdings" pitchFamily="2" charset="2"/>
              <a:buNone/>
              <a:defRPr/>
            </a:pPr>
            <a:endParaRPr lang="fr-FR" sz="2000" dirty="0">
              <a:latin typeface="Arial" panose="020B0604020202020204" pitchFamily="34" charset="0"/>
              <a:cs typeface="Arial" panose="020B0604020202020204" pitchFamily="34" charset="0"/>
            </a:endParaRPr>
          </a:p>
          <a:p>
            <a:pPr>
              <a:buFont typeface="Wingdings" pitchFamily="2" charset="2"/>
              <a:buNone/>
              <a:defRPr/>
            </a:pPr>
            <a:endParaRPr lang="fr-FR" sz="2000" dirty="0" smtClean="0">
              <a:latin typeface="Arial" panose="020B0604020202020204" pitchFamily="34" charset="0"/>
              <a:cs typeface="Arial" panose="020B0604020202020204" pitchFamily="34" charset="0"/>
            </a:endParaRPr>
          </a:p>
          <a:p>
            <a:pPr>
              <a:buFont typeface="Wingdings" pitchFamily="2" charset="2"/>
              <a:buNone/>
              <a:defRPr/>
            </a:pPr>
            <a:endParaRPr lang="fr-FR" sz="2000" dirty="0">
              <a:latin typeface="Arial" panose="020B0604020202020204" pitchFamily="34" charset="0"/>
              <a:cs typeface="Arial" panose="020B0604020202020204" pitchFamily="34" charset="0"/>
            </a:endParaRPr>
          </a:p>
          <a:p>
            <a:pPr>
              <a:defRPr/>
            </a:pPr>
            <a:endParaRPr lang="fr-FR" sz="2000" dirty="0" smtClean="0">
              <a:latin typeface="Arial" panose="020B0604020202020204" pitchFamily="34" charset="0"/>
              <a:cs typeface="Arial" panose="020B0604020202020204" pitchFamily="34" charset="0"/>
            </a:endParaRPr>
          </a:p>
          <a:p>
            <a:pPr>
              <a:defRPr/>
            </a:pPr>
            <a:r>
              <a:rPr lang="fr-FR" sz="2000" dirty="0" smtClean="0">
                <a:latin typeface="Arial" panose="020B0604020202020204" pitchFamily="34" charset="0"/>
                <a:cs typeface="Arial" panose="020B0604020202020204" pitchFamily="34" charset="0"/>
              </a:rPr>
              <a:t>Le premier</a:t>
            </a:r>
            <a:r>
              <a:rPr lang="fr-FR" sz="2000" dirty="0" smtClean="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paramètre permet de préciser les modalités de fonctionnement en cas </a:t>
            </a:r>
            <a:r>
              <a:rPr lang="fr-FR" sz="2000" dirty="0" smtClean="0">
                <a:latin typeface="Arial" panose="020B0604020202020204" pitchFamily="34" charset="0"/>
                <a:cs typeface="Arial" panose="020B0604020202020204" pitchFamily="34" charset="0"/>
              </a:rPr>
              <a:t>d’erreur à la connexion, il permet une levée d’exception :</a:t>
            </a:r>
            <a:endParaRPr lang="fr-FR" sz="2000" dirty="0">
              <a:latin typeface="Arial" panose="020B0604020202020204" pitchFamily="34" charset="0"/>
              <a:cs typeface="Arial" panose="020B0604020202020204" pitchFamily="34" charset="0"/>
            </a:endParaRPr>
          </a:p>
          <a:p>
            <a:pPr>
              <a:spcBef>
                <a:spcPts val="0"/>
              </a:spcBef>
              <a:defRPr/>
            </a:pPr>
            <a:r>
              <a:rPr lang="fr-FR" sz="2000" b="1" dirty="0" smtClean="0">
                <a:solidFill>
                  <a:schemeClr val="bg1"/>
                </a:solidFill>
                <a:latin typeface="Arial" panose="020B0604020202020204" pitchFamily="34" charset="0"/>
                <a:cs typeface="Arial" panose="020B0604020202020204" pitchFamily="34" charset="0"/>
              </a:rPr>
              <a:t>PDO</a:t>
            </a:r>
            <a:r>
              <a:rPr lang="fr-FR" sz="2000" b="1" dirty="0">
                <a:solidFill>
                  <a:schemeClr val="bg1"/>
                </a:solidFill>
                <a:latin typeface="Arial" panose="020B0604020202020204" pitchFamily="34" charset="0"/>
                <a:cs typeface="Arial" panose="020B0604020202020204" pitchFamily="34" charset="0"/>
              </a:rPr>
              <a:t>::ATTR_ERRMODE=&gt; PDO::</a:t>
            </a:r>
            <a:r>
              <a:rPr lang="fr-FR" sz="2000" b="1" dirty="0" smtClean="0">
                <a:solidFill>
                  <a:schemeClr val="bg1"/>
                </a:solidFill>
                <a:latin typeface="Arial" panose="020B0604020202020204" pitchFamily="34" charset="0"/>
                <a:cs typeface="Arial" panose="020B0604020202020204" pitchFamily="34" charset="0"/>
              </a:rPr>
              <a:t>ERRMODE_EXCEPTION</a:t>
            </a:r>
          </a:p>
          <a:p>
            <a:pPr>
              <a:spcBef>
                <a:spcPts val="0"/>
              </a:spcBef>
              <a:defRPr/>
            </a:pPr>
            <a:endParaRPr lang="fr-FR" sz="2000" b="1" dirty="0">
              <a:solidFill>
                <a:schemeClr val="bg1"/>
              </a:solidFill>
              <a:latin typeface="Arial" panose="020B0604020202020204" pitchFamily="34" charset="0"/>
              <a:cs typeface="Arial" panose="020B0604020202020204" pitchFamily="34" charset="0"/>
            </a:endParaRPr>
          </a:p>
          <a:p>
            <a:pPr>
              <a:spcBef>
                <a:spcPts val="0"/>
              </a:spcBef>
              <a:defRPr/>
            </a:pPr>
            <a:r>
              <a:rPr lang="fr-FR" sz="2000" dirty="0" smtClean="0">
                <a:latin typeface="Arial" panose="020B0604020202020204" pitchFamily="34" charset="0"/>
                <a:cs typeface="Arial" panose="020B0604020202020204" pitchFamily="34" charset="0"/>
              </a:rPr>
              <a:t>Le deuxième paramètre permet de gérer les problèmes d’accentuation entre le script PHP et le SGBD</a:t>
            </a:r>
          </a:p>
          <a:p>
            <a:pPr>
              <a:defRPr/>
            </a:pPr>
            <a:r>
              <a:rPr lang="en-US" sz="2000" b="1" dirty="0">
                <a:solidFill>
                  <a:schemeClr val="bg1"/>
                </a:solidFill>
                <a:latin typeface="Arial" panose="020B0604020202020204" pitchFamily="34" charset="0"/>
                <a:cs typeface="Arial" panose="020B0604020202020204" pitchFamily="34" charset="0"/>
              </a:rPr>
              <a:t>PDO::MYSQL_ATTR_INIT_COMMAND =&gt; 'SET NAMES utf8'</a:t>
            </a:r>
          </a:p>
          <a:p>
            <a:pPr>
              <a:spcBef>
                <a:spcPts val="0"/>
              </a:spcBef>
              <a:defRPr/>
            </a:pPr>
            <a:r>
              <a:rPr lang="fr-FR" sz="2000" dirty="0" smtClean="0">
                <a:latin typeface="Arial" panose="020B0604020202020204" pitchFamily="34" charset="0"/>
                <a:cs typeface="Arial" panose="020B0604020202020204" pitchFamily="34" charset="0"/>
              </a:rPr>
              <a:t>Il peut être remplacé par le paramètre </a:t>
            </a:r>
            <a:r>
              <a:rPr lang="fr-FR" sz="2000" b="1" dirty="0" smtClean="0">
                <a:latin typeface="Arial" panose="020B0604020202020204" pitchFamily="34" charset="0"/>
                <a:cs typeface="Arial" panose="020B0604020202020204" pitchFamily="34" charset="0"/>
              </a:rPr>
              <a:t>charset=utf8</a:t>
            </a:r>
            <a:r>
              <a:rPr lang="fr-FR" sz="2000" dirty="0" smtClean="0">
                <a:latin typeface="Arial" panose="020B0604020202020204" pitchFamily="34" charset="0"/>
                <a:cs typeface="Arial" panose="020B0604020202020204" pitchFamily="34" charset="0"/>
              </a:rPr>
              <a:t> dans l’objet </a:t>
            </a:r>
            <a:r>
              <a:rPr lang="fr-FR" sz="2000" b="1" dirty="0" smtClean="0">
                <a:solidFill>
                  <a:schemeClr val="accent5">
                    <a:lumMod val="60000"/>
                    <a:lumOff val="40000"/>
                  </a:schemeClr>
                </a:solidFill>
                <a:latin typeface="Arial" panose="020B0604020202020204" pitchFamily="34" charset="0"/>
                <a:cs typeface="Arial" panose="020B0604020202020204" pitchFamily="34" charset="0"/>
              </a:rPr>
              <a:t>$dsn</a:t>
            </a:r>
            <a:r>
              <a:rPr lang="fr-FR" sz="2000" dirty="0" smtClean="0">
                <a:latin typeface="Arial" panose="020B0604020202020204" pitchFamily="34" charset="0"/>
                <a:cs typeface="Arial" panose="020B0604020202020204" pitchFamily="34" charset="0"/>
              </a:rPr>
              <a:t>.</a:t>
            </a:r>
            <a:endParaRPr lang="fr-FR" sz="2000"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68" y="1482437"/>
            <a:ext cx="9690468" cy="2161310"/>
          </a:xfrm>
          <a:prstGeom prst="rect">
            <a:avLst/>
          </a:prstGeom>
        </p:spPr>
      </p:pic>
    </p:spTree>
    <p:extLst>
      <p:ext uri="{BB962C8B-B14F-4D97-AF65-F5344CB8AC3E}">
        <p14:creationId xmlns:p14="http://schemas.microsoft.com/office/powerpoint/2010/main" val="119347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74490" y="235528"/>
            <a:ext cx="8491728" cy="651162"/>
          </a:xfrm>
        </p:spPr>
        <p:txBody>
          <a:bodyPr>
            <a:normAutofit/>
          </a:bodyPr>
          <a:lstStyle/>
          <a:p>
            <a:pPr algn="ctr"/>
            <a:r>
              <a:rPr lang="fr-FR" sz="4000" dirty="0" smtClean="0">
                <a:latin typeface="Arial" panose="020B0604020202020204" pitchFamily="34" charset="0"/>
                <a:cs typeface="Arial" panose="020B0604020202020204" pitchFamily="34" charset="0"/>
              </a:rPr>
              <a:t>Se connecter à une Base MySQL …</a:t>
            </a:r>
            <a:endParaRPr lang="fr-FR" sz="4000" dirty="0">
              <a:latin typeface="Arial" panose="020B0604020202020204" pitchFamily="34" charset="0"/>
              <a:cs typeface="Arial" panose="020B0604020202020204" pitchFamily="34" charset="0"/>
            </a:endParaRPr>
          </a:p>
        </p:txBody>
      </p:sp>
      <p:sp>
        <p:nvSpPr>
          <p:cNvPr id="4" name="ZoneTexte 3"/>
          <p:cNvSpPr txBox="1"/>
          <p:nvPr/>
        </p:nvSpPr>
        <p:spPr>
          <a:xfrm>
            <a:off x="1108364" y="1316182"/>
            <a:ext cx="9836727" cy="461665"/>
          </a:xfrm>
          <a:prstGeom prst="rect">
            <a:avLst/>
          </a:prstGeom>
          <a:noFill/>
        </p:spPr>
        <p:txBody>
          <a:bodyPr wrap="square" rtlCol="0">
            <a:spAutoFit/>
          </a:bodyPr>
          <a:lstStyle/>
          <a:p>
            <a:pPr>
              <a:defRPr/>
            </a:pPr>
            <a:r>
              <a:rPr lang="fr-FR" sz="2400" dirty="0">
                <a:latin typeface="Arial" panose="020B0604020202020204" pitchFamily="34" charset="0"/>
                <a:cs typeface="Arial" panose="020B0604020202020204" pitchFamily="34" charset="0"/>
              </a:rPr>
              <a:t>Ou encore avec gestion d'erreur </a:t>
            </a:r>
            <a:r>
              <a:rPr lang="fr-FR" sz="2400" dirty="0" smtClean="0">
                <a:latin typeface="Arial" panose="020B0604020202020204" pitchFamily="34" charset="0"/>
                <a:cs typeface="Arial" panose="020B0604020202020204" pitchFamily="34" charset="0"/>
              </a:rPr>
              <a:t>:</a:t>
            </a:r>
            <a:endParaRPr lang="fr-FR" sz="2400" dirty="0">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64" y="2207339"/>
            <a:ext cx="9674867" cy="3454112"/>
          </a:xfrm>
          <a:prstGeom prst="rect">
            <a:avLst/>
          </a:prstGeom>
        </p:spPr>
      </p:pic>
    </p:spTree>
    <p:extLst>
      <p:ext uri="{BB962C8B-B14F-4D97-AF65-F5344CB8AC3E}">
        <p14:creationId xmlns:p14="http://schemas.microsoft.com/office/powerpoint/2010/main" val="2791522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653038" cy="665017"/>
          </a:xfrm>
        </p:spPr>
        <p:txBody>
          <a:bodyPr>
            <a:normAutofit/>
          </a:bodyPr>
          <a:lstStyle/>
          <a:p>
            <a:pPr algn="ctr"/>
            <a:r>
              <a:rPr lang="fr-FR" sz="3600" dirty="0" smtClean="0">
                <a:latin typeface="Arial" panose="020B0604020202020204" pitchFamily="34" charset="0"/>
                <a:cs typeface="Arial" panose="020B0604020202020204" pitchFamily="34" charset="0"/>
              </a:rPr>
              <a:t>PDO : Extraction de données (requête SQL Select)</a:t>
            </a:r>
            <a:endParaRPr lang="fr-FR" sz="3600" dirty="0">
              <a:latin typeface="Arial" panose="020B0604020202020204" pitchFamily="34" charset="0"/>
              <a:cs typeface="Arial" panose="020B0604020202020204" pitchFamily="34" charset="0"/>
            </a:endParaRPr>
          </a:p>
        </p:txBody>
      </p:sp>
      <p:sp>
        <p:nvSpPr>
          <p:cNvPr id="3" name="ZoneTexte 2"/>
          <p:cNvSpPr txBox="1"/>
          <p:nvPr/>
        </p:nvSpPr>
        <p:spPr>
          <a:xfrm>
            <a:off x="734844" y="845126"/>
            <a:ext cx="10002429" cy="5539978"/>
          </a:xfrm>
          <a:prstGeom prst="rect">
            <a:avLst/>
          </a:prstGeom>
          <a:noFill/>
        </p:spPr>
        <p:txBody>
          <a:bodyPr wrap="square" rtlCol="0">
            <a:spAutoFit/>
          </a:bodyPr>
          <a:lstStyle/>
          <a:p>
            <a:pPr>
              <a:buFont typeface="Wingdings" pitchFamily="2" charset="2"/>
              <a:buNone/>
              <a:defRPr/>
            </a:pPr>
            <a:r>
              <a:rPr lang="fr-FR" sz="2400" dirty="0">
                <a:latin typeface="Arial" panose="020B0604020202020204" pitchFamily="34" charset="0"/>
                <a:cs typeface="Arial" panose="020B0604020202020204" pitchFamily="34" charset="0"/>
              </a:rPr>
              <a:t>L’essentiel </a:t>
            </a:r>
            <a:r>
              <a:rPr lang="fr-FR" sz="2400" dirty="0" smtClean="0">
                <a:latin typeface="Arial" panose="020B0604020202020204" pitchFamily="34" charset="0"/>
                <a:cs typeface="Arial" panose="020B0604020202020204" pitchFamily="34" charset="0"/>
              </a:rPr>
              <a:t>:</a:t>
            </a:r>
            <a:br>
              <a:rPr lang="fr-FR" sz="2400" dirty="0" smtClean="0">
                <a:latin typeface="Arial" panose="020B0604020202020204" pitchFamily="34" charset="0"/>
                <a:cs typeface="Arial" panose="020B0604020202020204" pitchFamily="34" charset="0"/>
              </a:rPr>
            </a:br>
            <a:endParaRPr lang="fr-FR" sz="2400" dirty="0">
              <a:latin typeface="Arial" panose="020B0604020202020204" pitchFamily="34" charset="0"/>
              <a:cs typeface="Arial" panose="020B0604020202020204" pitchFamily="34" charset="0"/>
            </a:endParaRPr>
          </a:p>
          <a:p>
            <a:pPr>
              <a:defRPr/>
            </a:pPr>
            <a:endParaRPr lang="fr-FR" sz="2400" dirty="0" smtClean="0">
              <a:latin typeface="Arial" panose="020B0604020202020204" pitchFamily="34" charset="0"/>
              <a:cs typeface="Arial" panose="020B0604020202020204" pitchFamily="34" charset="0"/>
            </a:endParaRPr>
          </a:p>
          <a:p>
            <a:pPr>
              <a:defRPr/>
            </a:pPr>
            <a:endParaRPr lang="fr-FR" sz="2400" dirty="0">
              <a:latin typeface="Arial" panose="020B0604020202020204" pitchFamily="34" charset="0"/>
              <a:cs typeface="Arial" panose="020B0604020202020204" pitchFamily="34" charset="0"/>
            </a:endParaRPr>
          </a:p>
          <a:p>
            <a:pPr>
              <a:defRPr/>
            </a:pPr>
            <a:endParaRPr lang="fr-FR" sz="2400" dirty="0" smtClean="0">
              <a:latin typeface="Arial" panose="020B0604020202020204" pitchFamily="34" charset="0"/>
              <a:cs typeface="Arial" panose="020B0604020202020204" pitchFamily="34" charset="0"/>
            </a:endParaRPr>
          </a:p>
          <a:p>
            <a:pPr>
              <a:defRPr/>
            </a:pPr>
            <a:endParaRPr lang="fr-FR" sz="2400" dirty="0" smtClean="0">
              <a:latin typeface="Arial" panose="020B0604020202020204" pitchFamily="34" charset="0"/>
              <a:cs typeface="Arial" panose="020B0604020202020204" pitchFamily="34" charset="0"/>
            </a:endParaRPr>
          </a:p>
          <a:p>
            <a:pPr>
              <a:defRPr/>
            </a:pPr>
            <a:r>
              <a:rPr lang="fr-FR" sz="2400" dirty="0" smtClean="0">
                <a:latin typeface="Arial" panose="020B0604020202020204" pitchFamily="34" charset="0"/>
                <a:cs typeface="Arial" panose="020B0604020202020204" pitchFamily="34" charset="0"/>
              </a:rPr>
              <a:t>Ou :</a:t>
            </a:r>
          </a:p>
          <a:p>
            <a:pPr>
              <a:defRPr/>
            </a:pPr>
            <a:endParaRPr lang="fr-FR" sz="2400" dirty="0" smtClean="0">
              <a:latin typeface="Arial" panose="020B0604020202020204" pitchFamily="34" charset="0"/>
              <a:cs typeface="Arial" panose="020B0604020202020204" pitchFamily="34" charset="0"/>
            </a:endParaRPr>
          </a:p>
          <a:p>
            <a:pPr>
              <a:defRPr/>
            </a:pPr>
            <a:endParaRPr lang="fr-FR" sz="2400" dirty="0">
              <a:latin typeface="Arial" panose="020B0604020202020204" pitchFamily="34" charset="0"/>
              <a:cs typeface="Arial" panose="020B0604020202020204" pitchFamily="34" charset="0"/>
            </a:endParaRPr>
          </a:p>
          <a:p>
            <a:pPr>
              <a:defRPr/>
            </a:pPr>
            <a:endParaRPr lang="fr-FR" sz="2400" dirty="0">
              <a:latin typeface="Arial" panose="020B0604020202020204" pitchFamily="34" charset="0"/>
              <a:cs typeface="Arial" panose="020B0604020202020204" pitchFamily="34" charset="0"/>
            </a:endParaRPr>
          </a:p>
          <a:p>
            <a:pPr>
              <a:defRPr/>
            </a:pPr>
            <a:endParaRPr lang="fr-FR" sz="2400" dirty="0" smtClean="0">
              <a:latin typeface="Arial" panose="020B0604020202020204" pitchFamily="34" charset="0"/>
              <a:cs typeface="Arial" panose="020B0604020202020204" pitchFamily="34" charset="0"/>
            </a:endParaRPr>
          </a:p>
          <a:p>
            <a:pPr>
              <a:defRPr/>
            </a:pPr>
            <a:r>
              <a:rPr lang="fr-FR" sz="2400" dirty="0" smtClean="0">
                <a:latin typeface="Arial" panose="020B0604020202020204" pitchFamily="34" charset="0"/>
                <a:cs typeface="Arial" panose="020B0604020202020204" pitchFamily="34" charset="0"/>
              </a:rPr>
              <a:t>Ou </a:t>
            </a:r>
            <a:r>
              <a:rPr lang="fr-FR" sz="2400" dirty="0">
                <a:latin typeface="Arial" panose="020B0604020202020204" pitchFamily="34" charset="0"/>
                <a:cs typeface="Arial" panose="020B0604020202020204" pitchFamily="34" charset="0"/>
              </a:rPr>
              <a:t>encore :</a:t>
            </a:r>
          </a:p>
          <a:p>
            <a:pPr>
              <a:spcBef>
                <a:spcPts val="0"/>
              </a:spcBef>
              <a:defRPr/>
            </a:pPr>
            <a:r>
              <a:rPr lang="fr-FR" sz="2400" dirty="0" smtClean="0">
                <a:solidFill>
                  <a:schemeClr val="accent6"/>
                </a:solidFill>
                <a:latin typeface="Arial" panose="020B0604020202020204" pitchFamily="34" charset="0"/>
                <a:cs typeface="Arial" panose="020B0604020202020204" pitchFamily="34" charset="0"/>
              </a:rPr>
              <a:t>						</a:t>
            </a:r>
            <a:endParaRPr lang="fr-FR" sz="2400" dirty="0" smtClean="0">
              <a:solidFill>
                <a:schemeClr val="accent6"/>
              </a:solidFill>
              <a:latin typeface="Arial" panose="020B0604020202020204" pitchFamily="34" charset="0"/>
              <a:cs typeface="Arial" panose="020B0604020202020204" pitchFamily="34" charset="0"/>
            </a:endParaRPr>
          </a:p>
          <a:p>
            <a:pPr>
              <a:spcBef>
                <a:spcPts val="0"/>
              </a:spcBef>
              <a:defRPr/>
            </a:pPr>
            <a:endParaRPr lang="fr-FR" sz="2400" dirty="0">
              <a:solidFill>
                <a:schemeClr val="accent6"/>
              </a:solidFill>
              <a:latin typeface="Arial" panose="020B0604020202020204" pitchFamily="34" charset="0"/>
              <a:cs typeface="Arial" panose="020B0604020202020204" pitchFamily="34" charset="0"/>
            </a:endParaRPr>
          </a:p>
          <a:p>
            <a:pPr>
              <a:spcBef>
                <a:spcPts val="0"/>
              </a:spcBef>
              <a:defRPr/>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140" y="1309609"/>
            <a:ext cx="6369668" cy="181439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140" y="3396733"/>
            <a:ext cx="6369668" cy="150453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142" y="5292296"/>
            <a:ext cx="5643440" cy="14838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1587" y="2061728"/>
            <a:ext cx="3529983" cy="3937289"/>
          </a:xfrm>
          <a:prstGeom prst="rect">
            <a:avLst/>
          </a:prstGeom>
        </p:spPr>
      </p:pic>
    </p:spTree>
    <p:extLst>
      <p:ext uri="{BB962C8B-B14F-4D97-AF65-F5344CB8AC3E}">
        <p14:creationId xmlns:p14="http://schemas.microsoft.com/office/powerpoint/2010/main" val="1331186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653038" cy="665017"/>
          </a:xfrm>
        </p:spPr>
        <p:txBody>
          <a:bodyPr>
            <a:normAutofit/>
          </a:bodyPr>
          <a:lstStyle/>
          <a:p>
            <a:pPr algn="ctr"/>
            <a:r>
              <a:rPr lang="fr-FR" sz="3600" dirty="0" smtClean="0">
                <a:latin typeface="Arial" panose="020B0604020202020204" pitchFamily="34" charset="0"/>
                <a:cs typeface="Arial" panose="020B0604020202020204" pitchFamily="34" charset="0"/>
              </a:rPr>
              <a:t>PDO : Extraction de données (requête SQL Select)</a:t>
            </a:r>
            <a:endParaRPr lang="fr-FR" sz="3600"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86" y="904493"/>
            <a:ext cx="7445229" cy="581496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630" y="1276815"/>
            <a:ext cx="3661297" cy="4083754"/>
          </a:xfrm>
          <a:prstGeom prst="rect">
            <a:avLst/>
          </a:prstGeom>
        </p:spPr>
      </p:pic>
    </p:spTree>
    <p:extLst>
      <p:ext uri="{BB962C8B-B14F-4D97-AF65-F5344CB8AC3E}">
        <p14:creationId xmlns:p14="http://schemas.microsoft.com/office/powerpoint/2010/main" val="1825007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41435" y="180109"/>
            <a:ext cx="10805438" cy="665017"/>
          </a:xfrm>
        </p:spPr>
        <p:txBody>
          <a:bodyPr>
            <a:normAutofit fontScale="90000"/>
          </a:bodyPr>
          <a:lstStyle/>
          <a:p>
            <a:pPr algn="ctr"/>
            <a:r>
              <a:rPr lang="fr-FR" sz="3600" dirty="0" smtClean="0">
                <a:latin typeface="Arial" panose="020B0604020202020204" pitchFamily="34" charset="0"/>
                <a:cs typeface="Arial" panose="020B0604020202020204" pitchFamily="34" charset="0"/>
              </a:rPr>
              <a:t>PDO : Récupérer le résultat d’une requête SQL Select</a:t>
            </a:r>
            <a:endParaRPr lang="fr-FR" sz="3600" dirty="0">
              <a:latin typeface="Arial" panose="020B0604020202020204" pitchFamily="34" charset="0"/>
              <a:cs typeface="Arial" panose="020B0604020202020204" pitchFamily="34" charset="0"/>
            </a:endParaRPr>
          </a:p>
        </p:txBody>
      </p:sp>
      <p:sp>
        <p:nvSpPr>
          <p:cNvPr id="4" name="ZoneTexte 3"/>
          <p:cNvSpPr txBox="1"/>
          <p:nvPr/>
        </p:nvSpPr>
        <p:spPr>
          <a:xfrm>
            <a:off x="541435" y="1136071"/>
            <a:ext cx="11166765" cy="5632311"/>
          </a:xfrm>
          <a:prstGeom prst="rect">
            <a:avLst/>
          </a:prstGeom>
          <a:noFill/>
        </p:spPr>
        <p:txBody>
          <a:bodyPr wrap="square" rtlCol="0">
            <a:spAutoFit/>
          </a:bodyPr>
          <a:lstStyle/>
          <a:p>
            <a:r>
              <a:rPr lang="fr-FR" sz="2400" dirty="0">
                <a:latin typeface="Arial" panose="020B0604020202020204" pitchFamily="34" charset="0"/>
                <a:cs typeface="Arial" panose="020B0604020202020204" pitchFamily="34" charset="0"/>
              </a:rPr>
              <a:t>PDO retourne les données sous forme de </a:t>
            </a:r>
            <a:r>
              <a:rPr lang="fr-FR" sz="2400" dirty="0" smtClean="0">
                <a:latin typeface="Arial" panose="020B0604020202020204" pitchFamily="34" charset="0"/>
                <a:cs typeface="Arial" panose="020B0604020202020204" pitchFamily="34" charset="0"/>
              </a:rPr>
              <a:t>:</a:t>
            </a:r>
            <a:endParaRPr lang="fr-FR" sz="2400" dirty="0">
              <a:latin typeface="Arial" panose="020B0604020202020204" pitchFamily="34" charset="0"/>
              <a:cs typeface="Arial" panose="020B0604020202020204" pitchFamily="34" charset="0"/>
            </a:endParaRPr>
          </a:p>
          <a:p>
            <a:pPr marL="381000" lvl="1"/>
            <a:r>
              <a:rPr lang="fr-FR" sz="2400" dirty="0" smtClean="0">
                <a:latin typeface="Arial" panose="020B0604020202020204" pitchFamily="34" charset="0"/>
                <a:cs typeface="Arial" panose="020B0604020202020204" pitchFamily="34" charset="0"/>
              </a:rPr>
              <a:t> - Tableau </a:t>
            </a:r>
            <a:r>
              <a:rPr lang="fr-FR" sz="2400" dirty="0">
                <a:latin typeface="Arial" panose="020B0604020202020204" pitchFamily="34" charset="0"/>
                <a:cs typeface="Arial" panose="020B0604020202020204" pitchFamily="34" charset="0"/>
              </a:rPr>
              <a:t>PHP indicé : $data=$resultats-&gt;fetch(</a:t>
            </a:r>
            <a:r>
              <a:rPr lang="fr-FR" sz="2400" b="1" dirty="0">
                <a:solidFill>
                  <a:schemeClr val="accent1">
                    <a:lumMod val="40000"/>
                    <a:lumOff val="60000"/>
                  </a:schemeClr>
                </a:solidFill>
                <a:latin typeface="Arial" panose="020B0604020202020204" pitchFamily="34" charset="0"/>
                <a:cs typeface="Arial" panose="020B0604020202020204" pitchFamily="34" charset="0"/>
              </a:rPr>
              <a:t>PDO::FETCH_NUM</a:t>
            </a:r>
            <a:r>
              <a:rPr lang="fr-FR" sz="2400" dirty="0" smtClean="0">
                <a:latin typeface="Arial" panose="020B0604020202020204" pitchFamily="34" charset="0"/>
                <a:cs typeface="Arial" panose="020B0604020202020204" pitchFamily="34" charset="0"/>
              </a:rPr>
              <a:t>);</a:t>
            </a:r>
          </a:p>
          <a:p>
            <a:pPr marL="381000" lvl="1"/>
            <a:r>
              <a:rPr lang="fr-FR" sz="2400" dirty="0" smtClean="0">
                <a:latin typeface="Arial" panose="020B0604020202020204" pitchFamily="34" charset="0"/>
                <a:cs typeface="Arial" panose="020B0604020202020204" pitchFamily="34" charset="0"/>
              </a:rPr>
              <a:t/>
            </a:r>
            <a:br>
              <a:rPr lang="fr-FR" sz="2400" dirty="0" smtClean="0">
                <a:latin typeface="Arial" panose="020B0604020202020204" pitchFamily="34" charset="0"/>
                <a:cs typeface="Arial" panose="020B0604020202020204" pitchFamily="34" charset="0"/>
              </a:rPr>
            </a:br>
            <a:endParaRPr lang="fr-FR" sz="2400" dirty="0">
              <a:latin typeface="Arial" panose="020B0604020202020204" pitchFamily="34" charset="0"/>
              <a:cs typeface="Arial" panose="020B0604020202020204" pitchFamily="34" charset="0"/>
            </a:endParaRPr>
          </a:p>
          <a:p>
            <a:pPr marL="381000" lvl="1"/>
            <a:endParaRPr lang="fr-FR" sz="2400" dirty="0" smtClean="0">
              <a:latin typeface="Arial" panose="020B0604020202020204" pitchFamily="34" charset="0"/>
              <a:cs typeface="Arial" panose="020B0604020202020204" pitchFamily="34" charset="0"/>
            </a:endParaRPr>
          </a:p>
          <a:p>
            <a:pPr marL="381000" lvl="1"/>
            <a:r>
              <a:rPr lang="fr-FR" sz="2400" dirty="0" smtClean="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 Tableau </a:t>
            </a:r>
            <a:r>
              <a:rPr lang="fr-FR" sz="2400" dirty="0">
                <a:latin typeface="Arial" panose="020B0604020202020204" pitchFamily="34" charset="0"/>
                <a:cs typeface="Arial" panose="020B0604020202020204" pitchFamily="34" charset="0"/>
              </a:rPr>
              <a:t>PHP associatif : $data=$resultats-&gt;fetch(</a:t>
            </a:r>
            <a:r>
              <a:rPr lang="fr-FR" sz="2400" b="1" dirty="0">
                <a:solidFill>
                  <a:schemeClr val="accent1">
                    <a:lumMod val="40000"/>
                    <a:lumOff val="60000"/>
                  </a:schemeClr>
                </a:solidFill>
                <a:latin typeface="Arial" panose="020B0604020202020204" pitchFamily="34" charset="0"/>
                <a:cs typeface="Arial" panose="020B0604020202020204" pitchFamily="34" charset="0"/>
              </a:rPr>
              <a:t>PDO::FETCH_ASSOC</a:t>
            </a:r>
            <a:r>
              <a:rPr lang="fr-FR" sz="2400" dirty="0" smtClean="0">
                <a:latin typeface="Arial" panose="020B0604020202020204" pitchFamily="34" charset="0"/>
                <a:cs typeface="Arial" panose="020B0604020202020204" pitchFamily="34" charset="0"/>
              </a:rPr>
              <a:t>);</a:t>
            </a:r>
            <a:br>
              <a:rPr lang="fr-FR" sz="2400" dirty="0" smtClean="0">
                <a:latin typeface="Arial" panose="020B0604020202020204" pitchFamily="34" charset="0"/>
                <a:cs typeface="Arial" panose="020B0604020202020204" pitchFamily="34" charset="0"/>
              </a:rPr>
            </a:br>
            <a:endParaRPr lang="fr-FR" sz="2400" dirty="0" smtClean="0">
              <a:latin typeface="Arial" panose="020B0604020202020204" pitchFamily="34" charset="0"/>
              <a:cs typeface="Arial" panose="020B0604020202020204" pitchFamily="34" charset="0"/>
            </a:endParaRPr>
          </a:p>
          <a:p>
            <a:pPr marL="381000" lvl="1"/>
            <a:endParaRPr lang="fr-FR" sz="2400" dirty="0">
              <a:latin typeface="Arial" panose="020B0604020202020204" pitchFamily="34" charset="0"/>
              <a:cs typeface="Arial" panose="020B0604020202020204" pitchFamily="34" charset="0"/>
            </a:endParaRPr>
          </a:p>
          <a:p>
            <a:pPr marL="381000" lvl="1"/>
            <a:r>
              <a:rPr lang="fr-FR" sz="2400" dirty="0" smtClean="0">
                <a:latin typeface="Arial" panose="020B0604020202020204" pitchFamily="34" charset="0"/>
                <a:cs typeface="Arial" panose="020B0604020202020204" pitchFamily="34" charset="0"/>
              </a:rPr>
              <a:t> </a:t>
            </a:r>
            <a:endParaRPr lang="fr-FR" sz="2400" dirty="0" smtClean="0">
              <a:latin typeface="Arial" panose="020B0604020202020204" pitchFamily="34" charset="0"/>
              <a:cs typeface="Arial" panose="020B0604020202020204" pitchFamily="34" charset="0"/>
            </a:endParaRPr>
          </a:p>
          <a:p>
            <a:pPr marL="723900" lvl="1" indent="-342900">
              <a:buFontTx/>
              <a:buChar char="-"/>
            </a:pPr>
            <a:r>
              <a:rPr lang="fr-FR" sz="2400" dirty="0" smtClean="0">
                <a:latin typeface="Arial" panose="020B0604020202020204" pitchFamily="34" charset="0"/>
                <a:cs typeface="Arial" panose="020B0604020202020204" pitchFamily="34" charset="0"/>
              </a:rPr>
              <a:t>Objet </a:t>
            </a:r>
            <a:r>
              <a:rPr lang="fr-FR" sz="2400" dirty="0">
                <a:latin typeface="Arial" panose="020B0604020202020204" pitchFamily="34" charset="0"/>
                <a:cs typeface="Arial" panose="020B0604020202020204" pitchFamily="34" charset="0"/>
              </a:rPr>
              <a:t>standard PHP : $data=$resultats-&gt;fetch(</a:t>
            </a:r>
            <a:r>
              <a:rPr lang="fr-FR" sz="2400" b="1" dirty="0">
                <a:solidFill>
                  <a:schemeClr val="accent1">
                    <a:lumMod val="40000"/>
                    <a:lumOff val="60000"/>
                  </a:schemeClr>
                </a:solidFill>
                <a:latin typeface="Arial" panose="020B0604020202020204" pitchFamily="34" charset="0"/>
                <a:cs typeface="Arial" panose="020B0604020202020204" pitchFamily="34" charset="0"/>
              </a:rPr>
              <a:t>PDO::FETCH_OBJ</a:t>
            </a:r>
            <a:r>
              <a:rPr lang="fr-FR" sz="2400" dirty="0" smtClean="0">
                <a:latin typeface="Arial" panose="020B0604020202020204" pitchFamily="34" charset="0"/>
                <a:cs typeface="Arial" panose="020B0604020202020204" pitchFamily="34" charset="0"/>
              </a:rPr>
              <a:t>);</a:t>
            </a:r>
          </a:p>
          <a:p>
            <a:pPr marL="381000" lvl="1"/>
            <a:r>
              <a:rPr lang="fr-FR" sz="2400" dirty="0" smtClean="0">
                <a:latin typeface="Arial" panose="020B0604020202020204" pitchFamily="34" charset="0"/>
                <a:cs typeface="Arial" panose="020B0604020202020204" pitchFamily="34" charset="0"/>
              </a:rPr>
              <a:t/>
            </a:r>
            <a:br>
              <a:rPr lang="fr-FR" sz="2400" dirty="0" smtClean="0">
                <a:latin typeface="Arial" panose="020B0604020202020204" pitchFamily="34" charset="0"/>
                <a:cs typeface="Arial" panose="020B0604020202020204" pitchFamily="34" charset="0"/>
              </a:rPr>
            </a:br>
            <a:endParaRPr lang="fr-FR" sz="2400" dirty="0">
              <a:latin typeface="Arial" panose="020B0604020202020204" pitchFamily="34" charset="0"/>
              <a:cs typeface="Arial" panose="020B0604020202020204" pitchFamily="34" charset="0"/>
            </a:endParaRPr>
          </a:p>
          <a:p>
            <a:pPr marL="381000" lvl="1"/>
            <a:r>
              <a:rPr lang="fr-FR" sz="2400" b="1" dirty="0" smtClean="0">
                <a:solidFill>
                  <a:schemeClr val="accent6"/>
                </a:solidFill>
                <a:latin typeface="Arial" panose="020B0604020202020204" pitchFamily="34" charset="0"/>
                <a:cs typeface="Arial" panose="020B0604020202020204" pitchFamily="34" charset="0"/>
              </a:rPr>
              <a:t> </a:t>
            </a:r>
            <a:endParaRPr lang="fr-FR" sz="2400" b="1" dirty="0" smtClean="0">
              <a:solidFill>
                <a:schemeClr val="accent6"/>
              </a:solidFill>
              <a:latin typeface="Arial" panose="020B0604020202020204" pitchFamily="34" charset="0"/>
              <a:cs typeface="Arial" panose="020B0604020202020204" pitchFamily="34" charset="0"/>
            </a:endParaRPr>
          </a:p>
          <a:p>
            <a:pPr marL="381000" lvl="1"/>
            <a:r>
              <a:rPr lang="fr-FR" sz="2400" dirty="0" smtClean="0">
                <a:solidFill>
                  <a:schemeClr val="accent1">
                    <a:lumMod val="40000"/>
                    <a:lumOff val="60000"/>
                  </a:schemeClr>
                </a:solidFill>
                <a:latin typeface="Arial" panose="020B0604020202020204" pitchFamily="34" charset="0"/>
                <a:cs typeface="Arial" panose="020B0604020202020204" pitchFamily="34" charset="0"/>
              </a:rPr>
              <a:t>-</a:t>
            </a:r>
            <a:r>
              <a:rPr lang="fr-FR" sz="2400" b="1" dirty="0" smtClean="0">
                <a:solidFill>
                  <a:schemeClr val="accent6"/>
                </a:solidFill>
                <a:latin typeface="Arial" panose="020B0604020202020204" pitchFamily="34" charset="0"/>
                <a:cs typeface="Arial" panose="020B0604020202020204" pitchFamily="34" charset="0"/>
              </a:rPr>
              <a:t> </a:t>
            </a:r>
            <a:r>
              <a:rPr lang="fr-FR" sz="2400" b="1" dirty="0" smtClean="0">
                <a:solidFill>
                  <a:schemeClr val="accent1">
                    <a:lumMod val="40000"/>
                    <a:lumOff val="60000"/>
                  </a:schemeClr>
                </a:solidFill>
                <a:latin typeface="Arial" panose="020B0604020202020204" pitchFamily="34" charset="0"/>
                <a:cs typeface="Arial" panose="020B0604020202020204" pitchFamily="34" charset="0"/>
              </a:rPr>
              <a:t>Par défaut, Tableau </a:t>
            </a:r>
            <a:r>
              <a:rPr lang="fr-FR" sz="2400" b="1" dirty="0">
                <a:solidFill>
                  <a:schemeClr val="accent1">
                    <a:lumMod val="40000"/>
                    <a:lumOff val="60000"/>
                  </a:schemeClr>
                </a:solidFill>
                <a:latin typeface="Arial" panose="020B0604020202020204" pitchFamily="34" charset="0"/>
                <a:cs typeface="Arial" panose="020B0604020202020204" pitchFamily="34" charset="0"/>
              </a:rPr>
              <a:t>PHP associatif et indicé </a:t>
            </a:r>
            <a:r>
              <a:rPr lang="fr-FR" sz="2400" dirty="0">
                <a:latin typeface="Arial" panose="020B0604020202020204" pitchFamily="34" charset="0"/>
                <a:cs typeface="Arial" panose="020B0604020202020204" pitchFamily="34" charset="0"/>
              </a:rPr>
              <a:t>: $data=$resultats-&gt;</a:t>
            </a:r>
            <a:r>
              <a:rPr lang="fr-FR" sz="2400" b="1" dirty="0">
                <a:solidFill>
                  <a:schemeClr val="accent1">
                    <a:lumMod val="40000"/>
                    <a:lumOff val="60000"/>
                  </a:schemeClr>
                </a:solidFill>
                <a:latin typeface="Arial" panose="020B0604020202020204" pitchFamily="34" charset="0"/>
                <a:cs typeface="Arial" panose="020B0604020202020204" pitchFamily="34" charset="0"/>
              </a:rPr>
              <a:t>fetch()</a:t>
            </a:r>
            <a:r>
              <a:rPr lang="fr-FR" sz="2400" dirty="0">
                <a:latin typeface="Arial" panose="020B0604020202020204" pitchFamily="34" charset="0"/>
                <a:cs typeface="Arial" panose="020B0604020202020204" pitchFamily="34" charset="0"/>
              </a:rPr>
              <a:t>;</a:t>
            </a:r>
          </a:p>
          <a:p>
            <a:r>
              <a:rPr lang="fr-FR" dirty="0" smtClean="0"/>
              <a:t>	</a:t>
            </a:r>
            <a:r>
              <a:rPr lang="fr-FR" sz="2400" dirty="0" smtClean="0">
                <a:latin typeface="Arial" panose="020B0604020202020204" pitchFamily="34" charset="0"/>
                <a:cs typeface="Arial" panose="020B0604020202020204" pitchFamily="34" charset="0"/>
              </a:rPr>
              <a:t>qui correspond à la constante de classe </a:t>
            </a:r>
            <a:r>
              <a:rPr lang="fr-FR" sz="2400" b="1" dirty="0" smtClean="0">
                <a:solidFill>
                  <a:schemeClr val="accent1">
                    <a:lumMod val="40000"/>
                    <a:lumOff val="60000"/>
                  </a:schemeClr>
                </a:solidFill>
                <a:latin typeface="Arial" panose="020B0604020202020204" pitchFamily="34" charset="0"/>
                <a:cs typeface="Arial" panose="020B0604020202020204" pitchFamily="34" charset="0"/>
              </a:rPr>
              <a:t>PDO::FETCH_BOTH</a:t>
            </a:r>
            <a:endParaRPr lang="fr-FR" sz="2400" b="1" dirty="0">
              <a:solidFill>
                <a:schemeClr val="accent1">
                  <a:lumMod val="40000"/>
                  <a:lumOff val="60000"/>
                </a:schemeClr>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975" y="1936770"/>
            <a:ext cx="4455967" cy="108154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974" y="3393105"/>
            <a:ext cx="4455967" cy="102590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973" y="4920587"/>
            <a:ext cx="4455967" cy="1039383"/>
          </a:xfrm>
          <a:prstGeom prst="rect">
            <a:avLst/>
          </a:prstGeom>
        </p:spPr>
      </p:pic>
    </p:spTree>
    <p:extLst>
      <p:ext uri="{BB962C8B-B14F-4D97-AF65-F5344CB8AC3E}">
        <p14:creationId xmlns:p14="http://schemas.microsoft.com/office/powerpoint/2010/main" val="2819575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Vue</Template>
  <TotalTime>6197</TotalTime>
  <Words>718</Words>
  <Application>Microsoft Office PowerPoint</Application>
  <PresentationFormat>Grand écran</PresentationFormat>
  <Paragraphs>115</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Century Schoolbook</vt:lpstr>
      <vt:lpstr>Wingdings</vt:lpstr>
      <vt:lpstr>Wingdings 2</vt:lpstr>
      <vt:lpstr>View</vt:lpstr>
      <vt:lpstr>Accéder à une base de données avec PDO</vt:lpstr>
      <vt:lpstr>L’accès au SGBD en PHP</vt:lpstr>
      <vt:lpstr>PHP et MySQL</vt:lpstr>
      <vt:lpstr>La Classe PDO</vt:lpstr>
      <vt:lpstr>Se connecter à une Base MySQL</vt:lpstr>
      <vt:lpstr>Se connecter à une Base MySQL …</vt:lpstr>
      <vt:lpstr>PDO : Extraction de données (requête SQL Select)</vt:lpstr>
      <vt:lpstr>PDO : Extraction de données (requête SQL Select)</vt:lpstr>
      <vt:lpstr>PDO : Récupérer le résultat d’une requête SQL Select</vt:lpstr>
      <vt:lpstr>PDO : Les requêtes préparées SELECT</vt:lpstr>
      <vt:lpstr>PDO : Les requêtes préparées SELECT …</vt:lpstr>
      <vt:lpstr>PDO : Les requêtes préparées INSERT</vt:lpstr>
      <vt:lpstr>PDO : Les requêtes préparées INSERT Sécurisées</vt:lpstr>
      <vt:lpstr>PDO : Les requêtes préparées UPDATE</vt:lpstr>
      <vt:lpstr>PDO : Les requêtes préparées UPDATE Sécurisées</vt:lpstr>
      <vt:lpstr>PDO : Les requêtes préparées DELETE</vt:lpstr>
      <vt:lpstr>PDO : Pour aller plus loin …</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Accéder à une base de données avec PDO</dc:title>
  <dc:creator>Restoueix Alexandre</dc:creator>
  <cp:lastModifiedBy>Restoueix Alexandre</cp:lastModifiedBy>
  <cp:revision>102</cp:revision>
  <dcterms:created xsi:type="dcterms:W3CDTF">2021-01-04T17:18:27Z</dcterms:created>
  <dcterms:modified xsi:type="dcterms:W3CDTF">2021-01-10T19:28:03Z</dcterms:modified>
</cp:coreProperties>
</file>