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 id="2147483704" r:id="rId7"/>
  </p:sldMasterIdLst>
  <p:notesMasterIdLst>
    <p:notesMasterId r:id="rId24"/>
  </p:notesMasterIdLst>
  <p:handoutMasterIdLst>
    <p:handoutMasterId r:id="rId25"/>
  </p:handoutMasterIdLst>
  <p:sldIdLst>
    <p:sldId id="276" r:id="rId8"/>
    <p:sldId id="279" r:id="rId9"/>
    <p:sldId id="280" r:id="rId10"/>
    <p:sldId id="281" r:id="rId11"/>
    <p:sldId id="283" r:id="rId12"/>
    <p:sldId id="284" r:id="rId13"/>
    <p:sldId id="287" r:id="rId14"/>
    <p:sldId id="286" r:id="rId15"/>
    <p:sldId id="289" r:id="rId16"/>
    <p:sldId id="288" r:id="rId17"/>
    <p:sldId id="290" r:id="rId18"/>
    <p:sldId id="285" r:id="rId19"/>
    <p:sldId id="292" r:id="rId20"/>
    <p:sldId id="293" r:id="rId21"/>
    <p:sldId id="291" r:id="rId22"/>
    <p:sldId id="277" r:id="rId2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A22E"/>
    <a:srgbClr val="692170"/>
    <a:srgbClr val="61BF1A"/>
    <a:srgbClr val="D8C9BD"/>
    <a:srgbClr val="5A3119"/>
    <a:srgbClr val="835F2F"/>
    <a:srgbClr val="45A12A"/>
    <a:srgbClr val="ABB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A5AD940-8224-4500-91E7-F0DB166456B7}" type="datetimeFigureOut">
              <a:rPr lang="fr-FR"/>
              <a:pPr>
                <a:defRPr/>
              </a:pPr>
              <a:t>27/12/2020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29A1BA5-463B-45BD-87AB-9136CFC6AF48}" type="slidenum">
              <a:rPr lang="fr-FR"/>
              <a:pPr>
                <a:defRPr/>
              </a:pPr>
              <a:t>‹N°›</a:t>
            </a:fld>
            <a:endParaRPr lang="fr-FR"/>
          </a:p>
        </p:txBody>
      </p:sp>
    </p:spTree>
    <p:extLst>
      <p:ext uri="{BB962C8B-B14F-4D97-AF65-F5344CB8AC3E}">
        <p14:creationId xmlns:p14="http://schemas.microsoft.com/office/powerpoint/2010/main" val="2879454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67FA9C61-0776-48C9-8D06-2AD283571466}" type="datetime1">
              <a:rPr lang="fr-FR" altLang="fr-FR"/>
              <a:pPr>
                <a:defRPr/>
              </a:pPr>
              <a:t>27/12/2020</a:t>
            </a:fld>
            <a:endParaRPr lang="fr-FR" alt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fr-FR" altLang="fr-FR" noProof="0" smtClean="0"/>
              <a:t>Cliquez pour modifier les styles du texte du masque</a:t>
            </a:r>
          </a:p>
          <a:p>
            <a:pPr lvl="1"/>
            <a:r>
              <a:rPr lang="fr-FR" altLang="fr-FR" noProof="0" smtClean="0"/>
              <a:t>Deuxième niveau</a:t>
            </a:r>
          </a:p>
          <a:p>
            <a:pPr lvl="2"/>
            <a:r>
              <a:rPr lang="fr-FR" altLang="fr-FR" noProof="0" smtClean="0"/>
              <a:t>Troisième niveau</a:t>
            </a:r>
          </a:p>
          <a:p>
            <a:pPr lvl="3"/>
            <a:r>
              <a:rPr lang="fr-FR" altLang="fr-FR" noProof="0" smtClean="0"/>
              <a:t>Quatrième niveau</a:t>
            </a:r>
          </a:p>
          <a:p>
            <a:pPr lvl="4"/>
            <a:r>
              <a:rPr lang="fr-FR" altLang="fr-FR" noProof="0" smtClean="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A1E8B630-FF1C-470E-90DC-48BE7CFB0EB1}" type="slidenum">
              <a:rPr lang="fr-FR" altLang="fr-FR"/>
              <a:pPr>
                <a:defRPr/>
              </a:pPr>
              <a:t>‹N°›</a:t>
            </a:fld>
            <a:endParaRPr lang="fr-FR" altLang="fr-FR"/>
          </a:p>
        </p:txBody>
      </p:sp>
    </p:spTree>
    <p:extLst>
      <p:ext uri="{BB962C8B-B14F-4D97-AF65-F5344CB8AC3E}">
        <p14:creationId xmlns:p14="http://schemas.microsoft.com/office/powerpoint/2010/main" val="3952419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mtClean="0">
              <a:ea typeface="ＭＳ Ｐゴシック" pitchFamily="34" charset="-128"/>
            </a:endParaRPr>
          </a:p>
        </p:txBody>
      </p:sp>
      <p:sp>
        <p:nvSpPr>
          <p:cNvPr id="4198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9866250C-5973-4CE6-8711-14F5DEAC7DEE}" type="slidenum">
              <a:rPr lang="fr-FR" altLang="fr-FR" smtClean="0"/>
              <a:pPr eaLnBrk="1" hangingPunct="1">
                <a:spcBef>
                  <a:spcPct val="0"/>
                </a:spcBef>
              </a:pPr>
              <a:t>1</a:t>
            </a:fld>
            <a:endParaRPr lang="fr-FR" alt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mtClean="0">
              <a:ea typeface="ＭＳ Ｐゴシック" pitchFamily="34" charset="-128"/>
            </a:endParaRPr>
          </a:p>
        </p:txBody>
      </p:sp>
      <p:sp>
        <p:nvSpPr>
          <p:cNvPr id="460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8B61240E-A0DF-4109-AACE-B37C6114A01A}" type="slidenum">
              <a:rPr lang="fr-FR" altLang="fr-FR" smtClean="0"/>
              <a:pPr eaLnBrk="1" hangingPunct="1">
                <a:spcBef>
                  <a:spcPct val="0"/>
                </a:spcBef>
              </a:pPr>
              <a:t>16</a:t>
            </a:fld>
            <a:endParaRPr lang="fr-FR" altLang="fr-FR"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4" name="Rectangle 3"/>
          <p:cNvSpPr/>
          <p:nvPr userDrawn="1"/>
        </p:nvSpPr>
        <p:spPr>
          <a:xfrm>
            <a:off x="1588" y="-12700"/>
            <a:ext cx="9144000" cy="6858000"/>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7" descr="Logo_Afpa_blanc-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88250" y="4808538"/>
            <a:ext cx="13668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noir.png" descr="/Volumes/CHARTES/AFPA Charte/CHARTE-Brunø/travail brunø/pour les powerpoints/Alphabet png/alphabet noir/P-noir.png"/>
          <p:cNvPicPr>
            <a:picLocks/>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2875" y="192088"/>
            <a:ext cx="3122613"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a:spLocks noGrp="1"/>
          </p:cNvSpPr>
          <p:nvPr>
            <p:ph type="ctrTitle"/>
          </p:nvPr>
        </p:nvSpPr>
        <p:spPr>
          <a:xfrm>
            <a:off x="242280" y="3384238"/>
            <a:ext cx="7772400" cy="1255709"/>
          </a:xfr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dirty="0" smtClean="0"/>
              <a:t>Cliquez pour modifier le style du titre</a:t>
            </a:r>
            <a:endParaRPr lang="fr-FR" dirty="0"/>
          </a:p>
        </p:txBody>
      </p:sp>
      <p:sp>
        <p:nvSpPr>
          <p:cNvPr id="11" name="Sous-titre 2"/>
          <p:cNvSpPr>
            <a:spLocks noGrp="1"/>
          </p:cNvSpPr>
          <p:nvPr>
            <p:ph type="subTitle" idx="1"/>
          </p:nvPr>
        </p:nvSpPr>
        <p:spPr>
          <a:xfrm>
            <a:off x="241308" y="4667258"/>
            <a:ext cx="6400800" cy="705957"/>
          </a:xfr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
        <p:nvSpPr>
          <p:cNvPr id="7" name="Espace réservé de la date 3"/>
          <p:cNvSpPr>
            <a:spLocks noGrp="1"/>
          </p:cNvSpPr>
          <p:nvPr>
            <p:ph type="dt" sz="half" idx="10"/>
          </p:nvPr>
        </p:nvSpPr>
        <p:spPr/>
        <p:txBody>
          <a:bodyPr/>
          <a:lstStyle>
            <a:lvl1pPr>
              <a:defRPr smtClean="0">
                <a:solidFill>
                  <a:schemeClr val="tx1"/>
                </a:solidFill>
              </a:defRPr>
            </a:lvl1pPr>
          </a:lstStyle>
          <a:p>
            <a:pPr>
              <a:defRPr/>
            </a:pPr>
            <a:fld id="{0F44C88D-82D8-4146-94BF-02C202D41662}" type="datetime1">
              <a:rPr lang="fr-FR" altLang="fr-FR"/>
              <a:pPr>
                <a:defRPr/>
              </a:pPr>
              <a:t>27/12/2020</a:t>
            </a:fld>
            <a:endParaRPr lang="fr-FR" altLang="fr-FR"/>
          </a:p>
        </p:txBody>
      </p:sp>
      <p:sp>
        <p:nvSpPr>
          <p:cNvPr id="8" name="Espace réservé du pied de page 4"/>
          <p:cNvSpPr>
            <a:spLocks noGrp="1"/>
          </p:cNvSpPr>
          <p:nvPr>
            <p:ph type="ftr" sz="quarter" idx="11"/>
          </p:nvPr>
        </p:nvSpPr>
        <p:spPr/>
        <p:txBody>
          <a:bodyPr/>
          <a:lstStyle>
            <a:lvl1pPr algn="l">
              <a:defRPr smtClean="0">
                <a:solidFill>
                  <a:schemeClr val="tx1"/>
                </a:solidFill>
              </a:defRPr>
            </a:lvl1pPr>
          </a:lstStyle>
          <a:p>
            <a:pPr>
              <a:defRPr/>
            </a:pPr>
            <a:r>
              <a:rPr lang="fr-FR"/>
              <a:t>/ TITRE DE LA PRESENTATION</a:t>
            </a:r>
          </a:p>
        </p:txBody>
      </p:sp>
      <p:sp>
        <p:nvSpPr>
          <p:cNvPr id="9" name="Espace réservé du numéro de diapositive 5"/>
          <p:cNvSpPr>
            <a:spLocks noGrp="1"/>
          </p:cNvSpPr>
          <p:nvPr>
            <p:ph type="sldNum" sz="quarter" idx="12"/>
          </p:nvPr>
        </p:nvSpPr>
        <p:spPr/>
        <p:txBody>
          <a:bodyPr/>
          <a:lstStyle>
            <a:lvl1pPr>
              <a:defRPr>
                <a:solidFill>
                  <a:schemeClr val="tx1"/>
                </a:solidFill>
              </a:defRPr>
            </a:lvl1pPr>
          </a:lstStyle>
          <a:p>
            <a:pPr>
              <a:defRPr/>
            </a:pPr>
            <a:fld id="{A83E6DDE-1755-4F1E-89CA-8A8DB6B57BD5}" type="slidenum">
              <a:rPr lang="fr-FR" altLang="fr-FR"/>
              <a:pPr>
                <a:defRPr/>
              </a:pPr>
              <a:t>‹N°›</a:t>
            </a:fld>
            <a:endParaRPr lang="fr-FR" altLang="fr-FR"/>
          </a:p>
        </p:txBody>
      </p:sp>
    </p:spTree>
    <p:extLst>
      <p:ext uri="{BB962C8B-B14F-4D97-AF65-F5344CB8AC3E}">
        <p14:creationId xmlns:p14="http://schemas.microsoft.com/office/powerpoint/2010/main" val="14198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pic>
        <p:nvPicPr>
          <p:cNvPr id="4" name="Image 5" descr="D-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71645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pic>
        <p:nvPicPr>
          <p:cNvPr id="4" name="Image 5" descr="E-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66688"/>
            <a:ext cx="3132138"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435617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pic>
        <p:nvPicPr>
          <p:cNvPr id="4" name="Image 5" descr="F-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463" y="177800"/>
            <a:ext cx="3132137"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1954985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Diapositive de titre">
    <p:spTree>
      <p:nvGrpSpPr>
        <p:cNvPr id="1" name=""/>
        <p:cNvGrpSpPr/>
        <p:nvPr/>
      </p:nvGrpSpPr>
      <p:grpSpPr>
        <a:xfrm>
          <a:off x="0" y="0"/>
          <a:ext cx="0" cy="0"/>
          <a:chOff x="0" y="0"/>
          <a:chExt cx="0" cy="0"/>
        </a:xfrm>
      </p:grpSpPr>
      <p:pic>
        <p:nvPicPr>
          <p:cNvPr id="4" name="Image 5" descr="G-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496209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Diapositive de titre">
    <p:spTree>
      <p:nvGrpSpPr>
        <p:cNvPr id="1" name=""/>
        <p:cNvGrpSpPr/>
        <p:nvPr/>
      </p:nvGrpSpPr>
      <p:grpSpPr>
        <a:xfrm>
          <a:off x="0" y="0"/>
          <a:ext cx="0" cy="0"/>
          <a:chOff x="0" y="0"/>
          <a:chExt cx="0" cy="0"/>
        </a:xfrm>
      </p:grpSpPr>
      <p:pic>
        <p:nvPicPr>
          <p:cNvPr id="4" name="Image 7" descr="Logo_Afpa_blanc-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88250" y="4868863"/>
            <a:ext cx="13668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9" descr="H-noir.png"/>
          <p:cNvPicPr>
            <a:picLocks/>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63378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Diapositive de titre">
    <p:spTree>
      <p:nvGrpSpPr>
        <p:cNvPr id="1" name=""/>
        <p:cNvGrpSpPr/>
        <p:nvPr/>
      </p:nvGrpSpPr>
      <p:grpSpPr>
        <a:xfrm>
          <a:off x="0" y="0"/>
          <a:ext cx="0" cy="0"/>
          <a:chOff x="0" y="0"/>
          <a:chExt cx="0" cy="0"/>
        </a:xfrm>
      </p:grpSpPr>
      <p:pic>
        <p:nvPicPr>
          <p:cNvPr id="4" name="Image 7" descr="Logo_Afpa_blanc-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88250" y="4808538"/>
            <a:ext cx="13668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9" descr="I-noir.png"/>
          <p:cNvPicPr>
            <a:picLocks/>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434678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Diapositive de titre">
    <p:spTree>
      <p:nvGrpSpPr>
        <p:cNvPr id="1" name=""/>
        <p:cNvGrpSpPr/>
        <p:nvPr/>
      </p:nvGrpSpPr>
      <p:grpSpPr>
        <a:xfrm>
          <a:off x="0" y="0"/>
          <a:ext cx="0" cy="0"/>
          <a:chOff x="0" y="0"/>
          <a:chExt cx="0" cy="0"/>
        </a:xfrm>
      </p:grpSpPr>
      <p:pic>
        <p:nvPicPr>
          <p:cNvPr id="4" name="Image 5" descr="J-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1729799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Diapositive de titre">
    <p:spTree>
      <p:nvGrpSpPr>
        <p:cNvPr id="1" name=""/>
        <p:cNvGrpSpPr/>
        <p:nvPr/>
      </p:nvGrpSpPr>
      <p:grpSpPr>
        <a:xfrm>
          <a:off x="0" y="0"/>
          <a:ext cx="0" cy="0"/>
          <a:chOff x="0" y="0"/>
          <a:chExt cx="0" cy="0"/>
        </a:xfrm>
      </p:grpSpPr>
      <p:pic>
        <p:nvPicPr>
          <p:cNvPr id="4" name="Image 5" descr="K-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19150434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Diapositive de titre">
    <p:spTree>
      <p:nvGrpSpPr>
        <p:cNvPr id="1" name=""/>
        <p:cNvGrpSpPr/>
        <p:nvPr/>
      </p:nvGrpSpPr>
      <p:grpSpPr>
        <a:xfrm>
          <a:off x="0" y="0"/>
          <a:ext cx="0" cy="0"/>
          <a:chOff x="0" y="0"/>
          <a:chExt cx="0" cy="0"/>
        </a:xfrm>
      </p:grpSpPr>
      <p:pic>
        <p:nvPicPr>
          <p:cNvPr id="4" name="Image 5" descr="L-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921803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Diapositive de titre">
    <p:spTree>
      <p:nvGrpSpPr>
        <p:cNvPr id="1" name=""/>
        <p:cNvGrpSpPr/>
        <p:nvPr/>
      </p:nvGrpSpPr>
      <p:grpSpPr>
        <a:xfrm>
          <a:off x="0" y="0"/>
          <a:ext cx="0" cy="0"/>
          <a:chOff x="0" y="0"/>
          <a:chExt cx="0" cy="0"/>
        </a:xfrm>
      </p:grpSpPr>
      <p:pic>
        <p:nvPicPr>
          <p:cNvPr id="4" name="Image 5" descr="M-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99961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0"/>
            <a:ext cx="9144000" cy="1604963"/>
          </a:xfrm>
          <a:prstGeom prst="rect">
            <a:avLst/>
          </a:prstGeom>
          <a:solidFill>
            <a:srgbClr val="6921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fr-FR" altLang="fr-FR" sz="1800" smtClean="0">
              <a:solidFill>
                <a:srgbClr val="FFFFFF"/>
              </a:solidFill>
              <a:latin typeface="Calibri" pitchFamily="34" charset="0"/>
            </a:endParaRPr>
          </a:p>
        </p:txBody>
      </p:sp>
      <p:sp>
        <p:nvSpPr>
          <p:cNvPr id="10" name="Titre 1"/>
          <p:cNvSpPr>
            <a:spLocks noGrp="1"/>
          </p:cNvSpPr>
          <p:nvPr>
            <p:ph type="title"/>
          </p:nvPr>
        </p:nvSpPr>
        <p:spPr>
          <a:xfrm>
            <a:off x="0" y="19629"/>
            <a:ext cx="9144000" cy="1142983"/>
          </a:xfrm>
          <a:noFill/>
          <a:ln>
            <a:noFill/>
          </a:ln>
        </p:spPr>
        <p:txBody>
          <a:bodyPr lIns="72000" tIns="252000">
            <a:noAutofit/>
          </a:bodyPr>
          <a:lstStyle>
            <a:lvl1pPr marL="180000" algn="l">
              <a:lnSpc>
                <a:spcPts val="2200"/>
              </a:lnSpc>
              <a:spcBef>
                <a:spcPts val="0"/>
              </a:spcBef>
              <a:defRPr sz="2400" b="1" cap="all">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3" name="Espace réservé du texte 2"/>
          <p:cNvSpPr>
            <a:spLocks noGrp="1"/>
          </p:cNvSpPr>
          <p:nvPr>
            <p:ph type="body" idx="1"/>
          </p:nvPr>
        </p:nvSpPr>
        <p:spPr>
          <a:xfrm>
            <a:off x="0" y="957257"/>
            <a:ext cx="9144000" cy="642943"/>
          </a:xfrm>
          <a:noFill/>
        </p:spPr>
        <p:txBody>
          <a:bodyPr lIns="288000" bIns="108000" anchor="b">
            <a:normAutofit/>
          </a:bodyPr>
          <a:lstStyle>
            <a:lvl1pPr marL="0" indent="0">
              <a:buNone/>
              <a:defRPr sz="1800">
                <a:solidFill>
                  <a:schemeClr val="bg1"/>
                </a:solidFill>
                <a:latin typeface="Tahoma" pitchFamily="34" charset="0"/>
                <a:cs typeface="Tahom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smtClean="0">
                <a:solidFill>
                  <a:schemeClr val="tx1"/>
                </a:solidFill>
              </a:defRPr>
            </a:lvl1pPr>
          </a:lstStyle>
          <a:p>
            <a:pPr>
              <a:defRPr/>
            </a:pPr>
            <a:fld id="{6D504E2F-7730-43FD-B2FF-8ED82A156622}" type="datetime1">
              <a:rPr lang="fr-FR" altLang="fr-FR"/>
              <a:pPr>
                <a:defRPr/>
              </a:pPr>
              <a:t>27/12/2020</a:t>
            </a:fld>
            <a:endParaRPr lang="fr-FR" altLang="fr-FR"/>
          </a:p>
        </p:txBody>
      </p:sp>
      <p:sp>
        <p:nvSpPr>
          <p:cNvPr id="6" name="Espace réservé du pied de page 4"/>
          <p:cNvSpPr>
            <a:spLocks noGrp="1"/>
          </p:cNvSpPr>
          <p:nvPr>
            <p:ph type="ftr" sz="quarter" idx="11"/>
          </p:nvPr>
        </p:nvSpPr>
        <p:spPr/>
        <p:txBody>
          <a:bodyPr/>
          <a:lstStyle>
            <a:lvl1pPr>
              <a:defRPr smtClean="0">
                <a:solidFill>
                  <a:schemeClr val="tx1"/>
                </a:solidFill>
              </a:defRPr>
            </a:lvl1pPr>
          </a:lstStyle>
          <a:p>
            <a:pPr>
              <a:defRPr/>
            </a:pPr>
            <a:r>
              <a:rPr lang="fr-FR"/>
              <a:t>/ TITRE DE LA PRESENTATION</a:t>
            </a:r>
          </a:p>
        </p:txBody>
      </p:sp>
      <p:sp>
        <p:nvSpPr>
          <p:cNvPr id="7" name="Espace réservé du numéro de diapositive 5"/>
          <p:cNvSpPr>
            <a:spLocks noGrp="1"/>
          </p:cNvSpPr>
          <p:nvPr>
            <p:ph type="sldNum" sz="quarter" idx="12"/>
          </p:nvPr>
        </p:nvSpPr>
        <p:spPr/>
        <p:txBody>
          <a:bodyPr/>
          <a:lstStyle>
            <a:lvl1pPr>
              <a:defRPr>
                <a:solidFill>
                  <a:schemeClr val="tx1"/>
                </a:solidFill>
              </a:defRPr>
            </a:lvl1pPr>
          </a:lstStyle>
          <a:p>
            <a:pPr>
              <a:defRPr/>
            </a:pPr>
            <a:fld id="{4BECD9E1-3656-4A38-8300-3BF49C9CF881}" type="slidenum">
              <a:rPr lang="fr-FR" altLang="fr-FR"/>
              <a:pPr>
                <a:defRPr/>
              </a:pPr>
              <a:t>‹N°›</a:t>
            </a:fld>
            <a:endParaRPr lang="fr-FR" altLang="fr-FR"/>
          </a:p>
        </p:txBody>
      </p:sp>
      <p:pic>
        <p:nvPicPr>
          <p:cNvPr id="8" name="Image 8" descr="Logo_Afpa-SB_blanc_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9150" y="14288"/>
            <a:ext cx="490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4128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Diapositive de titre">
    <p:spTree>
      <p:nvGrpSpPr>
        <p:cNvPr id="1" name=""/>
        <p:cNvGrpSpPr/>
        <p:nvPr/>
      </p:nvGrpSpPr>
      <p:grpSpPr>
        <a:xfrm>
          <a:off x="0" y="0"/>
          <a:ext cx="0" cy="0"/>
          <a:chOff x="0" y="0"/>
          <a:chExt cx="0" cy="0"/>
        </a:xfrm>
      </p:grpSpPr>
      <p:pic>
        <p:nvPicPr>
          <p:cNvPr id="4" name="Image 5" descr="N-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202424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Diapositive de titre">
    <p:spTree>
      <p:nvGrpSpPr>
        <p:cNvPr id="1" name=""/>
        <p:cNvGrpSpPr/>
        <p:nvPr/>
      </p:nvGrpSpPr>
      <p:grpSpPr>
        <a:xfrm>
          <a:off x="0" y="0"/>
          <a:ext cx="0" cy="0"/>
          <a:chOff x="0" y="0"/>
          <a:chExt cx="0" cy="0"/>
        </a:xfrm>
      </p:grpSpPr>
      <p:pic>
        <p:nvPicPr>
          <p:cNvPr id="4" name="Image 5" descr="O-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4062918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Diapositive de titre">
    <p:spTree>
      <p:nvGrpSpPr>
        <p:cNvPr id="1" name=""/>
        <p:cNvGrpSpPr/>
        <p:nvPr/>
      </p:nvGrpSpPr>
      <p:grpSpPr>
        <a:xfrm>
          <a:off x="0" y="0"/>
          <a:ext cx="0" cy="0"/>
          <a:chOff x="0" y="0"/>
          <a:chExt cx="0" cy="0"/>
        </a:xfrm>
      </p:grpSpPr>
      <p:pic>
        <p:nvPicPr>
          <p:cNvPr id="4" name="P-noir.png" descr="/Volumes/CHARTES/AFPA Charte/CHARTE-Brunø/travail brunø/pour les powerpoints/Alphabet png/alphabet noir/P-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2875" y="192088"/>
            <a:ext cx="3122613"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6965495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7_Diapositive de titre">
    <p:spTree>
      <p:nvGrpSpPr>
        <p:cNvPr id="1" name=""/>
        <p:cNvGrpSpPr/>
        <p:nvPr/>
      </p:nvGrpSpPr>
      <p:grpSpPr>
        <a:xfrm>
          <a:off x="0" y="0"/>
          <a:ext cx="0" cy="0"/>
          <a:chOff x="0" y="0"/>
          <a:chExt cx="0" cy="0"/>
        </a:xfrm>
      </p:grpSpPr>
      <p:pic>
        <p:nvPicPr>
          <p:cNvPr id="4" name="Image 5" descr="Q-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1513040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8_Diapositive de titre">
    <p:spTree>
      <p:nvGrpSpPr>
        <p:cNvPr id="1" name=""/>
        <p:cNvGrpSpPr/>
        <p:nvPr/>
      </p:nvGrpSpPr>
      <p:grpSpPr>
        <a:xfrm>
          <a:off x="0" y="0"/>
          <a:ext cx="0" cy="0"/>
          <a:chOff x="0" y="0"/>
          <a:chExt cx="0" cy="0"/>
        </a:xfrm>
      </p:grpSpPr>
      <p:pic>
        <p:nvPicPr>
          <p:cNvPr id="4" name="Image 5" descr="R-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365688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9_Diapositive de titre">
    <p:spTree>
      <p:nvGrpSpPr>
        <p:cNvPr id="1" name=""/>
        <p:cNvGrpSpPr/>
        <p:nvPr/>
      </p:nvGrpSpPr>
      <p:grpSpPr>
        <a:xfrm>
          <a:off x="0" y="0"/>
          <a:ext cx="0" cy="0"/>
          <a:chOff x="0" y="0"/>
          <a:chExt cx="0" cy="0"/>
        </a:xfrm>
      </p:grpSpPr>
      <p:pic>
        <p:nvPicPr>
          <p:cNvPr id="4" name="Image 5" descr="S-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9643428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0_Diapositive de titre">
    <p:spTree>
      <p:nvGrpSpPr>
        <p:cNvPr id="1" name=""/>
        <p:cNvGrpSpPr/>
        <p:nvPr/>
      </p:nvGrpSpPr>
      <p:grpSpPr>
        <a:xfrm>
          <a:off x="0" y="0"/>
          <a:ext cx="0" cy="0"/>
          <a:chOff x="0" y="0"/>
          <a:chExt cx="0" cy="0"/>
        </a:xfrm>
      </p:grpSpPr>
      <p:pic>
        <p:nvPicPr>
          <p:cNvPr id="4" name="Image 5" descr="T-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4631396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1_Diapositive de titre">
    <p:spTree>
      <p:nvGrpSpPr>
        <p:cNvPr id="1" name=""/>
        <p:cNvGrpSpPr/>
        <p:nvPr/>
      </p:nvGrpSpPr>
      <p:grpSpPr>
        <a:xfrm>
          <a:off x="0" y="0"/>
          <a:ext cx="0" cy="0"/>
          <a:chOff x="0" y="0"/>
          <a:chExt cx="0" cy="0"/>
        </a:xfrm>
      </p:grpSpPr>
      <p:pic>
        <p:nvPicPr>
          <p:cNvPr id="4" name="Image 5" descr="U-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2430629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2_Diapositive de titre">
    <p:spTree>
      <p:nvGrpSpPr>
        <p:cNvPr id="1" name=""/>
        <p:cNvGrpSpPr/>
        <p:nvPr/>
      </p:nvGrpSpPr>
      <p:grpSpPr>
        <a:xfrm>
          <a:off x="0" y="0"/>
          <a:ext cx="0" cy="0"/>
          <a:chOff x="0" y="0"/>
          <a:chExt cx="0" cy="0"/>
        </a:xfrm>
      </p:grpSpPr>
      <p:pic>
        <p:nvPicPr>
          <p:cNvPr id="4" name="Image 5" descr="V-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841923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3_Diapositive de titre">
    <p:spTree>
      <p:nvGrpSpPr>
        <p:cNvPr id="1" name=""/>
        <p:cNvGrpSpPr/>
        <p:nvPr/>
      </p:nvGrpSpPr>
      <p:grpSpPr>
        <a:xfrm>
          <a:off x="0" y="0"/>
          <a:ext cx="0" cy="0"/>
          <a:chOff x="0" y="0"/>
          <a:chExt cx="0" cy="0"/>
        </a:xfrm>
      </p:grpSpPr>
      <p:pic>
        <p:nvPicPr>
          <p:cNvPr id="4" name="Image 5" descr="W-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195695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Rectangle 3"/>
          <p:cNvSpPr/>
          <p:nvPr userDrawn="1"/>
        </p:nvSpPr>
        <p:spPr>
          <a:xfrm>
            <a:off x="0" y="0"/>
            <a:ext cx="9144000" cy="1268760"/>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8" descr="Logo_Afpa-SB_blanc_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9150" y="14288"/>
            <a:ext cx="490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29070" y="1"/>
            <a:ext cx="8215338" cy="1268759"/>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dirty="0" smtClean="0"/>
              <a:t>Cliquez et modifiez le titre</a:t>
            </a:r>
            <a:endParaRPr lang="fr-FR" dirty="0"/>
          </a:p>
        </p:txBody>
      </p:sp>
      <p:sp>
        <p:nvSpPr>
          <p:cNvPr id="3" name="Espace réservé du contenu 2"/>
          <p:cNvSpPr>
            <a:spLocks noGrp="1"/>
          </p:cNvSpPr>
          <p:nvPr>
            <p:ph idx="1"/>
          </p:nvPr>
        </p:nvSpPr>
        <p:spPr>
          <a:xfrm>
            <a:off x="142844" y="1268760"/>
            <a:ext cx="8858312" cy="5040560"/>
          </a:xfrm>
        </p:spPr>
        <p:txBody>
          <a:bodyPr/>
          <a:lstStyle>
            <a:lvl1pPr indent="-324000">
              <a:lnSpc>
                <a:spcPts val="2700"/>
              </a:lnSpc>
              <a:spcBef>
                <a:spcPts val="600"/>
              </a:spcBef>
              <a:buFontTx/>
              <a:buNone/>
              <a:defRPr sz="2000" b="1" cap="all" baseline="0">
                <a:solidFill>
                  <a:srgbClr val="692170"/>
                </a:solidFill>
                <a:latin typeface="Tahoma" pitchFamily="34" charset="0"/>
                <a:cs typeface="Tahoma" pitchFamily="34" charset="0"/>
              </a:defRPr>
            </a:lvl1pPr>
            <a:lvl2pPr>
              <a:buClr>
                <a:srgbClr val="692170"/>
              </a:buClr>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600">
                <a:latin typeface="Tahoma" pitchFamily="34" charset="0"/>
                <a:cs typeface="Tahoma" pitchFamily="34" charset="0"/>
              </a:defRPr>
            </a:lvl3pPr>
            <a:lvl4pPr>
              <a:buClr>
                <a:srgbClr val="692170"/>
              </a:buClr>
              <a:buSzPct val="45000"/>
              <a:buFont typeface="Wingdings 3" pitchFamily="18" charset="2"/>
              <a:buChar char=""/>
              <a:defRPr sz="1200">
                <a:latin typeface="Tahoma" pitchFamily="34" charset="0"/>
                <a:cs typeface="Tahoma" pitchFamily="34" charset="0"/>
              </a:defRPr>
            </a:lvl4pPr>
            <a:lvl5pPr>
              <a:buClr>
                <a:srgbClr val="692170"/>
              </a:buClr>
              <a:buSzPct val="45000"/>
              <a:buFont typeface="Wingdings 3" pitchFamily="18" charset="2"/>
              <a:buChar char=""/>
              <a:defRPr sz="1100">
                <a:latin typeface="Tahoma" pitchFamily="34" charset="0"/>
                <a:cs typeface="Tahoma"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e la date 3"/>
          <p:cNvSpPr>
            <a:spLocks noGrp="1"/>
          </p:cNvSpPr>
          <p:nvPr>
            <p:ph type="dt" sz="half" idx="10"/>
          </p:nvPr>
        </p:nvSpPr>
        <p:spPr>
          <a:xfrm>
            <a:off x="142875" y="6421438"/>
            <a:ext cx="1071563" cy="365125"/>
          </a:xfrm>
        </p:spPr>
        <p:txBody>
          <a:bodyPr anchor="b"/>
          <a:lstStyle>
            <a:lvl1pPr>
              <a:defRPr sz="900" b="1" smtClean="0">
                <a:solidFill>
                  <a:schemeClr val="tx1"/>
                </a:solidFill>
                <a:latin typeface="Tahoma" pitchFamily="34" charset="0"/>
                <a:cs typeface="Tahoma" pitchFamily="34" charset="0"/>
              </a:defRPr>
            </a:lvl1pPr>
          </a:lstStyle>
          <a:p>
            <a:pPr>
              <a:defRPr/>
            </a:pPr>
            <a:fld id="{6476F4B9-791D-464D-BD8B-3CEEC31217E9}" type="datetime1">
              <a:rPr lang="fr-FR" altLang="fr-FR"/>
              <a:pPr>
                <a:defRPr/>
              </a:pPr>
              <a:t>27/12/2020</a:t>
            </a:fld>
            <a:endParaRPr lang="fr-FR" altLang="fr-FR" dirty="0"/>
          </a:p>
        </p:txBody>
      </p:sp>
      <p:sp>
        <p:nvSpPr>
          <p:cNvPr id="7" name="Espace réservé du pied de page 4"/>
          <p:cNvSpPr>
            <a:spLocks noGrp="1"/>
          </p:cNvSpPr>
          <p:nvPr>
            <p:ph type="ftr" sz="quarter" idx="11"/>
          </p:nvPr>
        </p:nvSpPr>
        <p:spPr>
          <a:xfrm>
            <a:off x="1285875" y="6421438"/>
            <a:ext cx="4429125" cy="365125"/>
          </a:xfrm>
        </p:spPr>
        <p:txBody>
          <a:bodyPr anchor="b"/>
          <a:lstStyle>
            <a:lvl1pPr algn="l">
              <a:defRPr sz="900" b="1" smtClean="0">
                <a:solidFill>
                  <a:schemeClr val="tx1"/>
                </a:solidFill>
                <a:latin typeface="Tahoma" charset="0"/>
                <a:cs typeface="Tahoma" charset="0"/>
              </a:defRPr>
            </a:lvl1pPr>
          </a:lstStyle>
          <a:p>
            <a:pPr>
              <a:defRPr/>
            </a:pPr>
            <a:r>
              <a:rPr lang="fr-FR"/>
              <a:t>/ TITRE DE LA PRESENTATION</a:t>
            </a:r>
            <a:endParaRPr lang="fr-FR" dirty="0"/>
          </a:p>
        </p:txBody>
      </p:sp>
      <p:sp>
        <p:nvSpPr>
          <p:cNvPr id="8" name="Espace réservé du numéro de diapositive 5"/>
          <p:cNvSpPr>
            <a:spLocks noGrp="1"/>
          </p:cNvSpPr>
          <p:nvPr>
            <p:ph type="sldNum" sz="quarter" idx="12"/>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25BC720D-A068-4DBA-8955-9D7449B2CB24}" type="slidenum">
              <a:rPr lang="fr-FR" altLang="fr-FR"/>
              <a:pPr>
                <a:defRPr/>
              </a:pPr>
              <a:t>‹N°›</a:t>
            </a:fld>
            <a:endParaRPr lang="fr-FR" altLang="fr-FR" dirty="0"/>
          </a:p>
        </p:txBody>
      </p:sp>
    </p:spTree>
    <p:extLst>
      <p:ext uri="{BB962C8B-B14F-4D97-AF65-F5344CB8AC3E}">
        <p14:creationId xmlns:p14="http://schemas.microsoft.com/office/powerpoint/2010/main" val="3963512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4_Diapositive de titre">
    <p:spTree>
      <p:nvGrpSpPr>
        <p:cNvPr id="1" name=""/>
        <p:cNvGrpSpPr/>
        <p:nvPr/>
      </p:nvGrpSpPr>
      <p:grpSpPr>
        <a:xfrm>
          <a:off x="0" y="0"/>
          <a:ext cx="0" cy="0"/>
          <a:chOff x="0" y="0"/>
          <a:chExt cx="0" cy="0"/>
        </a:xfrm>
      </p:grpSpPr>
      <p:pic>
        <p:nvPicPr>
          <p:cNvPr id="4" name="Image 5" descr="X-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10140313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5_Diapositive de titre">
    <p:spTree>
      <p:nvGrpSpPr>
        <p:cNvPr id="1" name=""/>
        <p:cNvGrpSpPr/>
        <p:nvPr/>
      </p:nvGrpSpPr>
      <p:grpSpPr>
        <a:xfrm>
          <a:off x="0" y="0"/>
          <a:ext cx="0" cy="0"/>
          <a:chOff x="0" y="0"/>
          <a:chExt cx="0" cy="0"/>
        </a:xfrm>
      </p:grpSpPr>
      <p:pic>
        <p:nvPicPr>
          <p:cNvPr id="4" name="Image 5" descr="Y-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5175545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6_Diapositive de titre">
    <p:spTree>
      <p:nvGrpSpPr>
        <p:cNvPr id="1" name=""/>
        <p:cNvGrpSpPr/>
        <p:nvPr/>
      </p:nvGrpSpPr>
      <p:grpSpPr>
        <a:xfrm>
          <a:off x="0" y="0"/>
          <a:ext cx="0" cy="0"/>
          <a:chOff x="0" y="0"/>
          <a:chExt cx="0" cy="0"/>
        </a:xfrm>
      </p:grpSpPr>
      <p:pic>
        <p:nvPicPr>
          <p:cNvPr id="4" name="Image 5" descr="Z-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34953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4" name="Rectangle 3"/>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8" descr="Logo_Afpa-SB_blanc_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10575" y="14288"/>
            <a:ext cx="4921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15012"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3" name="Espace réservé du contenu 2"/>
          <p:cNvSpPr>
            <a:spLocks noGrp="1"/>
          </p:cNvSpPr>
          <p:nvPr>
            <p:ph idx="1"/>
          </p:nvPr>
        </p:nvSpPr>
        <p:spPr>
          <a:xfrm>
            <a:off x="107504" y="932723"/>
            <a:ext cx="8679338" cy="5376597"/>
          </a:xfrm>
        </p:spPr>
        <p:txBody>
          <a:bodyPr/>
          <a:lstStyle>
            <a:lvl1pPr indent="-324000">
              <a:lnSpc>
                <a:spcPts val="2700"/>
              </a:lnSpc>
              <a:spcBef>
                <a:spcPts val="600"/>
              </a:spcBef>
              <a:buFontTx/>
              <a:buNone/>
              <a:defRPr sz="2000" b="1" cap="all" baseline="0">
                <a:solidFill>
                  <a:srgbClr val="692170"/>
                </a:solidFill>
                <a:latin typeface="Tahoma" pitchFamily="34" charset="0"/>
                <a:cs typeface="Tahoma" pitchFamily="34" charset="0"/>
              </a:defRPr>
            </a:lvl1pPr>
            <a:lvl2pPr>
              <a:buClr>
                <a:srgbClr val="692170"/>
              </a:buClr>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600">
                <a:latin typeface="Tahoma" pitchFamily="34" charset="0"/>
                <a:cs typeface="Tahoma" pitchFamily="34" charset="0"/>
              </a:defRPr>
            </a:lvl3pPr>
            <a:lvl4pPr>
              <a:buClr>
                <a:srgbClr val="692170"/>
              </a:buClr>
              <a:buSzPct val="45000"/>
              <a:buFont typeface="Wingdings 3" pitchFamily="18" charset="2"/>
              <a:buChar char=""/>
              <a:defRPr sz="1200">
                <a:latin typeface="Tahoma" pitchFamily="34" charset="0"/>
                <a:cs typeface="Tahoma" pitchFamily="34" charset="0"/>
              </a:defRPr>
            </a:lvl4pPr>
            <a:lvl5pPr>
              <a:buClr>
                <a:srgbClr val="692170"/>
              </a:buClr>
              <a:buSzPct val="45000"/>
              <a:buFont typeface="Wingdings 3" pitchFamily="18" charset="2"/>
              <a:buChar char=""/>
              <a:defRPr sz="1100">
                <a:latin typeface="Tahoma" pitchFamily="34" charset="0"/>
                <a:cs typeface="Tahoma"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e la date 3"/>
          <p:cNvSpPr>
            <a:spLocks noGrp="1"/>
          </p:cNvSpPr>
          <p:nvPr>
            <p:ph type="dt" sz="half" idx="10"/>
          </p:nvPr>
        </p:nvSpPr>
        <p:spPr>
          <a:xfrm>
            <a:off x="142875" y="6421438"/>
            <a:ext cx="1071563" cy="365125"/>
          </a:xfrm>
        </p:spPr>
        <p:txBody>
          <a:bodyPr anchor="b"/>
          <a:lstStyle>
            <a:lvl1pPr>
              <a:defRPr sz="900" b="1" smtClean="0">
                <a:solidFill>
                  <a:schemeClr val="tx1"/>
                </a:solidFill>
                <a:latin typeface="Tahoma" pitchFamily="34" charset="0"/>
                <a:cs typeface="Tahoma" pitchFamily="34" charset="0"/>
              </a:defRPr>
            </a:lvl1pPr>
          </a:lstStyle>
          <a:p>
            <a:pPr>
              <a:defRPr/>
            </a:pPr>
            <a:fld id="{394423AD-BB1C-4871-ABCA-87B8956D415F}" type="datetime1">
              <a:rPr lang="fr-FR" altLang="fr-FR"/>
              <a:pPr>
                <a:defRPr/>
              </a:pPr>
              <a:t>27/12/2020</a:t>
            </a:fld>
            <a:endParaRPr lang="fr-FR" altLang="fr-FR"/>
          </a:p>
        </p:txBody>
      </p:sp>
      <p:sp>
        <p:nvSpPr>
          <p:cNvPr id="7" name="Espace réservé du pied de page 4"/>
          <p:cNvSpPr>
            <a:spLocks noGrp="1"/>
          </p:cNvSpPr>
          <p:nvPr>
            <p:ph type="ftr" sz="quarter" idx="11"/>
          </p:nvPr>
        </p:nvSpPr>
        <p:spPr>
          <a:xfrm>
            <a:off x="1285875" y="6421438"/>
            <a:ext cx="4429125" cy="365125"/>
          </a:xfrm>
        </p:spPr>
        <p:txBody>
          <a:bodyPr anchor="b"/>
          <a:lstStyle>
            <a:lvl1pPr algn="l">
              <a:defRPr sz="900" b="1" smtClean="0">
                <a:solidFill>
                  <a:schemeClr val="tx1"/>
                </a:solidFill>
                <a:latin typeface="Tahoma" charset="0"/>
                <a:cs typeface="Tahoma" charset="0"/>
              </a:defRPr>
            </a:lvl1pPr>
          </a:lstStyle>
          <a:p>
            <a:pPr>
              <a:defRPr/>
            </a:pPr>
            <a:r>
              <a:rPr lang="fr-FR"/>
              <a:t>/ TITRE DE LA PRESENTATION</a:t>
            </a:r>
          </a:p>
        </p:txBody>
      </p:sp>
      <p:sp>
        <p:nvSpPr>
          <p:cNvPr id="8" name="Espace réservé du numéro de diapositive 5"/>
          <p:cNvSpPr>
            <a:spLocks noGrp="1"/>
          </p:cNvSpPr>
          <p:nvPr>
            <p:ph type="sldNum" sz="quarter" idx="12"/>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2F061F77-57CC-4C90-9442-AC889BCB63C2}" type="slidenum">
              <a:rPr lang="fr-FR" altLang="fr-FR"/>
              <a:pPr>
                <a:defRPr/>
              </a:pPr>
              <a:t>‹N°›</a:t>
            </a:fld>
            <a:endParaRPr lang="fr-FR" altLang="fr-FR"/>
          </a:p>
        </p:txBody>
      </p:sp>
    </p:spTree>
    <p:extLst>
      <p:ext uri="{BB962C8B-B14F-4D97-AF65-F5344CB8AC3E}">
        <p14:creationId xmlns:p14="http://schemas.microsoft.com/office/powerpoint/2010/main" val="12898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4" name="Rectangle 3"/>
          <p:cNvSpPr/>
          <p:nvPr userDrawn="1"/>
        </p:nvSpPr>
        <p:spPr>
          <a:xfrm>
            <a:off x="0" y="809625"/>
            <a:ext cx="4356100" cy="5545138"/>
          </a:xfrm>
          <a:prstGeom prst="rect">
            <a:avLst/>
          </a:prstGeom>
          <a:solidFill>
            <a:srgbClr val="D8C9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sp>
        <p:nvSpPr>
          <p:cNvPr id="5" name="Rectangle 4"/>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6" name="Image 8" descr="Logo_Afpa-SB_blanc_RVB.png"/>
          <p:cNvPicPr>
            <a:picLocks/>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410575" y="14288"/>
            <a:ext cx="4921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Graphique 10"/>
          <p:cNvGraphicFramePr>
            <a:graphicFrameLocks/>
          </p:cNvGraphicFramePr>
          <p:nvPr/>
        </p:nvGraphicFramePr>
        <p:xfrm>
          <a:off x="323850" y="1916113"/>
          <a:ext cx="2143125" cy="3960812"/>
        </p:xfrm>
        <a:graphic>
          <a:graphicData uri="http://schemas.openxmlformats.org/presentationml/2006/ole">
            <mc:AlternateContent xmlns:mc="http://schemas.openxmlformats.org/markup-compatibility/2006">
              <mc:Choice xmlns:v="urn:schemas-microsoft-com:vml" Requires="v">
                <p:oleObj spid="_x0000_s80936" r:id="rId4" imgW="2139519" imgH="3358618" progId="Excel.Chart.8">
                  <p:embed/>
                </p:oleObj>
              </mc:Choice>
              <mc:Fallback>
                <p:oleObj r:id="rId4" imgW="2139519" imgH="3358618" progId="Excel.Chart.8">
                  <p:embed/>
                  <p:pic>
                    <p:nvPicPr>
                      <p:cNvPr id="0"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916113"/>
                        <a:ext cx="2143125" cy="396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Graphique 11"/>
          <p:cNvGraphicFramePr>
            <a:graphicFrameLocks/>
          </p:cNvGraphicFramePr>
          <p:nvPr/>
        </p:nvGraphicFramePr>
        <p:xfrm>
          <a:off x="2786063" y="2349500"/>
          <a:ext cx="1357312" cy="1503363"/>
        </p:xfrm>
        <a:graphic>
          <a:graphicData uri="http://schemas.openxmlformats.org/presentationml/2006/ole">
            <mc:AlternateContent xmlns:mc="http://schemas.openxmlformats.org/markup-compatibility/2006">
              <mc:Choice xmlns:v="urn:schemas-microsoft-com:vml" Requires="v">
                <p:oleObj spid="_x0000_s80937" r:id="rId6" imgW="1359296" imgH="1389773" progId="Excel.Chart.8">
                  <p:embed/>
                </p:oleObj>
              </mc:Choice>
              <mc:Fallback>
                <p:oleObj r:id="rId6" imgW="1359296" imgH="1389773" progId="Excel.Chart.8">
                  <p:embed/>
                  <p:pic>
                    <p:nvPicPr>
                      <p:cNvPr id="0" name="Picture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6063" y="2349500"/>
                        <a:ext cx="1357312" cy="150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Graphique 12"/>
          <p:cNvPicPr>
            <a:picLocks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2852738" y="4089400"/>
            <a:ext cx="13652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ZoneTexte 9"/>
          <p:cNvSpPr txBox="1"/>
          <p:nvPr userDrawn="1"/>
        </p:nvSpPr>
        <p:spPr>
          <a:xfrm>
            <a:off x="642938" y="1238250"/>
            <a:ext cx="3214687" cy="36988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fr-FR" sz="1800" b="1" dirty="0" smtClean="0">
                <a:solidFill>
                  <a:schemeClr val="bg1"/>
                </a:solidFill>
                <a:latin typeface="Tahoma" charset="0"/>
                <a:cs typeface="Tahoma" charset="0"/>
              </a:rPr>
              <a:t>MEMENTUM</a:t>
            </a:r>
          </a:p>
        </p:txBody>
      </p:sp>
      <p:sp>
        <p:nvSpPr>
          <p:cNvPr id="14" name="Titre 1"/>
          <p:cNvSpPr>
            <a:spLocks noGrp="1"/>
          </p:cNvSpPr>
          <p:nvPr>
            <p:ph type="title"/>
          </p:nvPr>
        </p:nvSpPr>
        <p:spPr>
          <a:xfrm>
            <a:off x="-9200"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dirty="0" smtClean="0"/>
              <a:t>Cliquez et modifiez le titre</a:t>
            </a:r>
            <a:endParaRPr lang="fr-FR" dirty="0"/>
          </a:p>
        </p:txBody>
      </p:sp>
      <p:sp>
        <p:nvSpPr>
          <p:cNvPr id="15" name="Espace réservé du contenu 3"/>
          <p:cNvSpPr>
            <a:spLocks noGrp="1"/>
          </p:cNvSpPr>
          <p:nvPr>
            <p:ph sz="half" idx="13"/>
          </p:nvPr>
        </p:nvSpPr>
        <p:spPr>
          <a:xfrm>
            <a:off x="4355976" y="932723"/>
            <a:ext cx="4468938" cy="5193429"/>
          </a:xfrm>
        </p:spPr>
        <p:txBody>
          <a:bodyPr/>
          <a:lstStyle>
            <a:lvl1pPr>
              <a:buClr>
                <a:srgbClr val="61BF1A"/>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1" name="Espace réservé de la date 3"/>
          <p:cNvSpPr>
            <a:spLocks noGrp="1"/>
          </p:cNvSpPr>
          <p:nvPr>
            <p:ph type="dt" sz="half" idx="14"/>
          </p:nvPr>
        </p:nvSpPr>
        <p:spPr>
          <a:xfrm>
            <a:off x="142875" y="6421438"/>
            <a:ext cx="1071563" cy="365125"/>
          </a:xfrm>
        </p:spPr>
        <p:txBody>
          <a:bodyPr anchor="b"/>
          <a:lstStyle>
            <a:lvl1pPr>
              <a:defRPr sz="900" b="1" smtClean="0">
                <a:solidFill>
                  <a:schemeClr val="tx1"/>
                </a:solidFill>
                <a:latin typeface="Tahoma" pitchFamily="34" charset="0"/>
                <a:cs typeface="Tahoma" pitchFamily="34" charset="0"/>
              </a:defRPr>
            </a:lvl1pPr>
          </a:lstStyle>
          <a:p>
            <a:pPr>
              <a:defRPr/>
            </a:pPr>
            <a:fld id="{30E83703-B631-489E-B51F-7D31401020E0}" type="datetime1">
              <a:rPr lang="fr-FR" altLang="fr-FR"/>
              <a:pPr>
                <a:defRPr/>
              </a:pPr>
              <a:t>27/12/2020</a:t>
            </a:fld>
            <a:endParaRPr lang="fr-FR" altLang="fr-FR"/>
          </a:p>
        </p:txBody>
      </p:sp>
      <p:sp>
        <p:nvSpPr>
          <p:cNvPr id="12" name="Espace réservé du pied de page 4"/>
          <p:cNvSpPr>
            <a:spLocks noGrp="1"/>
          </p:cNvSpPr>
          <p:nvPr>
            <p:ph type="ftr" sz="quarter" idx="15"/>
          </p:nvPr>
        </p:nvSpPr>
        <p:spPr>
          <a:xfrm>
            <a:off x="1285875" y="6421438"/>
            <a:ext cx="4429125" cy="365125"/>
          </a:xfrm>
        </p:spPr>
        <p:txBody>
          <a:bodyPr anchor="b"/>
          <a:lstStyle>
            <a:lvl1pPr algn="l">
              <a:defRPr sz="900" b="1" smtClean="0">
                <a:solidFill>
                  <a:schemeClr val="tx1"/>
                </a:solidFill>
                <a:latin typeface="Tahoma" charset="0"/>
                <a:cs typeface="Tahoma" charset="0"/>
              </a:defRPr>
            </a:lvl1pPr>
          </a:lstStyle>
          <a:p>
            <a:pPr>
              <a:defRPr/>
            </a:pPr>
            <a:r>
              <a:rPr lang="fr-FR"/>
              <a:t>/ TITRE DE LA PRESENTATION</a:t>
            </a:r>
          </a:p>
        </p:txBody>
      </p:sp>
      <p:sp>
        <p:nvSpPr>
          <p:cNvPr id="13" name="Espace réservé du numéro de diapositive 5"/>
          <p:cNvSpPr>
            <a:spLocks noGrp="1"/>
          </p:cNvSpPr>
          <p:nvPr>
            <p:ph type="sldNum" sz="quarter" idx="16"/>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ACAE11F9-E950-40F4-AE83-59354F68D321}" type="slidenum">
              <a:rPr lang="fr-FR" altLang="fr-FR"/>
              <a:pPr>
                <a:defRPr/>
              </a:pPr>
              <a:t>‹N°›</a:t>
            </a:fld>
            <a:endParaRPr lang="fr-FR" altLang="fr-FR"/>
          </a:p>
        </p:txBody>
      </p:sp>
    </p:spTree>
    <p:extLst>
      <p:ext uri="{BB962C8B-B14F-4D97-AF65-F5344CB8AC3E}">
        <p14:creationId xmlns:p14="http://schemas.microsoft.com/office/powerpoint/2010/main" val="228405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5" name="Rectangle 4"/>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6" name="Image 7" descr="Logo_Afpa-SB_blanc_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10575" y="14288"/>
            <a:ext cx="4889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contenu 3"/>
          <p:cNvSpPr>
            <a:spLocks noGrp="1"/>
          </p:cNvSpPr>
          <p:nvPr>
            <p:ph sz="half" idx="2"/>
          </p:nvPr>
        </p:nvSpPr>
        <p:spPr>
          <a:xfrm>
            <a:off x="452433" y="1028734"/>
            <a:ext cx="4038600" cy="5097431"/>
          </a:xfrm>
        </p:spPr>
        <p:txBody>
          <a:bodyPr/>
          <a:lstStyle>
            <a:lvl1pPr>
              <a:buClr>
                <a:srgbClr val="692170"/>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4" name="Titre 1"/>
          <p:cNvSpPr>
            <a:spLocks noGrp="1"/>
          </p:cNvSpPr>
          <p:nvPr>
            <p:ph type="title"/>
          </p:nvPr>
        </p:nvSpPr>
        <p:spPr>
          <a:xfrm>
            <a:off x="15012"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15" name="Espace réservé du contenu 3"/>
          <p:cNvSpPr>
            <a:spLocks noGrp="1"/>
          </p:cNvSpPr>
          <p:nvPr>
            <p:ph sz="half" idx="13"/>
          </p:nvPr>
        </p:nvSpPr>
        <p:spPr>
          <a:xfrm>
            <a:off x="4786314" y="1028733"/>
            <a:ext cx="4038600" cy="5097419"/>
          </a:xfrm>
        </p:spPr>
        <p:txBody>
          <a:bodyPr/>
          <a:lstStyle>
            <a:lvl1pPr>
              <a:buClr>
                <a:srgbClr val="61BF1A"/>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Espace réservé de la date 3"/>
          <p:cNvSpPr>
            <a:spLocks noGrp="1"/>
          </p:cNvSpPr>
          <p:nvPr>
            <p:ph type="dt" sz="half" idx="14"/>
          </p:nvPr>
        </p:nvSpPr>
        <p:spPr>
          <a:xfrm>
            <a:off x="142875" y="6421438"/>
            <a:ext cx="1071563" cy="365125"/>
          </a:xfrm>
        </p:spPr>
        <p:txBody>
          <a:bodyPr anchor="b"/>
          <a:lstStyle>
            <a:lvl1pPr>
              <a:defRPr sz="900" b="1" smtClean="0">
                <a:solidFill>
                  <a:schemeClr val="tx1"/>
                </a:solidFill>
                <a:latin typeface="Tahoma" pitchFamily="34" charset="0"/>
                <a:cs typeface="Tahoma" pitchFamily="34" charset="0"/>
              </a:defRPr>
            </a:lvl1pPr>
          </a:lstStyle>
          <a:p>
            <a:pPr>
              <a:defRPr/>
            </a:pPr>
            <a:fld id="{0797A810-0795-4B95-A218-B186C106DFD6}" type="datetime1">
              <a:rPr lang="fr-FR" altLang="fr-FR"/>
              <a:pPr>
                <a:defRPr/>
              </a:pPr>
              <a:t>27/12/2020</a:t>
            </a:fld>
            <a:endParaRPr lang="fr-FR" altLang="fr-FR"/>
          </a:p>
        </p:txBody>
      </p:sp>
      <p:sp>
        <p:nvSpPr>
          <p:cNvPr id="8" name="Espace réservé du pied de page 4"/>
          <p:cNvSpPr>
            <a:spLocks noGrp="1"/>
          </p:cNvSpPr>
          <p:nvPr>
            <p:ph type="ftr" sz="quarter" idx="15"/>
          </p:nvPr>
        </p:nvSpPr>
        <p:spPr>
          <a:xfrm>
            <a:off x="1285875" y="6421438"/>
            <a:ext cx="4429125" cy="365125"/>
          </a:xfrm>
        </p:spPr>
        <p:txBody>
          <a:bodyPr anchor="b"/>
          <a:lstStyle>
            <a:lvl1pPr algn="l">
              <a:defRPr sz="900" b="1" smtClean="0">
                <a:solidFill>
                  <a:schemeClr val="bg1"/>
                </a:solidFill>
                <a:latin typeface="Tahoma" charset="0"/>
                <a:cs typeface="Tahoma" charset="0"/>
              </a:defRPr>
            </a:lvl1pPr>
          </a:lstStyle>
          <a:p>
            <a:pPr>
              <a:defRPr/>
            </a:pPr>
            <a:r>
              <a:rPr lang="fr-FR"/>
              <a:t>/ TITRE DE LA PRESENTATION</a:t>
            </a:r>
            <a:endParaRPr lang="fr-FR">
              <a:solidFill>
                <a:schemeClr val="tx1"/>
              </a:solidFill>
            </a:endParaRPr>
          </a:p>
        </p:txBody>
      </p:sp>
      <p:sp>
        <p:nvSpPr>
          <p:cNvPr id="9" name="Espace réservé du numéro de diapositive 5"/>
          <p:cNvSpPr>
            <a:spLocks noGrp="1"/>
          </p:cNvSpPr>
          <p:nvPr>
            <p:ph type="sldNum" sz="quarter" idx="16"/>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9E682530-A6CD-4EF5-B468-EC9D2601B433}" type="slidenum">
              <a:rPr lang="fr-FR" altLang="fr-FR"/>
              <a:pPr>
                <a:defRPr/>
              </a:pPr>
              <a:t>‹N°›</a:t>
            </a:fld>
            <a:endParaRPr lang="fr-FR" altLang="fr-FR"/>
          </a:p>
        </p:txBody>
      </p:sp>
    </p:spTree>
    <p:extLst>
      <p:ext uri="{BB962C8B-B14F-4D97-AF65-F5344CB8AC3E}">
        <p14:creationId xmlns:p14="http://schemas.microsoft.com/office/powerpoint/2010/main" val="812695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pic>
        <p:nvPicPr>
          <p:cNvPr id="4" name="Image 5" descr="A-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463" y="177800"/>
            <a:ext cx="3132137"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dirty="0"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20569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pic>
        <p:nvPicPr>
          <p:cNvPr id="4" name="Image 5" descr="B-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465323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pic>
        <p:nvPicPr>
          <p:cNvPr id="4" name="Image 5" descr="C-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463" y="177800"/>
            <a:ext cx="3132137"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8728631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28" Type="http://schemas.openxmlformats.org/officeDocument/2006/relationships/image" Target="../media/image1.png"/><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4" name="Espace réservé de la date 3"/>
          <p:cNvSpPr>
            <a:spLocks noGrp="1"/>
          </p:cNvSpPr>
          <p:nvPr>
            <p:ph type="dt" sz="half" idx="2"/>
          </p:nvPr>
        </p:nvSpPr>
        <p:spPr>
          <a:xfrm>
            <a:off x="457200" y="6356350"/>
            <a:ext cx="2133600" cy="366713"/>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pitchFamily="34" charset="0"/>
              </a:defRPr>
            </a:lvl1pPr>
          </a:lstStyle>
          <a:p>
            <a:pPr>
              <a:defRPr/>
            </a:pPr>
            <a:fld id="{364BC91E-13F9-46C9-ADCF-6FA43EDEE11B}" type="datetime1">
              <a:rPr lang="fr-FR" altLang="fr-FR"/>
              <a:pPr>
                <a:defRPr/>
              </a:pPr>
              <a:t>27/12/2020</a:t>
            </a:fld>
            <a:endParaRPr lang="fr-FR" altLang="fr-FR"/>
          </a:p>
        </p:txBody>
      </p:sp>
      <p:sp>
        <p:nvSpPr>
          <p:cNvPr id="5" name="Espace réservé du pied de page 4"/>
          <p:cNvSpPr>
            <a:spLocks noGrp="1"/>
          </p:cNvSpPr>
          <p:nvPr>
            <p:ph type="ftr" sz="quarter" idx="3"/>
          </p:nvPr>
        </p:nvSpPr>
        <p:spPr>
          <a:xfrm>
            <a:off x="3124200" y="6356350"/>
            <a:ext cx="2895600" cy="366713"/>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Calibri" charset="0"/>
                <a:ea typeface="ＭＳ Ｐゴシック" charset="0"/>
                <a:cs typeface="ＭＳ Ｐゴシック" charset="0"/>
              </a:defRPr>
            </a:lvl1pPr>
          </a:lstStyle>
          <a:p>
            <a:pPr>
              <a:defRPr/>
            </a:pPr>
            <a:r>
              <a:rPr lang="fr-FR"/>
              <a:t>/ TITRE DE LA PRESENTATION</a:t>
            </a:r>
          </a:p>
        </p:txBody>
      </p:sp>
      <p:sp>
        <p:nvSpPr>
          <p:cNvPr id="6" name="Espace réservé du numéro de diapositive 5"/>
          <p:cNvSpPr>
            <a:spLocks noGrp="1"/>
          </p:cNvSpPr>
          <p:nvPr>
            <p:ph type="sldNum" sz="quarter" idx="4"/>
          </p:nvPr>
        </p:nvSpPr>
        <p:spPr>
          <a:xfrm>
            <a:off x="6553200" y="6356350"/>
            <a:ext cx="2133600" cy="366713"/>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a:defRPr/>
            </a:pPr>
            <a:fld id="{951B3429-8062-4216-907A-C5BBA2EBC81C}"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4698" r:id="rId1"/>
    <p:sldLayoutId id="2147484699" r:id="rId2"/>
    <p:sldLayoutId id="2147484700" r:id="rId3"/>
    <p:sldLayoutId id="2147484701" r:id="rId4"/>
    <p:sldLayoutId id="2147484702" r:id="rId5"/>
    <p:sldLayoutId id="2147484703" r:id="rId6"/>
  </p:sldLayoutIdLst>
  <p:hf hdr="0"/>
  <p:txStyles>
    <p:titleStyle>
      <a:lvl1pPr algn="ctr" rtl="0" eaLnBrk="0" fontAlgn="base" hangingPunct="0">
        <a:spcBef>
          <a:spcPct val="0"/>
        </a:spcBef>
        <a:spcAft>
          <a:spcPct val="0"/>
        </a:spcAft>
        <a:defRPr sz="4400" kern="1200">
          <a:solidFill>
            <a:schemeClr val="tx1"/>
          </a:solidFill>
          <a:latin typeface="+mj-lt"/>
          <a:ea typeface="ＭＳ Ｐゴシック" pitchFamily="-111" charset="-128"/>
          <a:cs typeface="ＭＳ Ｐゴシック" pitchFamily="-109" charset="-128"/>
        </a:defRPr>
      </a:lvl1pPr>
      <a:lvl2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2pPr>
      <a:lvl3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3pPr>
      <a:lvl4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4pPr>
      <a:lvl5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5pPr>
      <a:lvl6pPr marL="457200" algn="ctr" rtl="0" fontAlgn="base">
        <a:spcBef>
          <a:spcPct val="0"/>
        </a:spcBef>
        <a:spcAft>
          <a:spcPct val="0"/>
        </a:spcAft>
        <a:defRPr sz="4400">
          <a:solidFill>
            <a:schemeClr val="tx1"/>
          </a:solidFill>
          <a:latin typeface="Calibri" pitchFamily="-111" charset="0"/>
          <a:ea typeface="ＭＳ Ｐゴシック" pitchFamily="-111" charset="-128"/>
        </a:defRPr>
      </a:lvl6pPr>
      <a:lvl7pPr marL="914400" algn="ctr" rtl="0" fontAlgn="base">
        <a:spcBef>
          <a:spcPct val="0"/>
        </a:spcBef>
        <a:spcAft>
          <a:spcPct val="0"/>
        </a:spcAft>
        <a:defRPr sz="4400">
          <a:solidFill>
            <a:schemeClr val="tx1"/>
          </a:solidFill>
          <a:latin typeface="Calibri" pitchFamily="-111" charset="0"/>
          <a:ea typeface="ＭＳ Ｐゴシック" pitchFamily="-111" charset="-128"/>
        </a:defRPr>
      </a:lvl7pPr>
      <a:lvl8pPr marL="1371600" algn="ctr" rtl="0" fontAlgn="base">
        <a:spcBef>
          <a:spcPct val="0"/>
        </a:spcBef>
        <a:spcAft>
          <a:spcPct val="0"/>
        </a:spcAft>
        <a:defRPr sz="4400">
          <a:solidFill>
            <a:schemeClr val="tx1"/>
          </a:solidFill>
          <a:latin typeface="Calibri" pitchFamily="-111" charset="0"/>
          <a:ea typeface="ＭＳ Ｐゴシック" pitchFamily="-111" charset="-128"/>
        </a:defRPr>
      </a:lvl8pPr>
      <a:lvl9pPr marL="1828800" algn="ctr" rtl="0" fontAlgn="base">
        <a:spcBef>
          <a:spcPct val="0"/>
        </a:spcBef>
        <a:spcAft>
          <a:spcPct val="0"/>
        </a:spcAft>
        <a:defRPr sz="4400">
          <a:solidFill>
            <a:schemeClr val="tx1"/>
          </a:solidFill>
          <a:latin typeface="Calibri" pitchFamily="-111" charset="0"/>
          <a:ea typeface="ＭＳ Ｐゴシック" pitchFamily="-111" charset="-128"/>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09"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1"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1"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2051" name="Image 7" descr="Logo_Afpa_blanc-RVB.png"/>
          <p:cNvPicPr>
            <a:picLocks/>
          </p:cNvPicPr>
          <p:nvPr userDrawn="1"/>
        </p:nvPicPr>
        <p:blipFill>
          <a:blip r:embed="rId28" cstate="print">
            <a:extLst>
              <a:ext uri="{28A0092B-C50C-407E-A947-70E740481C1C}">
                <a14:useLocalDpi xmlns:a14="http://schemas.microsoft.com/office/drawing/2010/main" val="0"/>
              </a:ext>
            </a:extLst>
          </a:blip>
          <a:srcRect/>
          <a:stretch>
            <a:fillRect/>
          </a:stretch>
        </p:blipFill>
        <p:spPr bwMode="auto">
          <a:xfrm>
            <a:off x="7588250" y="4808538"/>
            <a:ext cx="13684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ZoneTexte 8"/>
          <p:cNvSpPr txBox="1"/>
          <p:nvPr userDrawn="1"/>
        </p:nvSpPr>
        <p:spPr>
          <a:xfrm>
            <a:off x="238125" y="5627688"/>
            <a:ext cx="3048000" cy="51752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ts val="1100"/>
              </a:lnSpc>
              <a:defRPr/>
            </a:pPr>
            <a:r>
              <a:rPr lang="fr-FR" sz="1000" smtClean="0">
                <a:solidFill>
                  <a:schemeClr val="bg1"/>
                </a:solidFill>
                <a:latin typeface="Tahoma" charset="0"/>
                <a:cs typeface="Tahoma" charset="0"/>
              </a:rPr>
              <a:t>association nationale</a:t>
            </a:r>
          </a:p>
          <a:p>
            <a:pPr eaLnBrk="1" hangingPunct="1">
              <a:lnSpc>
                <a:spcPts val="1100"/>
              </a:lnSpc>
              <a:defRPr/>
            </a:pPr>
            <a:r>
              <a:rPr lang="fr-FR" sz="1000" smtClean="0">
                <a:solidFill>
                  <a:schemeClr val="bg1"/>
                </a:solidFill>
                <a:latin typeface="Tahoma" charset="0"/>
                <a:cs typeface="Tahoma" charset="0"/>
              </a:rPr>
              <a:t>pour la formation professionnelle</a:t>
            </a:r>
          </a:p>
          <a:p>
            <a:pPr eaLnBrk="1" hangingPunct="1">
              <a:lnSpc>
                <a:spcPts val="1100"/>
              </a:lnSpc>
              <a:defRPr/>
            </a:pPr>
            <a:r>
              <a:rPr lang="fr-FR" sz="1000" smtClean="0">
                <a:solidFill>
                  <a:schemeClr val="bg1"/>
                </a:solidFill>
                <a:latin typeface="Tahoma" charset="0"/>
                <a:cs typeface="Tahoma" charset="0"/>
              </a:rPr>
              <a:t>des adultes</a:t>
            </a:r>
          </a:p>
        </p:txBody>
      </p:sp>
    </p:spTree>
  </p:cSld>
  <p:clrMap bg1="lt1" tx1="dk1" bg2="lt2" tx2="dk2" accent1="accent1" accent2="accent2" accent3="accent3" accent4="accent4" accent5="accent5" accent6="accent6" hlink="hlink" folHlink="folHlink"/>
  <p:sldLayoutIdLst>
    <p:sldLayoutId id="2147484704" r:id="rId1"/>
    <p:sldLayoutId id="2147484705" r:id="rId2"/>
    <p:sldLayoutId id="2147484706" r:id="rId3"/>
    <p:sldLayoutId id="2147484707" r:id="rId4"/>
    <p:sldLayoutId id="2147484708" r:id="rId5"/>
    <p:sldLayoutId id="2147484709" r:id="rId6"/>
    <p:sldLayoutId id="2147484710" r:id="rId7"/>
    <p:sldLayoutId id="2147484711" r:id="rId8"/>
    <p:sldLayoutId id="2147484712" r:id="rId9"/>
    <p:sldLayoutId id="2147484713" r:id="rId10"/>
    <p:sldLayoutId id="2147484714" r:id="rId11"/>
    <p:sldLayoutId id="2147484715" r:id="rId12"/>
    <p:sldLayoutId id="2147484716" r:id="rId13"/>
    <p:sldLayoutId id="2147484717" r:id="rId14"/>
    <p:sldLayoutId id="2147484718" r:id="rId15"/>
    <p:sldLayoutId id="2147484719" r:id="rId16"/>
    <p:sldLayoutId id="2147484720" r:id="rId17"/>
    <p:sldLayoutId id="2147484721" r:id="rId18"/>
    <p:sldLayoutId id="2147484722" r:id="rId19"/>
    <p:sldLayoutId id="2147484723" r:id="rId20"/>
    <p:sldLayoutId id="2147484724" r:id="rId21"/>
    <p:sldLayoutId id="2147484725" r:id="rId22"/>
    <p:sldLayoutId id="2147484726" r:id="rId23"/>
    <p:sldLayoutId id="2147484727" r:id="rId24"/>
    <p:sldLayoutId id="2147484728" r:id="rId25"/>
    <p:sldLayoutId id="2147484729" r:id="rId26"/>
  </p:sldLayoutIdLst>
  <p:hf hdr="0"/>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9" charset="-128"/>
          <a:cs typeface="ＭＳ Ｐゴシック" pitchFamily="-109" charset="-128"/>
        </a:defRPr>
      </a:lvl1pPr>
      <a:lvl2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9" charset="-128"/>
          <a:cs typeface="ＭＳ Ｐゴシック" pitchFamily="-109"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9"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9"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9"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9"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ctrTitle"/>
          </p:nvPr>
        </p:nvSpPr>
        <p:spPr bwMode="auto">
          <a:xfrm>
            <a:off x="251520" y="2708920"/>
            <a:ext cx="7772400" cy="1255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fr-FR" dirty="0" smtClean="0"/>
              <a:t>Accéder à une base de données par PDO</a:t>
            </a:r>
            <a:r>
              <a:rPr lang="fr-FR" dirty="0"/>
              <a:t/>
            </a:r>
            <a:br>
              <a:rPr lang="fr-FR" dirty="0"/>
            </a:br>
            <a:endParaRPr lang="fr-FR" altLang="fr-FR" dirty="0" smtClean="0">
              <a:ea typeface="ＭＳ Ｐゴシック" pitchFamily="34" charset="-128"/>
            </a:endParaRPr>
          </a:p>
        </p:txBody>
      </p:sp>
      <p:sp>
        <p:nvSpPr>
          <p:cNvPr id="35843" name="Sous-titre 2"/>
          <p:cNvSpPr>
            <a:spLocks noGrp="1"/>
          </p:cNvSpPr>
          <p:nvPr>
            <p:ph type="subTitle" idx="1"/>
          </p:nvPr>
        </p:nvSpPr>
        <p:spPr bwMode="auto">
          <a:xfrm>
            <a:off x="255588" y="3933056"/>
            <a:ext cx="6692676" cy="165618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fr-FR" dirty="0" smtClean="0"/>
              <a:t>Application à une base de données MySQL</a:t>
            </a:r>
            <a:endParaRPr lang="fr-FR" dirty="0"/>
          </a:p>
          <a:p>
            <a:endParaRPr lang="fr-FR" altLang="fr-FR"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les requêtes préparées</a:t>
            </a:r>
            <a:endParaRPr lang="fr-FR" dirty="0"/>
          </a:p>
        </p:txBody>
      </p:sp>
      <p:sp>
        <p:nvSpPr>
          <p:cNvPr id="3" name="Espace réservé du contenu 2"/>
          <p:cNvSpPr>
            <a:spLocks noGrp="1"/>
          </p:cNvSpPr>
          <p:nvPr>
            <p:ph idx="1"/>
          </p:nvPr>
        </p:nvSpPr>
        <p:spPr>
          <a:xfrm>
            <a:off x="107504" y="932723"/>
            <a:ext cx="9036496" cy="5376597"/>
          </a:xfrm>
        </p:spPr>
        <p:txBody>
          <a:bodyPr/>
          <a:lstStyle/>
          <a:p>
            <a:r>
              <a:rPr lang="fr-FR" dirty="0" smtClean="0"/>
              <a:t>Technique pour réaliser des requêtes SQL paramétrées </a:t>
            </a:r>
          </a:p>
          <a:p>
            <a:pPr marL="761850" lvl="1" indent="-342900">
              <a:buFont typeface="Arial" panose="020B0604020202020204" pitchFamily="34" charset="0"/>
              <a:buChar char="•"/>
            </a:pPr>
            <a:r>
              <a:rPr lang="fr-FR" dirty="0" smtClean="0"/>
              <a:t>PDO réalise les concaténations périlleuses du libellé de requête SQL</a:t>
            </a:r>
          </a:p>
          <a:p>
            <a:pPr marL="761850" lvl="1" indent="-342900">
              <a:buFont typeface="Arial" panose="020B0604020202020204" pitchFamily="34" charset="0"/>
              <a:buChar char="•"/>
            </a:pPr>
            <a:endParaRPr lang="fr-FR" dirty="0"/>
          </a:p>
          <a:p>
            <a:pPr marL="18900" indent="0"/>
            <a:r>
              <a:rPr lang="fr-FR" dirty="0" smtClean="0"/>
              <a:t>L’essentiel :</a:t>
            </a:r>
          </a:p>
          <a:p>
            <a:pPr marL="18900" indent="0">
              <a:spcBef>
                <a:spcPts val="0"/>
              </a:spcBef>
            </a:pPr>
            <a:r>
              <a:rPr lang="fr-FR" sz="1800" cap="none" dirty="0" smtClean="0">
                <a:latin typeface="Courier New" panose="02070309020205020404" pitchFamily="49" charset="0"/>
              </a:rPr>
              <a:t>$</a:t>
            </a:r>
            <a:r>
              <a:rPr lang="fr-FR" sz="1800" cap="none" dirty="0" err="1" smtClean="0">
                <a:latin typeface="Courier New" panose="02070309020205020404" pitchFamily="49" charset="0"/>
              </a:rPr>
              <a:t>idmembre</a:t>
            </a:r>
            <a:r>
              <a:rPr lang="fr-FR" sz="1800" cap="none" dirty="0" smtClean="0">
                <a:latin typeface="Courier New" panose="02070309020205020404" pitchFamily="49" charset="0"/>
              </a:rPr>
              <a:t> = …… ;</a:t>
            </a:r>
          </a:p>
          <a:p>
            <a:pPr marL="18900" indent="0">
              <a:spcBef>
                <a:spcPts val="0"/>
              </a:spcBef>
            </a:pPr>
            <a:r>
              <a:rPr lang="fr-FR" sz="1800" cap="none" dirty="0" smtClean="0">
                <a:latin typeface="Courier New" panose="02070309020205020404" pitchFamily="49" charset="0"/>
              </a:rPr>
              <a:t>// modèle requête</a:t>
            </a:r>
          </a:p>
          <a:p>
            <a:pPr marL="18900" indent="0">
              <a:spcBef>
                <a:spcPts val="0"/>
              </a:spcBef>
            </a:pPr>
            <a:r>
              <a:rPr lang="fr-FR" sz="1800" cap="none" dirty="0" smtClean="0">
                <a:latin typeface="Courier New" panose="02070309020205020404" pitchFamily="49" charset="0"/>
              </a:rPr>
              <a:t>$</a:t>
            </a:r>
            <a:r>
              <a:rPr lang="fr-FR" sz="1800" cap="none" dirty="0" err="1" smtClean="0">
                <a:latin typeface="Courier New" panose="02070309020205020404" pitchFamily="49" charset="0"/>
              </a:rPr>
              <a:t>sql</a:t>
            </a:r>
            <a:r>
              <a:rPr lang="fr-FR" sz="1800" cap="none" dirty="0" smtClean="0">
                <a:latin typeface="Courier New" panose="02070309020205020404" pitchFamily="49" charset="0"/>
              </a:rPr>
              <a:t> ="SELECT * FROM </a:t>
            </a:r>
            <a:r>
              <a:rPr lang="fr-FR" sz="1800" cap="none" dirty="0">
                <a:latin typeface="Courier New" panose="02070309020205020404" pitchFamily="49" charset="0"/>
              </a:rPr>
              <a:t>membres ORDER BY membre </a:t>
            </a:r>
            <a:r>
              <a:rPr lang="fr-FR" sz="1800" cap="none" dirty="0" smtClean="0">
                <a:latin typeface="Courier New" panose="02070309020205020404" pitchFamily="49" charset="0"/>
              </a:rPr>
              <a:t>ASC </a:t>
            </a:r>
            <a:r>
              <a:rPr lang="fr-FR" sz="1800" cap="none" dirty="0" err="1" smtClean="0">
                <a:latin typeface="Courier New" panose="02070309020205020404" pitchFamily="49" charset="0"/>
              </a:rPr>
              <a:t>where</a:t>
            </a:r>
            <a:r>
              <a:rPr lang="fr-FR" sz="1800" cap="none" dirty="0" smtClean="0">
                <a:latin typeface="Courier New" panose="02070309020205020404" pitchFamily="49" charset="0"/>
              </a:rPr>
              <a:t> </a:t>
            </a:r>
            <a:r>
              <a:rPr lang="fr-FR" sz="1800" cap="none" dirty="0" smtClean="0">
                <a:solidFill>
                  <a:schemeClr val="accent6"/>
                </a:solidFill>
                <a:latin typeface="Courier New" panose="02070309020205020404" pitchFamily="49" charset="0"/>
              </a:rPr>
              <a:t>id = ? </a:t>
            </a:r>
            <a:r>
              <a:rPr lang="fr-FR" sz="1800" cap="none" dirty="0" smtClean="0">
                <a:latin typeface="Courier New" panose="02070309020205020404" pitchFamily="49" charset="0"/>
              </a:rPr>
              <a:t>";</a:t>
            </a:r>
          </a:p>
          <a:p>
            <a:pPr marL="18900" indent="0">
              <a:spcBef>
                <a:spcPts val="0"/>
              </a:spcBef>
            </a:pPr>
            <a:r>
              <a:rPr lang="fr-FR" sz="1800" cap="none" dirty="0">
                <a:latin typeface="Courier New" panose="02070309020205020404" pitchFamily="49" charset="0"/>
              </a:rPr>
              <a:t>// </a:t>
            </a:r>
            <a:r>
              <a:rPr lang="fr-FR" sz="1800" cap="none" dirty="0" err="1">
                <a:latin typeface="Courier New" panose="02070309020205020404" pitchFamily="49" charset="0"/>
              </a:rPr>
              <a:t>preparation</a:t>
            </a:r>
            <a:r>
              <a:rPr lang="fr-FR" sz="1800" cap="none" dirty="0">
                <a:latin typeface="Courier New" panose="02070309020205020404" pitchFamily="49" charset="0"/>
              </a:rPr>
              <a:t> requête </a:t>
            </a:r>
          </a:p>
          <a:p>
            <a:pPr marL="18900" indent="0">
              <a:spcBef>
                <a:spcPts val="0"/>
              </a:spcBef>
            </a:pPr>
            <a:r>
              <a:rPr lang="fr-FR" sz="1800" cap="none" dirty="0" smtClean="0">
                <a:latin typeface="Courier New" panose="02070309020205020404" pitchFamily="49" charset="0"/>
              </a:rPr>
              <a:t>$</a:t>
            </a:r>
            <a:r>
              <a:rPr lang="fr-FR" sz="1800" cap="none" dirty="0" err="1" smtClean="0">
                <a:latin typeface="Courier New" panose="02070309020205020404" pitchFamily="49" charset="0"/>
              </a:rPr>
              <a:t>resultats</a:t>
            </a:r>
            <a:r>
              <a:rPr lang="fr-FR" sz="1800" cap="none" dirty="0" smtClean="0">
                <a:latin typeface="Courier New" panose="02070309020205020404" pitchFamily="49" charset="0"/>
              </a:rPr>
              <a:t> </a:t>
            </a:r>
            <a:r>
              <a:rPr lang="fr-FR" sz="1800" cap="none" dirty="0">
                <a:latin typeface="Courier New" panose="02070309020205020404" pitchFamily="49" charset="0"/>
              </a:rPr>
              <a:t>= </a:t>
            </a:r>
            <a:r>
              <a:rPr lang="fr-FR" sz="1800" cap="none" dirty="0" smtClean="0">
                <a:solidFill>
                  <a:schemeClr val="accent6"/>
                </a:solidFill>
                <a:latin typeface="Courier New" panose="02070309020205020404" pitchFamily="49" charset="0"/>
              </a:rPr>
              <a:t>$connexion-&gt;</a:t>
            </a:r>
            <a:r>
              <a:rPr lang="fr-FR" sz="1800" cap="none" dirty="0" err="1" smtClean="0">
                <a:solidFill>
                  <a:schemeClr val="accent6"/>
                </a:solidFill>
                <a:latin typeface="Courier New" panose="02070309020205020404" pitchFamily="49" charset="0"/>
              </a:rPr>
              <a:t>prepare</a:t>
            </a:r>
            <a:r>
              <a:rPr lang="fr-FR" sz="1800" cap="none" dirty="0">
                <a:latin typeface="Courier New" panose="02070309020205020404" pitchFamily="49" charset="0"/>
              </a:rPr>
              <a:t>($</a:t>
            </a:r>
            <a:r>
              <a:rPr lang="fr-FR" sz="1800" cap="none" dirty="0" err="1">
                <a:latin typeface="Courier New" panose="02070309020205020404" pitchFamily="49" charset="0"/>
              </a:rPr>
              <a:t>sql</a:t>
            </a:r>
            <a:r>
              <a:rPr lang="fr-FR" sz="1800" cap="none" dirty="0">
                <a:latin typeface="Courier New" panose="02070309020205020404" pitchFamily="49" charset="0"/>
              </a:rPr>
              <a:t>);</a:t>
            </a:r>
          </a:p>
          <a:p>
            <a:pPr marL="18900" indent="0">
              <a:spcBef>
                <a:spcPts val="0"/>
              </a:spcBef>
            </a:pPr>
            <a:r>
              <a:rPr lang="fr-FR" sz="1800" cap="none" dirty="0" smtClean="0">
                <a:latin typeface="Courier New" panose="02070309020205020404" pitchFamily="49" charset="0"/>
              </a:rPr>
              <a:t>// </a:t>
            </a:r>
            <a:r>
              <a:rPr lang="fr-FR" sz="1800" cap="none" dirty="0" err="1">
                <a:latin typeface="Courier New" panose="02070309020205020404" pitchFamily="49" charset="0"/>
              </a:rPr>
              <a:t>execution</a:t>
            </a:r>
            <a:r>
              <a:rPr lang="fr-FR" sz="1800" cap="none" dirty="0">
                <a:latin typeface="Courier New" panose="02070309020205020404" pitchFamily="49" charset="0"/>
              </a:rPr>
              <a:t> </a:t>
            </a:r>
            <a:r>
              <a:rPr lang="fr-FR" sz="1800" cap="none" dirty="0" err="1">
                <a:latin typeface="Courier New" panose="02070309020205020404" pitchFamily="49" charset="0"/>
              </a:rPr>
              <a:t>requete</a:t>
            </a:r>
            <a:endParaRPr lang="fr-FR" sz="1800" cap="none" dirty="0">
              <a:latin typeface="Courier New" panose="02070309020205020404" pitchFamily="49" charset="0"/>
            </a:endParaRPr>
          </a:p>
          <a:p>
            <a:pPr marL="18900" indent="0">
              <a:spcBef>
                <a:spcPts val="0"/>
              </a:spcBef>
            </a:pPr>
            <a:r>
              <a:rPr lang="fr-FR" sz="1800" cap="none" dirty="0">
                <a:solidFill>
                  <a:schemeClr val="accent6"/>
                </a:solidFill>
                <a:latin typeface="Courier New" panose="02070309020205020404" pitchFamily="49" charset="0"/>
              </a:rPr>
              <a:t>$</a:t>
            </a:r>
            <a:r>
              <a:rPr lang="fr-FR" sz="1800" cap="none" dirty="0" err="1" smtClean="0">
                <a:solidFill>
                  <a:schemeClr val="accent6"/>
                </a:solidFill>
                <a:latin typeface="Courier New" panose="02070309020205020404" pitchFamily="49" charset="0"/>
              </a:rPr>
              <a:t>resultats</a:t>
            </a:r>
            <a:r>
              <a:rPr lang="fr-FR" sz="1800" cap="none" dirty="0" smtClean="0">
                <a:solidFill>
                  <a:schemeClr val="accent6"/>
                </a:solidFill>
                <a:latin typeface="Courier New" panose="02070309020205020404" pitchFamily="49" charset="0"/>
              </a:rPr>
              <a:t>-</a:t>
            </a:r>
            <a:r>
              <a:rPr lang="fr-FR" sz="1800" cap="none" dirty="0">
                <a:solidFill>
                  <a:schemeClr val="accent6"/>
                </a:solidFill>
                <a:latin typeface="Courier New" panose="02070309020205020404" pitchFamily="49" charset="0"/>
              </a:rPr>
              <a:t>&gt;</a:t>
            </a:r>
            <a:r>
              <a:rPr lang="fr-FR" sz="1800" cap="none" dirty="0" err="1">
                <a:solidFill>
                  <a:schemeClr val="accent6"/>
                </a:solidFill>
                <a:latin typeface="Courier New" panose="02070309020205020404" pitchFamily="49" charset="0"/>
              </a:rPr>
              <a:t>execute</a:t>
            </a:r>
            <a:r>
              <a:rPr lang="fr-FR" sz="1800" cap="none" dirty="0" smtClean="0">
                <a:solidFill>
                  <a:schemeClr val="accent6"/>
                </a:solidFill>
                <a:latin typeface="Courier New" panose="02070309020205020404" pitchFamily="49" charset="0"/>
              </a:rPr>
              <a:t>( </a:t>
            </a:r>
            <a:r>
              <a:rPr lang="fr-FR" sz="1800" cap="none" dirty="0" err="1" smtClean="0">
                <a:solidFill>
                  <a:schemeClr val="accent6"/>
                </a:solidFill>
                <a:latin typeface="Courier New" panose="02070309020205020404" pitchFamily="49" charset="0"/>
              </a:rPr>
              <a:t>array</a:t>
            </a:r>
            <a:r>
              <a:rPr lang="fr-FR" sz="1800" cap="none" dirty="0" smtClean="0">
                <a:solidFill>
                  <a:schemeClr val="accent6"/>
                </a:solidFill>
                <a:latin typeface="Courier New" panose="02070309020205020404" pitchFamily="49" charset="0"/>
              </a:rPr>
              <a:t>(</a:t>
            </a:r>
            <a:r>
              <a:rPr lang="fr-FR" sz="1800" cap="none" dirty="0" smtClean="0">
                <a:latin typeface="Courier New" panose="02070309020205020404" pitchFamily="49" charset="0"/>
              </a:rPr>
              <a:t>$</a:t>
            </a:r>
            <a:r>
              <a:rPr lang="fr-FR" sz="1800" cap="none" dirty="0" err="1" smtClean="0">
                <a:latin typeface="Courier New" panose="02070309020205020404" pitchFamily="49" charset="0"/>
              </a:rPr>
              <a:t>idmembre</a:t>
            </a:r>
            <a:r>
              <a:rPr lang="fr-FR" sz="1800" cap="none" dirty="0" smtClean="0">
                <a:solidFill>
                  <a:schemeClr val="accent6"/>
                </a:solidFill>
                <a:latin typeface="Courier New" panose="02070309020205020404" pitchFamily="49" charset="0"/>
              </a:rPr>
              <a:t>))</a:t>
            </a:r>
            <a:r>
              <a:rPr lang="fr-FR" sz="1800" cap="none" dirty="0" smtClean="0">
                <a:latin typeface="Courier New" panose="02070309020205020404" pitchFamily="49" charset="0"/>
              </a:rPr>
              <a:t>;</a:t>
            </a:r>
            <a:endParaRPr lang="fr-FR" sz="1800" cap="none" dirty="0">
              <a:latin typeface="Courier New" panose="02070309020205020404" pitchFamily="49" charset="0"/>
            </a:endParaRPr>
          </a:p>
          <a:p>
            <a:pPr marL="18900" indent="0">
              <a:spcBef>
                <a:spcPts val="0"/>
              </a:spcBef>
            </a:pPr>
            <a:r>
              <a:rPr lang="fr-FR" sz="1800" cap="none" dirty="0" smtClean="0">
                <a:latin typeface="Courier New" panose="02070309020205020404" pitchFamily="49" charset="0"/>
              </a:rPr>
              <a:t>//lit tous enregistrements</a:t>
            </a:r>
            <a:endParaRPr lang="fr-FR" sz="1800" i="1" cap="none" dirty="0">
              <a:solidFill>
                <a:schemeClr val="accent6"/>
              </a:solidFill>
              <a:latin typeface="Courier New" panose="02070309020205020404" pitchFamily="49" charset="0"/>
            </a:endParaRPr>
          </a:p>
          <a:p>
            <a:pPr marL="18900" indent="0">
              <a:spcBef>
                <a:spcPts val="0"/>
              </a:spcBef>
            </a:pPr>
            <a:r>
              <a:rPr lang="fr-FR" sz="1800" cap="none" dirty="0" smtClean="0">
                <a:latin typeface="Courier New" panose="02070309020205020404" pitchFamily="49" charset="0"/>
              </a:rPr>
              <a:t>$</a:t>
            </a:r>
            <a:r>
              <a:rPr lang="fr-FR" sz="1800" cap="none" dirty="0">
                <a:latin typeface="Courier New" panose="02070309020205020404" pitchFamily="49" charset="0"/>
              </a:rPr>
              <a:t>data</a:t>
            </a:r>
            <a:r>
              <a:rPr lang="fr-FR" sz="1800" cap="none" dirty="0" smtClean="0">
                <a:latin typeface="Courier New" panose="02070309020205020404" pitchFamily="49" charset="0"/>
              </a:rPr>
              <a:t>=$</a:t>
            </a:r>
            <a:r>
              <a:rPr lang="fr-FR" sz="1800" cap="none" dirty="0" err="1" smtClean="0">
                <a:latin typeface="Courier New" panose="02070309020205020404" pitchFamily="49" charset="0"/>
              </a:rPr>
              <a:t>resultats</a:t>
            </a:r>
            <a:r>
              <a:rPr lang="fr-FR" sz="1800" cap="none" dirty="0" smtClean="0">
                <a:solidFill>
                  <a:schemeClr val="accent6"/>
                </a:solidFill>
                <a:latin typeface="Courier New" panose="02070309020205020404" pitchFamily="49" charset="0"/>
              </a:rPr>
              <a:t>-&gt;</a:t>
            </a:r>
            <a:r>
              <a:rPr lang="fr-FR" sz="1800" cap="none" dirty="0" err="1">
                <a:solidFill>
                  <a:schemeClr val="accent6"/>
                </a:solidFill>
                <a:latin typeface="Courier New" panose="02070309020205020404" pitchFamily="49" charset="0"/>
              </a:rPr>
              <a:t>fetchAll</a:t>
            </a:r>
            <a:r>
              <a:rPr lang="fr-FR" sz="1800" cap="none" dirty="0">
                <a:solidFill>
                  <a:schemeClr val="accent6"/>
                </a:solidFill>
                <a:latin typeface="Courier New" panose="02070309020205020404" pitchFamily="49" charset="0"/>
              </a:rPr>
              <a:t>()</a:t>
            </a:r>
            <a:r>
              <a:rPr lang="fr-FR" sz="1800" cap="none" dirty="0">
                <a:latin typeface="Courier New" panose="02070309020205020404" pitchFamily="49" charset="0"/>
              </a:rPr>
              <a:t>;</a:t>
            </a:r>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27/12/2020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10</a:t>
            </a:fld>
            <a:endParaRPr lang="fr-FR" altLang="fr-FR"/>
          </a:p>
        </p:txBody>
      </p:sp>
      <p:sp>
        <p:nvSpPr>
          <p:cNvPr id="7" name="Rectangle 6"/>
          <p:cNvSpPr/>
          <p:nvPr/>
        </p:nvSpPr>
        <p:spPr>
          <a:xfrm>
            <a:off x="8316416" y="3140968"/>
            <a:ext cx="288032" cy="36004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3059832" y="4509120"/>
            <a:ext cx="2232248" cy="36004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Pensées 8"/>
          <p:cNvSpPr/>
          <p:nvPr/>
        </p:nvSpPr>
        <p:spPr bwMode="auto">
          <a:xfrm>
            <a:off x="3045583" y="1727664"/>
            <a:ext cx="5270833" cy="1377319"/>
          </a:xfrm>
          <a:prstGeom prst="cloudCallout">
            <a:avLst>
              <a:gd name="adj1" fmla="val 45992"/>
              <a:gd name="adj2" fmla="val 37624"/>
            </a:avLst>
          </a:prstGeom>
          <a:noFill/>
          <a:ln w="12700" cap="flat" cmpd="sng" algn="ctr">
            <a:solidFill>
              <a:schemeClr val="tx1"/>
            </a:solidFill>
            <a:prstDash val="solid"/>
            <a:round/>
            <a:headEnd type="none" w="sm" len="sm"/>
            <a:tailEnd type="none" w="lg" len="lg"/>
          </a:ln>
          <a:effectLst/>
        </p:spPr>
        <p:txBody>
          <a:bodyPr/>
          <a:lstStyle/>
          <a:p>
            <a:pPr>
              <a:defRPr/>
            </a:pPr>
            <a:r>
              <a:rPr lang="fr-FR" sz="1600" dirty="0" smtClean="0">
                <a:latin typeface="+mj-lt"/>
              </a:rPr>
              <a:t>Il suffit de matérialiser le </a:t>
            </a:r>
            <a:r>
              <a:rPr lang="fr-FR" sz="1600" i="1" dirty="0" smtClean="0">
                <a:latin typeface="+mj-lt"/>
              </a:rPr>
              <a:t>ou les </a:t>
            </a:r>
            <a:r>
              <a:rPr lang="fr-FR" sz="1600" dirty="0" smtClean="0">
                <a:latin typeface="+mj-lt"/>
              </a:rPr>
              <a:t>paramètres et de spécifier les valeurs dans un </a:t>
            </a:r>
            <a:r>
              <a:rPr lang="fr-FR" sz="1600" dirty="0" err="1" smtClean="0">
                <a:latin typeface="+mj-lt"/>
              </a:rPr>
              <a:t>array</a:t>
            </a:r>
            <a:r>
              <a:rPr lang="fr-FR" sz="1600" dirty="0" smtClean="0">
                <a:latin typeface="+mj-lt"/>
              </a:rPr>
              <a:t> transmis à </a:t>
            </a:r>
            <a:r>
              <a:rPr lang="fr-FR" sz="1600" dirty="0" err="1" smtClean="0">
                <a:latin typeface="+mj-lt"/>
              </a:rPr>
              <a:t>execute</a:t>
            </a:r>
            <a:r>
              <a:rPr lang="fr-FR" sz="1600" dirty="0" smtClean="0">
                <a:latin typeface="+mj-lt"/>
              </a:rPr>
              <a:t>()</a:t>
            </a:r>
            <a:endParaRPr lang="fr-FR" sz="1600" dirty="0">
              <a:latin typeface="+mj-lt"/>
            </a:endParaRPr>
          </a:p>
        </p:txBody>
      </p:sp>
      <p:sp>
        <p:nvSpPr>
          <p:cNvPr id="10" name="Pensées 9"/>
          <p:cNvSpPr/>
          <p:nvPr/>
        </p:nvSpPr>
        <p:spPr bwMode="auto">
          <a:xfrm>
            <a:off x="2679716" y="5517232"/>
            <a:ext cx="6206937" cy="1228538"/>
          </a:xfrm>
          <a:prstGeom prst="cloudCallout">
            <a:avLst>
              <a:gd name="adj1" fmla="val 32148"/>
              <a:gd name="adj2" fmla="val 30918"/>
            </a:avLst>
          </a:prstGeom>
          <a:noFill/>
          <a:ln w="12700" cap="flat" cmpd="sng" algn="ctr">
            <a:solidFill>
              <a:schemeClr val="tx1"/>
            </a:solidFill>
            <a:prstDash val="solid"/>
            <a:round/>
            <a:headEnd type="none" w="sm" len="sm"/>
            <a:tailEnd type="none" w="lg" len="lg"/>
          </a:ln>
          <a:effectLst/>
        </p:spPr>
        <p:txBody>
          <a:bodyPr/>
          <a:lstStyle/>
          <a:p>
            <a:pPr>
              <a:defRPr/>
            </a:pPr>
            <a:r>
              <a:rPr lang="fr-FR" sz="1600" dirty="0" smtClean="0">
                <a:latin typeface="+mj-lt"/>
              </a:rPr>
              <a:t>NB : </a:t>
            </a:r>
            <a:r>
              <a:rPr lang="fr-FR" sz="1600" dirty="0" err="1" smtClean="0">
                <a:latin typeface="+mj-lt"/>
              </a:rPr>
              <a:t>prepare</a:t>
            </a:r>
            <a:r>
              <a:rPr lang="fr-FR" sz="1600" dirty="0" smtClean="0">
                <a:latin typeface="+mj-lt"/>
              </a:rPr>
              <a:t>() est une méthode de l’objet de connexion mais </a:t>
            </a:r>
            <a:r>
              <a:rPr lang="fr-FR" sz="1600" dirty="0" err="1" smtClean="0">
                <a:latin typeface="+mj-lt"/>
              </a:rPr>
              <a:t>execute</a:t>
            </a:r>
            <a:r>
              <a:rPr lang="fr-FR" sz="1600" dirty="0" smtClean="0">
                <a:latin typeface="+mj-lt"/>
              </a:rPr>
              <a:t>() est une méthode de l’objet d’accès au jeu d’enregistrements</a:t>
            </a:r>
            <a:endParaRPr lang="fr-FR" sz="1600" dirty="0">
              <a:latin typeface="+mj-lt"/>
            </a:endParaRPr>
          </a:p>
        </p:txBody>
      </p:sp>
    </p:spTree>
    <p:extLst>
      <p:ext uri="{BB962C8B-B14F-4D97-AF65-F5344CB8AC3E}">
        <p14:creationId xmlns:p14="http://schemas.microsoft.com/office/powerpoint/2010/main" val="102188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PDO : les requêtes </a:t>
            </a:r>
            <a:r>
              <a:rPr lang="fr-FR" dirty="0" smtClean="0"/>
              <a:t>préparées (suite)</a:t>
            </a:r>
            <a:endParaRPr lang="fr-FR" dirty="0"/>
          </a:p>
        </p:txBody>
      </p:sp>
      <p:sp>
        <p:nvSpPr>
          <p:cNvPr id="3" name="Espace réservé du contenu 2"/>
          <p:cNvSpPr>
            <a:spLocks noGrp="1"/>
          </p:cNvSpPr>
          <p:nvPr>
            <p:ph idx="1"/>
          </p:nvPr>
        </p:nvSpPr>
        <p:spPr/>
        <p:txBody>
          <a:bodyPr/>
          <a:lstStyle/>
          <a:p>
            <a:r>
              <a:rPr lang="fr-FR" dirty="0" smtClean="0"/>
              <a:t>Pour passer de nombreux paramètres :</a:t>
            </a:r>
          </a:p>
          <a:p>
            <a:pPr marL="761850" lvl="1" indent="-342900">
              <a:buFont typeface="Arial" panose="020B0604020202020204" pitchFamily="34" charset="0"/>
              <a:buChar char="•"/>
            </a:pPr>
            <a:r>
              <a:rPr lang="fr-FR" dirty="0" smtClean="0"/>
              <a:t>PDO permet de </a:t>
            </a:r>
            <a:r>
              <a:rPr lang="fr-FR" b="1" dirty="0" smtClean="0">
                <a:solidFill>
                  <a:schemeClr val="accent6"/>
                </a:solidFill>
              </a:rPr>
              <a:t>nommer les paramètres </a:t>
            </a:r>
            <a:r>
              <a:rPr lang="fr-FR" dirty="0" smtClean="0"/>
              <a:t>puis de passer leurs valeurs en </a:t>
            </a:r>
            <a:r>
              <a:rPr lang="fr-FR" b="1" dirty="0" smtClean="0">
                <a:solidFill>
                  <a:schemeClr val="accent6"/>
                </a:solidFill>
              </a:rPr>
              <a:t>nommant les postes du tableau </a:t>
            </a:r>
            <a:r>
              <a:rPr lang="fr-FR" dirty="0" smtClean="0"/>
              <a:t>de valeurs :</a:t>
            </a:r>
          </a:p>
          <a:p>
            <a:pPr marL="18900" indent="0">
              <a:spcBef>
                <a:spcPts val="0"/>
              </a:spcBef>
            </a:pPr>
            <a:r>
              <a:rPr lang="en-US" sz="1800" cap="none" dirty="0">
                <a:latin typeface="Courier New" panose="02070309020205020404" pitchFamily="49" charset="0"/>
              </a:rPr>
              <a:t>$</a:t>
            </a:r>
            <a:r>
              <a:rPr lang="en-US" sz="1800" cap="none" dirty="0" err="1">
                <a:latin typeface="Courier New" panose="02070309020205020404" pitchFamily="49" charset="0"/>
              </a:rPr>
              <a:t>sql</a:t>
            </a:r>
            <a:r>
              <a:rPr lang="en-US" sz="1800" cap="none" dirty="0">
                <a:latin typeface="Courier New" panose="02070309020205020404" pitchFamily="49" charset="0"/>
              </a:rPr>
              <a:t> = 'select * from location where NUM_ADHERENT = </a:t>
            </a:r>
            <a:r>
              <a:rPr lang="en-US" sz="1800" cap="none" dirty="0">
                <a:solidFill>
                  <a:schemeClr val="accent6"/>
                </a:solidFill>
                <a:latin typeface="Courier New" panose="02070309020205020404" pitchFamily="49" charset="0"/>
              </a:rPr>
              <a:t>:</a:t>
            </a:r>
            <a:r>
              <a:rPr lang="en-US" sz="1800" cap="none" dirty="0" err="1" smtClean="0">
                <a:solidFill>
                  <a:schemeClr val="accent6"/>
                </a:solidFill>
                <a:latin typeface="Courier New" panose="02070309020205020404" pitchFamily="49" charset="0"/>
              </a:rPr>
              <a:t>numadh</a:t>
            </a:r>
            <a:r>
              <a:rPr lang="en-US" sz="1800" cap="none" dirty="0" smtClean="0">
                <a:solidFill>
                  <a:schemeClr val="accent6"/>
                </a:solidFill>
                <a:latin typeface="Courier New" panose="02070309020205020404" pitchFamily="49" charset="0"/>
              </a:rPr>
              <a:t> </a:t>
            </a:r>
            <a:r>
              <a:rPr lang="en-US" sz="1800" cap="none" dirty="0">
                <a:latin typeface="Courier New" panose="02070309020205020404" pitchFamily="49" charset="0"/>
              </a:rPr>
              <a:t>and ID_FILM = </a:t>
            </a:r>
            <a:r>
              <a:rPr lang="en-US" sz="1800" cap="none" dirty="0">
                <a:solidFill>
                  <a:schemeClr val="accent6"/>
                </a:solidFill>
                <a:latin typeface="Courier New" panose="02070309020205020404" pitchFamily="49" charset="0"/>
              </a:rPr>
              <a:t>:</a:t>
            </a:r>
            <a:r>
              <a:rPr lang="en-US" sz="1800" cap="none" dirty="0" err="1">
                <a:solidFill>
                  <a:schemeClr val="accent6"/>
                </a:solidFill>
                <a:latin typeface="Courier New" panose="02070309020205020404" pitchFamily="49" charset="0"/>
              </a:rPr>
              <a:t>codfil</a:t>
            </a:r>
            <a:r>
              <a:rPr lang="en-US" sz="1800" cap="none" dirty="0">
                <a:solidFill>
                  <a:schemeClr val="accent6"/>
                </a:solidFill>
                <a:latin typeface="Courier New" panose="02070309020205020404" pitchFamily="49" charset="0"/>
              </a:rPr>
              <a:t> </a:t>
            </a:r>
            <a:r>
              <a:rPr lang="en-US" sz="1800" cap="none" dirty="0">
                <a:latin typeface="Courier New" panose="02070309020205020404" pitchFamily="49" charset="0"/>
              </a:rPr>
              <a:t>and DEBUT_LOCATION = </a:t>
            </a:r>
            <a:r>
              <a:rPr lang="en-US" sz="1800" cap="none" dirty="0" smtClean="0">
                <a:solidFill>
                  <a:schemeClr val="accent6"/>
                </a:solidFill>
                <a:latin typeface="Courier New" panose="02070309020205020404" pitchFamily="49" charset="0"/>
              </a:rPr>
              <a:t>:</a:t>
            </a:r>
            <a:r>
              <a:rPr lang="en-US" sz="1800" cap="none" dirty="0" err="1" smtClean="0">
                <a:solidFill>
                  <a:schemeClr val="accent6"/>
                </a:solidFill>
                <a:latin typeface="Courier New" panose="02070309020205020404" pitchFamily="49" charset="0"/>
              </a:rPr>
              <a:t>cejour</a:t>
            </a:r>
            <a:r>
              <a:rPr lang="en-US" sz="1800" cap="none" dirty="0">
                <a:latin typeface="Courier New" panose="02070309020205020404" pitchFamily="49" charset="0"/>
              </a:rPr>
              <a:t>' </a:t>
            </a:r>
            <a:r>
              <a:rPr lang="en-US" sz="1800" cap="none" dirty="0" smtClean="0">
                <a:latin typeface="Courier New" panose="02070309020205020404" pitchFamily="49" charset="0"/>
              </a:rPr>
              <a:t>;</a:t>
            </a:r>
          </a:p>
          <a:p>
            <a:pPr marL="18900" indent="0">
              <a:spcBef>
                <a:spcPts val="0"/>
              </a:spcBef>
            </a:pPr>
            <a:r>
              <a:rPr lang="fr-FR" sz="1800" cap="none" dirty="0">
                <a:latin typeface="Courier New" panose="02070309020205020404" pitchFamily="49" charset="0"/>
              </a:rPr>
              <a:t>// </a:t>
            </a:r>
            <a:r>
              <a:rPr lang="fr-FR" sz="1800" cap="none" dirty="0" err="1">
                <a:latin typeface="Courier New" panose="02070309020205020404" pitchFamily="49" charset="0"/>
              </a:rPr>
              <a:t>preparation</a:t>
            </a:r>
            <a:r>
              <a:rPr lang="fr-FR" sz="1800" cap="none" dirty="0">
                <a:latin typeface="Courier New" panose="02070309020205020404" pitchFamily="49" charset="0"/>
              </a:rPr>
              <a:t> requête </a:t>
            </a:r>
          </a:p>
          <a:p>
            <a:pPr marL="18900" indent="0">
              <a:spcBef>
                <a:spcPts val="0"/>
              </a:spcBef>
            </a:pPr>
            <a:r>
              <a:rPr lang="fr-FR" sz="1800" cap="none" dirty="0" smtClean="0">
                <a:latin typeface="Courier New" panose="02070309020205020404" pitchFamily="49" charset="0"/>
              </a:rPr>
              <a:t>$</a:t>
            </a:r>
            <a:r>
              <a:rPr lang="fr-FR" sz="1800" cap="none" dirty="0" err="1">
                <a:latin typeface="Courier New" panose="02070309020205020404" pitchFamily="49" charset="0"/>
              </a:rPr>
              <a:t>rs</a:t>
            </a:r>
            <a:r>
              <a:rPr lang="fr-FR" sz="1800" cap="none" dirty="0">
                <a:latin typeface="Courier New" panose="02070309020205020404" pitchFamily="49" charset="0"/>
              </a:rPr>
              <a:t> = $</a:t>
            </a:r>
            <a:r>
              <a:rPr lang="fr-FR" sz="1800" cap="none" dirty="0" err="1">
                <a:latin typeface="Courier New" panose="02070309020205020404" pitchFamily="49" charset="0"/>
              </a:rPr>
              <a:t>mysqlPDO</a:t>
            </a:r>
            <a:r>
              <a:rPr lang="fr-FR" sz="1800" cap="none" dirty="0">
                <a:latin typeface="Courier New" panose="02070309020205020404" pitchFamily="49" charset="0"/>
              </a:rPr>
              <a:t>-&gt;</a:t>
            </a:r>
            <a:r>
              <a:rPr lang="fr-FR" sz="1800" cap="none" dirty="0" err="1">
                <a:latin typeface="Courier New" panose="02070309020205020404" pitchFamily="49" charset="0"/>
              </a:rPr>
              <a:t>prepare</a:t>
            </a:r>
            <a:r>
              <a:rPr lang="fr-FR" sz="1800" cap="none" dirty="0">
                <a:latin typeface="Courier New" panose="02070309020205020404" pitchFamily="49" charset="0"/>
              </a:rPr>
              <a:t>($</a:t>
            </a:r>
            <a:r>
              <a:rPr lang="fr-FR" sz="1800" cap="none" dirty="0" err="1">
                <a:latin typeface="Courier New" panose="02070309020205020404" pitchFamily="49" charset="0"/>
              </a:rPr>
              <a:t>sql</a:t>
            </a:r>
            <a:r>
              <a:rPr lang="fr-FR" sz="1800" cap="none" dirty="0">
                <a:latin typeface="Courier New" panose="02070309020205020404" pitchFamily="49" charset="0"/>
              </a:rPr>
              <a:t>);</a:t>
            </a:r>
          </a:p>
          <a:p>
            <a:pPr marL="18900" indent="0">
              <a:spcBef>
                <a:spcPts val="0"/>
              </a:spcBef>
            </a:pPr>
            <a:r>
              <a:rPr lang="fr-FR" sz="1800" cap="none" dirty="0" smtClean="0">
                <a:latin typeface="Courier New" panose="02070309020205020404" pitchFamily="49" charset="0"/>
              </a:rPr>
              <a:t>// </a:t>
            </a:r>
            <a:r>
              <a:rPr lang="fr-FR" sz="1800" cap="none" dirty="0" err="1">
                <a:latin typeface="Courier New" panose="02070309020205020404" pitchFamily="49" charset="0"/>
              </a:rPr>
              <a:t>execution</a:t>
            </a:r>
            <a:r>
              <a:rPr lang="fr-FR" sz="1800" cap="none" dirty="0">
                <a:latin typeface="Courier New" panose="02070309020205020404" pitchFamily="49" charset="0"/>
              </a:rPr>
              <a:t> </a:t>
            </a:r>
            <a:r>
              <a:rPr lang="fr-FR" sz="1800" cap="none" dirty="0" err="1">
                <a:latin typeface="Courier New" panose="02070309020205020404" pitchFamily="49" charset="0"/>
              </a:rPr>
              <a:t>requete</a:t>
            </a:r>
            <a:endParaRPr lang="fr-FR" sz="1800" cap="none" dirty="0">
              <a:latin typeface="Courier New" panose="02070309020205020404" pitchFamily="49" charset="0"/>
            </a:endParaRPr>
          </a:p>
          <a:p>
            <a:pPr marL="18900" indent="0">
              <a:spcBef>
                <a:spcPts val="0"/>
              </a:spcBef>
            </a:pPr>
            <a:r>
              <a:rPr lang="fr-FR" sz="1800" cap="none" dirty="0" smtClean="0">
                <a:latin typeface="Courier New" panose="02070309020205020404" pitchFamily="49" charset="0"/>
              </a:rPr>
              <a:t>$</a:t>
            </a:r>
            <a:r>
              <a:rPr lang="fr-FR" sz="1800" cap="none" dirty="0" err="1">
                <a:latin typeface="Courier New" panose="02070309020205020404" pitchFamily="49" charset="0"/>
              </a:rPr>
              <a:t>rs</a:t>
            </a:r>
            <a:r>
              <a:rPr lang="fr-FR" sz="1800" cap="none" dirty="0">
                <a:latin typeface="Courier New" panose="02070309020205020404" pitchFamily="49" charset="0"/>
              </a:rPr>
              <a:t>-&gt;</a:t>
            </a:r>
            <a:r>
              <a:rPr lang="fr-FR" sz="1800" cap="none" dirty="0" err="1">
                <a:latin typeface="Courier New" panose="02070309020205020404" pitchFamily="49" charset="0"/>
              </a:rPr>
              <a:t>execute</a:t>
            </a:r>
            <a:r>
              <a:rPr lang="fr-FR" sz="1800" cap="none" dirty="0">
                <a:latin typeface="Courier New" panose="02070309020205020404" pitchFamily="49" charset="0"/>
              </a:rPr>
              <a:t>(</a:t>
            </a:r>
            <a:r>
              <a:rPr lang="fr-FR" sz="1800" cap="none" dirty="0" err="1">
                <a:latin typeface="Courier New" panose="02070309020205020404" pitchFamily="49" charset="0"/>
              </a:rPr>
              <a:t>array</a:t>
            </a:r>
            <a:r>
              <a:rPr lang="fr-FR" sz="1800" cap="none" dirty="0">
                <a:latin typeface="Courier New" panose="02070309020205020404" pitchFamily="49" charset="0"/>
              </a:rPr>
              <a:t>(</a:t>
            </a:r>
            <a:r>
              <a:rPr lang="fr-FR" sz="1800" cap="none" dirty="0">
                <a:solidFill>
                  <a:schemeClr val="accent6"/>
                </a:solidFill>
                <a:latin typeface="Courier New" panose="02070309020205020404" pitchFamily="49" charset="0"/>
              </a:rPr>
              <a:t>':</a:t>
            </a:r>
            <a:r>
              <a:rPr lang="fr-FR" sz="1800" cap="none" dirty="0" err="1" smtClean="0">
                <a:solidFill>
                  <a:schemeClr val="accent6"/>
                </a:solidFill>
                <a:latin typeface="Courier New" panose="02070309020205020404" pitchFamily="49" charset="0"/>
              </a:rPr>
              <a:t>numadh</a:t>
            </a:r>
            <a:r>
              <a:rPr lang="fr-FR" sz="1800" cap="none" dirty="0" smtClean="0">
                <a:solidFill>
                  <a:schemeClr val="accent6"/>
                </a:solidFill>
                <a:latin typeface="Courier New" panose="02070309020205020404" pitchFamily="49" charset="0"/>
              </a:rPr>
              <a:t>'=&gt;</a:t>
            </a:r>
            <a:r>
              <a:rPr lang="fr-FR" sz="1800" cap="none" dirty="0" smtClean="0">
                <a:latin typeface="Courier New" panose="02070309020205020404" pitchFamily="49" charset="0"/>
              </a:rPr>
              <a:t>$</a:t>
            </a:r>
            <a:r>
              <a:rPr lang="fr-FR" sz="1800" cap="none" dirty="0" err="1">
                <a:latin typeface="Courier New" panose="02070309020205020404" pitchFamily="49" charset="0"/>
              </a:rPr>
              <a:t>dataResa</a:t>
            </a:r>
            <a:r>
              <a:rPr lang="fr-FR" sz="1800" cap="none" dirty="0">
                <a:latin typeface="Courier New" panose="02070309020205020404" pitchFamily="49" charset="0"/>
              </a:rPr>
              <a:t>["</a:t>
            </a:r>
            <a:r>
              <a:rPr lang="fr-FR" sz="1800" cap="none" dirty="0" err="1">
                <a:latin typeface="Courier New" panose="02070309020205020404" pitchFamily="49" charset="0"/>
              </a:rPr>
              <a:t>numadherent</a:t>
            </a:r>
            <a:r>
              <a:rPr lang="fr-FR" sz="1800" cap="none" dirty="0">
                <a:latin typeface="Courier New" panose="02070309020205020404" pitchFamily="49" charset="0"/>
              </a:rPr>
              <a:t>"], 	</a:t>
            </a:r>
            <a:r>
              <a:rPr lang="fr-FR" sz="1800" cap="none" dirty="0" smtClean="0">
                <a:solidFill>
                  <a:schemeClr val="accent6"/>
                </a:solidFill>
                <a:latin typeface="Courier New" panose="02070309020205020404" pitchFamily="49" charset="0"/>
              </a:rPr>
              <a:t>':</a:t>
            </a:r>
            <a:r>
              <a:rPr lang="fr-FR" sz="1800" cap="none" dirty="0" err="1" smtClean="0">
                <a:solidFill>
                  <a:schemeClr val="accent6"/>
                </a:solidFill>
                <a:latin typeface="Courier New" panose="02070309020205020404" pitchFamily="49" charset="0"/>
              </a:rPr>
              <a:t>cejour</a:t>
            </a:r>
            <a:r>
              <a:rPr lang="fr-FR" sz="1800" cap="none" dirty="0" smtClean="0">
                <a:solidFill>
                  <a:schemeClr val="accent6"/>
                </a:solidFill>
                <a:latin typeface="Courier New" panose="02070309020205020404" pitchFamily="49" charset="0"/>
              </a:rPr>
              <a:t>'=&gt;</a:t>
            </a:r>
            <a:r>
              <a:rPr lang="fr-FR" sz="1800" cap="none" dirty="0" smtClean="0">
                <a:latin typeface="Courier New" panose="02070309020205020404" pitchFamily="49" charset="0"/>
              </a:rPr>
              <a:t>$</a:t>
            </a:r>
            <a:r>
              <a:rPr lang="fr-FR" sz="1800" cap="none" dirty="0" err="1" smtClean="0">
                <a:latin typeface="Courier New" panose="02070309020205020404" pitchFamily="49" charset="0"/>
              </a:rPr>
              <a:t>dataResa</a:t>
            </a:r>
            <a:r>
              <a:rPr lang="fr-FR" sz="1800" cap="none" dirty="0" smtClean="0">
                <a:latin typeface="Courier New" panose="02070309020205020404" pitchFamily="49" charset="0"/>
              </a:rPr>
              <a:t>[</a:t>
            </a:r>
            <a:r>
              <a:rPr lang="fr-FR" sz="1800" cap="none" dirty="0">
                <a:latin typeface="Courier New" panose="02070309020205020404" pitchFamily="49" charset="0"/>
              </a:rPr>
              <a:t>"</a:t>
            </a:r>
            <a:r>
              <a:rPr lang="fr-FR" sz="1800" cap="none" dirty="0" err="1" smtClean="0">
                <a:latin typeface="Courier New" panose="02070309020205020404" pitchFamily="49" charset="0"/>
              </a:rPr>
              <a:t>datejour</a:t>
            </a:r>
            <a:r>
              <a:rPr lang="fr-FR" sz="1800" cap="none" dirty="0" smtClean="0">
                <a:latin typeface="Courier New" panose="02070309020205020404" pitchFamily="49" charset="0"/>
              </a:rPr>
              <a:t>"],</a:t>
            </a:r>
          </a:p>
          <a:p>
            <a:pPr marL="18900" indent="0">
              <a:spcBef>
                <a:spcPts val="0"/>
              </a:spcBef>
            </a:pPr>
            <a:r>
              <a:rPr lang="fr-FR" sz="1800" cap="none" dirty="0">
                <a:latin typeface="Courier New" panose="02070309020205020404" pitchFamily="49" charset="0"/>
              </a:rPr>
              <a:t>	</a:t>
            </a:r>
            <a:r>
              <a:rPr lang="fr-FR" sz="1800" cap="none" dirty="0" smtClean="0">
                <a:solidFill>
                  <a:schemeClr val="accent6"/>
                </a:solidFill>
                <a:latin typeface="Courier New" panose="02070309020205020404" pitchFamily="49" charset="0"/>
              </a:rPr>
              <a:t>':</a:t>
            </a:r>
            <a:r>
              <a:rPr lang="fr-FR" sz="1800" cap="none" dirty="0" err="1">
                <a:solidFill>
                  <a:schemeClr val="accent6"/>
                </a:solidFill>
                <a:latin typeface="Courier New" panose="02070309020205020404" pitchFamily="49" charset="0"/>
              </a:rPr>
              <a:t>codfil</a:t>
            </a:r>
            <a:r>
              <a:rPr lang="fr-FR" sz="1800" cap="none" dirty="0">
                <a:solidFill>
                  <a:schemeClr val="accent6"/>
                </a:solidFill>
                <a:latin typeface="Courier New" panose="02070309020205020404" pitchFamily="49" charset="0"/>
              </a:rPr>
              <a:t>'=&gt;</a:t>
            </a:r>
            <a:r>
              <a:rPr lang="fr-FR" sz="1800" cap="none" dirty="0">
                <a:latin typeface="Courier New" panose="02070309020205020404" pitchFamily="49" charset="0"/>
              </a:rPr>
              <a:t>$</a:t>
            </a:r>
            <a:r>
              <a:rPr lang="fr-FR" sz="1800" cap="none" dirty="0" err="1">
                <a:latin typeface="Courier New" panose="02070309020205020404" pitchFamily="49" charset="0"/>
              </a:rPr>
              <a:t>dataResa</a:t>
            </a:r>
            <a:r>
              <a:rPr lang="fr-FR" sz="1800" cap="none" dirty="0">
                <a:latin typeface="Courier New" panose="02070309020205020404" pitchFamily="49" charset="0"/>
              </a:rPr>
              <a:t>["</a:t>
            </a:r>
            <a:r>
              <a:rPr lang="fr-FR" sz="1800" cap="none" dirty="0" err="1">
                <a:latin typeface="Courier New" panose="02070309020205020404" pitchFamily="49" charset="0"/>
              </a:rPr>
              <a:t>codfil</a:t>
            </a:r>
            <a:r>
              <a:rPr lang="fr-FR" sz="1800" cap="none" dirty="0" smtClean="0">
                <a:latin typeface="Courier New" panose="02070309020205020404" pitchFamily="49" charset="0"/>
              </a:rPr>
              <a:t>"]));</a:t>
            </a:r>
            <a:endParaRPr lang="fr-FR" sz="1800" cap="none" dirty="0">
              <a:latin typeface="Courier New" panose="02070309020205020404" pitchFamily="49" charset="0"/>
            </a:endParaRPr>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27/12/2020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11</a:t>
            </a:fld>
            <a:endParaRPr lang="fr-FR" altLang="fr-FR"/>
          </a:p>
        </p:txBody>
      </p:sp>
      <p:sp>
        <p:nvSpPr>
          <p:cNvPr id="7" name="Rectangle 6"/>
          <p:cNvSpPr/>
          <p:nvPr/>
        </p:nvSpPr>
        <p:spPr>
          <a:xfrm>
            <a:off x="7278254" y="2060848"/>
            <a:ext cx="1074165" cy="36004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071980" y="2348880"/>
            <a:ext cx="1074165" cy="36004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2123728" y="2348880"/>
            <a:ext cx="1074165" cy="36004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2843808" y="3711631"/>
            <a:ext cx="1440160" cy="36004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1115616" y="4080729"/>
            <a:ext cx="1545194" cy="36004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1107043" y="4444248"/>
            <a:ext cx="1545194" cy="36004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Pensées 12"/>
          <p:cNvSpPr/>
          <p:nvPr/>
        </p:nvSpPr>
        <p:spPr bwMode="auto">
          <a:xfrm>
            <a:off x="2267744" y="5373216"/>
            <a:ext cx="6300039" cy="936104"/>
          </a:xfrm>
          <a:prstGeom prst="cloudCallout">
            <a:avLst>
              <a:gd name="adj1" fmla="val -7578"/>
              <a:gd name="adj2" fmla="val -107559"/>
            </a:avLst>
          </a:prstGeom>
          <a:noFill/>
          <a:ln w="12700" cap="flat" cmpd="sng" algn="ctr">
            <a:solidFill>
              <a:schemeClr val="tx1"/>
            </a:solidFill>
            <a:prstDash val="solid"/>
            <a:round/>
            <a:headEnd type="none" w="sm" len="sm"/>
            <a:tailEnd type="none" w="lg" len="lg"/>
          </a:ln>
          <a:effectLst/>
        </p:spPr>
        <p:txBody>
          <a:bodyPr/>
          <a:lstStyle/>
          <a:p>
            <a:pPr>
              <a:defRPr/>
            </a:pPr>
            <a:r>
              <a:rPr lang="fr-FR" sz="1600" dirty="0" smtClean="0">
                <a:latin typeface="+mj-lt"/>
              </a:rPr>
              <a:t>Le lien est fait sur les noms d’étiquettes</a:t>
            </a:r>
          </a:p>
          <a:p>
            <a:pPr>
              <a:defRPr/>
            </a:pPr>
            <a:r>
              <a:rPr lang="fr-FR" sz="1600" dirty="0" smtClean="0">
                <a:latin typeface="+mj-lt"/>
              </a:rPr>
              <a:t>L’ordre des paramètres n’a plus d’importance</a:t>
            </a:r>
            <a:endParaRPr lang="fr-FR" sz="1600" dirty="0">
              <a:latin typeface="+mj-lt"/>
            </a:endParaRPr>
          </a:p>
        </p:txBody>
      </p:sp>
    </p:spTree>
    <p:extLst>
      <p:ext uri="{BB962C8B-B14F-4D97-AF65-F5344CB8AC3E}">
        <p14:creationId xmlns:p14="http://schemas.microsoft.com/office/powerpoint/2010/main" val="176417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re 1"/>
          <p:cNvSpPr>
            <a:spLocks noGrp="1"/>
          </p:cNvSpPr>
          <p:nvPr>
            <p:ph type="title"/>
          </p:nvPr>
        </p:nvSpPr>
        <p:spPr/>
        <p:txBody>
          <a:bodyPr/>
          <a:lstStyle/>
          <a:p>
            <a:r>
              <a:rPr lang="fr-FR" altLang="fr-FR" dirty="0" smtClean="0"/>
              <a:t>PDO : mise à jour de données</a:t>
            </a:r>
          </a:p>
        </p:txBody>
      </p:sp>
      <p:sp>
        <p:nvSpPr>
          <p:cNvPr id="3" name="Espace réservé du contenu 2"/>
          <p:cNvSpPr>
            <a:spLocks noGrp="1"/>
          </p:cNvSpPr>
          <p:nvPr>
            <p:ph idx="1"/>
          </p:nvPr>
        </p:nvSpPr>
        <p:spPr/>
        <p:txBody>
          <a:bodyPr/>
          <a:lstStyle/>
          <a:p>
            <a:pPr>
              <a:buFont typeface="Wingdings" pitchFamily="2" charset="2"/>
              <a:buNone/>
              <a:defRPr/>
            </a:pPr>
            <a:r>
              <a:rPr lang="fr-FR" sz="1800" dirty="0" smtClean="0"/>
              <a:t>L’essentiel :</a:t>
            </a:r>
          </a:p>
          <a:p>
            <a:pPr>
              <a:spcBef>
                <a:spcPts val="0"/>
              </a:spcBef>
              <a:buFont typeface="Wingdings" pitchFamily="2" charset="2"/>
              <a:buNone/>
              <a:defRPr/>
            </a:pPr>
            <a:r>
              <a:rPr lang="fr-FR" sz="1800" cap="none" dirty="0" smtClean="0">
                <a:latin typeface="Courier New" panose="02070309020205020404" pitchFamily="49" charset="0"/>
              </a:rPr>
              <a:t>$connexion = new PDO(………); </a:t>
            </a:r>
          </a:p>
          <a:p>
            <a:pPr>
              <a:spcBef>
                <a:spcPts val="0"/>
              </a:spcBef>
              <a:defRPr/>
            </a:pPr>
            <a:r>
              <a:rPr lang="fr-FR" sz="1800" cap="none" dirty="0" smtClean="0">
                <a:solidFill>
                  <a:schemeClr val="accent6"/>
                </a:solidFill>
                <a:latin typeface="Courier New" panose="02070309020205020404" pitchFamily="49" charset="0"/>
              </a:rPr>
              <a:t>$connexion</a:t>
            </a:r>
            <a:r>
              <a:rPr lang="fr-FR" sz="1800" b="1" cap="none" dirty="0" smtClean="0">
                <a:solidFill>
                  <a:schemeClr val="accent6"/>
                </a:solidFill>
                <a:latin typeface="Courier New" panose="02070309020205020404" pitchFamily="49" charset="0"/>
              </a:rPr>
              <a:t>-&gt;</a:t>
            </a:r>
            <a:r>
              <a:rPr lang="fr-FR" sz="1800" b="1" cap="none" dirty="0" err="1" smtClean="0">
                <a:solidFill>
                  <a:schemeClr val="accent6"/>
                </a:solidFill>
                <a:latin typeface="Courier New" panose="02070309020205020404" pitchFamily="49" charset="0"/>
              </a:rPr>
              <a:t>exec</a:t>
            </a:r>
            <a:r>
              <a:rPr lang="fr-FR" sz="1800" cap="none" dirty="0" smtClean="0">
                <a:latin typeface="Courier New" panose="02070309020205020404" pitchFamily="49" charset="0"/>
              </a:rPr>
              <a:t>(</a:t>
            </a:r>
            <a:r>
              <a:rPr lang="fr-FR" sz="1800" cap="none" dirty="0">
                <a:latin typeface="Courier New" panose="02070309020205020404" pitchFamily="49" charset="0"/>
              </a:rPr>
              <a:t>"</a:t>
            </a:r>
            <a:r>
              <a:rPr lang="fr-FR" sz="1800" cap="none" dirty="0" smtClean="0">
                <a:latin typeface="Courier New" panose="02070309020205020404" pitchFamily="49" charset="0"/>
              </a:rPr>
              <a:t>update membres set </a:t>
            </a:r>
            <a:r>
              <a:rPr lang="fr-FR" sz="1800" cap="none" dirty="0" err="1" smtClean="0">
                <a:latin typeface="Courier New" panose="02070309020205020404" pitchFamily="49" charset="0"/>
              </a:rPr>
              <a:t>mot_pass</a:t>
            </a:r>
            <a:r>
              <a:rPr lang="fr-FR" sz="1800" cap="none" dirty="0" smtClean="0">
                <a:latin typeface="Courier New" panose="02070309020205020404" pitchFamily="49" charset="0"/>
              </a:rPr>
              <a:t>='toto' </a:t>
            </a:r>
            <a:r>
              <a:rPr lang="fr-FR" sz="1800" cap="none" dirty="0" err="1" smtClean="0">
                <a:latin typeface="Courier New" panose="02070309020205020404" pitchFamily="49" charset="0"/>
              </a:rPr>
              <a:t>where</a:t>
            </a:r>
            <a:r>
              <a:rPr lang="fr-FR" sz="1800" cap="none" dirty="0" smtClean="0">
                <a:latin typeface="Courier New" panose="02070309020205020404" pitchFamily="49" charset="0"/>
              </a:rPr>
              <a:t>…"); </a:t>
            </a:r>
          </a:p>
          <a:p>
            <a:pPr>
              <a:spcBef>
                <a:spcPts val="0"/>
              </a:spcBef>
              <a:buFont typeface="Wingdings" pitchFamily="2" charset="2"/>
              <a:buNone/>
              <a:defRPr/>
            </a:pPr>
            <a:endParaRPr lang="fr-FR" sz="1800" dirty="0" smtClean="0"/>
          </a:p>
          <a:p>
            <a:pPr>
              <a:defRPr/>
            </a:pPr>
            <a:r>
              <a:rPr lang="fr-FR" sz="1800" dirty="0"/>
              <a:t>récupération du nombre de lignes affectées :</a:t>
            </a:r>
          </a:p>
          <a:p>
            <a:pPr>
              <a:spcBef>
                <a:spcPts val="0"/>
              </a:spcBef>
              <a:defRPr/>
            </a:pPr>
            <a:r>
              <a:rPr lang="fr-FR" sz="1800" cap="none" dirty="0">
                <a:latin typeface="Courier New" panose="02070309020205020404" pitchFamily="49" charset="0"/>
              </a:rPr>
              <a:t>$</a:t>
            </a:r>
            <a:r>
              <a:rPr lang="fr-FR" sz="1800" cap="none" dirty="0" err="1">
                <a:latin typeface="Courier New" panose="02070309020205020404" pitchFamily="49" charset="0"/>
              </a:rPr>
              <a:t>nombre_changement</a:t>
            </a:r>
            <a:r>
              <a:rPr lang="fr-FR" sz="1800" cap="none" dirty="0">
                <a:solidFill>
                  <a:schemeClr val="accent6"/>
                </a:solidFill>
                <a:latin typeface="Courier New" panose="02070309020205020404" pitchFamily="49" charset="0"/>
              </a:rPr>
              <a:t>=$connexion-&gt;</a:t>
            </a:r>
            <a:r>
              <a:rPr lang="fr-FR" sz="1800" cap="none" dirty="0" err="1">
                <a:solidFill>
                  <a:schemeClr val="accent6"/>
                </a:solidFill>
                <a:latin typeface="Courier New" panose="02070309020205020404" pitchFamily="49" charset="0"/>
              </a:rPr>
              <a:t>exec</a:t>
            </a:r>
            <a:r>
              <a:rPr lang="fr-FR" sz="1800" cap="none" dirty="0">
                <a:latin typeface="Courier New" panose="02070309020205020404" pitchFamily="49" charset="0"/>
              </a:rPr>
              <a:t>("UPDATE membres SET </a:t>
            </a:r>
            <a:r>
              <a:rPr lang="fr-FR" sz="1800" cap="none" dirty="0" smtClean="0">
                <a:latin typeface="Courier New" panose="02070309020205020404" pitchFamily="49" charset="0"/>
              </a:rPr>
              <a:t>………"); </a:t>
            </a:r>
            <a:endParaRPr lang="fr-FR" sz="1800" cap="none" dirty="0">
              <a:latin typeface="Courier New" panose="02070309020205020404" pitchFamily="49" charset="0"/>
            </a:endParaRPr>
          </a:p>
          <a:p>
            <a:pPr>
              <a:buFont typeface="Wingdings" pitchFamily="2" charset="2"/>
              <a:buNone/>
              <a:defRPr/>
            </a:pPr>
            <a:r>
              <a:rPr lang="fr-FR" sz="1800" dirty="0" smtClean="0"/>
              <a:t>Ou encore</a:t>
            </a:r>
          </a:p>
          <a:p>
            <a:pPr>
              <a:spcBef>
                <a:spcPts val="0"/>
              </a:spcBef>
              <a:defRPr/>
            </a:pPr>
            <a:r>
              <a:rPr lang="fr-FR" sz="1800" cap="none" dirty="0">
                <a:latin typeface="Courier New" panose="02070309020205020404" pitchFamily="49" charset="0"/>
              </a:rPr>
              <a:t>$</a:t>
            </a:r>
            <a:r>
              <a:rPr lang="fr-FR" sz="1800" cap="none" dirty="0" err="1">
                <a:latin typeface="Courier New" panose="02070309020205020404" pitchFamily="49" charset="0"/>
              </a:rPr>
              <a:t>resultats</a:t>
            </a:r>
            <a:r>
              <a:rPr lang="fr-FR" sz="1800" cap="none" dirty="0">
                <a:latin typeface="Courier New" panose="02070309020205020404" pitchFamily="49" charset="0"/>
              </a:rPr>
              <a:t> = $</a:t>
            </a:r>
            <a:r>
              <a:rPr lang="fr-FR" sz="1800" cap="none" dirty="0" smtClean="0">
                <a:latin typeface="Courier New" panose="02070309020205020404" pitchFamily="49" charset="0"/>
              </a:rPr>
              <a:t>connexion-&gt;</a:t>
            </a:r>
            <a:r>
              <a:rPr lang="fr-FR" sz="1800" cap="none" dirty="0" err="1">
                <a:latin typeface="Courier New" panose="02070309020205020404" pitchFamily="49" charset="0"/>
              </a:rPr>
              <a:t>prepare</a:t>
            </a:r>
            <a:r>
              <a:rPr lang="fr-FR" sz="1800" cap="none" dirty="0">
                <a:latin typeface="Courier New" panose="02070309020205020404" pitchFamily="49" charset="0"/>
              </a:rPr>
              <a:t>($</a:t>
            </a:r>
            <a:r>
              <a:rPr lang="fr-FR" sz="1800" cap="none" dirty="0" err="1">
                <a:latin typeface="Courier New" panose="02070309020205020404" pitchFamily="49" charset="0"/>
              </a:rPr>
              <a:t>sql</a:t>
            </a:r>
            <a:r>
              <a:rPr lang="fr-FR" sz="1800" cap="none" dirty="0">
                <a:latin typeface="Courier New" panose="02070309020205020404" pitchFamily="49" charset="0"/>
              </a:rPr>
              <a:t>);</a:t>
            </a:r>
          </a:p>
          <a:p>
            <a:pPr>
              <a:spcBef>
                <a:spcPts val="0"/>
              </a:spcBef>
              <a:defRPr/>
            </a:pPr>
            <a:r>
              <a:rPr lang="fr-FR" sz="1800" cap="none" dirty="0">
                <a:latin typeface="Courier New" panose="02070309020205020404" pitchFamily="49" charset="0"/>
              </a:rPr>
              <a:t>$</a:t>
            </a:r>
            <a:r>
              <a:rPr lang="fr-FR" sz="1800" cap="none" dirty="0" err="1" smtClean="0">
                <a:latin typeface="Courier New" panose="02070309020205020404" pitchFamily="49" charset="0"/>
              </a:rPr>
              <a:t>resultats</a:t>
            </a:r>
            <a:r>
              <a:rPr lang="fr-FR" sz="1800" cap="none" dirty="0" smtClean="0">
                <a:latin typeface="Courier New" panose="02070309020205020404" pitchFamily="49" charset="0"/>
              </a:rPr>
              <a:t>-&gt;</a:t>
            </a:r>
            <a:r>
              <a:rPr lang="fr-FR" sz="1800" cap="none" dirty="0" err="1" smtClean="0">
                <a:latin typeface="Courier New" panose="02070309020205020404" pitchFamily="49" charset="0"/>
              </a:rPr>
              <a:t>execute</a:t>
            </a:r>
            <a:r>
              <a:rPr lang="fr-FR" sz="1800" cap="none" dirty="0">
                <a:latin typeface="Courier New" panose="02070309020205020404" pitchFamily="49" charset="0"/>
              </a:rPr>
              <a:t>(…);</a:t>
            </a:r>
          </a:p>
          <a:p>
            <a:pPr>
              <a:spcBef>
                <a:spcPts val="0"/>
              </a:spcBef>
              <a:defRPr/>
            </a:pPr>
            <a:r>
              <a:rPr lang="fr-FR" sz="1800" cap="none" dirty="0">
                <a:latin typeface="Courier New" panose="02070309020205020404" pitchFamily="49" charset="0"/>
              </a:rPr>
              <a:t>$</a:t>
            </a:r>
            <a:r>
              <a:rPr lang="fr-FR" sz="1800" cap="none" dirty="0" err="1" smtClean="0">
                <a:latin typeface="Courier New" panose="02070309020205020404" pitchFamily="49" charset="0"/>
              </a:rPr>
              <a:t>nombre_changement</a:t>
            </a:r>
            <a:r>
              <a:rPr lang="fr-FR" sz="1800" cap="none" dirty="0" smtClean="0">
                <a:latin typeface="Courier New" panose="02070309020205020404" pitchFamily="49" charset="0"/>
              </a:rPr>
              <a:t> = </a:t>
            </a:r>
            <a:r>
              <a:rPr lang="fr-FR" sz="1800" cap="none" dirty="0">
                <a:solidFill>
                  <a:schemeClr val="accent6"/>
                </a:solidFill>
                <a:latin typeface="Courier New" panose="02070309020205020404" pitchFamily="49" charset="0"/>
              </a:rPr>
              <a:t>$</a:t>
            </a:r>
            <a:r>
              <a:rPr lang="fr-FR" sz="1800" cap="none" dirty="0" err="1">
                <a:solidFill>
                  <a:schemeClr val="accent6"/>
                </a:solidFill>
                <a:latin typeface="Courier New" panose="02070309020205020404" pitchFamily="49" charset="0"/>
              </a:rPr>
              <a:t>resultats</a:t>
            </a:r>
            <a:r>
              <a:rPr lang="fr-FR" sz="1800" cap="none" dirty="0">
                <a:solidFill>
                  <a:schemeClr val="accent6"/>
                </a:solidFill>
                <a:latin typeface="Courier New" panose="02070309020205020404" pitchFamily="49" charset="0"/>
              </a:rPr>
              <a:t>-</a:t>
            </a:r>
            <a:r>
              <a:rPr lang="fr-FR" sz="1800" cap="none" dirty="0" smtClean="0">
                <a:solidFill>
                  <a:schemeClr val="accent6"/>
                </a:solidFill>
                <a:latin typeface="Courier New" panose="02070309020205020404" pitchFamily="49" charset="0"/>
              </a:rPr>
              <a:t>&gt;</a:t>
            </a:r>
            <a:r>
              <a:rPr lang="fr-FR" sz="1800" cap="none" dirty="0" err="1" smtClean="0">
                <a:solidFill>
                  <a:schemeClr val="accent6"/>
                </a:solidFill>
                <a:latin typeface="Courier New" panose="02070309020205020404" pitchFamily="49" charset="0"/>
              </a:rPr>
              <a:t>rowCount</a:t>
            </a:r>
            <a:r>
              <a:rPr lang="fr-FR" sz="1800" cap="none" dirty="0" smtClean="0">
                <a:solidFill>
                  <a:schemeClr val="accent6"/>
                </a:solidFill>
                <a:latin typeface="Courier New" panose="02070309020205020404" pitchFamily="49" charset="0"/>
              </a:rPr>
              <a:t>();</a:t>
            </a:r>
            <a:endParaRPr lang="fr-FR" sz="1800" dirty="0" smtClean="0">
              <a:solidFill>
                <a:schemeClr val="accent6"/>
              </a:solidFill>
            </a:endParaRPr>
          </a:p>
        </p:txBody>
      </p:sp>
      <p:sp>
        <p:nvSpPr>
          <p:cNvPr id="4" name="Pensées 3"/>
          <p:cNvSpPr/>
          <p:nvPr/>
        </p:nvSpPr>
        <p:spPr bwMode="auto">
          <a:xfrm>
            <a:off x="1043609" y="5301208"/>
            <a:ext cx="6984776" cy="1228538"/>
          </a:xfrm>
          <a:prstGeom prst="cloudCallout">
            <a:avLst>
              <a:gd name="adj1" fmla="val -117"/>
              <a:gd name="adj2" fmla="val -40505"/>
            </a:avLst>
          </a:prstGeom>
          <a:noFill/>
          <a:ln w="12700" cap="flat" cmpd="sng" algn="ctr">
            <a:solidFill>
              <a:schemeClr val="tx1"/>
            </a:solidFill>
            <a:prstDash val="solid"/>
            <a:round/>
            <a:headEnd type="none" w="sm" len="sm"/>
            <a:tailEnd type="none" w="lg" len="lg"/>
          </a:ln>
          <a:effectLst/>
        </p:spPr>
        <p:txBody>
          <a:bodyPr/>
          <a:lstStyle/>
          <a:p>
            <a:pPr>
              <a:defRPr/>
            </a:pPr>
            <a:r>
              <a:rPr lang="fr-FR" sz="1600" dirty="0" smtClean="0">
                <a:latin typeface="+mj-lt"/>
              </a:rPr>
              <a:t>NB : </a:t>
            </a:r>
            <a:r>
              <a:rPr lang="fr-FR" sz="1600" dirty="0" err="1" smtClean="0">
                <a:latin typeface="+mj-lt"/>
              </a:rPr>
              <a:t>exec</a:t>
            </a:r>
            <a:r>
              <a:rPr lang="fr-FR" sz="1600" dirty="0" smtClean="0">
                <a:latin typeface="+mj-lt"/>
              </a:rPr>
              <a:t>() est une méthode de l’objet de connexion mais </a:t>
            </a:r>
            <a:r>
              <a:rPr lang="fr-FR" sz="1600" dirty="0" err="1" smtClean="0">
                <a:latin typeface="+mj-lt"/>
              </a:rPr>
              <a:t>execute</a:t>
            </a:r>
            <a:r>
              <a:rPr lang="fr-FR" sz="1600" dirty="0" smtClean="0">
                <a:latin typeface="+mj-lt"/>
              </a:rPr>
              <a:t>() et </a:t>
            </a:r>
            <a:r>
              <a:rPr lang="fr-FR" sz="1600" dirty="0" err="1" smtClean="0">
                <a:latin typeface="+mj-lt"/>
              </a:rPr>
              <a:t>rowCount</a:t>
            </a:r>
            <a:r>
              <a:rPr lang="fr-FR" sz="1600" dirty="0" smtClean="0">
                <a:latin typeface="+mj-lt"/>
              </a:rPr>
              <a:t>() sont des méthodes de l’objet d’accès au jeu d’enregistrements</a:t>
            </a:r>
            <a:endParaRPr lang="fr-FR" sz="1600" dirty="0">
              <a:latin typeface="+mj-lt"/>
            </a:endParaRPr>
          </a:p>
        </p:txBody>
      </p:sp>
      <p:sp>
        <p:nvSpPr>
          <p:cNvPr id="5" name="Espace réservé du numéro de diapositive 5"/>
          <p:cNvSpPr>
            <a:spLocks noGrp="1"/>
          </p:cNvSpPr>
          <p:nvPr>
            <p:ph type="sldNum" sz="quarter" idx="12"/>
          </p:nvPr>
        </p:nvSpPr>
        <p:spPr>
          <a:xfrm>
            <a:off x="6081713" y="6421438"/>
            <a:ext cx="2919412" cy="365125"/>
          </a:xfrm>
        </p:spPr>
        <p:txBody>
          <a:bodyPr/>
          <a:lstStyle/>
          <a:p>
            <a:pPr>
              <a:defRPr/>
            </a:pPr>
            <a:fld id="{2F061F77-57CC-4C90-9442-AC889BCB63C2}" type="slidenum">
              <a:rPr lang="fr-FR" altLang="fr-FR" smtClean="0"/>
              <a:pPr>
                <a:defRPr/>
              </a:pPr>
              <a:t>12</a:t>
            </a:fld>
            <a:endParaRPr lang="fr-FR" altLang="fr-FR"/>
          </a:p>
        </p:txBody>
      </p:sp>
      <p:sp>
        <p:nvSpPr>
          <p:cNvPr id="6" name="Espace réservé de la date 3"/>
          <p:cNvSpPr>
            <a:spLocks noGrp="1"/>
          </p:cNvSpPr>
          <p:nvPr>
            <p:ph type="dt" sz="half" idx="10"/>
          </p:nvPr>
        </p:nvSpPr>
        <p:spPr>
          <a:xfrm>
            <a:off x="142875" y="6421438"/>
            <a:ext cx="1071563" cy="365125"/>
          </a:xfrm>
        </p:spPr>
        <p:txBody>
          <a:bodyPr/>
          <a:lstStyle/>
          <a:p>
            <a:pPr>
              <a:defRPr/>
            </a:pPr>
            <a:fld id="{394423AD-BB1C-4871-ABCA-87B8956D415F}" type="datetime1">
              <a:rPr lang="fr-FR" altLang="fr-FR" smtClean="0"/>
              <a:pPr>
                <a:defRPr/>
              </a:pPr>
              <a:t>27/12/2020</a:t>
            </a:fld>
            <a:endParaRPr lang="fr-FR" altLang="fr-FR" dirty="0"/>
          </a:p>
        </p:txBody>
      </p:sp>
    </p:spTree>
    <p:extLst>
      <p:ext uri="{BB962C8B-B14F-4D97-AF65-F5344CB8AC3E}">
        <p14:creationId xmlns:p14="http://schemas.microsoft.com/office/powerpoint/2010/main" val="291026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et les transactions</a:t>
            </a:r>
            <a:endParaRPr lang="fr-FR" dirty="0"/>
          </a:p>
        </p:txBody>
      </p:sp>
      <p:sp>
        <p:nvSpPr>
          <p:cNvPr id="3" name="Espace réservé du contenu 2"/>
          <p:cNvSpPr>
            <a:spLocks noGrp="1"/>
          </p:cNvSpPr>
          <p:nvPr>
            <p:ph idx="1"/>
          </p:nvPr>
        </p:nvSpPr>
        <p:spPr/>
        <p:txBody>
          <a:bodyPr/>
          <a:lstStyle/>
          <a:p>
            <a:r>
              <a:rPr lang="fr-FR" dirty="0" smtClean="0"/>
              <a:t>mécanisme des transactions  :</a:t>
            </a:r>
          </a:p>
          <a:p>
            <a:pPr marL="761850" lvl="1" indent="-342900">
              <a:buFont typeface="Arial" panose="020B0604020202020204" pitchFamily="34" charset="0"/>
              <a:buChar char="•"/>
            </a:pPr>
            <a:r>
              <a:rPr lang="fr-FR" dirty="0" smtClean="0"/>
              <a:t>Permet de s’assurer que les mises à jour </a:t>
            </a:r>
            <a:r>
              <a:rPr lang="fr-FR" i="1" dirty="0" smtClean="0"/>
              <a:t>formant un lot </a:t>
            </a:r>
            <a:r>
              <a:rPr lang="fr-FR" dirty="0" smtClean="0"/>
              <a:t>sont </a:t>
            </a:r>
            <a:r>
              <a:rPr lang="fr-FR" i="1" dirty="0" smtClean="0"/>
              <a:t>toutes passées</a:t>
            </a:r>
            <a:r>
              <a:rPr lang="fr-FR" dirty="0" smtClean="0"/>
              <a:t> </a:t>
            </a:r>
            <a:r>
              <a:rPr lang="fr-FR" i="1" dirty="0" smtClean="0"/>
              <a:t>ou bien toutes annulées  </a:t>
            </a:r>
            <a:r>
              <a:rPr lang="fr-FR" dirty="0" smtClean="0"/>
              <a:t>en cas de mise à jour incomplète (cas d’erreur)</a:t>
            </a:r>
          </a:p>
          <a:p>
            <a:pPr marL="1161900" lvl="2" indent="-342900">
              <a:buFont typeface="Arial" panose="020B0604020202020204" pitchFamily="34" charset="0"/>
              <a:buChar char="•"/>
            </a:pPr>
            <a:r>
              <a:rPr lang="fr-FR" dirty="0" smtClean="0"/>
              <a:t>Exemple typique : une écriture comptable nécessite au moins 2 mises à jour, un débit et un crédit</a:t>
            </a:r>
          </a:p>
          <a:p>
            <a:pPr marL="761850" lvl="1" indent="-342900">
              <a:buFont typeface="Arial" panose="020B0604020202020204" pitchFamily="34" charset="0"/>
              <a:buChar char="•"/>
            </a:pPr>
            <a:r>
              <a:rPr lang="fr-FR" dirty="0" smtClean="0"/>
              <a:t>Est supporté par tous les SGBD/R modernes (dont MySQL à condition d’utiliser le ‘moteur </a:t>
            </a:r>
            <a:r>
              <a:rPr lang="fr-FR" b="1" dirty="0" err="1" smtClean="0"/>
              <a:t>InnoDB</a:t>
            </a:r>
            <a:r>
              <a:rPr lang="fr-FR" dirty="0" smtClean="0"/>
              <a:t>)</a:t>
            </a:r>
          </a:p>
          <a:p>
            <a:pPr marL="761850" lvl="1" indent="-342900">
              <a:buFont typeface="Arial" panose="020B0604020202020204" pitchFamily="34" charset="0"/>
              <a:buChar char="•"/>
            </a:pPr>
            <a:r>
              <a:rPr lang="fr-FR" dirty="0" smtClean="0"/>
              <a:t>Est basé sur l’exploitation du ‘journal de transactions’ du SGBD (trace des opérations de mise à jour)</a:t>
            </a:r>
          </a:p>
          <a:p>
            <a:pPr marL="761850" lvl="1" indent="-342900">
              <a:buFont typeface="Arial" panose="020B0604020202020204" pitchFamily="34" charset="0"/>
              <a:buChar char="•"/>
            </a:pPr>
            <a:r>
              <a:rPr lang="fr-FR" dirty="0" smtClean="0"/>
              <a:t>Est pris en relais par </a:t>
            </a:r>
            <a:r>
              <a:rPr lang="fr-FR" b="1" dirty="0" smtClean="0"/>
              <a:t>PDO</a:t>
            </a:r>
            <a:r>
              <a:rPr lang="fr-FR" dirty="0" smtClean="0"/>
              <a:t> :</a:t>
            </a:r>
          </a:p>
          <a:p>
            <a:pPr marL="1161900" lvl="2" indent="-342900">
              <a:buFont typeface="Arial" panose="020B0604020202020204" pitchFamily="34" charset="0"/>
              <a:buChar char="•"/>
            </a:pPr>
            <a:r>
              <a:rPr lang="fr-FR" dirty="0" smtClean="0"/>
              <a:t>Par défaut, toute requête est exécutée et validée immédiatement (mode ‘</a:t>
            </a:r>
            <a:r>
              <a:rPr lang="fr-FR" dirty="0" err="1" smtClean="0"/>
              <a:t>autocommit</a:t>
            </a:r>
            <a:r>
              <a:rPr lang="fr-FR" dirty="0" smtClean="0"/>
              <a:t>’)</a:t>
            </a:r>
          </a:p>
          <a:p>
            <a:pPr marL="1161900" lvl="2" indent="-342900">
              <a:buFont typeface="Arial" panose="020B0604020202020204" pitchFamily="34" charset="0"/>
              <a:buChar char="•"/>
            </a:pPr>
            <a:r>
              <a:rPr lang="fr-FR" dirty="0" smtClean="0"/>
              <a:t>Le développeur peut insérer des ordres spécifiques pour sécuriser les mises à jour</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27/12/2020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13</a:t>
            </a:fld>
            <a:endParaRPr lang="fr-FR" altLang="fr-FR"/>
          </a:p>
        </p:txBody>
      </p:sp>
    </p:spTree>
    <p:extLst>
      <p:ext uri="{BB962C8B-B14F-4D97-AF65-F5344CB8AC3E}">
        <p14:creationId xmlns:p14="http://schemas.microsoft.com/office/powerpoint/2010/main" val="3404778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Instructions PDO relatives aux transactions</a:t>
            </a:r>
            <a:endParaRPr lang="fr-FR" dirty="0"/>
          </a:p>
        </p:txBody>
      </p:sp>
      <p:sp>
        <p:nvSpPr>
          <p:cNvPr id="3" name="Espace réservé du contenu 2"/>
          <p:cNvSpPr>
            <a:spLocks noGrp="1"/>
          </p:cNvSpPr>
          <p:nvPr>
            <p:ph idx="1"/>
          </p:nvPr>
        </p:nvSpPr>
        <p:spPr/>
        <p:txBody>
          <a:bodyPr/>
          <a:lstStyle/>
          <a:p>
            <a:r>
              <a:rPr lang="fr-FR" dirty="0"/>
              <a:t>La classe PDO qui sert à </a:t>
            </a:r>
            <a:r>
              <a:rPr lang="fr-FR" dirty="0" smtClean="0"/>
              <a:t>instancier </a:t>
            </a:r>
            <a:r>
              <a:rPr lang="fr-FR" dirty="0"/>
              <a:t>les objets de connexion au SGBD expose 3 méthodes statiques :</a:t>
            </a:r>
          </a:p>
          <a:p>
            <a:pPr marL="761850" lvl="1" indent="-342900">
              <a:buFont typeface="Arial" panose="020B0604020202020204" pitchFamily="34" charset="0"/>
              <a:buChar char="•"/>
            </a:pPr>
            <a:r>
              <a:rPr lang="fr-FR" b="1" dirty="0" smtClean="0">
                <a:solidFill>
                  <a:schemeClr val="accent6"/>
                </a:solidFill>
              </a:rPr>
              <a:t>PDO</a:t>
            </a:r>
            <a:r>
              <a:rPr lang="fr-FR" b="1" dirty="0">
                <a:solidFill>
                  <a:schemeClr val="accent6"/>
                </a:solidFill>
              </a:rPr>
              <a:t>::</a:t>
            </a:r>
            <a:r>
              <a:rPr lang="fr-FR" b="1" dirty="0" err="1" smtClean="0">
                <a:solidFill>
                  <a:schemeClr val="accent6"/>
                </a:solidFill>
              </a:rPr>
              <a:t>beginTransaction</a:t>
            </a:r>
            <a:r>
              <a:rPr lang="fr-FR" b="1" dirty="0" smtClean="0">
                <a:solidFill>
                  <a:schemeClr val="accent6"/>
                </a:solidFill>
              </a:rPr>
              <a:t>() </a:t>
            </a:r>
            <a:r>
              <a:rPr lang="fr-FR" b="0" dirty="0" smtClean="0"/>
              <a:t>: marque un point de synchronisation </a:t>
            </a:r>
            <a:r>
              <a:rPr lang="fr-FR" b="0" i="1" dirty="0" smtClean="0"/>
              <a:t>avant</a:t>
            </a:r>
            <a:r>
              <a:rPr lang="fr-FR" b="0" dirty="0" smtClean="0"/>
              <a:t> le lot de mises à jour</a:t>
            </a:r>
          </a:p>
          <a:p>
            <a:pPr marL="761850" lvl="1" indent="-342900">
              <a:buFont typeface="Arial" panose="020B0604020202020204" pitchFamily="34" charset="0"/>
              <a:buChar char="•"/>
            </a:pPr>
            <a:r>
              <a:rPr lang="fr-FR" b="1" dirty="0">
                <a:solidFill>
                  <a:schemeClr val="accent6"/>
                </a:solidFill>
              </a:rPr>
              <a:t>PDO::</a:t>
            </a:r>
            <a:r>
              <a:rPr lang="fr-FR" b="1" dirty="0" smtClean="0">
                <a:solidFill>
                  <a:schemeClr val="accent6"/>
                </a:solidFill>
              </a:rPr>
              <a:t>commit() </a:t>
            </a:r>
            <a:r>
              <a:rPr lang="fr-FR" dirty="0" smtClean="0"/>
              <a:t>: </a:t>
            </a:r>
            <a:r>
              <a:rPr lang="fr-FR" i="1" dirty="0" smtClean="0"/>
              <a:t>suit</a:t>
            </a:r>
            <a:r>
              <a:rPr lang="fr-FR" dirty="0" smtClean="0"/>
              <a:t> la dernière commande SQL de mise à jour et demande la validation du lot complet ou l’annulation de ce qui aurait déjà été exécutées depuis le dernier point de synchronisation</a:t>
            </a:r>
          </a:p>
          <a:p>
            <a:pPr marL="761850" lvl="1" indent="-342900">
              <a:buFont typeface="Arial" panose="020B0604020202020204" pitchFamily="34" charset="0"/>
              <a:buChar char="•"/>
            </a:pPr>
            <a:r>
              <a:rPr lang="fr-FR" b="1" dirty="0">
                <a:solidFill>
                  <a:schemeClr val="accent6"/>
                </a:solidFill>
              </a:rPr>
              <a:t>PDO::</a:t>
            </a:r>
            <a:r>
              <a:rPr lang="fr-FR" b="1" dirty="0" err="1" smtClean="0">
                <a:solidFill>
                  <a:schemeClr val="accent6"/>
                </a:solidFill>
              </a:rPr>
              <a:t>rollBack</a:t>
            </a:r>
            <a:r>
              <a:rPr lang="fr-FR" b="1" dirty="0" smtClean="0">
                <a:solidFill>
                  <a:schemeClr val="accent6"/>
                </a:solidFill>
              </a:rPr>
              <a:t>() </a:t>
            </a:r>
            <a:r>
              <a:rPr lang="fr-FR" dirty="0" smtClean="0"/>
              <a:t>: demande expressément l’annulation des mises à jour exécutées </a:t>
            </a:r>
            <a:r>
              <a:rPr lang="fr-FR" dirty="0"/>
              <a:t>depuis le dernier point de </a:t>
            </a:r>
            <a:r>
              <a:rPr lang="fr-FR" dirty="0" smtClean="0"/>
              <a:t>synchronisation</a:t>
            </a:r>
          </a:p>
          <a:p>
            <a:pPr marL="1161900" lvl="2" indent="-342900">
              <a:buFont typeface="Arial" panose="020B0604020202020204" pitchFamily="34" charset="0"/>
              <a:buChar char="•"/>
            </a:pPr>
            <a:r>
              <a:rPr lang="fr-FR" dirty="0" smtClean="0"/>
              <a:t>À utiliser en cas de détection d’erreur par des tests if ou (mieux) des structures </a:t>
            </a:r>
            <a:r>
              <a:rPr lang="fr-FR" dirty="0" err="1" smtClean="0"/>
              <a:t>try</a:t>
            </a:r>
            <a:r>
              <a:rPr lang="fr-FR" dirty="0" smtClean="0"/>
              <a:t>/catch</a:t>
            </a:r>
          </a:p>
          <a:p>
            <a:pPr marL="361800" indent="-342900">
              <a:buFont typeface="Arial" panose="020B0604020202020204" pitchFamily="34" charset="0"/>
              <a:buChar char="•"/>
            </a:pPr>
            <a:endParaRPr lang="fr-FR" dirty="0"/>
          </a:p>
          <a:p>
            <a:pPr marL="761850" lvl="1" indent="-342900">
              <a:buFont typeface="Arial" panose="020B0604020202020204" pitchFamily="34" charset="0"/>
              <a:buChar char="•"/>
            </a:pPr>
            <a:endParaRPr lang="fr-FR" dirty="0"/>
          </a:p>
          <a:p>
            <a:pPr marL="761850" lvl="1" indent="-342900">
              <a:buFont typeface="Arial" panose="020B0604020202020204" pitchFamily="34" charset="0"/>
              <a:buChar char="•"/>
            </a:pPr>
            <a:endParaRPr lang="fr-FR" b="0" dirty="0"/>
          </a:p>
          <a:p>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27/12/2020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14</a:t>
            </a:fld>
            <a:endParaRPr lang="fr-FR" altLang="fr-FR"/>
          </a:p>
        </p:txBody>
      </p:sp>
    </p:spTree>
    <p:extLst>
      <p:ext uri="{BB962C8B-B14F-4D97-AF65-F5344CB8AC3E}">
        <p14:creationId xmlns:p14="http://schemas.microsoft.com/office/powerpoint/2010/main" val="1939736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bonnes pratiques</a:t>
            </a:r>
            <a:endParaRPr lang="fr-FR" dirty="0"/>
          </a:p>
        </p:txBody>
      </p:sp>
      <p:sp>
        <p:nvSpPr>
          <p:cNvPr id="3" name="Espace réservé du contenu 2"/>
          <p:cNvSpPr>
            <a:spLocks noGrp="1"/>
          </p:cNvSpPr>
          <p:nvPr>
            <p:ph idx="1"/>
          </p:nvPr>
        </p:nvSpPr>
        <p:spPr/>
        <p:txBody>
          <a:bodyPr/>
          <a:lstStyle/>
          <a:p>
            <a:r>
              <a:rPr lang="fr-FR" dirty="0" smtClean="0"/>
              <a:t>Avec PDO, utiliser systématiquement des requêtes préparées :</a:t>
            </a:r>
          </a:p>
          <a:p>
            <a:pPr marL="761850" lvl="1" indent="-342900">
              <a:buFont typeface="Arial" panose="020B0604020202020204" pitchFamily="34" charset="0"/>
              <a:buChar char="•"/>
            </a:pPr>
            <a:r>
              <a:rPr lang="fr-FR" dirty="0" smtClean="0"/>
              <a:t>Code cohérent quelque soit le besoin d’accès à la BDD</a:t>
            </a:r>
          </a:p>
          <a:p>
            <a:pPr marL="761850" lvl="1" indent="-342900">
              <a:buFont typeface="Arial" panose="020B0604020202020204" pitchFamily="34" charset="0"/>
              <a:buChar char="•"/>
            </a:pPr>
            <a:r>
              <a:rPr lang="fr-FR" dirty="0" smtClean="0"/>
              <a:t>Pas de confusion entre les 2 objets connexion et </a:t>
            </a:r>
            <a:r>
              <a:rPr lang="fr-FR" dirty="0" err="1" smtClean="0"/>
              <a:t>recordset</a:t>
            </a:r>
            <a:endParaRPr lang="fr-FR" dirty="0" smtClean="0"/>
          </a:p>
          <a:p>
            <a:pPr marL="761850" lvl="1" indent="-342900">
              <a:buFont typeface="Arial" panose="020B0604020202020204" pitchFamily="34" charset="0"/>
              <a:buChar char="•"/>
            </a:pPr>
            <a:r>
              <a:rPr lang="fr-FR" dirty="0" smtClean="0"/>
              <a:t>Objet </a:t>
            </a:r>
            <a:r>
              <a:rPr lang="fr-FR" dirty="0" err="1" smtClean="0"/>
              <a:t>recordset</a:t>
            </a:r>
            <a:r>
              <a:rPr lang="fr-FR" dirty="0" smtClean="0"/>
              <a:t> plus riche </a:t>
            </a:r>
          </a:p>
          <a:p>
            <a:pPr marL="761850" lvl="1" indent="-342900">
              <a:buFont typeface="Arial" panose="020B0604020202020204" pitchFamily="34" charset="0"/>
              <a:buChar char="•"/>
            </a:pPr>
            <a:r>
              <a:rPr lang="fr-FR" dirty="0" smtClean="0"/>
              <a:t>Requêtes paramétrables au besoin</a:t>
            </a:r>
          </a:p>
          <a:p>
            <a:pPr marL="1161900" lvl="2" indent="-342900">
              <a:buFont typeface="Arial" panose="020B0604020202020204" pitchFamily="34" charset="0"/>
              <a:buChar char="•"/>
            </a:pPr>
            <a:r>
              <a:rPr lang="fr-FR" dirty="0" smtClean="0"/>
              <a:t>Dans ce cas, utiliser les paramètres nommés</a:t>
            </a:r>
          </a:p>
          <a:p>
            <a:pPr marL="761850" lvl="1" indent="-342900">
              <a:buFont typeface="Arial" panose="020B0604020202020204" pitchFamily="34" charset="0"/>
              <a:buChar char="•"/>
            </a:pPr>
            <a:endParaRPr lang="fr-FR" dirty="0" smtClean="0"/>
          </a:p>
          <a:p>
            <a:pPr marL="761850" lvl="1" indent="-342900">
              <a:buFont typeface="Arial" panose="020B0604020202020204" pitchFamily="34" charset="0"/>
              <a:buChar char="•"/>
            </a:pP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27/12/2020</a:t>
            </a:fld>
            <a:endParaRPr lang="fr-FR" altLang="fr-FR" dirty="0"/>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15</a:t>
            </a:fld>
            <a:endParaRPr lang="fr-FR" altLang="fr-FR"/>
          </a:p>
        </p:txBody>
      </p:sp>
    </p:spTree>
    <p:extLst>
      <p:ext uri="{BB962C8B-B14F-4D97-AF65-F5344CB8AC3E}">
        <p14:creationId xmlns:p14="http://schemas.microsoft.com/office/powerpoint/2010/main" val="2362729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a:xfrm>
            <a:off x="14288" y="0"/>
            <a:ext cx="8143875" cy="785813"/>
          </a:xfrm>
        </p:spPr>
        <p:txBody>
          <a:bodyPr/>
          <a:lstStyle/>
          <a:p>
            <a:r>
              <a:rPr lang="fr-FR" altLang="fr-FR" smtClean="0">
                <a:ea typeface="ＭＳ Ｐゴシック" pitchFamily="34" charset="-128"/>
              </a:rPr>
              <a:t> </a:t>
            </a:r>
          </a:p>
        </p:txBody>
      </p:sp>
      <p:sp>
        <p:nvSpPr>
          <p:cNvPr id="3" name="Espace réservé du contenu 2"/>
          <p:cNvSpPr>
            <a:spLocks noGrp="1"/>
          </p:cNvSpPr>
          <p:nvPr>
            <p:ph idx="1"/>
          </p:nvPr>
        </p:nvSpPr>
        <p:spPr>
          <a:xfrm>
            <a:off x="107950" y="933450"/>
            <a:ext cx="8567738" cy="3575050"/>
          </a:xfrm>
        </p:spPr>
        <p:txBody>
          <a:bodyPr/>
          <a:lstStyle/>
          <a:p>
            <a:pPr>
              <a:defRPr/>
            </a:pPr>
            <a:endParaRPr lang="fr-FR" b="0" dirty="0"/>
          </a:p>
          <a:p>
            <a:pPr algn="ctr">
              <a:defRPr/>
            </a:pPr>
            <a:r>
              <a:rPr lang="fr-FR" sz="1800" dirty="0"/>
              <a:t>CRÉDITS </a:t>
            </a:r>
            <a:endParaRPr lang="fr-FR" sz="1800" b="0" dirty="0"/>
          </a:p>
          <a:p>
            <a:pPr algn="ctr">
              <a:lnSpc>
                <a:spcPct val="100000"/>
              </a:lnSpc>
              <a:spcBef>
                <a:spcPts val="0"/>
              </a:spcBef>
              <a:defRPr/>
            </a:pPr>
            <a:r>
              <a:rPr lang="fr-FR" sz="1800" dirty="0"/>
              <a:t>OEUVRE COLLECTIVE DE L’AFPA </a:t>
            </a:r>
            <a:endParaRPr lang="fr-FR" sz="1800" b="0" dirty="0"/>
          </a:p>
          <a:p>
            <a:pPr algn="ctr">
              <a:lnSpc>
                <a:spcPct val="100000"/>
              </a:lnSpc>
              <a:spcBef>
                <a:spcPts val="0"/>
              </a:spcBef>
              <a:defRPr/>
            </a:pPr>
            <a:r>
              <a:rPr lang="fr-FR" sz="1400" b="0" cap="none" dirty="0"/>
              <a:t>Sous le pilotage de la DIIP </a:t>
            </a:r>
          </a:p>
          <a:p>
            <a:pPr algn="ctr">
              <a:lnSpc>
                <a:spcPct val="100000"/>
              </a:lnSpc>
              <a:spcBef>
                <a:spcPts val="0"/>
              </a:spcBef>
              <a:defRPr/>
            </a:pPr>
            <a:r>
              <a:rPr lang="fr-FR" sz="1400" b="0" cap="none" dirty="0"/>
              <a:t>et du centre sectoriel </a:t>
            </a:r>
            <a:r>
              <a:rPr lang="fr-FR" sz="1400" b="0" cap="none" dirty="0" smtClean="0"/>
              <a:t>Tertiaire </a:t>
            </a:r>
            <a:endParaRPr lang="fr-FR" sz="1400" b="0" cap="none" dirty="0"/>
          </a:p>
          <a:p>
            <a:pPr algn="ctr">
              <a:lnSpc>
                <a:spcPct val="100000"/>
              </a:lnSpc>
              <a:spcBef>
                <a:spcPts val="0"/>
              </a:spcBef>
              <a:defRPr/>
            </a:pPr>
            <a:endParaRPr lang="fr-FR" sz="1400" dirty="0" smtClean="0"/>
          </a:p>
          <a:p>
            <a:pPr algn="ctr">
              <a:lnSpc>
                <a:spcPct val="100000"/>
              </a:lnSpc>
              <a:spcBef>
                <a:spcPts val="0"/>
              </a:spcBef>
              <a:defRPr/>
            </a:pPr>
            <a:r>
              <a:rPr lang="fr-FR" sz="1800" dirty="0" smtClean="0"/>
              <a:t>EQUIPE </a:t>
            </a:r>
            <a:r>
              <a:rPr lang="fr-FR" sz="1800" dirty="0"/>
              <a:t>DE CONCEPTION </a:t>
            </a:r>
            <a:endParaRPr lang="fr-FR" sz="1800" b="0" dirty="0"/>
          </a:p>
          <a:p>
            <a:pPr algn="ctr">
              <a:lnSpc>
                <a:spcPct val="100000"/>
              </a:lnSpc>
              <a:spcBef>
                <a:spcPts val="0"/>
              </a:spcBef>
              <a:defRPr/>
            </a:pPr>
            <a:r>
              <a:rPr lang="fr-FR" sz="1400" b="0" cap="none" dirty="0" smtClean="0"/>
              <a:t>M. Benoit </a:t>
            </a:r>
            <a:r>
              <a:rPr lang="fr-FR" sz="1400" b="0" cap="none" dirty="0" err="1" smtClean="0"/>
              <a:t>Hézard</a:t>
            </a:r>
            <a:r>
              <a:rPr lang="fr-FR" sz="1400" b="0" cap="none" dirty="0" smtClean="0"/>
              <a:t> (Formateur) </a:t>
            </a:r>
            <a:endParaRPr lang="fr-FR" sz="1400" b="0" cap="none" dirty="0"/>
          </a:p>
          <a:p>
            <a:pPr algn="ctr">
              <a:defRPr/>
            </a:pPr>
            <a:endParaRPr lang="fr-FR" sz="1400" b="0" dirty="0"/>
          </a:p>
          <a:p>
            <a:pPr algn="ctr">
              <a:lnSpc>
                <a:spcPct val="100000"/>
              </a:lnSpc>
              <a:spcBef>
                <a:spcPts val="0"/>
              </a:spcBef>
              <a:defRPr/>
            </a:pPr>
            <a:r>
              <a:rPr lang="fr-FR" sz="1400" b="0" cap="none" dirty="0"/>
              <a:t>Date de mise à jour : </a:t>
            </a:r>
            <a:r>
              <a:rPr lang="fr-FR" sz="1400" b="0" cap="none" dirty="0" smtClean="0"/>
              <a:t>31/03/16 </a:t>
            </a:r>
            <a:endParaRPr lang="fr-FR" sz="1400" b="0" cap="none" dirty="0"/>
          </a:p>
          <a:p>
            <a:pPr algn="ctr">
              <a:lnSpc>
                <a:spcPct val="100000"/>
              </a:lnSpc>
              <a:spcBef>
                <a:spcPts val="0"/>
              </a:spcBef>
              <a:defRPr/>
            </a:pPr>
            <a:r>
              <a:rPr lang="fr-FR" sz="1400" b="0" cap="none" dirty="0"/>
              <a:t>Date de dépôt légal </a:t>
            </a:r>
            <a:r>
              <a:rPr lang="fr-FR" sz="1400" b="0" cap="none" dirty="0" smtClean="0"/>
              <a:t>: 2016 </a:t>
            </a:r>
            <a:endParaRPr lang="fr-FR" sz="1400" b="0" cap="none" dirty="0"/>
          </a:p>
          <a:p>
            <a:pPr algn="ctr">
              <a:defRPr/>
            </a:pPr>
            <a:r>
              <a:rPr lang="fr-FR" sz="1400" b="0" dirty="0"/>
              <a:t>---- </a:t>
            </a:r>
          </a:p>
        </p:txBody>
      </p:sp>
      <p:sp>
        <p:nvSpPr>
          <p:cNvPr id="39940"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AA562B22-DC4B-49C4-8894-4F9F9AA51407}" type="datetime1">
              <a:rPr lang="fr-FR" altLang="fr-FR" sz="900">
                <a:latin typeface="Tahoma" pitchFamily="34" charset="0"/>
              </a:rPr>
              <a:pPr eaLnBrk="1" hangingPunct="1">
                <a:spcBef>
                  <a:spcPct val="0"/>
                </a:spcBef>
                <a:buFontTx/>
                <a:buNone/>
              </a:pPr>
              <a:t>27/12/2020</a:t>
            </a:fld>
            <a:endParaRPr lang="fr-FR" altLang="fr-FR" sz="900">
              <a:latin typeface="Tahoma" pitchFamily="34" charset="0"/>
            </a:endParaRPr>
          </a:p>
        </p:txBody>
      </p:sp>
      <p:sp>
        <p:nvSpPr>
          <p:cNvPr id="39942" name="Espace réservé du numéro de diapositive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1FB5F52B-B83A-46FF-8CF5-CF588C3E85E3}" type="slidenum">
              <a:rPr lang="fr-FR" altLang="fr-FR" sz="900" smtClean="0">
                <a:latin typeface="Tahoma" pitchFamily="34" charset="0"/>
              </a:rPr>
              <a:pPr eaLnBrk="1" hangingPunct="1">
                <a:spcBef>
                  <a:spcPct val="0"/>
                </a:spcBef>
                <a:buFontTx/>
                <a:buNone/>
              </a:pPr>
              <a:t>16</a:t>
            </a:fld>
            <a:endParaRPr lang="fr-FR" altLang="fr-FR" sz="900" smtClean="0">
              <a:latin typeface="Tahoma" pitchFamily="34" charset="0"/>
            </a:endParaRPr>
          </a:p>
        </p:txBody>
      </p:sp>
      <p:sp>
        <p:nvSpPr>
          <p:cNvPr id="39943" name="ZoneTexte 1"/>
          <p:cNvSpPr txBox="1">
            <a:spLocks noChangeArrowheads="1"/>
          </p:cNvSpPr>
          <p:nvPr/>
        </p:nvSpPr>
        <p:spPr bwMode="auto">
          <a:xfrm>
            <a:off x="107950" y="4941888"/>
            <a:ext cx="62642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fr-FR" altLang="fr-FR" sz="1000" b="1" dirty="0">
                <a:latin typeface="Arial" charset="0"/>
              </a:rPr>
              <a:t>© AFPA </a:t>
            </a:r>
            <a:r>
              <a:rPr lang="fr-FR" altLang="fr-FR" sz="1000" b="1" dirty="0" smtClean="0">
                <a:latin typeface="Arial" charset="0"/>
              </a:rPr>
              <a:t>2016 </a:t>
            </a:r>
            <a:endParaRPr lang="fr-FR" altLang="fr-FR" sz="1000" b="1" dirty="0">
              <a:latin typeface="Arial" charset="0"/>
            </a:endParaRPr>
          </a:p>
          <a:p>
            <a:pPr eaLnBrk="1" hangingPunct="1">
              <a:spcBef>
                <a:spcPct val="0"/>
              </a:spcBef>
              <a:buFontTx/>
              <a:buNone/>
            </a:pPr>
            <a:r>
              <a:rPr lang="fr-FR" altLang="fr-FR" sz="1000" b="1" dirty="0">
                <a:latin typeface="Arial" charset="0"/>
              </a:rPr>
              <a:t>Reproduction interdite </a:t>
            </a:r>
          </a:p>
          <a:p>
            <a:pPr eaLnBrk="1" hangingPunct="1">
              <a:spcBef>
                <a:spcPct val="0"/>
              </a:spcBef>
              <a:buFontTx/>
              <a:buNone/>
            </a:pPr>
            <a:r>
              <a:rPr lang="fr-FR" altLang="fr-FR" sz="1000" dirty="0">
                <a:latin typeface="Arial" charset="0"/>
              </a:rPr>
              <a:t>Article L 122-4 du code de la propriété intellectuelle. </a:t>
            </a:r>
          </a:p>
          <a:p>
            <a:pPr eaLnBrk="1" hangingPunct="1">
              <a:spcBef>
                <a:spcPct val="0"/>
              </a:spcBef>
              <a:buFontTx/>
              <a:buNone/>
            </a:pPr>
            <a:r>
              <a:rPr lang="fr-FR" altLang="fr-FR" sz="1000" dirty="0">
                <a:latin typeface="Arial" charset="0"/>
              </a:rPr>
              <a:t>« Toute représentation ou reproduction intégrale ou partielle faite sans le consentement de l’auteur ou de ses ayants droits ou ayants cause est illicite. Il en est de même pour la traduction, l’adaptation ou la reproduction par un art ou un procédé quelconques ».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fr-FR" altLang="fr-FR" dirty="0" smtClean="0"/>
              <a:t>L’accès aux SGBD/R en PHP</a:t>
            </a:r>
          </a:p>
        </p:txBody>
      </p:sp>
      <p:sp>
        <p:nvSpPr>
          <p:cNvPr id="8195" name="Rectangle 3"/>
          <p:cNvSpPr>
            <a:spLocks noGrp="1" noChangeArrowheads="1"/>
          </p:cNvSpPr>
          <p:nvPr>
            <p:ph idx="1"/>
          </p:nvPr>
        </p:nvSpPr>
        <p:spPr>
          <a:xfrm>
            <a:off x="107504" y="932723"/>
            <a:ext cx="8679338" cy="5664629"/>
          </a:xfrm>
        </p:spPr>
        <p:txBody>
          <a:bodyPr/>
          <a:lstStyle/>
          <a:p>
            <a:r>
              <a:rPr lang="fr-FR" altLang="fr-FR" dirty="0" smtClean="0"/>
              <a:t>PHP s'interface nativement avec un grand nombre de SGBD dont </a:t>
            </a:r>
            <a:r>
              <a:rPr lang="fr-FR" altLang="fr-FR" dirty="0" smtClean="0">
                <a:solidFill>
                  <a:schemeClr val="accent6"/>
                </a:solidFill>
              </a:rPr>
              <a:t>MySQL par excellence</a:t>
            </a:r>
          </a:p>
          <a:p>
            <a:r>
              <a:rPr lang="fr-FR" altLang="fr-FR" dirty="0" smtClean="0"/>
              <a:t>Au besoin, recours à des </a:t>
            </a:r>
            <a:r>
              <a:rPr lang="fr-FR" altLang="fr-FR" i="1" dirty="0" smtClean="0"/>
              <a:t>middleware</a:t>
            </a:r>
            <a:r>
              <a:rPr lang="fr-FR" altLang="fr-FR" dirty="0" smtClean="0"/>
              <a:t> (ODBC, PDO…) pour communiquer avec tout SGBD </a:t>
            </a:r>
          </a:p>
          <a:p>
            <a:r>
              <a:rPr lang="fr-FR" altLang="fr-FR" dirty="0" smtClean="0"/>
              <a:t>L'interfaçage se fait au moyen de </a:t>
            </a:r>
            <a:r>
              <a:rPr lang="fr-FR" altLang="fr-FR" dirty="0" smtClean="0">
                <a:solidFill>
                  <a:schemeClr val="accent6"/>
                </a:solidFill>
              </a:rPr>
              <a:t>bibliothèques de fonctions spécifiques</a:t>
            </a:r>
            <a:r>
              <a:rPr lang="fr-FR" altLang="fr-FR" dirty="0" smtClean="0"/>
              <a:t> à chaque SGBD (</a:t>
            </a:r>
            <a:r>
              <a:rPr lang="fr-FR" altLang="fr-FR" i="1" dirty="0" smtClean="0"/>
              <a:t>extensions</a:t>
            </a:r>
            <a:r>
              <a:rPr lang="fr-FR" altLang="fr-FR" dirty="0" smtClean="0"/>
              <a:t> PHP), à l'aide </a:t>
            </a:r>
            <a:r>
              <a:rPr lang="fr-FR" altLang="fr-FR" dirty="0" smtClean="0">
                <a:solidFill>
                  <a:schemeClr val="accent6"/>
                </a:solidFill>
              </a:rPr>
              <a:t>d'instanciation d'objets </a:t>
            </a:r>
            <a:r>
              <a:rPr lang="fr-FR" altLang="fr-FR" dirty="0" smtClean="0"/>
              <a:t>(</a:t>
            </a:r>
            <a:r>
              <a:rPr lang="fr-FR" altLang="fr-FR" dirty="0" err="1" smtClean="0">
                <a:solidFill>
                  <a:schemeClr val="accent6"/>
                </a:solidFill>
              </a:rPr>
              <a:t>MySQLi</a:t>
            </a:r>
            <a:r>
              <a:rPr lang="fr-FR" altLang="fr-FR" dirty="0" smtClean="0"/>
              <a:t>) ou à l'aide d'un </a:t>
            </a:r>
            <a:r>
              <a:rPr lang="fr-FR" altLang="fr-FR" dirty="0" err="1" smtClean="0">
                <a:solidFill>
                  <a:schemeClr val="accent6"/>
                </a:solidFill>
              </a:rPr>
              <a:t>framework</a:t>
            </a:r>
            <a:r>
              <a:rPr lang="fr-FR" altLang="fr-FR" dirty="0" smtClean="0"/>
              <a:t>  d'accès aux BDD  (</a:t>
            </a:r>
            <a:r>
              <a:rPr lang="fr-FR" altLang="fr-FR" dirty="0" smtClean="0">
                <a:solidFill>
                  <a:schemeClr val="accent6"/>
                </a:solidFill>
              </a:rPr>
              <a:t>PDO</a:t>
            </a:r>
            <a:r>
              <a:rPr lang="fr-FR" altLang="fr-FR" dirty="0" smtClean="0"/>
              <a:t>)</a:t>
            </a:r>
          </a:p>
          <a:p>
            <a:r>
              <a:rPr lang="fr-FR" altLang="fr-FR" dirty="0" smtClean="0">
                <a:solidFill>
                  <a:schemeClr val="accent2"/>
                </a:solidFill>
              </a:rPr>
              <a:t>Les fonctions incontournables consistent à :</a:t>
            </a:r>
          </a:p>
          <a:p>
            <a:pPr lvl="1"/>
            <a:r>
              <a:rPr lang="fr-FR" altLang="fr-FR" dirty="0" smtClean="0">
                <a:solidFill>
                  <a:schemeClr val="accent6"/>
                </a:solidFill>
              </a:rPr>
              <a:t>se connecter </a:t>
            </a:r>
            <a:r>
              <a:rPr lang="fr-FR" altLang="fr-FR" dirty="0" smtClean="0">
                <a:solidFill>
                  <a:schemeClr val="accent2"/>
                </a:solidFill>
              </a:rPr>
              <a:t>au moteur</a:t>
            </a:r>
          </a:p>
          <a:p>
            <a:pPr lvl="1"/>
            <a:r>
              <a:rPr lang="fr-FR" altLang="fr-FR" dirty="0" smtClean="0">
                <a:solidFill>
                  <a:schemeClr val="accent2"/>
                </a:solidFill>
              </a:rPr>
              <a:t>préciser la </a:t>
            </a:r>
            <a:r>
              <a:rPr lang="fr-FR" altLang="fr-FR" dirty="0" smtClean="0">
                <a:solidFill>
                  <a:schemeClr val="accent6"/>
                </a:solidFill>
              </a:rPr>
              <a:t>base cible</a:t>
            </a:r>
          </a:p>
          <a:p>
            <a:pPr lvl="1"/>
            <a:r>
              <a:rPr lang="fr-FR" altLang="fr-FR" dirty="0" smtClean="0">
                <a:solidFill>
                  <a:schemeClr val="accent6"/>
                </a:solidFill>
              </a:rPr>
              <a:t>soumettre la requête SQL </a:t>
            </a:r>
            <a:r>
              <a:rPr lang="fr-FR" altLang="fr-FR" dirty="0" smtClean="0">
                <a:solidFill>
                  <a:schemeClr val="accent2"/>
                </a:solidFill>
              </a:rPr>
              <a:t>à exécuter</a:t>
            </a:r>
          </a:p>
          <a:p>
            <a:pPr lvl="1"/>
            <a:r>
              <a:rPr lang="fr-FR" altLang="fr-FR" dirty="0" smtClean="0">
                <a:solidFill>
                  <a:schemeClr val="accent6"/>
                </a:solidFill>
              </a:rPr>
              <a:t>récupérer le résultat </a:t>
            </a:r>
            <a:r>
              <a:rPr lang="fr-FR" altLang="fr-FR" dirty="0" smtClean="0">
                <a:solidFill>
                  <a:schemeClr val="accent2"/>
                </a:solidFill>
              </a:rPr>
              <a:t>pour le traiter et renvoyer au client un flot d’informations HTML</a:t>
            </a:r>
          </a:p>
          <a:p>
            <a:pPr lvl="1"/>
            <a:r>
              <a:rPr lang="fr-FR" altLang="fr-FR" dirty="0" smtClean="0">
                <a:solidFill>
                  <a:schemeClr val="accent6"/>
                </a:solidFill>
              </a:rPr>
              <a:t>se déconnecter </a:t>
            </a:r>
          </a:p>
          <a:p>
            <a:endParaRPr lang="fr-FR" altLang="fr-FR" dirty="0" smtClean="0">
              <a:solidFill>
                <a:schemeClr val="accent1"/>
              </a:solidFill>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2F061F77-57CC-4C90-9442-AC889BCB63C2}" type="slidenum">
              <a:rPr lang="fr-FR" altLang="fr-FR" smtClean="0"/>
              <a:pPr>
                <a:defRPr/>
              </a:pPr>
              <a:t>2</a:t>
            </a:fld>
            <a:endParaRPr lang="fr-FR" altLang="fr-FR"/>
          </a:p>
        </p:txBody>
      </p:sp>
      <p:sp>
        <p:nvSpPr>
          <p:cNvPr id="5" name="Espace réservé de la date 3"/>
          <p:cNvSpPr>
            <a:spLocks noGrp="1"/>
          </p:cNvSpPr>
          <p:nvPr>
            <p:ph type="dt" sz="half" idx="10"/>
          </p:nvPr>
        </p:nvSpPr>
        <p:spPr>
          <a:xfrm>
            <a:off x="142875" y="6421438"/>
            <a:ext cx="1071563" cy="365125"/>
          </a:xfrm>
        </p:spPr>
        <p:txBody>
          <a:bodyPr/>
          <a:lstStyle/>
          <a:p>
            <a:pPr>
              <a:defRPr/>
            </a:pPr>
            <a:fld id="{394423AD-BB1C-4871-ABCA-87B8956D415F}" type="datetime1">
              <a:rPr lang="fr-FR" altLang="fr-FR" smtClean="0"/>
              <a:pPr>
                <a:defRPr/>
              </a:pPr>
              <a:t>27/12/2020</a:t>
            </a:fld>
            <a:endParaRPr lang="fr-FR" altLang="fr-FR" dirty="0"/>
          </a:p>
        </p:txBody>
      </p:sp>
    </p:spTree>
    <p:extLst>
      <p:ext uri="{BB962C8B-B14F-4D97-AF65-F5344CB8AC3E}">
        <p14:creationId xmlns:p14="http://schemas.microsoft.com/office/powerpoint/2010/main" val="611019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r-FR" altLang="fr-FR" dirty="0" smtClean="0"/>
              <a:t>PHP et MySQL</a:t>
            </a:r>
          </a:p>
        </p:txBody>
      </p:sp>
      <p:sp>
        <p:nvSpPr>
          <p:cNvPr id="9219" name="Rectangle 3"/>
          <p:cNvSpPr>
            <a:spLocks noGrp="1" noChangeArrowheads="1"/>
          </p:cNvSpPr>
          <p:nvPr>
            <p:ph idx="1"/>
          </p:nvPr>
        </p:nvSpPr>
        <p:spPr>
          <a:xfrm>
            <a:off x="107504" y="932723"/>
            <a:ext cx="8679338" cy="5520613"/>
          </a:xfrm>
        </p:spPr>
        <p:txBody>
          <a:bodyPr/>
          <a:lstStyle/>
          <a:p>
            <a:r>
              <a:rPr lang="fr-FR" altLang="fr-FR" sz="2000" dirty="0" smtClean="0"/>
              <a:t>MySQL est un SGBD/R très prisé dans les environnements Linux/Apache</a:t>
            </a:r>
          </a:p>
          <a:p>
            <a:r>
              <a:rPr lang="fr-FR" altLang="fr-FR" sz="2000" dirty="0" smtClean="0"/>
              <a:t>Le quartet :</a:t>
            </a:r>
          </a:p>
          <a:p>
            <a:pPr lvl="1"/>
            <a:r>
              <a:rPr lang="fr-FR" altLang="fr-FR" sz="1600" b="1" dirty="0" smtClean="0">
                <a:solidFill>
                  <a:schemeClr val="accent6"/>
                </a:solidFill>
              </a:rPr>
              <a:t>L</a:t>
            </a:r>
            <a:r>
              <a:rPr lang="fr-FR" altLang="fr-FR" sz="1600" dirty="0" smtClean="0"/>
              <a:t>inux en tant qu'OS</a:t>
            </a:r>
          </a:p>
          <a:p>
            <a:pPr lvl="1"/>
            <a:r>
              <a:rPr lang="fr-FR" altLang="fr-FR" sz="1600" b="1" dirty="0" smtClean="0">
                <a:solidFill>
                  <a:schemeClr val="accent6"/>
                </a:solidFill>
              </a:rPr>
              <a:t>A</a:t>
            </a:r>
            <a:r>
              <a:rPr lang="fr-FR" altLang="fr-FR" sz="1600" dirty="0" smtClean="0"/>
              <a:t>pache en tant que serveur WEB</a:t>
            </a:r>
          </a:p>
          <a:p>
            <a:pPr lvl="1"/>
            <a:r>
              <a:rPr lang="fr-FR" altLang="fr-FR" sz="1600" b="1" dirty="0" smtClean="0">
                <a:solidFill>
                  <a:schemeClr val="accent6"/>
                </a:solidFill>
              </a:rPr>
              <a:t>M</a:t>
            </a:r>
            <a:r>
              <a:rPr lang="fr-FR" altLang="fr-FR" sz="1600" dirty="0" smtClean="0"/>
              <a:t>ySQL pour le SGBD</a:t>
            </a:r>
          </a:p>
          <a:p>
            <a:pPr lvl="1"/>
            <a:r>
              <a:rPr lang="fr-FR" altLang="fr-FR" sz="1600" b="1" dirty="0" smtClean="0">
                <a:solidFill>
                  <a:schemeClr val="accent6"/>
                </a:solidFill>
              </a:rPr>
              <a:t>P</a:t>
            </a:r>
            <a:r>
              <a:rPr lang="fr-FR" altLang="fr-FR" sz="1600" dirty="0" smtClean="0"/>
              <a:t>HP pour le développement côté serveur</a:t>
            </a:r>
          </a:p>
          <a:p>
            <a:pPr>
              <a:buFont typeface="Wingdings" pitchFamily="2" charset="2"/>
              <a:buNone/>
            </a:pPr>
            <a:r>
              <a:rPr lang="fr-FR" altLang="fr-FR" sz="2000" dirty="0" smtClean="0"/>
              <a:t>	est un grand classique du "monde libre" </a:t>
            </a:r>
            <a:r>
              <a:rPr lang="fr-FR" altLang="fr-FR" sz="1600" dirty="0" smtClean="0"/>
              <a:t>(et gratuit)</a:t>
            </a:r>
          </a:p>
          <a:p>
            <a:r>
              <a:rPr lang="fr-FR" altLang="fr-FR" sz="2000" dirty="0" smtClean="0"/>
              <a:t>MySQL très présent entre autres sur les sites d'hébergement</a:t>
            </a:r>
          </a:p>
          <a:p>
            <a:r>
              <a:rPr lang="fr-FR" altLang="fr-FR" sz="2000" dirty="0" smtClean="0"/>
              <a:t>PHP offre 3 moyens d'accéder à une base de données MySQL :</a:t>
            </a:r>
          </a:p>
          <a:p>
            <a:pPr lvl="1"/>
            <a:r>
              <a:rPr lang="fr-FR" altLang="fr-FR" sz="1600" dirty="0" smtClean="0"/>
              <a:t>Jeu d'instructions </a:t>
            </a:r>
            <a:r>
              <a:rPr lang="fr-FR" altLang="fr-FR" sz="1600" dirty="0" err="1" smtClean="0"/>
              <a:t>mysql_xxx</a:t>
            </a:r>
            <a:r>
              <a:rPr lang="fr-FR" altLang="fr-FR" sz="1600" dirty="0" smtClean="0"/>
              <a:t>  historique mais déprécié (extension PHP)</a:t>
            </a:r>
          </a:p>
          <a:p>
            <a:pPr lvl="1"/>
            <a:r>
              <a:rPr lang="fr-FR" altLang="fr-FR" sz="1600" dirty="0" smtClean="0"/>
              <a:t>Jeu d'instructions </a:t>
            </a:r>
            <a:r>
              <a:rPr lang="fr-FR" altLang="fr-FR" sz="1600" dirty="0" err="1" smtClean="0"/>
              <a:t>mysqli_xxx</a:t>
            </a:r>
            <a:r>
              <a:rPr lang="fr-FR" altLang="fr-FR" sz="1600" dirty="0" smtClean="0"/>
              <a:t> (extension PHP) et objets </a:t>
            </a:r>
            <a:r>
              <a:rPr lang="fr-FR" altLang="fr-FR" sz="1600" dirty="0" err="1" smtClean="0"/>
              <a:t>MySQLi</a:t>
            </a:r>
            <a:r>
              <a:rPr lang="fr-FR" altLang="fr-FR" sz="1600" dirty="0" smtClean="0"/>
              <a:t>  </a:t>
            </a:r>
            <a:r>
              <a:rPr lang="fr-FR" altLang="fr-FR" sz="1600" dirty="0" err="1" smtClean="0"/>
              <a:t>instanciables</a:t>
            </a:r>
            <a:r>
              <a:rPr lang="fr-FR" altLang="fr-FR" sz="1600" dirty="0" smtClean="0"/>
              <a:t> en PHP (</a:t>
            </a:r>
            <a:r>
              <a:rPr lang="fr-FR" altLang="fr-FR" sz="1600" dirty="0"/>
              <a:t>maintenant </a:t>
            </a:r>
            <a:r>
              <a:rPr lang="fr-FR" altLang="fr-FR" sz="1600" dirty="0" smtClean="0"/>
              <a:t>déprécié)</a:t>
            </a:r>
          </a:p>
          <a:p>
            <a:pPr lvl="1"/>
            <a:r>
              <a:rPr lang="fr-FR" altLang="fr-FR" sz="1600" b="1" dirty="0" smtClean="0">
                <a:solidFill>
                  <a:schemeClr val="accent6"/>
                </a:solidFill>
              </a:rPr>
              <a:t>Framework orienté objet PDO qui permet d'accéder à divers SGBD dont MySQL</a:t>
            </a:r>
          </a:p>
        </p:txBody>
      </p:sp>
      <p:sp>
        <p:nvSpPr>
          <p:cNvPr id="9220" name="AutoShape 4"/>
          <p:cNvSpPr>
            <a:spLocks noChangeArrowheads="1"/>
          </p:cNvSpPr>
          <p:nvPr/>
        </p:nvSpPr>
        <p:spPr bwMode="auto">
          <a:xfrm>
            <a:off x="5105400" y="1628775"/>
            <a:ext cx="3124200" cy="1419225"/>
          </a:xfrm>
          <a:prstGeom prst="cloudCallout">
            <a:avLst>
              <a:gd name="adj1" fmla="val -53301"/>
              <a:gd name="adj2" fmla="val 28204"/>
            </a:avLst>
          </a:prstGeom>
          <a:noFill/>
          <a:ln w="1270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fr-FR" altLang="fr-FR" sz="1800" dirty="0">
                <a:latin typeface="Comic Sans MS" pitchFamily="66" charset="0"/>
              </a:rPr>
              <a:t>"</a:t>
            </a:r>
            <a:r>
              <a:rPr lang="fr-FR" altLang="fr-FR" sz="1800" b="1" dirty="0">
                <a:solidFill>
                  <a:schemeClr val="accent6"/>
                </a:solidFill>
                <a:latin typeface="Comic Sans MS" pitchFamily="66" charset="0"/>
              </a:rPr>
              <a:t>LAMP</a:t>
            </a:r>
            <a:r>
              <a:rPr lang="fr-FR" altLang="fr-FR" sz="1800" dirty="0">
                <a:latin typeface="Comic Sans MS" pitchFamily="66" charset="0"/>
              </a:rPr>
              <a:t>" pour les intimes </a:t>
            </a:r>
            <a:r>
              <a:rPr lang="fr-FR" altLang="fr-FR" sz="1600" dirty="0">
                <a:latin typeface="Comic Sans MS" pitchFamily="66" charset="0"/>
              </a:rPr>
              <a:t>(et son frère </a:t>
            </a:r>
            <a:r>
              <a:rPr lang="fr-FR" altLang="fr-FR" sz="1600" b="1" dirty="0">
                <a:solidFill>
                  <a:schemeClr val="accent6"/>
                </a:solidFill>
                <a:latin typeface="Comic Sans MS" pitchFamily="66" charset="0"/>
              </a:rPr>
              <a:t>WAMP</a:t>
            </a:r>
            <a:r>
              <a:rPr lang="fr-FR" altLang="fr-FR" sz="1600" dirty="0">
                <a:latin typeface="Comic Sans MS" pitchFamily="66" charset="0"/>
              </a:rPr>
              <a:t> pour Windows)</a:t>
            </a:r>
            <a:endParaRPr lang="fr-FR" altLang="fr-FR" sz="1800" dirty="0">
              <a:latin typeface="Comic Sans MS" pitchFamily="66" charset="0"/>
            </a:endParaRPr>
          </a:p>
        </p:txBody>
      </p:sp>
      <p:sp>
        <p:nvSpPr>
          <p:cNvPr id="5" name="Espace réservé du numéro de diapositive 5"/>
          <p:cNvSpPr>
            <a:spLocks noGrp="1"/>
          </p:cNvSpPr>
          <p:nvPr>
            <p:ph type="sldNum" sz="quarter" idx="12"/>
          </p:nvPr>
        </p:nvSpPr>
        <p:spPr>
          <a:xfrm>
            <a:off x="6081713" y="6421438"/>
            <a:ext cx="2919412" cy="365125"/>
          </a:xfrm>
        </p:spPr>
        <p:txBody>
          <a:bodyPr/>
          <a:lstStyle/>
          <a:p>
            <a:pPr>
              <a:defRPr/>
            </a:pPr>
            <a:fld id="{2F061F77-57CC-4C90-9442-AC889BCB63C2}" type="slidenum">
              <a:rPr lang="fr-FR" altLang="fr-FR" smtClean="0"/>
              <a:pPr>
                <a:defRPr/>
              </a:pPr>
              <a:t>3</a:t>
            </a:fld>
            <a:endParaRPr lang="fr-FR" altLang="fr-FR"/>
          </a:p>
        </p:txBody>
      </p:sp>
      <p:sp>
        <p:nvSpPr>
          <p:cNvPr id="6" name="Espace réservé de la date 3"/>
          <p:cNvSpPr>
            <a:spLocks noGrp="1"/>
          </p:cNvSpPr>
          <p:nvPr>
            <p:ph type="dt" sz="half" idx="10"/>
          </p:nvPr>
        </p:nvSpPr>
        <p:spPr>
          <a:xfrm>
            <a:off x="142875" y="6421438"/>
            <a:ext cx="1071563" cy="365125"/>
          </a:xfrm>
        </p:spPr>
        <p:txBody>
          <a:bodyPr/>
          <a:lstStyle/>
          <a:p>
            <a:pPr>
              <a:defRPr/>
            </a:pPr>
            <a:fld id="{394423AD-BB1C-4871-ABCA-87B8956D415F}" type="datetime1">
              <a:rPr lang="fr-FR" altLang="fr-FR" smtClean="0"/>
              <a:pPr>
                <a:defRPr/>
              </a:pPr>
              <a:t>27/12/2020</a:t>
            </a:fld>
            <a:endParaRPr lang="fr-FR" altLang="fr-FR" dirty="0"/>
          </a:p>
        </p:txBody>
      </p:sp>
    </p:spTree>
    <p:extLst>
      <p:ext uri="{BB962C8B-B14F-4D97-AF65-F5344CB8AC3E}">
        <p14:creationId xmlns:p14="http://schemas.microsoft.com/office/powerpoint/2010/main" val="43242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fade">
                                      <p:cBhvr>
                                        <p:cTn id="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fr-FR" altLang="fr-FR" dirty="0" smtClean="0"/>
              <a:t>Quelques mots sur MySQL</a:t>
            </a:r>
          </a:p>
        </p:txBody>
      </p:sp>
      <p:sp>
        <p:nvSpPr>
          <p:cNvPr id="10243" name="Rectangle 3"/>
          <p:cNvSpPr>
            <a:spLocks noGrp="1" noChangeArrowheads="1"/>
          </p:cNvSpPr>
          <p:nvPr>
            <p:ph idx="1"/>
          </p:nvPr>
        </p:nvSpPr>
        <p:spPr/>
        <p:txBody>
          <a:bodyPr/>
          <a:lstStyle/>
          <a:p>
            <a:r>
              <a:rPr lang="fr-FR" altLang="fr-FR" dirty="0" smtClean="0"/>
              <a:t>Il s'agit avant tout d'un </a:t>
            </a:r>
            <a:r>
              <a:rPr lang="fr-FR" altLang="fr-FR" dirty="0" smtClean="0">
                <a:solidFill>
                  <a:schemeClr val="accent6"/>
                </a:solidFill>
              </a:rPr>
              <a:t>moteur de base de données</a:t>
            </a:r>
          </a:p>
          <a:p>
            <a:pPr lvl="1"/>
            <a:r>
              <a:rPr lang="fr-FR" altLang="fr-FR" dirty="0" smtClean="0"/>
              <a:t>"service" à l'écoute de requêtes, prêt à fournir ou à recevoir des données</a:t>
            </a:r>
          </a:p>
          <a:p>
            <a:pPr lvl="1"/>
            <a:r>
              <a:rPr lang="fr-FR" altLang="fr-FR" dirty="0" smtClean="0"/>
              <a:t>rien à "voir"… </a:t>
            </a:r>
          </a:p>
          <a:p>
            <a:r>
              <a:rPr lang="fr-FR" altLang="fr-FR" dirty="0" smtClean="0"/>
              <a:t>Pour créer les bases/administrer le service, le développeur dispose de :</a:t>
            </a:r>
          </a:p>
          <a:p>
            <a:pPr lvl="1"/>
            <a:r>
              <a:rPr lang="fr-FR" altLang="fr-FR" dirty="0" smtClean="0">
                <a:solidFill>
                  <a:schemeClr val="accent6"/>
                </a:solidFill>
              </a:rPr>
              <a:t>Interfaces graphiques</a:t>
            </a:r>
            <a:r>
              <a:rPr lang="fr-FR" altLang="fr-FR" dirty="0" smtClean="0"/>
              <a:t>, sur le serveur lui-même ou par réseau local </a:t>
            </a:r>
            <a:br>
              <a:rPr lang="fr-FR" altLang="fr-FR" dirty="0" smtClean="0"/>
            </a:br>
            <a:r>
              <a:rPr lang="fr-FR" altLang="fr-FR" dirty="0" smtClean="0"/>
              <a:t>(dont MySQL </a:t>
            </a:r>
            <a:r>
              <a:rPr lang="fr-FR" altLang="fr-FR" dirty="0" err="1" smtClean="0"/>
              <a:t>Workbench</a:t>
            </a:r>
            <a:r>
              <a:rPr lang="fr-FR" altLang="fr-FR" dirty="0" smtClean="0"/>
              <a:t> pour Windows)</a:t>
            </a:r>
          </a:p>
          <a:p>
            <a:pPr lvl="1"/>
            <a:r>
              <a:rPr lang="fr-FR" altLang="fr-FR" dirty="0" smtClean="0">
                <a:solidFill>
                  <a:schemeClr val="accent6"/>
                </a:solidFill>
              </a:rPr>
              <a:t>Interface Web</a:t>
            </a:r>
            <a:r>
              <a:rPr lang="fr-FR" altLang="fr-FR" dirty="0" smtClean="0"/>
              <a:t>… en PHP, donc accessible à distance : </a:t>
            </a:r>
            <a:r>
              <a:rPr lang="fr-FR" altLang="fr-FR" b="1" dirty="0" err="1" smtClean="0">
                <a:solidFill>
                  <a:schemeClr val="accent6"/>
                </a:solidFill>
              </a:rPr>
              <a:t>PHPMyAdmin</a:t>
            </a:r>
            <a:endParaRPr lang="fr-FR" altLang="fr-FR" b="1" dirty="0" smtClean="0">
              <a:solidFill>
                <a:schemeClr val="accent6"/>
              </a:solidFill>
            </a:endParaRPr>
          </a:p>
          <a:p>
            <a:pPr lvl="1"/>
            <a:endParaRPr lang="fr-FR" altLang="fr-FR" dirty="0" smtClean="0">
              <a:solidFill>
                <a:schemeClr val="accent1"/>
              </a:solidFill>
            </a:endParaRPr>
          </a:p>
          <a:p>
            <a:pPr>
              <a:buFont typeface="Wingdings" pitchFamily="2" charset="2"/>
              <a:buNone/>
            </a:pPr>
            <a:r>
              <a:rPr lang="fr-FR" altLang="fr-FR" dirty="0" smtClean="0">
                <a:solidFill>
                  <a:schemeClr val="accent1"/>
                </a:solidFill>
              </a:rPr>
              <a:t>   </a:t>
            </a:r>
            <a:r>
              <a:rPr lang="fr-FR" altLang="fr-FR" dirty="0" smtClean="0"/>
              <a:t>NB : les packages </a:t>
            </a:r>
            <a:r>
              <a:rPr lang="fr-FR" altLang="fr-FR" dirty="0" err="1" smtClean="0">
                <a:solidFill>
                  <a:schemeClr val="accent6"/>
                </a:solidFill>
              </a:rPr>
              <a:t>WampServer</a:t>
            </a:r>
            <a:r>
              <a:rPr lang="fr-FR" altLang="fr-FR" dirty="0" smtClean="0"/>
              <a:t> et </a:t>
            </a:r>
            <a:r>
              <a:rPr lang="fr-FR" altLang="fr-FR" dirty="0" err="1" smtClean="0">
                <a:solidFill>
                  <a:schemeClr val="accent6"/>
                </a:solidFill>
              </a:rPr>
              <a:t>EasyPHP</a:t>
            </a:r>
            <a:r>
              <a:rPr lang="fr-FR" altLang="fr-FR" dirty="0" smtClean="0"/>
              <a:t>, en téléchargement gratuit, incluent le serveur Apache, l'interpréteur PHP, le moteur MySQL et l'interface Web </a:t>
            </a:r>
            <a:r>
              <a:rPr lang="fr-FR" altLang="fr-FR" dirty="0" err="1" smtClean="0"/>
              <a:t>PHPMyAdmin</a:t>
            </a:r>
            <a:endParaRPr lang="fr-FR" altLang="fr-FR" dirty="0" smtClean="0"/>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2F061F77-57CC-4C90-9442-AC889BCB63C2}" type="slidenum">
              <a:rPr lang="fr-FR" altLang="fr-FR" smtClean="0"/>
              <a:pPr>
                <a:defRPr/>
              </a:pPr>
              <a:t>4</a:t>
            </a:fld>
            <a:endParaRPr lang="fr-FR" altLang="fr-FR"/>
          </a:p>
        </p:txBody>
      </p:sp>
      <p:sp>
        <p:nvSpPr>
          <p:cNvPr id="5" name="Espace réservé de la date 3"/>
          <p:cNvSpPr>
            <a:spLocks noGrp="1"/>
          </p:cNvSpPr>
          <p:nvPr>
            <p:ph type="dt" sz="half" idx="10"/>
          </p:nvPr>
        </p:nvSpPr>
        <p:spPr>
          <a:xfrm>
            <a:off x="142875" y="6421438"/>
            <a:ext cx="1071563" cy="365125"/>
          </a:xfrm>
        </p:spPr>
        <p:txBody>
          <a:bodyPr/>
          <a:lstStyle/>
          <a:p>
            <a:pPr>
              <a:defRPr/>
            </a:pPr>
            <a:fld id="{394423AD-BB1C-4871-ABCA-87B8956D415F}" type="datetime1">
              <a:rPr lang="fr-FR" altLang="fr-FR" smtClean="0"/>
              <a:pPr>
                <a:defRPr/>
              </a:pPr>
              <a:t>27/12/2020</a:t>
            </a:fld>
            <a:endParaRPr lang="fr-FR" altLang="fr-FR" dirty="0"/>
          </a:p>
        </p:txBody>
      </p:sp>
    </p:spTree>
    <p:extLst>
      <p:ext uri="{BB962C8B-B14F-4D97-AF65-F5344CB8AC3E}">
        <p14:creationId xmlns:p14="http://schemas.microsoft.com/office/powerpoint/2010/main" val="1182508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p:cNvSpPr>
          <p:nvPr>
            <p:ph type="title"/>
          </p:nvPr>
        </p:nvSpPr>
        <p:spPr/>
        <p:txBody>
          <a:bodyPr/>
          <a:lstStyle/>
          <a:p>
            <a:r>
              <a:rPr lang="fr-FR" altLang="fr-FR" dirty="0" smtClean="0"/>
              <a:t>Le Framework PDO</a:t>
            </a:r>
          </a:p>
        </p:txBody>
      </p:sp>
      <p:sp>
        <p:nvSpPr>
          <p:cNvPr id="41987" name="Espace réservé du contenu 2"/>
          <p:cNvSpPr>
            <a:spLocks noGrp="1"/>
          </p:cNvSpPr>
          <p:nvPr>
            <p:ph idx="1"/>
          </p:nvPr>
        </p:nvSpPr>
        <p:spPr/>
        <p:txBody>
          <a:bodyPr/>
          <a:lstStyle/>
          <a:p>
            <a:r>
              <a:rPr lang="fr-FR" altLang="fr-FR" dirty="0" smtClean="0"/>
              <a:t>PDO est un Framework (=ensemble de classes) destiné à prendre en charge toute la "quincaillerie" nécessaire pour accéder en PHP à une base de données </a:t>
            </a:r>
          </a:p>
          <a:p>
            <a:pPr lvl="1"/>
            <a:r>
              <a:rPr lang="fr-FR" altLang="fr-FR" dirty="0" smtClean="0"/>
              <a:t>Permet de faire abstraction du SGBD réellement mis en œuvre</a:t>
            </a:r>
          </a:p>
          <a:p>
            <a:pPr lvl="1"/>
            <a:r>
              <a:rPr lang="fr-FR" altLang="fr-FR" dirty="0" smtClean="0"/>
              <a:t>Favorise l'évolution de l'application</a:t>
            </a:r>
          </a:p>
          <a:p>
            <a:pPr lvl="1"/>
            <a:r>
              <a:rPr lang="fr-FR" altLang="fr-FR" dirty="0" smtClean="0"/>
              <a:t>Orienté objet</a:t>
            </a:r>
          </a:p>
          <a:p>
            <a:pPr lvl="1"/>
            <a:r>
              <a:rPr lang="fr-FR" altLang="fr-FR" dirty="0" smtClean="0"/>
              <a:t>Supporte les requêtes ‘préparées’ qui réalisent automatiquement les concaténations périlleuses des libellés de requêtes SQL</a:t>
            </a: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2F061F77-57CC-4C90-9442-AC889BCB63C2}" type="slidenum">
              <a:rPr lang="fr-FR" altLang="fr-FR" smtClean="0"/>
              <a:pPr>
                <a:defRPr/>
              </a:pPr>
              <a:t>5</a:t>
            </a:fld>
            <a:endParaRPr lang="fr-FR" altLang="fr-FR"/>
          </a:p>
        </p:txBody>
      </p:sp>
      <p:sp>
        <p:nvSpPr>
          <p:cNvPr id="5" name="Espace réservé de la date 3"/>
          <p:cNvSpPr>
            <a:spLocks noGrp="1"/>
          </p:cNvSpPr>
          <p:nvPr>
            <p:ph type="dt" sz="half" idx="10"/>
          </p:nvPr>
        </p:nvSpPr>
        <p:spPr>
          <a:xfrm>
            <a:off x="142875" y="6421438"/>
            <a:ext cx="1071563" cy="365125"/>
          </a:xfrm>
        </p:spPr>
        <p:txBody>
          <a:bodyPr/>
          <a:lstStyle/>
          <a:p>
            <a:pPr>
              <a:defRPr/>
            </a:pPr>
            <a:fld id="{394423AD-BB1C-4871-ABCA-87B8956D415F}" type="datetime1">
              <a:rPr lang="fr-FR" altLang="fr-FR" smtClean="0"/>
              <a:pPr>
                <a:defRPr/>
              </a:pPr>
              <a:t>27/12/2020</a:t>
            </a:fld>
            <a:endParaRPr lang="fr-FR" altLang="fr-FR" dirty="0"/>
          </a:p>
        </p:txBody>
      </p:sp>
    </p:spTree>
    <p:extLst>
      <p:ext uri="{BB962C8B-B14F-4D97-AF65-F5344CB8AC3E}">
        <p14:creationId xmlns:p14="http://schemas.microsoft.com/office/powerpoint/2010/main" val="2504880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1"/>
          <p:cNvSpPr>
            <a:spLocks noGrp="1"/>
          </p:cNvSpPr>
          <p:nvPr>
            <p:ph type="title"/>
          </p:nvPr>
        </p:nvSpPr>
        <p:spPr/>
        <p:txBody>
          <a:bodyPr>
            <a:normAutofit/>
          </a:bodyPr>
          <a:lstStyle/>
          <a:p>
            <a:r>
              <a:rPr lang="fr-FR" altLang="fr-FR" sz="3200" dirty="0" smtClean="0"/>
              <a:t>PDO : se connecter à une base MySQL</a:t>
            </a:r>
          </a:p>
        </p:txBody>
      </p:sp>
      <p:sp>
        <p:nvSpPr>
          <p:cNvPr id="3" name="Espace réservé du contenu 2"/>
          <p:cNvSpPr>
            <a:spLocks noGrp="1"/>
          </p:cNvSpPr>
          <p:nvPr>
            <p:ph idx="1"/>
          </p:nvPr>
        </p:nvSpPr>
        <p:spPr>
          <a:xfrm>
            <a:off x="107504" y="908720"/>
            <a:ext cx="8679338" cy="5760640"/>
          </a:xfrm>
        </p:spPr>
        <p:txBody>
          <a:bodyPr/>
          <a:lstStyle/>
          <a:p>
            <a:pPr>
              <a:defRPr/>
            </a:pPr>
            <a:r>
              <a:rPr lang="fr-FR" dirty="0"/>
              <a:t>L’essentiel :</a:t>
            </a:r>
          </a:p>
          <a:p>
            <a:pPr>
              <a:spcBef>
                <a:spcPts val="0"/>
              </a:spcBef>
              <a:buFont typeface="Wingdings" pitchFamily="2" charset="2"/>
              <a:buNone/>
              <a:defRPr/>
            </a:pPr>
            <a:r>
              <a:rPr lang="fr-FR" sz="1800" cap="none" dirty="0" smtClean="0">
                <a:latin typeface="Courier New" panose="02070309020205020404" pitchFamily="49" charset="0"/>
              </a:rPr>
              <a:t>$</a:t>
            </a:r>
            <a:r>
              <a:rPr lang="fr-FR" sz="1800" cap="none" dirty="0" err="1" smtClean="0">
                <a:latin typeface="Courier New" panose="02070309020205020404" pitchFamily="49" charset="0"/>
              </a:rPr>
              <a:t>PARAM_hote</a:t>
            </a:r>
            <a:r>
              <a:rPr lang="fr-FR" sz="1800" cap="none" dirty="0" smtClean="0">
                <a:latin typeface="Courier New" panose="02070309020205020404" pitchFamily="49" charset="0"/>
              </a:rPr>
              <a:t>='</a:t>
            </a:r>
            <a:r>
              <a:rPr lang="fr-FR" sz="1800" cap="none" dirty="0" err="1" smtClean="0">
                <a:latin typeface="Courier New" panose="02070309020205020404" pitchFamily="49" charset="0"/>
              </a:rPr>
              <a:t>localhost</a:t>
            </a:r>
            <a:r>
              <a:rPr lang="fr-FR" sz="1800" cap="none" dirty="0" smtClean="0">
                <a:latin typeface="Courier New" panose="02070309020205020404" pitchFamily="49" charset="0"/>
              </a:rPr>
              <a:t>'; </a:t>
            </a:r>
          </a:p>
          <a:p>
            <a:pPr>
              <a:spcBef>
                <a:spcPts val="0"/>
              </a:spcBef>
              <a:buFont typeface="Wingdings" pitchFamily="2" charset="2"/>
              <a:buNone/>
              <a:defRPr/>
            </a:pPr>
            <a:r>
              <a:rPr lang="fr-FR" sz="1800" cap="none" dirty="0" smtClean="0">
                <a:latin typeface="Courier New" panose="02070309020205020404" pitchFamily="49" charset="0"/>
              </a:rPr>
              <a:t>$</a:t>
            </a:r>
            <a:r>
              <a:rPr lang="fr-FR" sz="1800" cap="none" dirty="0" err="1" smtClean="0">
                <a:latin typeface="Courier New" panose="02070309020205020404" pitchFamily="49" charset="0"/>
              </a:rPr>
              <a:t>PARAM_port</a:t>
            </a:r>
            <a:r>
              <a:rPr lang="fr-FR" sz="1800" cap="none" dirty="0" smtClean="0">
                <a:latin typeface="Courier New" panose="02070309020205020404" pitchFamily="49" charset="0"/>
              </a:rPr>
              <a:t>='3306';</a:t>
            </a:r>
          </a:p>
          <a:p>
            <a:pPr>
              <a:spcBef>
                <a:spcPts val="0"/>
              </a:spcBef>
              <a:defRPr/>
            </a:pPr>
            <a:r>
              <a:rPr lang="fr-FR" sz="1800" cap="none" dirty="0" smtClean="0">
                <a:latin typeface="Courier New" panose="02070309020205020404" pitchFamily="49" charset="0"/>
              </a:rPr>
              <a:t>$</a:t>
            </a:r>
            <a:r>
              <a:rPr lang="fr-FR" sz="1800" cap="none" dirty="0" err="1" smtClean="0">
                <a:latin typeface="Courier New" panose="02070309020205020404" pitchFamily="49" charset="0"/>
              </a:rPr>
              <a:t>PARAM_nom_bd</a:t>
            </a:r>
            <a:r>
              <a:rPr lang="fr-FR" sz="1800" cap="none" dirty="0" smtClean="0">
                <a:latin typeface="Courier New" panose="02070309020205020404" pitchFamily="49" charset="0"/>
              </a:rPr>
              <a:t>=</a:t>
            </a:r>
            <a:r>
              <a:rPr lang="fr-FR" sz="1800" cap="none" dirty="0">
                <a:latin typeface="Courier New" panose="02070309020205020404" pitchFamily="49" charset="0"/>
              </a:rPr>
              <a:t>'</a:t>
            </a:r>
            <a:r>
              <a:rPr lang="fr-FR" sz="1800" cap="none" dirty="0" err="1" smtClean="0">
                <a:latin typeface="Courier New" panose="02070309020205020404" pitchFamily="49" charset="0"/>
              </a:rPr>
              <a:t>video</a:t>
            </a:r>
            <a:r>
              <a:rPr lang="fr-FR" sz="1800" cap="none" dirty="0" smtClean="0">
                <a:latin typeface="Courier New" panose="02070309020205020404" pitchFamily="49" charset="0"/>
              </a:rPr>
              <a:t>'; </a:t>
            </a:r>
          </a:p>
          <a:p>
            <a:pPr>
              <a:spcBef>
                <a:spcPts val="0"/>
              </a:spcBef>
              <a:defRPr/>
            </a:pPr>
            <a:r>
              <a:rPr lang="fr-FR" sz="1800" cap="none" dirty="0" smtClean="0">
                <a:latin typeface="Courier New" panose="02070309020205020404" pitchFamily="49" charset="0"/>
              </a:rPr>
              <a:t>$</a:t>
            </a:r>
            <a:r>
              <a:rPr lang="fr-FR" sz="1800" cap="none" dirty="0" err="1" smtClean="0">
                <a:latin typeface="Courier New" panose="02070309020205020404" pitchFamily="49" charset="0"/>
              </a:rPr>
              <a:t>PARAM_utilisateur</a:t>
            </a:r>
            <a:r>
              <a:rPr lang="fr-FR" sz="1800" cap="none" dirty="0" smtClean="0">
                <a:latin typeface="Courier New" panose="02070309020205020404" pitchFamily="49" charset="0"/>
              </a:rPr>
              <a:t>='</a:t>
            </a:r>
            <a:r>
              <a:rPr lang="fr-FR" sz="1800" cap="none" dirty="0" err="1" smtClean="0">
                <a:latin typeface="Courier New" panose="02070309020205020404" pitchFamily="49" charset="0"/>
              </a:rPr>
              <a:t>utilweb</a:t>
            </a:r>
            <a:r>
              <a:rPr lang="fr-FR" sz="1800" cap="none" dirty="0">
                <a:latin typeface="Courier New" panose="02070309020205020404" pitchFamily="49" charset="0"/>
              </a:rPr>
              <a:t>'</a:t>
            </a:r>
            <a:r>
              <a:rPr lang="fr-FR" sz="1800" cap="none" dirty="0" smtClean="0">
                <a:latin typeface="Courier New" panose="02070309020205020404" pitchFamily="49" charset="0"/>
              </a:rPr>
              <a:t>; </a:t>
            </a:r>
          </a:p>
          <a:p>
            <a:pPr>
              <a:spcBef>
                <a:spcPts val="0"/>
              </a:spcBef>
              <a:defRPr/>
            </a:pPr>
            <a:r>
              <a:rPr lang="fr-FR" sz="1800" cap="none" dirty="0" smtClean="0">
                <a:latin typeface="Courier New" panose="02070309020205020404" pitchFamily="49" charset="0"/>
              </a:rPr>
              <a:t>$</a:t>
            </a:r>
            <a:r>
              <a:rPr lang="fr-FR" sz="1800" cap="none" dirty="0" err="1" smtClean="0">
                <a:latin typeface="Courier New" panose="02070309020205020404" pitchFamily="49" charset="0"/>
              </a:rPr>
              <a:t>PARAM_mot_passe</a:t>
            </a:r>
            <a:r>
              <a:rPr lang="fr-FR" sz="1800" cap="none" dirty="0" smtClean="0">
                <a:latin typeface="Courier New" panose="02070309020205020404" pitchFamily="49" charset="0"/>
              </a:rPr>
              <a:t>=</a:t>
            </a:r>
            <a:r>
              <a:rPr lang="fr-FR" sz="1800" cap="none" dirty="0">
                <a:latin typeface="Courier New" panose="02070309020205020404" pitchFamily="49" charset="0"/>
              </a:rPr>
              <a:t>'</a:t>
            </a:r>
            <a:r>
              <a:rPr lang="fr-FR" sz="1800" cap="none" dirty="0" err="1" smtClean="0">
                <a:latin typeface="Courier New" panose="02070309020205020404" pitchFamily="49" charset="0"/>
              </a:rPr>
              <a:t>utilweb</a:t>
            </a:r>
            <a:r>
              <a:rPr lang="fr-FR" sz="1800" cap="none" dirty="0" smtClean="0">
                <a:latin typeface="Courier New" panose="02070309020205020404" pitchFamily="49" charset="0"/>
              </a:rPr>
              <a:t>'; </a:t>
            </a:r>
          </a:p>
          <a:p>
            <a:pPr>
              <a:spcBef>
                <a:spcPts val="0"/>
              </a:spcBef>
              <a:defRPr/>
            </a:pPr>
            <a:r>
              <a:rPr lang="fr-FR" sz="1800" cap="none" dirty="0" smtClean="0">
                <a:latin typeface="Courier New" panose="02070309020205020404" pitchFamily="49" charset="0"/>
              </a:rPr>
              <a:t>$connexion = </a:t>
            </a:r>
            <a:r>
              <a:rPr lang="fr-FR" sz="1800" b="1" cap="none" dirty="0" smtClean="0">
                <a:solidFill>
                  <a:schemeClr val="accent6"/>
                </a:solidFill>
                <a:latin typeface="Courier New" panose="02070309020205020404" pitchFamily="49" charset="0"/>
              </a:rPr>
              <a:t>new PDO</a:t>
            </a:r>
            <a:r>
              <a:rPr lang="fr-FR" sz="1800" cap="none" dirty="0" smtClean="0">
                <a:latin typeface="Courier New" panose="02070309020205020404" pitchFamily="49" charset="0"/>
              </a:rPr>
              <a:t>("</a:t>
            </a:r>
            <a:r>
              <a:rPr lang="fr-FR" sz="1800" cap="none" dirty="0" err="1" smtClean="0">
                <a:solidFill>
                  <a:schemeClr val="accent6"/>
                </a:solidFill>
                <a:latin typeface="Courier New" panose="02070309020205020404" pitchFamily="49" charset="0"/>
              </a:rPr>
              <a:t>mysql:host</a:t>
            </a:r>
            <a:r>
              <a:rPr lang="fr-FR" sz="1800" cap="none" dirty="0" smtClean="0">
                <a:latin typeface="Courier New" panose="02070309020205020404" pitchFamily="49" charset="0"/>
              </a:rPr>
              <a:t>=$</a:t>
            </a:r>
            <a:r>
              <a:rPr lang="fr-FR" sz="1800" cap="none" dirty="0" err="1" smtClean="0">
                <a:latin typeface="Courier New" panose="02070309020205020404" pitchFamily="49" charset="0"/>
              </a:rPr>
              <a:t>PARAM_hote</a:t>
            </a:r>
            <a:r>
              <a:rPr lang="fr-FR" sz="1800" cap="none" dirty="0" smtClean="0">
                <a:latin typeface="Courier New" panose="02070309020205020404" pitchFamily="49" charset="0"/>
              </a:rPr>
              <a:t>; </a:t>
            </a:r>
            <a:r>
              <a:rPr lang="fr-FR" sz="1800" cap="none" dirty="0" smtClean="0">
                <a:solidFill>
                  <a:schemeClr val="accent6"/>
                </a:solidFill>
                <a:latin typeface="Courier New" panose="02070309020205020404" pitchFamily="49" charset="0"/>
              </a:rPr>
              <a:t>port</a:t>
            </a:r>
            <a:r>
              <a:rPr lang="fr-FR" sz="1800" cap="none" dirty="0" smtClean="0">
                <a:latin typeface="Courier New" panose="02070309020205020404" pitchFamily="49" charset="0"/>
              </a:rPr>
              <a:t>=$</a:t>
            </a:r>
            <a:r>
              <a:rPr lang="fr-FR" sz="1800" cap="none" dirty="0" err="1" smtClean="0">
                <a:latin typeface="Courier New" panose="02070309020205020404" pitchFamily="49" charset="0"/>
              </a:rPr>
              <a:t>PARAM_port</a:t>
            </a:r>
            <a:r>
              <a:rPr lang="fr-FR" sz="1800" cap="none" dirty="0" smtClean="0">
                <a:latin typeface="Courier New" panose="02070309020205020404" pitchFamily="49" charset="0"/>
              </a:rPr>
              <a:t>; </a:t>
            </a:r>
            <a:r>
              <a:rPr lang="fr-FR" sz="1800" cap="none" dirty="0" err="1" smtClean="0">
                <a:solidFill>
                  <a:schemeClr val="accent6"/>
                </a:solidFill>
                <a:latin typeface="Courier New" panose="02070309020205020404" pitchFamily="49" charset="0"/>
              </a:rPr>
              <a:t>dbname</a:t>
            </a:r>
            <a:r>
              <a:rPr lang="fr-FR" sz="1800" cap="none" dirty="0" smtClean="0">
                <a:latin typeface="Courier New" panose="02070309020205020404" pitchFamily="49" charset="0"/>
              </a:rPr>
              <a:t>=$</a:t>
            </a:r>
            <a:r>
              <a:rPr lang="fr-FR" sz="1800" cap="none" dirty="0" err="1" smtClean="0">
                <a:latin typeface="Courier New" panose="02070309020205020404" pitchFamily="49" charset="0"/>
              </a:rPr>
              <a:t>PARAM_nom_bd</a:t>
            </a:r>
            <a:r>
              <a:rPr lang="fr-FR" sz="1800" cap="none" dirty="0">
                <a:latin typeface="Courier New" panose="02070309020205020404" pitchFamily="49" charset="0"/>
              </a:rPr>
              <a:t>; </a:t>
            </a:r>
            <a:r>
              <a:rPr lang="fr-FR" sz="1800" cap="none" dirty="0" err="1" smtClean="0">
                <a:solidFill>
                  <a:schemeClr val="accent6"/>
                </a:solidFill>
                <a:latin typeface="Courier New" panose="02070309020205020404" pitchFamily="49" charset="0"/>
              </a:rPr>
              <a:t>charset</a:t>
            </a:r>
            <a:r>
              <a:rPr lang="fr-FR" sz="1800" cap="none" dirty="0" smtClean="0">
                <a:solidFill>
                  <a:schemeClr val="accent6"/>
                </a:solidFill>
                <a:latin typeface="Courier New" panose="02070309020205020404" pitchFamily="49" charset="0"/>
              </a:rPr>
              <a:t>=utf8</a:t>
            </a:r>
            <a:r>
              <a:rPr lang="fr-FR" sz="1800" cap="none" dirty="0" smtClean="0">
                <a:latin typeface="Courier New" panose="02070309020205020404" pitchFamily="49" charset="0"/>
              </a:rPr>
              <a:t>", </a:t>
            </a:r>
          </a:p>
          <a:p>
            <a:pPr>
              <a:spcBef>
                <a:spcPts val="0"/>
              </a:spcBef>
              <a:buFont typeface="Wingdings" pitchFamily="2" charset="2"/>
              <a:buNone/>
              <a:defRPr/>
            </a:pPr>
            <a:r>
              <a:rPr lang="fr-FR" sz="1800" cap="none" dirty="0">
                <a:latin typeface="Courier New" panose="02070309020205020404" pitchFamily="49" charset="0"/>
              </a:rPr>
              <a:t>	</a:t>
            </a:r>
            <a:r>
              <a:rPr lang="fr-FR" sz="1800" cap="none" dirty="0" smtClean="0">
                <a:latin typeface="Courier New" panose="02070309020205020404" pitchFamily="49" charset="0"/>
              </a:rPr>
              <a:t>$</a:t>
            </a:r>
            <a:r>
              <a:rPr lang="fr-FR" sz="1800" cap="none" dirty="0" err="1" smtClean="0">
                <a:latin typeface="Courier New" panose="02070309020205020404" pitchFamily="49" charset="0"/>
              </a:rPr>
              <a:t>PARAM_utilisateur</a:t>
            </a:r>
            <a:r>
              <a:rPr lang="fr-FR" sz="1800" cap="none" dirty="0" smtClean="0">
                <a:latin typeface="Courier New" panose="02070309020205020404" pitchFamily="49" charset="0"/>
              </a:rPr>
              <a:t>, $</a:t>
            </a:r>
            <a:r>
              <a:rPr lang="fr-FR" sz="1800" cap="none" dirty="0" err="1" smtClean="0">
                <a:latin typeface="Courier New" panose="02070309020205020404" pitchFamily="49" charset="0"/>
              </a:rPr>
              <a:t>PARAM_mot_passe</a:t>
            </a:r>
            <a:r>
              <a:rPr lang="fr-FR" sz="1800" cap="none" dirty="0" smtClean="0">
                <a:latin typeface="Courier New" panose="02070309020205020404" pitchFamily="49" charset="0"/>
              </a:rPr>
              <a:t>);</a:t>
            </a:r>
          </a:p>
          <a:p>
            <a:pPr>
              <a:buFont typeface="Wingdings" pitchFamily="2" charset="2"/>
              <a:buNone/>
              <a:defRPr/>
            </a:pPr>
            <a:endParaRPr lang="fr-FR" sz="1800" cap="none" dirty="0">
              <a:latin typeface="Courier New" panose="02070309020205020404" pitchFamily="49" charset="0"/>
            </a:endParaRPr>
          </a:p>
          <a:p>
            <a:pPr>
              <a:defRPr/>
            </a:pPr>
            <a:r>
              <a:rPr lang="fr-FR" dirty="0"/>
              <a:t>Un dernier paramètre permet de préciser les modalités de fonctionnement en cas d’erreur </a:t>
            </a:r>
            <a:r>
              <a:rPr lang="fr-FR" dirty="0" smtClean="0"/>
              <a:t>:</a:t>
            </a:r>
          </a:p>
          <a:p>
            <a:pPr>
              <a:spcBef>
                <a:spcPts val="0"/>
              </a:spcBef>
              <a:defRPr/>
            </a:pPr>
            <a:r>
              <a:rPr lang="fr-FR" sz="1800" b="0" cap="none" dirty="0">
                <a:latin typeface="Courier New" panose="02070309020205020404" pitchFamily="49" charset="0"/>
              </a:rPr>
              <a:t>$connexion = </a:t>
            </a:r>
            <a:r>
              <a:rPr lang="fr-FR" sz="1800" b="0" cap="none" dirty="0">
                <a:solidFill>
                  <a:srgbClr val="7030A0"/>
                </a:solidFill>
                <a:latin typeface="Courier New" panose="02070309020205020404" pitchFamily="49" charset="0"/>
              </a:rPr>
              <a:t>new </a:t>
            </a:r>
            <a:r>
              <a:rPr lang="fr-FR" sz="1800" b="0" cap="none" dirty="0" smtClean="0">
                <a:solidFill>
                  <a:srgbClr val="7030A0"/>
                </a:solidFill>
                <a:latin typeface="Courier New" panose="02070309020205020404" pitchFamily="49" charset="0"/>
              </a:rPr>
              <a:t>PDO (………, </a:t>
            </a:r>
            <a:r>
              <a:rPr lang="fr-FR" sz="1800" cap="none" dirty="0" err="1" smtClean="0">
                <a:solidFill>
                  <a:schemeClr val="accent6"/>
                </a:solidFill>
                <a:latin typeface="Courier New" panose="02070309020205020404" pitchFamily="49" charset="0"/>
              </a:rPr>
              <a:t>array</a:t>
            </a:r>
            <a:r>
              <a:rPr lang="fr-FR" sz="1800" cap="none" dirty="0" smtClean="0">
                <a:solidFill>
                  <a:schemeClr val="accent6"/>
                </a:solidFill>
                <a:latin typeface="Courier New" panose="02070309020205020404" pitchFamily="49" charset="0"/>
              </a:rPr>
              <a:t>(PDO</a:t>
            </a:r>
            <a:r>
              <a:rPr lang="fr-FR" sz="1800" cap="none" dirty="0">
                <a:solidFill>
                  <a:schemeClr val="accent6"/>
                </a:solidFill>
                <a:latin typeface="Courier New" panose="02070309020205020404" pitchFamily="49" charset="0"/>
              </a:rPr>
              <a:t>::</a:t>
            </a:r>
            <a:r>
              <a:rPr lang="fr-FR" sz="1800" cap="none" dirty="0" smtClean="0">
                <a:solidFill>
                  <a:schemeClr val="accent6"/>
                </a:solidFill>
                <a:latin typeface="Courier New" panose="02070309020205020404" pitchFamily="49" charset="0"/>
              </a:rPr>
              <a:t>ATTR_ERRMODE=&gt; </a:t>
            </a:r>
            <a:r>
              <a:rPr lang="fr-FR" sz="1800" cap="none" dirty="0">
                <a:solidFill>
                  <a:schemeClr val="accent6"/>
                </a:solidFill>
                <a:latin typeface="Courier New" panose="02070309020205020404" pitchFamily="49" charset="0"/>
              </a:rPr>
              <a:t>PDO::ERRMODE_EXCEPTION</a:t>
            </a:r>
            <a:r>
              <a:rPr lang="fr-FR" sz="1800" b="0" cap="none" dirty="0" smtClean="0">
                <a:latin typeface="Courier New" panose="02070309020205020404" pitchFamily="49" charset="0"/>
              </a:rPr>
              <a:t>);</a:t>
            </a:r>
            <a:endParaRPr lang="fr-FR" sz="1800" b="0" cap="none" dirty="0">
              <a:latin typeface="Courier New" panose="02070309020205020404" pitchFamily="49" charset="0"/>
            </a:endParaRPr>
          </a:p>
        </p:txBody>
      </p:sp>
      <p:sp>
        <p:nvSpPr>
          <p:cNvPr id="4" name="Pensées 3"/>
          <p:cNvSpPr/>
          <p:nvPr/>
        </p:nvSpPr>
        <p:spPr bwMode="auto">
          <a:xfrm>
            <a:off x="4139952" y="692696"/>
            <a:ext cx="4032448" cy="1436604"/>
          </a:xfrm>
          <a:prstGeom prst="cloudCallout">
            <a:avLst>
              <a:gd name="adj1" fmla="val -58683"/>
              <a:gd name="adj2" fmla="val -1315"/>
            </a:avLst>
          </a:prstGeom>
          <a:noFill/>
          <a:ln w="12700" cap="flat" cmpd="sng" algn="ctr">
            <a:solidFill>
              <a:schemeClr val="tx1"/>
            </a:solidFill>
            <a:prstDash val="solid"/>
            <a:round/>
            <a:headEnd type="none" w="sm" len="sm"/>
            <a:tailEnd type="none" w="lg" len="lg"/>
          </a:ln>
          <a:effectLst/>
        </p:spPr>
        <p:txBody>
          <a:bodyPr/>
          <a:lstStyle/>
          <a:p>
            <a:pPr>
              <a:defRPr/>
            </a:pPr>
            <a:r>
              <a:rPr lang="fr-FR" sz="1600" dirty="0" smtClean="0">
                <a:latin typeface="+mj-lt"/>
              </a:rPr>
              <a:t>Il suffit de modifier 1 fois ces paramètres pour changer de base de données ou de serveur cible</a:t>
            </a:r>
            <a:endParaRPr lang="fr-FR" sz="1600" dirty="0">
              <a:latin typeface="+mj-lt"/>
            </a:endParaRPr>
          </a:p>
        </p:txBody>
      </p:sp>
      <p:sp>
        <p:nvSpPr>
          <p:cNvPr id="5" name="Pensées 4"/>
          <p:cNvSpPr/>
          <p:nvPr/>
        </p:nvSpPr>
        <p:spPr bwMode="auto">
          <a:xfrm>
            <a:off x="4860032" y="2129300"/>
            <a:ext cx="3796463" cy="936104"/>
          </a:xfrm>
          <a:prstGeom prst="cloudCallout">
            <a:avLst>
              <a:gd name="adj1" fmla="val -53273"/>
              <a:gd name="adj2" fmla="val 30475"/>
            </a:avLst>
          </a:prstGeom>
          <a:noFill/>
          <a:ln w="12700" cap="flat" cmpd="sng" algn="ctr">
            <a:solidFill>
              <a:schemeClr val="tx1"/>
            </a:solidFill>
            <a:prstDash val="solid"/>
            <a:round/>
            <a:headEnd type="none" w="sm" len="sm"/>
            <a:tailEnd type="none" w="lg" len="lg"/>
          </a:ln>
          <a:effectLst/>
        </p:spPr>
        <p:txBody>
          <a:bodyPr/>
          <a:lstStyle/>
          <a:p>
            <a:pPr>
              <a:defRPr/>
            </a:pPr>
            <a:r>
              <a:rPr lang="fr-FR" sz="1600" dirty="0" smtClean="0">
                <a:latin typeface="+mj-lt"/>
              </a:rPr>
              <a:t>Point de d</a:t>
            </a:r>
            <a:r>
              <a:rPr lang="fr-FR" sz="1600" dirty="0">
                <a:latin typeface="+mj-lt"/>
              </a:rPr>
              <a:t>é</a:t>
            </a:r>
            <a:r>
              <a:rPr lang="fr-FR" sz="1600" dirty="0" smtClean="0">
                <a:latin typeface="+mj-lt"/>
              </a:rPr>
              <a:t>part avec PDO : instancier un objet PDO !</a:t>
            </a:r>
            <a:endParaRPr lang="fr-FR" sz="1600" dirty="0">
              <a:latin typeface="+mj-lt"/>
            </a:endParaRPr>
          </a:p>
        </p:txBody>
      </p:sp>
      <p:sp>
        <p:nvSpPr>
          <p:cNvPr id="6" name="Espace réservé du numéro de diapositive 5"/>
          <p:cNvSpPr>
            <a:spLocks noGrp="1"/>
          </p:cNvSpPr>
          <p:nvPr>
            <p:ph type="sldNum" sz="quarter" idx="12"/>
          </p:nvPr>
        </p:nvSpPr>
        <p:spPr>
          <a:xfrm>
            <a:off x="6081713" y="6421438"/>
            <a:ext cx="2919412" cy="365125"/>
          </a:xfrm>
        </p:spPr>
        <p:txBody>
          <a:bodyPr/>
          <a:lstStyle/>
          <a:p>
            <a:pPr>
              <a:defRPr/>
            </a:pPr>
            <a:fld id="{2F061F77-57CC-4C90-9442-AC889BCB63C2}" type="slidenum">
              <a:rPr lang="fr-FR" altLang="fr-FR" smtClean="0"/>
              <a:pPr>
                <a:defRPr/>
              </a:pPr>
              <a:t>6</a:t>
            </a:fld>
            <a:endParaRPr lang="fr-FR" altLang="fr-FR"/>
          </a:p>
        </p:txBody>
      </p:sp>
      <p:sp>
        <p:nvSpPr>
          <p:cNvPr id="7" name="Espace réservé de la date 3"/>
          <p:cNvSpPr>
            <a:spLocks noGrp="1"/>
          </p:cNvSpPr>
          <p:nvPr>
            <p:ph type="dt" sz="half" idx="10"/>
          </p:nvPr>
        </p:nvSpPr>
        <p:spPr>
          <a:xfrm>
            <a:off x="142875" y="6421438"/>
            <a:ext cx="1071563" cy="365125"/>
          </a:xfrm>
        </p:spPr>
        <p:txBody>
          <a:bodyPr/>
          <a:lstStyle/>
          <a:p>
            <a:pPr>
              <a:defRPr/>
            </a:pPr>
            <a:fld id="{394423AD-BB1C-4871-ABCA-87B8956D415F}" type="datetime1">
              <a:rPr lang="fr-FR" altLang="fr-FR" smtClean="0"/>
              <a:pPr>
                <a:defRPr/>
              </a:pPr>
              <a:t>27/12/2020</a:t>
            </a:fld>
            <a:endParaRPr lang="fr-FR" altLang="fr-FR" dirty="0"/>
          </a:p>
        </p:txBody>
      </p:sp>
    </p:spTree>
    <p:extLst>
      <p:ext uri="{BB962C8B-B14F-4D97-AF65-F5344CB8AC3E}">
        <p14:creationId xmlns:p14="http://schemas.microsoft.com/office/powerpoint/2010/main" val="165386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PDO : se connecter à une base MySQL</a:t>
            </a:r>
            <a:endParaRPr lang="fr-FR" dirty="0"/>
          </a:p>
        </p:txBody>
      </p:sp>
      <p:sp>
        <p:nvSpPr>
          <p:cNvPr id="3" name="Espace réservé du contenu 2"/>
          <p:cNvSpPr>
            <a:spLocks noGrp="1"/>
          </p:cNvSpPr>
          <p:nvPr>
            <p:ph idx="1"/>
          </p:nvPr>
        </p:nvSpPr>
        <p:spPr/>
        <p:txBody>
          <a:bodyPr/>
          <a:lstStyle/>
          <a:p>
            <a:pPr>
              <a:defRPr/>
            </a:pPr>
            <a:r>
              <a:rPr lang="fr-FR" dirty="0"/>
              <a:t>Ou encore avec gestion d'erreur :</a:t>
            </a:r>
          </a:p>
          <a:p>
            <a:pPr>
              <a:spcBef>
                <a:spcPts val="0"/>
              </a:spcBef>
              <a:defRPr/>
            </a:pPr>
            <a:r>
              <a:rPr lang="fr-FR" sz="1800" cap="none" dirty="0" err="1">
                <a:solidFill>
                  <a:schemeClr val="accent6"/>
                </a:solidFill>
                <a:latin typeface="Courier New" panose="02070309020205020404" pitchFamily="49" charset="0"/>
                <a:cs typeface="Courier New" panose="02070309020205020404" pitchFamily="49" charset="0"/>
              </a:rPr>
              <a:t>try</a:t>
            </a:r>
            <a:endParaRPr lang="fr-FR" sz="1800" cap="none" dirty="0">
              <a:solidFill>
                <a:schemeClr val="accent6"/>
              </a:solidFill>
              <a:latin typeface="Courier New" panose="02070309020205020404" pitchFamily="49" charset="0"/>
              <a:cs typeface="Courier New" panose="02070309020205020404" pitchFamily="49" charset="0"/>
            </a:endParaRPr>
          </a:p>
          <a:p>
            <a:pPr>
              <a:spcBef>
                <a:spcPts val="0"/>
              </a:spcBef>
              <a:defRPr/>
            </a:pPr>
            <a:r>
              <a:rPr lang="fr-FR" sz="1800" cap="none" dirty="0">
                <a:solidFill>
                  <a:schemeClr val="accent6"/>
                </a:solidFill>
                <a:latin typeface="Courier New" panose="02070309020205020404" pitchFamily="49" charset="0"/>
                <a:cs typeface="Courier New" panose="02070309020205020404" pitchFamily="49" charset="0"/>
              </a:rPr>
              <a:t>{</a:t>
            </a:r>
            <a:r>
              <a:rPr lang="fr-FR" sz="1800" cap="none" dirty="0">
                <a:latin typeface="Courier New" panose="02070309020205020404" pitchFamily="49" charset="0"/>
                <a:cs typeface="Courier New" panose="02070309020205020404" pitchFamily="49" charset="0"/>
              </a:rPr>
              <a:t> </a:t>
            </a:r>
            <a:endParaRPr lang="fr-FR" sz="1800" cap="none" dirty="0" smtClean="0">
              <a:latin typeface="Courier New" panose="02070309020205020404" pitchFamily="49" charset="0"/>
              <a:cs typeface="Courier New" panose="02070309020205020404" pitchFamily="49" charset="0"/>
            </a:endParaRPr>
          </a:p>
          <a:p>
            <a:pPr>
              <a:spcBef>
                <a:spcPts val="0"/>
              </a:spcBef>
              <a:defRPr/>
            </a:pPr>
            <a:r>
              <a:rPr lang="fr-FR" sz="1800" cap="none" dirty="0">
                <a:latin typeface="Courier New" panose="02070309020205020404" pitchFamily="49" charset="0"/>
                <a:cs typeface="Courier New" panose="02070309020205020404" pitchFamily="49" charset="0"/>
              </a:rPr>
              <a:t>	</a:t>
            </a:r>
            <a:r>
              <a:rPr lang="fr-FR" sz="1800" cap="none" dirty="0" smtClean="0">
                <a:latin typeface="Courier New" panose="02070309020205020404" pitchFamily="49" charset="0"/>
                <a:cs typeface="Courier New" panose="02070309020205020404" pitchFamily="49" charset="0"/>
              </a:rPr>
              <a:t>$</a:t>
            </a:r>
            <a:r>
              <a:rPr lang="fr-FR" sz="1800" cap="none" dirty="0">
                <a:latin typeface="Courier New" panose="02070309020205020404" pitchFamily="49" charset="0"/>
                <a:cs typeface="Courier New" panose="02070309020205020404" pitchFamily="49" charset="0"/>
              </a:rPr>
              <a:t>connexion = new PDO(………); </a:t>
            </a:r>
            <a:endParaRPr lang="fr-FR" sz="1800" cap="none" dirty="0" smtClean="0">
              <a:latin typeface="Courier New" panose="02070309020205020404" pitchFamily="49" charset="0"/>
              <a:cs typeface="Courier New" panose="02070309020205020404" pitchFamily="49" charset="0"/>
            </a:endParaRPr>
          </a:p>
          <a:p>
            <a:pPr>
              <a:spcBef>
                <a:spcPts val="0"/>
              </a:spcBef>
              <a:defRPr/>
            </a:pPr>
            <a:r>
              <a:rPr lang="fr-FR" sz="1800" cap="none" dirty="0" smtClean="0">
                <a:solidFill>
                  <a:schemeClr val="accent6"/>
                </a:solidFill>
                <a:latin typeface="Courier New" panose="02070309020205020404" pitchFamily="49" charset="0"/>
                <a:cs typeface="Courier New" panose="02070309020205020404" pitchFamily="49" charset="0"/>
              </a:rPr>
              <a:t>}</a:t>
            </a:r>
            <a:endParaRPr lang="fr-FR" sz="1800" cap="none" dirty="0">
              <a:solidFill>
                <a:schemeClr val="accent6"/>
              </a:solidFill>
              <a:latin typeface="Courier New" panose="02070309020205020404" pitchFamily="49" charset="0"/>
              <a:cs typeface="Courier New" panose="02070309020205020404" pitchFamily="49" charset="0"/>
            </a:endParaRPr>
          </a:p>
          <a:p>
            <a:pPr>
              <a:spcBef>
                <a:spcPts val="0"/>
              </a:spcBef>
              <a:defRPr/>
            </a:pPr>
            <a:r>
              <a:rPr lang="fr-FR" sz="1800" cap="none" dirty="0">
                <a:solidFill>
                  <a:schemeClr val="accent6"/>
                </a:solidFill>
                <a:latin typeface="Courier New" panose="02070309020205020404" pitchFamily="49" charset="0"/>
                <a:cs typeface="Courier New" panose="02070309020205020404" pitchFamily="49" charset="0"/>
              </a:rPr>
              <a:t>catch(Exception $e)</a:t>
            </a:r>
          </a:p>
          <a:p>
            <a:pPr>
              <a:spcBef>
                <a:spcPts val="0"/>
              </a:spcBef>
              <a:defRPr/>
            </a:pPr>
            <a:r>
              <a:rPr lang="fr-FR" sz="1800" cap="none" dirty="0">
                <a:solidFill>
                  <a:schemeClr val="accent6"/>
                </a:solidFill>
                <a:latin typeface="Courier New" panose="02070309020205020404" pitchFamily="49" charset="0"/>
                <a:cs typeface="Courier New" panose="02070309020205020404" pitchFamily="49" charset="0"/>
              </a:rPr>
              <a:t>{</a:t>
            </a:r>
          </a:p>
          <a:p>
            <a:pPr>
              <a:spcBef>
                <a:spcPts val="0"/>
              </a:spcBef>
              <a:defRPr/>
            </a:pPr>
            <a:r>
              <a:rPr lang="fr-FR" sz="1800" cap="none" dirty="0">
                <a:latin typeface="Courier New" panose="02070309020205020404" pitchFamily="49" charset="0"/>
                <a:cs typeface="Courier New" panose="02070309020205020404" pitchFamily="49" charset="0"/>
              </a:rPr>
              <a:t>        </a:t>
            </a:r>
            <a:r>
              <a:rPr lang="fr-FR" sz="1800" cap="none" dirty="0" err="1">
                <a:latin typeface="Courier New" panose="02070309020205020404" pitchFamily="49" charset="0"/>
                <a:cs typeface="Courier New" panose="02070309020205020404" pitchFamily="49" charset="0"/>
              </a:rPr>
              <a:t>echo</a:t>
            </a:r>
            <a:r>
              <a:rPr lang="fr-FR" sz="1800" cap="none" dirty="0">
                <a:latin typeface="Courier New" panose="02070309020205020404" pitchFamily="49" charset="0"/>
                <a:cs typeface="Courier New" panose="02070309020205020404" pitchFamily="49" charset="0"/>
              </a:rPr>
              <a:t> 'Erreur : </a:t>
            </a:r>
            <a:r>
              <a:rPr lang="fr-FR" sz="1800" cap="none" dirty="0" smtClean="0">
                <a:latin typeface="Courier New" panose="02070309020205020404" pitchFamily="49" charset="0"/>
                <a:cs typeface="Courier New" panose="02070309020205020404" pitchFamily="49" charset="0"/>
              </a:rPr>
              <a:t>'. </a:t>
            </a:r>
            <a:r>
              <a:rPr lang="fr-FR" sz="1800" cap="none" dirty="0" smtClean="0">
                <a:solidFill>
                  <a:schemeClr val="accent6"/>
                </a:solidFill>
                <a:latin typeface="Courier New" panose="02070309020205020404" pitchFamily="49" charset="0"/>
                <a:cs typeface="Courier New" panose="02070309020205020404" pitchFamily="49" charset="0"/>
              </a:rPr>
              <a:t>$e-</a:t>
            </a:r>
            <a:r>
              <a:rPr lang="fr-FR" sz="1800" cap="none" dirty="0">
                <a:solidFill>
                  <a:schemeClr val="accent6"/>
                </a:solidFill>
                <a:latin typeface="Courier New" panose="02070309020205020404" pitchFamily="49" charset="0"/>
                <a:cs typeface="Courier New" panose="02070309020205020404" pitchFamily="49" charset="0"/>
              </a:rPr>
              <a:t>&gt;</a:t>
            </a:r>
            <a:r>
              <a:rPr lang="fr-FR" sz="1800" cap="none" dirty="0" err="1">
                <a:solidFill>
                  <a:schemeClr val="accent6"/>
                </a:solidFill>
                <a:latin typeface="Courier New" panose="02070309020205020404" pitchFamily="49" charset="0"/>
                <a:cs typeface="Courier New" panose="02070309020205020404" pitchFamily="49" charset="0"/>
              </a:rPr>
              <a:t>getMessage</a:t>
            </a:r>
            <a:r>
              <a:rPr lang="fr-FR" sz="1800" cap="none" dirty="0">
                <a:solidFill>
                  <a:schemeClr val="accent6"/>
                </a:solidFill>
                <a:latin typeface="Courier New" panose="02070309020205020404" pitchFamily="49" charset="0"/>
                <a:cs typeface="Courier New" panose="02070309020205020404" pitchFamily="49" charset="0"/>
              </a:rPr>
              <a:t>()</a:t>
            </a:r>
            <a:r>
              <a:rPr lang="fr-FR" sz="1800" cap="none" dirty="0">
                <a:latin typeface="Courier New" panose="02070309020205020404" pitchFamily="49" charset="0"/>
                <a:cs typeface="Courier New" panose="02070309020205020404" pitchFamily="49" charset="0"/>
              </a:rPr>
              <a:t>.'&lt;</a:t>
            </a:r>
            <a:r>
              <a:rPr lang="fr-FR" sz="1800" cap="none" dirty="0" err="1">
                <a:latin typeface="Courier New" panose="02070309020205020404" pitchFamily="49" charset="0"/>
                <a:cs typeface="Courier New" panose="02070309020205020404" pitchFamily="49" charset="0"/>
              </a:rPr>
              <a:t>br</a:t>
            </a:r>
            <a:r>
              <a:rPr lang="fr-FR" sz="1800" cap="none" dirty="0">
                <a:latin typeface="Courier New" panose="02070309020205020404" pitchFamily="49" charset="0"/>
                <a:cs typeface="Courier New" panose="02070309020205020404" pitchFamily="49" charset="0"/>
              </a:rPr>
              <a:t> /&gt;';</a:t>
            </a:r>
          </a:p>
          <a:p>
            <a:pPr>
              <a:spcBef>
                <a:spcPts val="0"/>
              </a:spcBef>
              <a:defRPr/>
            </a:pPr>
            <a:r>
              <a:rPr lang="fr-FR" sz="1800" cap="none" dirty="0">
                <a:latin typeface="Courier New" panose="02070309020205020404" pitchFamily="49" charset="0"/>
                <a:cs typeface="Courier New" panose="02070309020205020404" pitchFamily="49" charset="0"/>
              </a:rPr>
              <a:t>        </a:t>
            </a:r>
            <a:r>
              <a:rPr lang="fr-FR" sz="1800" cap="none" dirty="0" err="1">
                <a:latin typeface="Courier New" panose="02070309020205020404" pitchFamily="49" charset="0"/>
                <a:cs typeface="Courier New" panose="02070309020205020404" pitchFamily="49" charset="0"/>
              </a:rPr>
              <a:t>echo</a:t>
            </a:r>
            <a:r>
              <a:rPr lang="fr-FR" sz="1800" cap="none" dirty="0">
                <a:latin typeface="Courier New" panose="02070309020205020404" pitchFamily="49" charset="0"/>
                <a:cs typeface="Courier New" panose="02070309020205020404" pitchFamily="49" charset="0"/>
              </a:rPr>
              <a:t> 'N° : </a:t>
            </a:r>
            <a:r>
              <a:rPr lang="fr-FR" sz="1800" cap="none" dirty="0" smtClean="0">
                <a:latin typeface="Courier New" panose="02070309020205020404" pitchFamily="49" charset="0"/>
                <a:cs typeface="Courier New" panose="02070309020205020404" pitchFamily="49" charset="0"/>
              </a:rPr>
              <a:t>'. </a:t>
            </a:r>
            <a:r>
              <a:rPr lang="fr-FR" sz="1800" cap="none" dirty="0" smtClean="0">
                <a:solidFill>
                  <a:schemeClr val="accent6"/>
                </a:solidFill>
                <a:latin typeface="Courier New" panose="02070309020205020404" pitchFamily="49" charset="0"/>
                <a:cs typeface="Courier New" panose="02070309020205020404" pitchFamily="49" charset="0"/>
              </a:rPr>
              <a:t>$</a:t>
            </a:r>
            <a:r>
              <a:rPr lang="fr-FR" sz="1800" cap="none" dirty="0">
                <a:solidFill>
                  <a:schemeClr val="accent6"/>
                </a:solidFill>
                <a:latin typeface="Courier New" panose="02070309020205020404" pitchFamily="49" charset="0"/>
                <a:cs typeface="Courier New" panose="02070309020205020404" pitchFamily="49" charset="0"/>
              </a:rPr>
              <a:t>e-&gt;</a:t>
            </a:r>
            <a:r>
              <a:rPr lang="fr-FR" sz="1800" cap="none" dirty="0" err="1">
                <a:solidFill>
                  <a:schemeClr val="accent6"/>
                </a:solidFill>
                <a:latin typeface="Courier New" panose="02070309020205020404" pitchFamily="49" charset="0"/>
                <a:cs typeface="Courier New" panose="02070309020205020404" pitchFamily="49" charset="0"/>
              </a:rPr>
              <a:t>getCode</a:t>
            </a:r>
            <a:r>
              <a:rPr lang="fr-FR" sz="1800" cap="none" dirty="0">
                <a:solidFill>
                  <a:schemeClr val="accent6"/>
                </a:solidFill>
                <a:latin typeface="Courier New" panose="02070309020205020404" pitchFamily="49" charset="0"/>
                <a:cs typeface="Courier New" panose="02070309020205020404" pitchFamily="49" charset="0"/>
              </a:rPr>
              <a:t>();</a:t>
            </a:r>
          </a:p>
          <a:p>
            <a:pPr>
              <a:spcBef>
                <a:spcPts val="0"/>
              </a:spcBef>
              <a:defRPr/>
            </a:pPr>
            <a:r>
              <a:rPr lang="fr-FR" sz="1800" cap="none" dirty="0">
                <a:solidFill>
                  <a:schemeClr val="accent6"/>
                </a:solidFill>
                <a:latin typeface="Courier New" panose="02070309020205020404" pitchFamily="49" charset="0"/>
                <a:cs typeface="Courier New" panose="02070309020205020404" pitchFamily="49" charset="0"/>
              </a:rPr>
              <a:t>}</a:t>
            </a:r>
          </a:p>
          <a:p>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27/12/2020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7</a:t>
            </a:fld>
            <a:endParaRPr lang="fr-FR" altLang="fr-FR"/>
          </a:p>
        </p:txBody>
      </p:sp>
    </p:spTree>
    <p:extLst>
      <p:ext uri="{BB962C8B-B14F-4D97-AF65-F5344CB8AC3E}">
        <p14:creationId xmlns:p14="http://schemas.microsoft.com/office/powerpoint/2010/main" val="473296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1"/>
          <p:cNvSpPr>
            <a:spLocks noGrp="1"/>
          </p:cNvSpPr>
          <p:nvPr>
            <p:ph type="title"/>
          </p:nvPr>
        </p:nvSpPr>
        <p:spPr/>
        <p:txBody>
          <a:bodyPr/>
          <a:lstStyle/>
          <a:p>
            <a:r>
              <a:rPr lang="fr-FR" altLang="fr-FR" dirty="0" smtClean="0"/>
              <a:t>PDO : extraction de données (requête SQL select)</a:t>
            </a:r>
          </a:p>
        </p:txBody>
      </p:sp>
      <p:sp>
        <p:nvSpPr>
          <p:cNvPr id="3" name="Espace réservé du contenu 2"/>
          <p:cNvSpPr>
            <a:spLocks noGrp="1"/>
          </p:cNvSpPr>
          <p:nvPr>
            <p:ph idx="1"/>
          </p:nvPr>
        </p:nvSpPr>
        <p:spPr>
          <a:xfrm>
            <a:off x="107504" y="932723"/>
            <a:ext cx="8856984" cy="5376597"/>
          </a:xfrm>
        </p:spPr>
        <p:txBody>
          <a:bodyPr/>
          <a:lstStyle/>
          <a:p>
            <a:pPr>
              <a:buFont typeface="Wingdings" pitchFamily="2" charset="2"/>
              <a:buNone/>
              <a:defRPr/>
            </a:pPr>
            <a:r>
              <a:rPr lang="fr-FR" sz="1800" dirty="0" smtClean="0"/>
              <a:t>L’essentiel :</a:t>
            </a:r>
          </a:p>
          <a:p>
            <a:pPr>
              <a:spcBef>
                <a:spcPts val="0"/>
              </a:spcBef>
              <a:buFont typeface="Wingdings" pitchFamily="2" charset="2"/>
              <a:buNone/>
              <a:defRPr/>
            </a:pPr>
            <a:r>
              <a:rPr lang="fr-FR" sz="1800" cap="none" dirty="0" smtClean="0">
                <a:latin typeface="Courier New" panose="02070309020205020404" pitchFamily="49" charset="0"/>
              </a:rPr>
              <a:t>$connexion = new PDO(…);</a:t>
            </a:r>
          </a:p>
          <a:p>
            <a:pPr>
              <a:spcBef>
                <a:spcPts val="0"/>
              </a:spcBef>
              <a:buFont typeface="Wingdings" pitchFamily="2" charset="2"/>
              <a:buNone/>
              <a:defRPr/>
            </a:pPr>
            <a:r>
              <a:rPr lang="fr-FR" sz="1800" cap="none" dirty="0" smtClean="0">
                <a:latin typeface="Courier New" panose="02070309020205020404" pitchFamily="49" charset="0"/>
              </a:rPr>
              <a:t>$</a:t>
            </a:r>
            <a:r>
              <a:rPr lang="fr-FR" sz="1800" cap="none" dirty="0" err="1" smtClean="0">
                <a:latin typeface="Courier New" panose="02070309020205020404" pitchFamily="49" charset="0"/>
              </a:rPr>
              <a:t>resultats</a:t>
            </a:r>
            <a:r>
              <a:rPr lang="fr-FR" sz="1800" cap="none" dirty="0" smtClean="0">
                <a:solidFill>
                  <a:schemeClr val="accent6"/>
                </a:solidFill>
                <a:latin typeface="Courier New" panose="02070309020205020404" pitchFamily="49" charset="0"/>
              </a:rPr>
              <a:t>=$connexion</a:t>
            </a:r>
            <a:r>
              <a:rPr lang="fr-FR" sz="1800" b="1" cap="none" dirty="0" smtClean="0">
                <a:solidFill>
                  <a:schemeClr val="accent6"/>
                </a:solidFill>
                <a:latin typeface="Courier New" panose="02070309020205020404" pitchFamily="49" charset="0"/>
              </a:rPr>
              <a:t>-&gt;</a:t>
            </a:r>
            <a:r>
              <a:rPr lang="fr-FR" sz="1800" b="1" cap="none" dirty="0" err="1" smtClean="0">
                <a:solidFill>
                  <a:schemeClr val="accent6"/>
                </a:solidFill>
                <a:latin typeface="Courier New" panose="02070309020205020404" pitchFamily="49" charset="0"/>
              </a:rPr>
              <a:t>query</a:t>
            </a:r>
            <a:r>
              <a:rPr lang="fr-FR" sz="1800" cap="none" dirty="0" smtClean="0">
                <a:latin typeface="Courier New" panose="02070309020205020404" pitchFamily="49" charset="0"/>
              </a:rPr>
              <a:t>("SELECT </a:t>
            </a:r>
            <a:r>
              <a:rPr lang="fr-FR" sz="1800" cap="none" dirty="0" err="1" smtClean="0">
                <a:latin typeface="Courier New" panose="02070309020205020404" pitchFamily="49" charset="0"/>
              </a:rPr>
              <a:t>nommembre</a:t>
            </a:r>
            <a:r>
              <a:rPr lang="fr-FR" sz="1800" cap="none" dirty="0" smtClean="0">
                <a:latin typeface="Courier New" panose="02070309020205020404" pitchFamily="49" charset="0"/>
              </a:rPr>
              <a:t> FROM membres ORDER BY </a:t>
            </a:r>
            <a:r>
              <a:rPr lang="fr-FR" sz="1800" cap="none" dirty="0" err="1" smtClean="0">
                <a:latin typeface="Courier New" panose="02070309020205020404" pitchFamily="49" charset="0"/>
              </a:rPr>
              <a:t>nommembre</a:t>
            </a:r>
            <a:r>
              <a:rPr lang="fr-FR" sz="1800" cap="none" dirty="0" smtClean="0">
                <a:latin typeface="Courier New" panose="02070309020205020404" pitchFamily="49" charset="0"/>
              </a:rPr>
              <a:t> ASC"); </a:t>
            </a:r>
          </a:p>
          <a:p>
            <a:pPr>
              <a:spcBef>
                <a:spcPts val="0"/>
              </a:spcBef>
              <a:buFont typeface="Wingdings" pitchFamily="2" charset="2"/>
              <a:buNone/>
              <a:defRPr/>
            </a:pPr>
            <a:r>
              <a:rPr lang="fr-FR" sz="1800" cap="none" dirty="0" err="1" smtClean="0">
                <a:latin typeface="Courier New" panose="02070309020205020404" pitchFamily="49" charset="0"/>
              </a:rPr>
              <a:t>while</a:t>
            </a:r>
            <a:r>
              <a:rPr lang="fr-FR" sz="1800" cap="none" dirty="0" smtClean="0">
                <a:latin typeface="Courier New" panose="02070309020205020404" pitchFamily="49" charset="0"/>
              </a:rPr>
              <a:t>($ligne = </a:t>
            </a:r>
            <a:r>
              <a:rPr lang="fr-FR" sz="1800" cap="none" dirty="0" smtClean="0">
                <a:solidFill>
                  <a:schemeClr val="accent6"/>
                </a:solidFill>
                <a:latin typeface="Courier New" panose="02070309020205020404" pitchFamily="49" charset="0"/>
              </a:rPr>
              <a:t>$</a:t>
            </a:r>
            <a:r>
              <a:rPr lang="fr-FR" sz="1800" cap="none" dirty="0" err="1" smtClean="0">
                <a:solidFill>
                  <a:schemeClr val="accent6"/>
                </a:solidFill>
                <a:latin typeface="Courier New" panose="02070309020205020404" pitchFamily="49" charset="0"/>
              </a:rPr>
              <a:t>resultats</a:t>
            </a:r>
            <a:r>
              <a:rPr lang="fr-FR" sz="1800" b="1" cap="none" dirty="0" smtClean="0">
                <a:solidFill>
                  <a:schemeClr val="accent6"/>
                </a:solidFill>
                <a:latin typeface="Courier New" panose="02070309020205020404" pitchFamily="49" charset="0"/>
              </a:rPr>
              <a:t>-&gt;</a:t>
            </a:r>
            <a:r>
              <a:rPr lang="fr-FR" sz="1800" b="1" cap="none" dirty="0" err="1" smtClean="0">
                <a:solidFill>
                  <a:schemeClr val="accent6"/>
                </a:solidFill>
                <a:latin typeface="Courier New" panose="02070309020205020404" pitchFamily="49" charset="0"/>
              </a:rPr>
              <a:t>fetch</a:t>
            </a:r>
            <a:r>
              <a:rPr lang="fr-FR" sz="1800" b="1" cap="none" dirty="0" smtClean="0">
                <a:solidFill>
                  <a:schemeClr val="accent6"/>
                </a:solidFill>
                <a:latin typeface="Courier New" panose="02070309020205020404" pitchFamily="49" charset="0"/>
              </a:rPr>
              <a:t>()</a:t>
            </a:r>
            <a:r>
              <a:rPr lang="fr-FR" sz="1800" cap="none" dirty="0" smtClean="0">
                <a:latin typeface="Courier New" panose="02070309020205020404" pitchFamily="49" charset="0"/>
              </a:rPr>
              <a:t>) </a:t>
            </a:r>
            <a:r>
              <a:rPr lang="fr-FR" sz="1800" cap="none" dirty="0" smtClean="0">
                <a:solidFill>
                  <a:srgbClr val="1FA22E"/>
                </a:solidFill>
                <a:latin typeface="Courier New" panose="02070309020205020404" pitchFamily="49" charset="0"/>
              </a:rPr>
              <a:t>// on récupère 1 à 1</a:t>
            </a:r>
          </a:p>
          <a:p>
            <a:pPr>
              <a:spcBef>
                <a:spcPts val="0"/>
              </a:spcBef>
              <a:buFont typeface="Wingdings" pitchFamily="2" charset="2"/>
              <a:buNone/>
              <a:defRPr/>
            </a:pPr>
            <a:r>
              <a:rPr lang="fr-FR" sz="1800" cap="none" dirty="0" smtClean="0">
                <a:latin typeface="Courier New" panose="02070309020205020404" pitchFamily="49" charset="0"/>
              </a:rPr>
              <a:t> {</a:t>
            </a:r>
            <a:r>
              <a:rPr lang="fr-FR" sz="1800" cap="none" dirty="0" err="1" smtClean="0">
                <a:latin typeface="Courier New" panose="02070309020205020404" pitchFamily="49" charset="0"/>
              </a:rPr>
              <a:t>echo</a:t>
            </a:r>
            <a:r>
              <a:rPr lang="fr-FR" sz="1800" cap="none" dirty="0" smtClean="0">
                <a:latin typeface="Courier New" panose="02070309020205020404" pitchFamily="49" charset="0"/>
              </a:rPr>
              <a:t> "Utilisateur : $ligne-&gt;</a:t>
            </a:r>
            <a:r>
              <a:rPr lang="fr-FR" sz="1800" cap="none" dirty="0" err="1" smtClean="0">
                <a:latin typeface="Courier New" panose="02070309020205020404" pitchFamily="49" charset="0"/>
              </a:rPr>
              <a:t>nommembre</a:t>
            </a:r>
            <a:r>
              <a:rPr lang="fr-FR" sz="1800" cap="none" dirty="0" smtClean="0">
                <a:latin typeface="Courier New" panose="02070309020205020404" pitchFamily="49" charset="0"/>
              </a:rPr>
              <a:t>&lt;</a:t>
            </a:r>
            <a:r>
              <a:rPr lang="fr-FR" sz="1800" cap="none" dirty="0" err="1" smtClean="0">
                <a:latin typeface="Courier New" panose="02070309020205020404" pitchFamily="49" charset="0"/>
              </a:rPr>
              <a:t>br</a:t>
            </a:r>
            <a:r>
              <a:rPr lang="fr-FR" sz="1800" cap="none" dirty="0" smtClean="0">
                <a:latin typeface="Courier New" panose="02070309020205020404" pitchFamily="49" charset="0"/>
              </a:rPr>
              <a:t> /&gt;"; </a:t>
            </a:r>
            <a:r>
              <a:rPr lang="fr-FR" sz="1800" cap="none" dirty="0" smtClean="0">
                <a:solidFill>
                  <a:srgbClr val="1FA22E"/>
                </a:solidFill>
                <a:latin typeface="Courier New" panose="02070309020205020404" pitchFamily="49" charset="0"/>
              </a:rPr>
              <a:t>// on affiche…</a:t>
            </a:r>
            <a:r>
              <a:rPr lang="fr-FR" sz="1800" cap="none" dirty="0" smtClean="0">
                <a:latin typeface="Courier New" panose="02070309020205020404" pitchFamily="49" charset="0"/>
              </a:rPr>
              <a:t>}</a:t>
            </a:r>
          </a:p>
          <a:p>
            <a:pPr>
              <a:spcBef>
                <a:spcPts val="0"/>
              </a:spcBef>
              <a:buFont typeface="Wingdings" pitchFamily="2" charset="2"/>
              <a:buNone/>
              <a:defRPr/>
            </a:pPr>
            <a:r>
              <a:rPr lang="fr-FR" sz="1800" cap="none" dirty="0" smtClean="0">
                <a:solidFill>
                  <a:schemeClr val="accent6"/>
                </a:solidFill>
                <a:latin typeface="Courier New" panose="02070309020205020404" pitchFamily="49" charset="0"/>
              </a:rPr>
              <a:t>$</a:t>
            </a:r>
            <a:r>
              <a:rPr lang="fr-FR" sz="1800" cap="none" dirty="0" err="1" smtClean="0">
                <a:solidFill>
                  <a:schemeClr val="accent6"/>
                </a:solidFill>
                <a:latin typeface="Courier New" panose="02070309020205020404" pitchFamily="49" charset="0"/>
              </a:rPr>
              <a:t>resultats</a:t>
            </a:r>
            <a:r>
              <a:rPr lang="fr-FR" sz="1800" b="1" cap="none" dirty="0" smtClean="0">
                <a:solidFill>
                  <a:schemeClr val="accent6"/>
                </a:solidFill>
                <a:latin typeface="Courier New" panose="02070309020205020404" pitchFamily="49" charset="0"/>
              </a:rPr>
              <a:t>-&gt;</a:t>
            </a:r>
            <a:r>
              <a:rPr lang="fr-FR" sz="1800" b="1" cap="none" dirty="0" err="1" smtClean="0">
                <a:solidFill>
                  <a:schemeClr val="accent6"/>
                </a:solidFill>
                <a:latin typeface="Courier New" panose="02070309020205020404" pitchFamily="49" charset="0"/>
              </a:rPr>
              <a:t>closeCursor</a:t>
            </a:r>
            <a:r>
              <a:rPr lang="fr-FR" sz="1800" b="1" cap="none" dirty="0" smtClean="0">
                <a:solidFill>
                  <a:schemeClr val="accent6"/>
                </a:solidFill>
                <a:latin typeface="Courier New" panose="02070309020205020404" pitchFamily="49" charset="0"/>
              </a:rPr>
              <a:t>()</a:t>
            </a:r>
            <a:r>
              <a:rPr lang="fr-FR" sz="1800" cap="none" dirty="0" smtClean="0">
                <a:latin typeface="Courier New" panose="02070309020205020404" pitchFamily="49" charset="0"/>
              </a:rPr>
              <a:t>; </a:t>
            </a:r>
            <a:r>
              <a:rPr lang="fr-FR" sz="1800" cap="none" dirty="0" smtClean="0">
                <a:solidFill>
                  <a:srgbClr val="1FA22E"/>
                </a:solidFill>
                <a:latin typeface="Courier New" panose="02070309020205020404" pitchFamily="49" charset="0"/>
              </a:rPr>
              <a:t>// on ferme le curseur des résultats</a:t>
            </a:r>
          </a:p>
          <a:p>
            <a:pPr>
              <a:defRPr/>
            </a:pPr>
            <a:endParaRPr lang="fr-FR" sz="1800" dirty="0" smtClean="0"/>
          </a:p>
          <a:p>
            <a:pPr>
              <a:defRPr/>
            </a:pPr>
            <a:r>
              <a:rPr lang="fr-FR" sz="1800" dirty="0"/>
              <a:t>Ou :</a:t>
            </a:r>
          </a:p>
          <a:p>
            <a:pPr>
              <a:spcBef>
                <a:spcPts val="0"/>
              </a:spcBef>
              <a:defRPr/>
            </a:pPr>
            <a:r>
              <a:rPr lang="fr-FR" sz="1800" cap="none" smtClean="0">
                <a:solidFill>
                  <a:schemeClr val="accent6"/>
                </a:solidFill>
                <a:latin typeface="Courier New" panose="02070309020205020404" pitchFamily="49" charset="0"/>
              </a:rPr>
              <a:t>foreach</a:t>
            </a:r>
            <a:r>
              <a:rPr lang="fr-FR" sz="1800" cap="none" dirty="0">
                <a:latin typeface="Courier New" panose="02070309020205020404" pitchFamily="49" charset="0"/>
              </a:rPr>
              <a:t>($</a:t>
            </a:r>
            <a:r>
              <a:rPr lang="fr-FR" sz="1800" cap="none" dirty="0" err="1">
                <a:latin typeface="Courier New" panose="02070309020205020404" pitchFamily="49" charset="0"/>
              </a:rPr>
              <a:t>resultats</a:t>
            </a:r>
            <a:r>
              <a:rPr lang="fr-FR" sz="1800" cap="none" dirty="0">
                <a:latin typeface="Courier New" panose="02070309020205020404" pitchFamily="49" charset="0"/>
              </a:rPr>
              <a:t> </a:t>
            </a:r>
            <a:r>
              <a:rPr lang="fr-FR" sz="1800" cap="none" dirty="0">
                <a:solidFill>
                  <a:schemeClr val="accent6"/>
                </a:solidFill>
                <a:latin typeface="Courier New" panose="02070309020205020404" pitchFamily="49" charset="0"/>
              </a:rPr>
              <a:t>as</a:t>
            </a:r>
            <a:r>
              <a:rPr lang="fr-FR" sz="1800" cap="none" dirty="0">
                <a:latin typeface="Courier New" panose="02070309020205020404" pitchFamily="49" charset="0"/>
              </a:rPr>
              <a:t> $ligne) {echo…}</a:t>
            </a:r>
          </a:p>
          <a:p>
            <a:pPr>
              <a:defRPr/>
            </a:pPr>
            <a:endParaRPr lang="fr-FR" sz="1800" dirty="0" smtClean="0"/>
          </a:p>
          <a:p>
            <a:pPr>
              <a:defRPr/>
            </a:pPr>
            <a:r>
              <a:rPr lang="fr-FR" sz="1800" dirty="0" smtClean="0"/>
              <a:t>Ou </a:t>
            </a:r>
            <a:r>
              <a:rPr lang="fr-FR" sz="1800" dirty="0"/>
              <a:t>encore :</a:t>
            </a:r>
          </a:p>
          <a:p>
            <a:pPr>
              <a:spcBef>
                <a:spcPts val="0"/>
              </a:spcBef>
              <a:defRPr/>
            </a:pPr>
            <a:r>
              <a:rPr lang="fr-FR" sz="1800" cap="none" dirty="0" smtClean="0">
                <a:latin typeface="Courier New" panose="02070309020205020404" pitchFamily="49" charset="0"/>
              </a:rPr>
              <a:t>$records </a:t>
            </a:r>
            <a:r>
              <a:rPr lang="fr-FR" sz="1800" cap="none" dirty="0">
                <a:latin typeface="Courier New" panose="02070309020205020404" pitchFamily="49" charset="0"/>
              </a:rPr>
              <a:t>= $</a:t>
            </a:r>
            <a:r>
              <a:rPr lang="fr-FR" sz="1800" cap="none" dirty="0" err="1">
                <a:latin typeface="Courier New" panose="02070309020205020404" pitchFamily="49" charset="0"/>
              </a:rPr>
              <a:t>resultats</a:t>
            </a:r>
            <a:r>
              <a:rPr lang="fr-FR" sz="1800" cap="none" dirty="0">
                <a:solidFill>
                  <a:schemeClr val="accent6"/>
                </a:solidFill>
                <a:latin typeface="Courier New" panose="02070309020205020404" pitchFamily="49" charset="0"/>
              </a:rPr>
              <a:t>-&gt;</a:t>
            </a:r>
            <a:r>
              <a:rPr lang="fr-FR" sz="1800" cap="none" dirty="0" err="1" smtClean="0">
                <a:solidFill>
                  <a:schemeClr val="accent6"/>
                </a:solidFill>
                <a:latin typeface="Courier New" panose="02070309020205020404" pitchFamily="49" charset="0"/>
              </a:rPr>
              <a:t>fetchAll</a:t>
            </a:r>
            <a:r>
              <a:rPr lang="fr-FR" sz="1800" cap="none" dirty="0" smtClean="0">
                <a:solidFill>
                  <a:schemeClr val="accent6"/>
                </a:solidFill>
                <a:latin typeface="Courier New" panose="02070309020205020404" pitchFamily="49" charset="0"/>
              </a:rPr>
              <a:t>(); </a:t>
            </a:r>
            <a:r>
              <a:rPr lang="fr-FR" sz="1800" cap="none" dirty="0" smtClean="0">
                <a:solidFill>
                  <a:srgbClr val="1FA22E"/>
                </a:solidFill>
                <a:latin typeface="Courier New" panose="02070309020205020404" pitchFamily="49" charset="0"/>
              </a:rPr>
              <a:t>// on lit tout</a:t>
            </a:r>
            <a:endParaRPr lang="fr-FR" sz="1800" cap="none" dirty="0">
              <a:solidFill>
                <a:srgbClr val="1FA22E"/>
              </a:solidFill>
              <a:latin typeface="Courier New" panose="02070309020205020404" pitchFamily="49" charset="0"/>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2F061F77-57CC-4C90-9442-AC889BCB63C2}" type="slidenum">
              <a:rPr lang="fr-FR" altLang="fr-FR" smtClean="0"/>
              <a:pPr>
                <a:defRPr/>
              </a:pPr>
              <a:t>8</a:t>
            </a:fld>
            <a:endParaRPr lang="fr-FR" altLang="fr-FR"/>
          </a:p>
        </p:txBody>
      </p:sp>
      <p:sp>
        <p:nvSpPr>
          <p:cNvPr id="5" name="Espace réservé de la date 3"/>
          <p:cNvSpPr>
            <a:spLocks noGrp="1"/>
          </p:cNvSpPr>
          <p:nvPr>
            <p:ph type="dt" sz="half" idx="10"/>
          </p:nvPr>
        </p:nvSpPr>
        <p:spPr>
          <a:xfrm>
            <a:off x="142875" y="6421438"/>
            <a:ext cx="1071563" cy="365125"/>
          </a:xfrm>
        </p:spPr>
        <p:txBody>
          <a:bodyPr/>
          <a:lstStyle/>
          <a:p>
            <a:pPr>
              <a:defRPr/>
            </a:pPr>
            <a:fld id="{394423AD-BB1C-4871-ABCA-87B8956D415F}" type="datetime1">
              <a:rPr lang="fr-FR" altLang="fr-FR" smtClean="0"/>
              <a:pPr>
                <a:defRPr/>
              </a:pPr>
              <a:t>27/12/2020</a:t>
            </a:fld>
            <a:endParaRPr lang="fr-FR" altLang="fr-FR" dirty="0"/>
          </a:p>
        </p:txBody>
      </p:sp>
    </p:spTree>
    <p:extLst>
      <p:ext uri="{BB962C8B-B14F-4D97-AF65-F5344CB8AC3E}">
        <p14:creationId xmlns:p14="http://schemas.microsoft.com/office/powerpoint/2010/main" val="957959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PDO : récupérer le résultat d’une requête SQL select</a:t>
            </a:r>
            <a:endParaRPr lang="fr-FR" dirty="0"/>
          </a:p>
        </p:txBody>
      </p:sp>
      <p:sp>
        <p:nvSpPr>
          <p:cNvPr id="3" name="Espace réservé du contenu 2"/>
          <p:cNvSpPr>
            <a:spLocks noGrp="1"/>
          </p:cNvSpPr>
          <p:nvPr>
            <p:ph idx="1"/>
          </p:nvPr>
        </p:nvSpPr>
        <p:spPr>
          <a:xfrm>
            <a:off x="107504" y="932723"/>
            <a:ext cx="9036496" cy="5376597"/>
          </a:xfrm>
        </p:spPr>
        <p:txBody>
          <a:bodyPr/>
          <a:lstStyle/>
          <a:p>
            <a:r>
              <a:rPr lang="fr-FR" dirty="0" smtClean="0"/>
              <a:t>PDO retourne les données sous forme de :</a:t>
            </a:r>
          </a:p>
          <a:p>
            <a:pPr marL="534988" lvl="1" indent="-153988">
              <a:buFont typeface="Arial" panose="020B0604020202020204" pitchFamily="34" charset="0"/>
              <a:buChar char="•"/>
            </a:pPr>
            <a:r>
              <a:rPr lang="fr-FR" dirty="0" smtClean="0"/>
              <a:t>Tableau PHP indicé : </a:t>
            </a:r>
            <a:r>
              <a:rPr lang="fr-FR" dirty="0"/>
              <a:t>$data=$</a:t>
            </a:r>
            <a:r>
              <a:rPr lang="fr-FR" dirty="0" err="1"/>
              <a:t>resultats</a:t>
            </a:r>
            <a:r>
              <a:rPr lang="fr-FR" dirty="0"/>
              <a:t>-&gt;</a:t>
            </a:r>
            <a:r>
              <a:rPr lang="fr-FR" dirty="0" err="1"/>
              <a:t>fetch</a:t>
            </a:r>
            <a:r>
              <a:rPr lang="fr-FR" dirty="0"/>
              <a:t>(</a:t>
            </a:r>
            <a:r>
              <a:rPr lang="fr-FR" dirty="0">
                <a:solidFill>
                  <a:schemeClr val="accent6"/>
                </a:solidFill>
              </a:rPr>
              <a:t>PDO::</a:t>
            </a:r>
            <a:r>
              <a:rPr lang="fr-FR" dirty="0" smtClean="0">
                <a:solidFill>
                  <a:schemeClr val="accent6"/>
                </a:solidFill>
              </a:rPr>
              <a:t>FETCH_NUM</a:t>
            </a:r>
            <a:r>
              <a:rPr lang="fr-FR" dirty="0" smtClean="0"/>
              <a:t>);</a:t>
            </a:r>
          </a:p>
          <a:p>
            <a:pPr marL="534988" lvl="1" indent="-153988">
              <a:buFont typeface="Arial" panose="020B0604020202020204" pitchFamily="34" charset="0"/>
              <a:buChar char="•"/>
            </a:pPr>
            <a:r>
              <a:rPr lang="fr-FR" dirty="0" smtClean="0"/>
              <a:t>Tableau PHP </a:t>
            </a:r>
            <a:r>
              <a:rPr lang="fr-FR" dirty="0"/>
              <a:t>associatif : $data</a:t>
            </a:r>
            <a:r>
              <a:rPr lang="fr-FR" dirty="0" smtClean="0"/>
              <a:t>=$</a:t>
            </a:r>
            <a:r>
              <a:rPr lang="fr-FR" dirty="0" err="1" smtClean="0"/>
              <a:t>resultats</a:t>
            </a:r>
            <a:r>
              <a:rPr lang="fr-FR" dirty="0" smtClean="0"/>
              <a:t>-</a:t>
            </a:r>
            <a:r>
              <a:rPr lang="fr-FR" dirty="0"/>
              <a:t>&gt;</a:t>
            </a:r>
            <a:r>
              <a:rPr lang="fr-FR" dirty="0" err="1"/>
              <a:t>fetch</a:t>
            </a:r>
            <a:r>
              <a:rPr lang="fr-FR" dirty="0"/>
              <a:t>(</a:t>
            </a:r>
            <a:r>
              <a:rPr lang="fr-FR" dirty="0">
                <a:solidFill>
                  <a:schemeClr val="accent6"/>
                </a:solidFill>
              </a:rPr>
              <a:t>PDO::FETCH_ASSOC</a:t>
            </a:r>
            <a:r>
              <a:rPr lang="fr-FR" dirty="0" smtClean="0"/>
              <a:t>);</a:t>
            </a:r>
          </a:p>
          <a:p>
            <a:pPr marL="534988" lvl="1" indent="-153988">
              <a:buFont typeface="Arial" panose="020B0604020202020204" pitchFamily="34" charset="0"/>
              <a:buChar char="•"/>
            </a:pPr>
            <a:r>
              <a:rPr lang="fr-FR" dirty="0" smtClean="0"/>
              <a:t>Objet standard PHP : </a:t>
            </a:r>
            <a:r>
              <a:rPr lang="fr-FR" dirty="0"/>
              <a:t>$data=$</a:t>
            </a:r>
            <a:r>
              <a:rPr lang="fr-FR" dirty="0" err="1"/>
              <a:t>resultats</a:t>
            </a:r>
            <a:r>
              <a:rPr lang="fr-FR" dirty="0"/>
              <a:t>-</a:t>
            </a:r>
            <a:r>
              <a:rPr lang="fr-FR" dirty="0" smtClean="0"/>
              <a:t>&gt;</a:t>
            </a:r>
            <a:r>
              <a:rPr lang="fr-FR" dirty="0" err="1" smtClean="0"/>
              <a:t>fetch</a:t>
            </a:r>
            <a:r>
              <a:rPr lang="fr-FR" dirty="0" smtClean="0"/>
              <a:t>(</a:t>
            </a:r>
            <a:r>
              <a:rPr lang="fr-FR" dirty="0" smtClean="0">
                <a:solidFill>
                  <a:schemeClr val="accent6"/>
                </a:solidFill>
              </a:rPr>
              <a:t>PDO</a:t>
            </a:r>
            <a:r>
              <a:rPr lang="fr-FR" dirty="0">
                <a:solidFill>
                  <a:schemeClr val="accent6"/>
                </a:solidFill>
              </a:rPr>
              <a:t>::FETCH_OBJ</a:t>
            </a:r>
            <a:r>
              <a:rPr lang="fr-FR" dirty="0" smtClean="0"/>
              <a:t>);</a:t>
            </a:r>
          </a:p>
          <a:p>
            <a:pPr marL="534988" lvl="1" indent="-153988">
              <a:buFont typeface="Arial" panose="020B0604020202020204" pitchFamily="34" charset="0"/>
              <a:buChar char="•"/>
            </a:pPr>
            <a:r>
              <a:rPr lang="fr-FR" b="1" dirty="0" smtClean="0">
                <a:solidFill>
                  <a:schemeClr val="accent6"/>
                </a:solidFill>
              </a:rPr>
              <a:t>Tableau PHP associatif et indicé </a:t>
            </a:r>
            <a:r>
              <a:rPr lang="fr-FR" dirty="0" smtClean="0"/>
              <a:t>: </a:t>
            </a:r>
            <a:r>
              <a:rPr lang="fr-FR" dirty="0"/>
              <a:t>$data=$</a:t>
            </a:r>
            <a:r>
              <a:rPr lang="fr-FR" dirty="0" err="1"/>
              <a:t>resultats</a:t>
            </a:r>
            <a:r>
              <a:rPr lang="fr-FR" dirty="0"/>
              <a:t>-&gt;</a:t>
            </a:r>
            <a:r>
              <a:rPr lang="fr-FR" b="1" dirty="0" err="1" smtClean="0">
                <a:solidFill>
                  <a:schemeClr val="accent6"/>
                </a:solidFill>
              </a:rPr>
              <a:t>fetch</a:t>
            </a:r>
            <a:r>
              <a:rPr lang="fr-FR" b="1" dirty="0" smtClean="0">
                <a:solidFill>
                  <a:schemeClr val="accent6"/>
                </a:solidFill>
              </a:rPr>
              <a:t>();</a:t>
            </a:r>
            <a:endParaRPr lang="fr-FR" b="1" dirty="0">
              <a:solidFill>
                <a:schemeClr val="accent6"/>
              </a:solidFill>
            </a:endParaRPr>
          </a:p>
          <a:p>
            <a:pPr marL="761850" lvl="1" indent="-342900">
              <a:buFont typeface="Arial" panose="020B0604020202020204" pitchFamily="34" charset="0"/>
              <a:buChar char="•"/>
            </a:pP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27/12/2020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9</a:t>
            </a:fld>
            <a:endParaRPr lang="fr-FR" altLang="fr-FR"/>
          </a:p>
        </p:txBody>
      </p:sp>
    </p:spTree>
    <p:extLst>
      <p:ext uri="{BB962C8B-B14F-4D97-AF65-F5344CB8AC3E}">
        <p14:creationId xmlns:p14="http://schemas.microsoft.com/office/powerpoint/2010/main" val="2868195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Personnalisée 5">
      <a:dk1>
        <a:sysClr val="windowText" lastClr="000000"/>
      </a:dk1>
      <a:lt1>
        <a:sysClr val="window" lastClr="FFFFFF"/>
      </a:lt1>
      <a:dk2>
        <a:srgbClr val="575256"/>
      </a:dk2>
      <a:lt2>
        <a:srgbClr val="D8C9BD"/>
      </a:lt2>
      <a:accent1>
        <a:srgbClr val="61BF1A"/>
      </a:accent1>
      <a:accent2>
        <a:srgbClr val="692170"/>
      </a:accent2>
      <a:accent3>
        <a:srgbClr val="768EAA"/>
      </a:accent3>
      <a:accent4>
        <a:srgbClr val="1FA22E"/>
      </a:accent4>
      <a:accent5>
        <a:srgbClr val="BB90BD"/>
      </a:accent5>
      <a:accent6>
        <a:srgbClr val="BA491A"/>
      </a:accent6>
      <a:hlink>
        <a:srgbClr val="F08A00"/>
      </a:hlink>
      <a:folHlink>
        <a:srgbClr val="FFDE1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b63d366e-7468-4419-9614-c6ed98e60c10" ContentTypeId="0x01010063CC4759A810D64AB831E8AE1042BD3D" PreviousValue="false"/>
</file>

<file path=customXml/item2.xml><?xml version="1.0" encoding="utf-8"?>
<ct:contentTypeSchema xmlns:ct="http://schemas.microsoft.com/office/2006/metadata/contentType" xmlns:ma="http://schemas.microsoft.com/office/2006/metadata/properties/metaAttributes" ct:_="" ma:_="" ma:contentTypeName="Ressource simple" ma:contentTypeID="0x01010063CC4759A810D64AB831E8AE1042BD3D00D51B95DBFCFEC24F887D1A1D9B1B5AD3" ma:contentTypeVersion="33" ma:contentTypeDescription="" ma:contentTypeScope="" ma:versionID="d1324834799160e9814300ab5779849d">
  <xsd:schema xmlns:xsd="http://www.w3.org/2001/XMLSchema" xmlns:xs="http://www.w3.org/2001/XMLSchema" xmlns:p="http://schemas.microsoft.com/office/2006/metadata/properties" xmlns:ns1="http://schemas.microsoft.com/sharepoint/v3" xmlns:ns2="668a61b8-fb9f-462f-b303-c258b07ed3af" targetNamespace="http://schemas.microsoft.com/office/2006/metadata/properties" ma:root="true" ma:fieldsID="1056285939b76793bae200f2da238849" ns1:_="" ns2:_="">
    <xsd:import namespace="http://schemas.microsoft.com/sharepoint/v3"/>
    <xsd:import namespace="668a61b8-fb9f-462f-b303-c258b07ed3af"/>
    <xsd:element name="properties">
      <xsd:complexType>
        <xsd:sequence>
          <xsd:element name="documentManagement">
            <xsd:complexType>
              <xsd:all>
                <xsd:element ref="ns2:Contributeur" minOccurs="0"/>
                <xsd:element ref="ns1:Language" minOccurs="0"/>
                <xsd:element ref="ns2:Infos_x0020_de_x0020_publication" minOccurs="0"/>
                <xsd:element ref="ns2:ModePlay" minOccurs="0"/>
                <xsd:element ref="ns2:Publication" minOccurs="0"/>
                <xsd:element ref="ns2:TaxCatchAll" minOccurs="0"/>
                <xsd:element ref="ns2:TaxCatchAllLabel" minOccurs="0"/>
                <xsd:element ref="ns1:AFPASea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3" nillable="true" ma:displayName="Langue" ma:default="Français (France)" ma:format="Dropdown" ma:internalName="Language">
      <xsd:simpleType>
        <xsd:union memberTypes="dms:Text">
          <xsd:simpleType>
            <xsd:restriction base="dms:Choice">
              <xsd:enumeration value="Arabe (Arabie saoudite)"/>
              <xsd:enumeration value="Bulgare (Bulgarie)"/>
              <xsd:enumeration value="Chinois (R.A.S. de Hong Kong)"/>
              <xsd:enumeration value="Chinois (République populaire de Chine)"/>
              <xsd:enumeration value="Chinois (Taïwan)"/>
              <xsd:enumeration value="Croate (Croatie)"/>
              <xsd:enumeration value="Tchèque (République tchèque)"/>
              <xsd:enumeration value="Danois (Danemark)"/>
              <xsd:enumeration value="Néerlandais (Pays-Bas)"/>
              <xsd:enumeration value="Anglais"/>
              <xsd:enumeration value="Estonien (Estonie)"/>
              <xsd:enumeration value="Finnois (Finlande)"/>
              <xsd:enumeration value="Français (France)"/>
              <xsd:enumeration value="Allemand (Allemagne)"/>
              <xsd:enumeration value="Grec (Grèce)"/>
              <xsd:enumeration value="Hébreu (Israël)"/>
              <xsd:enumeration value="Hindi (Inde)"/>
              <xsd:enumeration value="Hongrois (Hongrie)"/>
              <xsd:enumeration value="Indonésien (Indonésie)"/>
              <xsd:enumeration value="Italien (Italie)"/>
              <xsd:enumeration value="Japonais (Japon)"/>
              <xsd:enumeration value="Coréen (Corée)"/>
              <xsd:enumeration value="Letton (Lettonie)"/>
              <xsd:enumeration value="Lituanien (Lituanie)"/>
              <xsd:enumeration value="Malais (Malaisie)"/>
              <xsd:enumeration value="Norvégien (Bokmal) (Norvège)"/>
              <xsd:enumeration value="Polonais (Pologne)"/>
              <xsd:enumeration value="Portugais (Brésil)"/>
              <xsd:enumeration value="Portugais (Portugal)"/>
              <xsd:enumeration value="Roumain (Roumanie)"/>
              <xsd:enumeration value="Russe (Russie)"/>
              <xsd:enumeration value="Serbe (Latin, Serbie)"/>
              <xsd:enumeration value="Slovaque (Slovaquie)"/>
              <xsd:enumeration value="Slovène (Slovénie)"/>
              <xsd:enumeration value="Espagnol (Espagne)"/>
              <xsd:enumeration value="Suédois (Suède)"/>
              <xsd:enumeration value="Thaï (Thaïlande)"/>
              <xsd:enumeration value="Turc (Turquie)"/>
              <xsd:enumeration value="Ukrainien (Ukraine)"/>
              <xsd:enumeration value="Ourdou (République islamique du Pakistan)"/>
              <xsd:enumeration value="Vietnamien (Vietnam)"/>
            </xsd:restriction>
          </xsd:simpleType>
        </xsd:union>
      </xsd:simpleType>
    </xsd:element>
    <xsd:element name="AFPASeance" ma:index="15" nillable="true" ma:displayName="Séance" ma:default="0" ma:internalName="AFPASeance"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8a61b8-fb9f-462f-b303-c258b07ed3af" elementFormDefault="qualified">
    <xsd:import namespace="http://schemas.microsoft.com/office/2006/documentManagement/types"/>
    <xsd:import namespace="http://schemas.microsoft.com/office/infopath/2007/PartnerControls"/>
    <xsd:element name="Contributeur" ma:index="2" nillable="true" ma:displayName="Contributeur" ma:default="Contribution collective AFPA" ma:internalName="Contributeur">
      <xsd:simpleType>
        <xsd:restriction base="dms:Text">
          <xsd:maxLength value="255"/>
        </xsd:restriction>
      </xsd:simpleType>
    </xsd:element>
    <xsd:element name="Infos_x0020_de_x0020_publication" ma:index="4" nillable="true" ma:displayName="Infos de publication" ma:internalName="Infos_x0020_de_x0020_publication">
      <xsd:simpleType>
        <xsd:restriction base="dms:Text">
          <xsd:maxLength value="255"/>
        </xsd:restriction>
      </xsd:simpleType>
    </xsd:element>
    <xsd:element name="ModePlay" ma:index="5" nillable="true" ma:displayName="ModePLAY" ma:internalName="ModePlay">
      <xsd:simpleType>
        <xsd:restriction base="dms:Text">
          <xsd:maxLength value="255"/>
        </xsd:restriction>
      </xsd:simpleType>
    </xsd:element>
    <xsd:element name="Publication" ma:index="6" nillable="true" ma:displayName="Publication" ma:default="0" ma:internalName="Publication">
      <xsd:simpleType>
        <xsd:restriction base="dms:Boolean"/>
      </xsd:simpleType>
    </xsd:element>
    <xsd:element name="TaxCatchAll" ma:index="11" nillable="true" ma:displayName="Taxonomy Catch All Column" ma:hidden="true" ma:list="{bfb8eb92-0ac6-488f-afb3-3aff108bf45a}" ma:internalName="TaxCatchAll" ma:showField="CatchAllData" ma:web="67ab4112-1a85-4217-b961-379f8a81b1b7">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bfb8eb92-0ac6-488f-afb3-3aff108bf45a}" ma:internalName="TaxCatchAllLabel" ma:readOnly="true" ma:showField="CatchAllDataLabel" ma:web="67ab4112-1a85-4217-b961-379f8a81b1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Type de contenu"/>
        <xsd:element ref="dc:title" minOccurs="0" maxOccurs="1" ma:index="1" ma:displayName="Séanc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Infos_x0020_de_x0020_publication xmlns="668a61b8-fb9f-462f-b303-c258b07ed3af">13/05/2016 12:19 Ok.</Infos_x0020_de_x0020_publication>
    <Language xmlns="http://schemas.microsoft.com/sharepoint/v3">Français (France)</Language>
    <ModePlay xmlns="668a61b8-fb9f-462f-b303-c258b07ed3af" xsi:nil="true"/>
    <Contributeur xmlns="668a61b8-fb9f-462f-b303-c258b07ed3af">Contribution collective AFPA</Contributeur>
    <Publication xmlns="668a61b8-fb9f-462f-b303-c258b07ed3af">false</Publication>
    <TaxCatchAll xmlns="668a61b8-fb9f-462f-b303-c258b07ed3af">
      <Value>6420</Value>
    </TaxCatchAll>
    <AFPASeance xmlns="http://schemas.microsoft.com/sharepoint/v3">0</AFPASeance>
  </documentManagement>
</p:properties>
</file>

<file path=customXml/itemProps1.xml><?xml version="1.0" encoding="utf-8"?>
<ds:datastoreItem xmlns:ds="http://schemas.openxmlformats.org/officeDocument/2006/customXml" ds:itemID="{48401C7A-825E-4770-BDE1-5614EC8161A0}">
  <ds:schemaRefs>
    <ds:schemaRef ds:uri="Microsoft.SharePoint.Taxonomy.ContentTypeSync"/>
  </ds:schemaRefs>
</ds:datastoreItem>
</file>

<file path=customXml/itemProps2.xml><?xml version="1.0" encoding="utf-8"?>
<ds:datastoreItem xmlns:ds="http://schemas.openxmlformats.org/officeDocument/2006/customXml" ds:itemID="{7711D4D2-1480-441E-BC42-FD04BAFA0B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68a61b8-fb9f-462f-b303-c258b07ed3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1EB98C-AB50-46F8-ABAD-76ACA87EAA57}">
  <ds:schemaRefs>
    <ds:schemaRef ds:uri="http://schemas.microsoft.com/sharepoint/events"/>
  </ds:schemaRefs>
</ds:datastoreItem>
</file>

<file path=customXml/itemProps4.xml><?xml version="1.0" encoding="utf-8"?>
<ds:datastoreItem xmlns:ds="http://schemas.openxmlformats.org/officeDocument/2006/customXml" ds:itemID="{33D08C02-1806-4797-9660-0AFA59EACD01}">
  <ds:schemaRefs>
    <ds:schemaRef ds:uri="http://schemas.microsoft.com/sharepoint/v3/contenttype/forms"/>
  </ds:schemaRefs>
</ds:datastoreItem>
</file>

<file path=customXml/itemProps5.xml><?xml version="1.0" encoding="utf-8"?>
<ds:datastoreItem xmlns:ds="http://schemas.openxmlformats.org/officeDocument/2006/customXml" ds:itemID="{E11326F3-F990-4FB4-90F9-4A2C7D3D5D6F}">
  <ds:schemaRefs>
    <ds:schemaRef ds:uri="http://schemas.microsoft.com/office/2006/metadata/properties"/>
    <ds:schemaRef ds:uri="http://schemas.microsoft.com/office/infopath/2007/PartnerControls"/>
    <ds:schemaRef ds:uri="668a61b8-fb9f-462f-b303-c258b07ed3af"/>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1209</TotalTime>
  <Words>1276</Words>
  <Application>Microsoft Office PowerPoint</Application>
  <PresentationFormat>Affichage à l'écran (4:3)</PresentationFormat>
  <Paragraphs>197</Paragraphs>
  <Slides>16</Slides>
  <Notes>2</Notes>
  <HiddenSlides>0</HiddenSlides>
  <MMClips>0</MMClips>
  <ScaleCrop>false</ScaleCrop>
  <HeadingPairs>
    <vt:vector size="8" baseType="variant">
      <vt:variant>
        <vt:lpstr>Polices utilisées</vt:lpstr>
      </vt:variant>
      <vt:variant>
        <vt:i4>8</vt:i4>
      </vt:variant>
      <vt:variant>
        <vt:lpstr>Thème</vt:lpstr>
      </vt:variant>
      <vt:variant>
        <vt:i4>2</vt:i4>
      </vt:variant>
      <vt:variant>
        <vt:lpstr>Serveurs OLE incorporés</vt:lpstr>
      </vt:variant>
      <vt:variant>
        <vt:i4>1</vt:i4>
      </vt:variant>
      <vt:variant>
        <vt:lpstr>Titres des diapositives</vt:lpstr>
      </vt:variant>
      <vt:variant>
        <vt:i4>16</vt:i4>
      </vt:variant>
    </vt:vector>
  </HeadingPairs>
  <TitlesOfParts>
    <vt:vector size="27" baseType="lpstr">
      <vt:lpstr>ＭＳ Ｐゴシック</vt:lpstr>
      <vt:lpstr>Arial</vt:lpstr>
      <vt:lpstr>Calibri</vt:lpstr>
      <vt:lpstr>Comic Sans MS</vt:lpstr>
      <vt:lpstr>Courier New</vt:lpstr>
      <vt:lpstr>Tahoma</vt:lpstr>
      <vt:lpstr>Wingdings</vt:lpstr>
      <vt:lpstr>Wingdings 3</vt:lpstr>
      <vt:lpstr>Thème Office</vt:lpstr>
      <vt:lpstr>1_Thème Office</vt:lpstr>
      <vt:lpstr>Graphique Microsoft Excel</vt:lpstr>
      <vt:lpstr>Accéder à une base de données par PDO </vt:lpstr>
      <vt:lpstr>L’accès aux SGBD/R en PHP</vt:lpstr>
      <vt:lpstr>PHP et MySQL</vt:lpstr>
      <vt:lpstr>Quelques mots sur MySQL</vt:lpstr>
      <vt:lpstr>Le Framework PDO</vt:lpstr>
      <vt:lpstr>PDO : se connecter à une base MySQL</vt:lpstr>
      <vt:lpstr>PDO : se connecter à une base MySQL</vt:lpstr>
      <vt:lpstr>PDO : extraction de données (requête SQL select)</vt:lpstr>
      <vt:lpstr>PDO : récupérer le résultat d’une requête SQL select</vt:lpstr>
      <vt:lpstr>PDO : les requêtes préparées</vt:lpstr>
      <vt:lpstr>PDO : les requêtes préparées (suite)</vt:lpstr>
      <vt:lpstr>PDO : mise à jour de données</vt:lpstr>
      <vt:lpstr>PDO et les transactions</vt:lpstr>
      <vt:lpstr>Instructions PDO relatives aux transactions</vt:lpstr>
      <vt:lpstr>PDO : bonnes pratiques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Agnès</dc:creator>
  <cp:lastModifiedBy>Restoueix Alexandre</cp:lastModifiedBy>
  <cp:revision>211</cp:revision>
  <cp:lastPrinted>2014-05-28T10:53:57Z</cp:lastPrinted>
  <dcterms:created xsi:type="dcterms:W3CDTF">2010-06-21T12:48:42Z</dcterms:created>
  <dcterms:modified xsi:type="dcterms:W3CDTF">2020-12-27T22:03:12Z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fbe7fb2f-d251-42b4-bef0-7e549f028dc1</vt:lpwstr>
  </property>
  <property fmtid="{D5CDD505-2E9C-101B-9397-08002B2CF9AE}" pid="3" name="Séance">
    <vt:lpwstr>6420;#SEA-021472-01 : Utiliser un composant objet d'accès aux données - JO2013.2|fc426c70-b415-4b83-b0b3-f4558b4ad3dd</vt:lpwstr>
  </property>
  <property fmtid="{D5CDD505-2E9C-101B-9397-08002B2CF9AE}" pid="4" name="a748770f74294d258b496d167148dbe2">
    <vt:lpwstr>SEA-021472-01 : Utiliser un composant objet d'accès aux données - JO2013.2|fc426c70-b415-4b83-b0b3-f4558b4ad3dd</vt:lpwstr>
  </property>
  <property fmtid="{D5CDD505-2E9C-101B-9397-08002B2CF9AE}" pid="5" name="ContentTypeId">
    <vt:lpwstr>0x01010063CC4759A810D64AB831E8AE1042BD3D00D51B95DBFCFEC24F887D1A1D9B1B5AD3</vt:lpwstr>
  </property>
</Properties>
</file>