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 id="2147483704" r:id="rId7"/>
  </p:sldMasterIdLst>
  <p:notesMasterIdLst>
    <p:notesMasterId r:id="rId46"/>
  </p:notesMasterIdLst>
  <p:handoutMasterIdLst>
    <p:handoutMasterId r:id="rId47"/>
  </p:handoutMasterIdLst>
  <p:sldIdLst>
    <p:sldId id="276" r:id="rId8"/>
    <p:sldId id="278" r:id="rId9"/>
    <p:sldId id="280" r:id="rId10"/>
    <p:sldId id="281" r:id="rId11"/>
    <p:sldId id="282" r:id="rId12"/>
    <p:sldId id="283" r:id="rId13"/>
    <p:sldId id="284" r:id="rId14"/>
    <p:sldId id="285" r:id="rId15"/>
    <p:sldId id="286" r:id="rId16"/>
    <p:sldId id="287" r:id="rId17"/>
    <p:sldId id="288" r:id="rId18"/>
    <p:sldId id="289" r:id="rId19"/>
    <p:sldId id="290" r:id="rId20"/>
    <p:sldId id="292" r:id="rId21"/>
    <p:sldId id="293" r:id="rId22"/>
    <p:sldId id="291" r:id="rId23"/>
    <p:sldId id="294" r:id="rId24"/>
    <p:sldId id="295" r:id="rId25"/>
    <p:sldId id="296" r:id="rId26"/>
    <p:sldId id="297" r:id="rId27"/>
    <p:sldId id="298" r:id="rId28"/>
    <p:sldId id="299" r:id="rId29"/>
    <p:sldId id="300" r:id="rId30"/>
    <p:sldId id="301" r:id="rId31"/>
    <p:sldId id="302" r:id="rId32"/>
    <p:sldId id="303" r:id="rId33"/>
    <p:sldId id="305" r:id="rId34"/>
    <p:sldId id="306" r:id="rId35"/>
    <p:sldId id="307" r:id="rId36"/>
    <p:sldId id="308" r:id="rId37"/>
    <p:sldId id="309" r:id="rId38"/>
    <p:sldId id="310" r:id="rId39"/>
    <p:sldId id="311" r:id="rId40"/>
    <p:sldId id="312" r:id="rId41"/>
    <p:sldId id="314" r:id="rId42"/>
    <p:sldId id="315" r:id="rId43"/>
    <p:sldId id="313" r:id="rId44"/>
    <p:sldId id="277" r:id="rId45"/>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5F7"/>
    <a:srgbClr val="D8C9BD"/>
    <a:srgbClr val="45A12A"/>
    <a:srgbClr val="61BF1A"/>
    <a:srgbClr val="692170"/>
    <a:srgbClr val="835F2F"/>
    <a:srgbClr val="5A3119"/>
    <a:srgbClr val="1FA22E"/>
    <a:srgbClr val="ABB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A5AD940-8224-4500-91E7-F0DB166456B7}" type="datetimeFigureOut">
              <a:rPr lang="fr-FR"/>
              <a:pPr>
                <a:defRPr/>
              </a:pPr>
              <a:t>23/12/2020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29A1BA5-463B-45BD-87AB-9136CFC6AF48}" type="slidenum">
              <a:rPr lang="fr-FR"/>
              <a:pPr>
                <a:defRPr/>
              </a:pPr>
              <a:t>‹N°›</a:t>
            </a:fld>
            <a:endParaRPr lang="fr-FR"/>
          </a:p>
        </p:txBody>
      </p:sp>
    </p:spTree>
    <p:extLst>
      <p:ext uri="{BB962C8B-B14F-4D97-AF65-F5344CB8AC3E}">
        <p14:creationId xmlns:p14="http://schemas.microsoft.com/office/powerpoint/2010/main" val="2879454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67FA9C61-0776-48C9-8D06-2AD283571466}" type="datetime1">
              <a:rPr lang="fr-FR" altLang="fr-FR"/>
              <a:pPr>
                <a:defRPr/>
              </a:pPr>
              <a:t>23/12/2020</a:t>
            </a:fld>
            <a:endParaRPr lang="fr-FR" alt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fr-FR" altLang="fr-FR" noProof="0" smtClean="0"/>
              <a:t>Cliquez pour modifier les styles du texte du masque</a:t>
            </a:r>
          </a:p>
          <a:p>
            <a:pPr lvl="1"/>
            <a:r>
              <a:rPr lang="fr-FR" altLang="fr-FR" noProof="0" smtClean="0"/>
              <a:t>Deuxième niveau</a:t>
            </a:r>
          </a:p>
          <a:p>
            <a:pPr lvl="2"/>
            <a:r>
              <a:rPr lang="fr-FR" altLang="fr-FR" noProof="0" smtClean="0"/>
              <a:t>Troisième niveau</a:t>
            </a:r>
          </a:p>
          <a:p>
            <a:pPr lvl="3"/>
            <a:r>
              <a:rPr lang="fr-FR" altLang="fr-FR" noProof="0" smtClean="0"/>
              <a:t>Quatrième niveau</a:t>
            </a:r>
          </a:p>
          <a:p>
            <a:pPr lvl="4"/>
            <a:r>
              <a:rPr lang="fr-FR" altLang="fr-FR" noProof="0" smtClean="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A1E8B630-FF1C-470E-90DC-48BE7CFB0EB1}" type="slidenum">
              <a:rPr lang="fr-FR" altLang="fr-FR"/>
              <a:pPr>
                <a:defRPr/>
              </a:pPr>
              <a:t>‹N°›</a:t>
            </a:fld>
            <a:endParaRPr lang="fr-FR" altLang="fr-FR"/>
          </a:p>
        </p:txBody>
      </p:sp>
    </p:spTree>
    <p:extLst>
      <p:ext uri="{BB962C8B-B14F-4D97-AF65-F5344CB8AC3E}">
        <p14:creationId xmlns:p14="http://schemas.microsoft.com/office/powerpoint/2010/main" val="3952419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mtClean="0">
              <a:ea typeface="ＭＳ Ｐゴシック" pitchFamily="34" charset="-128"/>
            </a:endParaRPr>
          </a:p>
        </p:txBody>
      </p:sp>
      <p:sp>
        <p:nvSpPr>
          <p:cNvPr id="41988"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9866250C-5973-4CE6-8711-14F5DEAC7DEE}" type="slidenum">
              <a:rPr lang="fr-FR" altLang="fr-FR" smtClean="0"/>
              <a:pPr eaLnBrk="1" hangingPunct="1">
                <a:spcBef>
                  <a:spcPct val="0"/>
                </a:spcBef>
              </a:pPr>
              <a:t>1</a:t>
            </a:fld>
            <a:endParaRPr lang="fr-FR" alt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smtClean="0">
              <a:ea typeface="ＭＳ Ｐゴシック" pitchFamily="34" charset="-128"/>
            </a:endParaRPr>
          </a:p>
        </p:txBody>
      </p:sp>
      <p:sp>
        <p:nvSpPr>
          <p:cNvPr id="460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8B61240E-A0DF-4109-AACE-B37C6114A01A}" type="slidenum">
              <a:rPr lang="fr-FR" altLang="fr-FR" smtClean="0"/>
              <a:pPr eaLnBrk="1" hangingPunct="1">
                <a:spcBef>
                  <a:spcPct val="0"/>
                </a:spcBef>
              </a:pPr>
              <a:t>38</a:t>
            </a:fld>
            <a:endParaRPr lang="fr-FR" altLang="fr-FR"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oleObject" Target="../embeddings/oleObject1.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Rectangle 3"/>
          <p:cNvSpPr/>
          <p:nvPr userDrawn="1"/>
        </p:nvSpPr>
        <p:spPr>
          <a:xfrm>
            <a:off x="1588" y="-12700"/>
            <a:ext cx="9144000" cy="6858000"/>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7" descr="Logo_Afpa_blanc-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88250" y="4808538"/>
            <a:ext cx="13668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noir.png" descr="/Volumes/CHARTES/AFPA Charte/CHARTE-Brunø/travail brunø/pour les powerpoints/Alphabet png/alphabet noir/P-noir.png"/>
          <p:cNvPicPr>
            <a:picLocks/>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2875" y="192088"/>
            <a:ext cx="3122613"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p:cNvSpPr>
            <a:spLocks noGrp="1"/>
          </p:cNvSpPr>
          <p:nvPr>
            <p:ph type="ctrTitle"/>
          </p:nvPr>
        </p:nvSpPr>
        <p:spPr>
          <a:xfrm>
            <a:off x="242280" y="3384238"/>
            <a:ext cx="7772400" cy="1255709"/>
          </a:xfr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dirty="0" smtClean="0"/>
              <a:t>Cliquez pour modifier le style du titre</a:t>
            </a:r>
            <a:endParaRPr lang="fr-FR" dirty="0"/>
          </a:p>
        </p:txBody>
      </p:sp>
      <p:sp>
        <p:nvSpPr>
          <p:cNvPr id="11" name="Sous-titre 2"/>
          <p:cNvSpPr>
            <a:spLocks noGrp="1"/>
          </p:cNvSpPr>
          <p:nvPr>
            <p:ph type="subTitle" idx="1"/>
          </p:nvPr>
        </p:nvSpPr>
        <p:spPr>
          <a:xfrm>
            <a:off x="241308" y="4667258"/>
            <a:ext cx="6400800" cy="705957"/>
          </a:xfr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
        <p:nvSpPr>
          <p:cNvPr id="7" name="Espace réservé de la date 3"/>
          <p:cNvSpPr>
            <a:spLocks noGrp="1"/>
          </p:cNvSpPr>
          <p:nvPr>
            <p:ph type="dt" sz="half" idx="10"/>
          </p:nvPr>
        </p:nvSpPr>
        <p:spPr/>
        <p:txBody>
          <a:bodyPr/>
          <a:lstStyle>
            <a:lvl1pPr>
              <a:defRPr smtClean="0">
                <a:solidFill>
                  <a:schemeClr val="tx1"/>
                </a:solidFill>
              </a:defRPr>
            </a:lvl1pPr>
          </a:lstStyle>
          <a:p>
            <a:pPr>
              <a:defRPr/>
            </a:pPr>
            <a:fld id="{0F44C88D-82D8-4146-94BF-02C202D41662}" type="datetime1">
              <a:rPr lang="fr-FR" altLang="fr-FR"/>
              <a:pPr>
                <a:defRPr/>
              </a:pPr>
              <a:t>23/12/2020</a:t>
            </a:fld>
            <a:endParaRPr lang="fr-FR" altLang="fr-FR"/>
          </a:p>
        </p:txBody>
      </p:sp>
      <p:sp>
        <p:nvSpPr>
          <p:cNvPr id="9" name="Espace réservé du numéro de diapositive 5"/>
          <p:cNvSpPr>
            <a:spLocks noGrp="1"/>
          </p:cNvSpPr>
          <p:nvPr>
            <p:ph type="sldNum" sz="quarter" idx="12"/>
          </p:nvPr>
        </p:nvSpPr>
        <p:spPr/>
        <p:txBody>
          <a:bodyPr/>
          <a:lstStyle>
            <a:lvl1pPr>
              <a:defRPr>
                <a:solidFill>
                  <a:schemeClr val="tx1"/>
                </a:solidFill>
              </a:defRPr>
            </a:lvl1pPr>
          </a:lstStyle>
          <a:p>
            <a:pPr>
              <a:defRPr/>
            </a:pPr>
            <a:fld id="{A83E6DDE-1755-4F1E-89CA-8A8DB6B57BD5}" type="slidenum">
              <a:rPr lang="fr-FR" altLang="fr-FR"/>
              <a:pPr>
                <a:defRPr/>
              </a:pPr>
              <a:t>‹N°›</a:t>
            </a:fld>
            <a:endParaRPr lang="fr-FR" altLang="fr-FR"/>
          </a:p>
        </p:txBody>
      </p:sp>
    </p:spTree>
    <p:extLst>
      <p:ext uri="{BB962C8B-B14F-4D97-AF65-F5344CB8AC3E}">
        <p14:creationId xmlns:p14="http://schemas.microsoft.com/office/powerpoint/2010/main" val="14198521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pic>
        <p:nvPicPr>
          <p:cNvPr id="4" name="Image 5" descr="D-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71645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pic>
        <p:nvPicPr>
          <p:cNvPr id="4" name="Image 5" descr="E-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66688"/>
            <a:ext cx="3132138"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435617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pic>
        <p:nvPicPr>
          <p:cNvPr id="4" name="Image 5" descr="F-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463" y="177800"/>
            <a:ext cx="3132137"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954985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Diapositive de titre">
    <p:spTree>
      <p:nvGrpSpPr>
        <p:cNvPr id="1" name=""/>
        <p:cNvGrpSpPr/>
        <p:nvPr/>
      </p:nvGrpSpPr>
      <p:grpSpPr>
        <a:xfrm>
          <a:off x="0" y="0"/>
          <a:ext cx="0" cy="0"/>
          <a:chOff x="0" y="0"/>
          <a:chExt cx="0" cy="0"/>
        </a:xfrm>
      </p:grpSpPr>
      <p:pic>
        <p:nvPicPr>
          <p:cNvPr id="4" name="Image 5" descr="G-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496209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Diapositive de titre">
    <p:spTree>
      <p:nvGrpSpPr>
        <p:cNvPr id="1" name=""/>
        <p:cNvGrpSpPr/>
        <p:nvPr/>
      </p:nvGrpSpPr>
      <p:grpSpPr>
        <a:xfrm>
          <a:off x="0" y="0"/>
          <a:ext cx="0" cy="0"/>
          <a:chOff x="0" y="0"/>
          <a:chExt cx="0" cy="0"/>
        </a:xfrm>
      </p:grpSpPr>
      <p:pic>
        <p:nvPicPr>
          <p:cNvPr id="4" name="Image 7" descr="Logo_Afpa_blanc-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88250" y="4868863"/>
            <a:ext cx="13668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9" descr="H-noir.png"/>
          <p:cNvPicPr>
            <a:picLocks/>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63378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Diapositive de titre">
    <p:spTree>
      <p:nvGrpSpPr>
        <p:cNvPr id="1" name=""/>
        <p:cNvGrpSpPr/>
        <p:nvPr/>
      </p:nvGrpSpPr>
      <p:grpSpPr>
        <a:xfrm>
          <a:off x="0" y="0"/>
          <a:ext cx="0" cy="0"/>
          <a:chOff x="0" y="0"/>
          <a:chExt cx="0" cy="0"/>
        </a:xfrm>
      </p:grpSpPr>
      <p:pic>
        <p:nvPicPr>
          <p:cNvPr id="4" name="Image 7" descr="Logo_Afpa_blanc-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88250" y="4808538"/>
            <a:ext cx="13668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9" descr="I-noir.png"/>
          <p:cNvPicPr>
            <a:picLocks/>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434678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Diapositive de titre">
    <p:spTree>
      <p:nvGrpSpPr>
        <p:cNvPr id="1" name=""/>
        <p:cNvGrpSpPr/>
        <p:nvPr/>
      </p:nvGrpSpPr>
      <p:grpSpPr>
        <a:xfrm>
          <a:off x="0" y="0"/>
          <a:ext cx="0" cy="0"/>
          <a:chOff x="0" y="0"/>
          <a:chExt cx="0" cy="0"/>
        </a:xfrm>
      </p:grpSpPr>
      <p:pic>
        <p:nvPicPr>
          <p:cNvPr id="4" name="Image 5" descr="J-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729799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Diapositive de titre">
    <p:spTree>
      <p:nvGrpSpPr>
        <p:cNvPr id="1" name=""/>
        <p:cNvGrpSpPr/>
        <p:nvPr/>
      </p:nvGrpSpPr>
      <p:grpSpPr>
        <a:xfrm>
          <a:off x="0" y="0"/>
          <a:ext cx="0" cy="0"/>
          <a:chOff x="0" y="0"/>
          <a:chExt cx="0" cy="0"/>
        </a:xfrm>
      </p:grpSpPr>
      <p:pic>
        <p:nvPicPr>
          <p:cNvPr id="4" name="Image 5" descr="K-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9150434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Diapositive de titre">
    <p:spTree>
      <p:nvGrpSpPr>
        <p:cNvPr id="1" name=""/>
        <p:cNvGrpSpPr/>
        <p:nvPr/>
      </p:nvGrpSpPr>
      <p:grpSpPr>
        <a:xfrm>
          <a:off x="0" y="0"/>
          <a:ext cx="0" cy="0"/>
          <a:chOff x="0" y="0"/>
          <a:chExt cx="0" cy="0"/>
        </a:xfrm>
      </p:grpSpPr>
      <p:pic>
        <p:nvPicPr>
          <p:cNvPr id="4" name="Image 5" descr="L-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921803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Diapositive de titre">
    <p:spTree>
      <p:nvGrpSpPr>
        <p:cNvPr id="1" name=""/>
        <p:cNvGrpSpPr/>
        <p:nvPr/>
      </p:nvGrpSpPr>
      <p:grpSpPr>
        <a:xfrm>
          <a:off x="0" y="0"/>
          <a:ext cx="0" cy="0"/>
          <a:chOff x="0" y="0"/>
          <a:chExt cx="0" cy="0"/>
        </a:xfrm>
      </p:grpSpPr>
      <p:pic>
        <p:nvPicPr>
          <p:cNvPr id="4" name="Image 5" descr="M-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99961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0"/>
            <a:ext cx="9144000" cy="1604963"/>
          </a:xfrm>
          <a:prstGeom prst="rect">
            <a:avLst/>
          </a:prstGeom>
          <a:solidFill>
            <a:srgbClr val="6921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fr-FR" altLang="fr-FR" sz="1800" smtClean="0">
              <a:solidFill>
                <a:srgbClr val="FFFFFF"/>
              </a:solidFill>
              <a:latin typeface="Calibri" pitchFamily="34" charset="0"/>
            </a:endParaRPr>
          </a:p>
        </p:txBody>
      </p:sp>
      <p:sp>
        <p:nvSpPr>
          <p:cNvPr id="10" name="Titre 1"/>
          <p:cNvSpPr>
            <a:spLocks noGrp="1"/>
          </p:cNvSpPr>
          <p:nvPr>
            <p:ph type="title"/>
          </p:nvPr>
        </p:nvSpPr>
        <p:spPr>
          <a:xfrm>
            <a:off x="0" y="19629"/>
            <a:ext cx="9144000" cy="1142983"/>
          </a:xfrm>
          <a:noFill/>
          <a:ln>
            <a:noFill/>
          </a:ln>
        </p:spPr>
        <p:txBody>
          <a:bodyPr lIns="72000" tIns="252000">
            <a:noAutofit/>
          </a:bodyPr>
          <a:lstStyle>
            <a:lvl1pPr marL="180000" algn="l">
              <a:lnSpc>
                <a:spcPts val="2200"/>
              </a:lnSpc>
              <a:spcBef>
                <a:spcPts val="0"/>
              </a:spcBef>
              <a:defRPr sz="2400" b="1" cap="all">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3" name="Espace réservé du texte 2"/>
          <p:cNvSpPr>
            <a:spLocks noGrp="1"/>
          </p:cNvSpPr>
          <p:nvPr>
            <p:ph type="body" idx="1"/>
          </p:nvPr>
        </p:nvSpPr>
        <p:spPr>
          <a:xfrm>
            <a:off x="0" y="957257"/>
            <a:ext cx="9144000" cy="642943"/>
          </a:xfrm>
          <a:noFill/>
        </p:spPr>
        <p:txBody>
          <a:bodyPr lIns="288000" bIns="108000" anchor="b">
            <a:normAutofit/>
          </a:bodyPr>
          <a:lstStyle>
            <a:lvl1pPr marL="0" indent="0">
              <a:buNone/>
              <a:defRPr sz="1800">
                <a:solidFill>
                  <a:schemeClr val="bg1"/>
                </a:solidFill>
                <a:latin typeface="Tahoma" pitchFamily="34" charset="0"/>
                <a:cs typeface="Tahom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smtClean="0">
                <a:solidFill>
                  <a:schemeClr val="tx1"/>
                </a:solidFill>
              </a:defRPr>
            </a:lvl1pPr>
          </a:lstStyle>
          <a:p>
            <a:pPr>
              <a:defRPr/>
            </a:pPr>
            <a:fld id="{6D504E2F-7730-43FD-B2FF-8ED82A156622}" type="datetime1">
              <a:rPr lang="fr-FR" altLang="fr-FR"/>
              <a:pPr>
                <a:defRPr/>
              </a:pPr>
              <a:t>23/12/2020</a:t>
            </a:fld>
            <a:endParaRPr lang="fr-FR" altLang="fr-FR"/>
          </a:p>
        </p:txBody>
      </p:sp>
      <p:sp>
        <p:nvSpPr>
          <p:cNvPr id="7" name="Espace réservé du numéro de diapositive 5"/>
          <p:cNvSpPr>
            <a:spLocks noGrp="1"/>
          </p:cNvSpPr>
          <p:nvPr>
            <p:ph type="sldNum" sz="quarter" idx="12"/>
          </p:nvPr>
        </p:nvSpPr>
        <p:spPr/>
        <p:txBody>
          <a:bodyPr/>
          <a:lstStyle>
            <a:lvl1pPr>
              <a:defRPr>
                <a:solidFill>
                  <a:schemeClr val="tx1"/>
                </a:solidFill>
              </a:defRPr>
            </a:lvl1pPr>
          </a:lstStyle>
          <a:p>
            <a:pPr>
              <a:defRPr/>
            </a:pPr>
            <a:fld id="{4BECD9E1-3656-4A38-8300-3BF49C9CF881}" type="slidenum">
              <a:rPr lang="fr-FR" altLang="fr-FR"/>
              <a:pPr>
                <a:defRPr/>
              </a:pPr>
              <a:t>‹N°›</a:t>
            </a:fld>
            <a:endParaRPr lang="fr-FR" altLang="fr-FR"/>
          </a:p>
        </p:txBody>
      </p:sp>
      <p:pic>
        <p:nvPicPr>
          <p:cNvPr id="8" name="Image 8" descr="Logo_Afpa-SB_blanc_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9150" y="14288"/>
            <a:ext cx="490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Espace réservé du pied de page 4"/>
          <p:cNvSpPr>
            <a:spLocks noGrp="1"/>
          </p:cNvSpPr>
          <p:nvPr>
            <p:ph type="ftr" sz="quarter" idx="11"/>
          </p:nvPr>
        </p:nvSpPr>
        <p:spPr bwMode="auto">
          <a:xfrm>
            <a:off x="2417989" y="6351770"/>
            <a:ext cx="44291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Font typeface="Arial" charset="0"/>
              <a:buChar char="•"/>
              <a:defRPr sz="3200" b="1">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fr-FR" altLang="fr-FR" sz="900" smtClean="0">
                <a:latin typeface="Tahoma" pitchFamily="34" charset="0"/>
                <a:cs typeface="Tahoma" pitchFamily="34" charset="0"/>
              </a:rPr>
              <a:t>/ Initiation au langage PHP</a:t>
            </a:r>
            <a:endParaRPr lang="fr-FR" altLang="fr-FR" sz="900" dirty="0">
              <a:latin typeface="Tahoma" pitchFamily="34" charset="0"/>
              <a:cs typeface="Tahoma" pitchFamily="34" charset="0"/>
            </a:endParaRPr>
          </a:p>
        </p:txBody>
      </p:sp>
    </p:spTree>
    <p:extLst>
      <p:ext uri="{BB962C8B-B14F-4D97-AF65-F5344CB8AC3E}">
        <p14:creationId xmlns:p14="http://schemas.microsoft.com/office/powerpoint/2010/main" val="9041284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Diapositive de titre">
    <p:spTree>
      <p:nvGrpSpPr>
        <p:cNvPr id="1" name=""/>
        <p:cNvGrpSpPr/>
        <p:nvPr/>
      </p:nvGrpSpPr>
      <p:grpSpPr>
        <a:xfrm>
          <a:off x="0" y="0"/>
          <a:ext cx="0" cy="0"/>
          <a:chOff x="0" y="0"/>
          <a:chExt cx="0" cy="0"/>
        </a:xfrm>
      </p:grpSpPr>
      <p:pic>
        <p:nvPicPr>
          <p:cNvPr id="4" name="Image 5" descr="N-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202424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Diapositive de titre">
    <p:spTree>
      <p:nvGrpSpPr>
        <p:cNvPr id="1" name=""/>
        <p:cNvGrpSpPr/>
        <p:nvPr/>
      </p:nvGrpSpPr>
      <p:grpSpPr>
        <a:xfrm>
          <a:off x="0" y="0"/>
          <a:ext cx="0" cy="0"/>
          <a:chOff x="0" y="0"/>
          <a:chExt cx="0" cy="0"/>
        </a:xfrm>
      </p:grpSpPr>
      <p:pic>
        <p:nvPicPr>
          <p:cNvPr id="4" name="Image 5" descr="O-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4062918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Diapositive de titre">
    <p:spTree>
      <p:nvGrpSpPr>
        <p:cNvPr id="1" name=""/>
        <p:cNvGrpSpPr/>
        <p:nvPr/>
      </p:nvGrpSpPr>
      <p:grpSpPr>
        <a:xfrm>
          <a:off x="0" y="0"/>
          <a:ext cx="0" cy="0"/>
          <a:chOff x="0" y="0"/>
          <a:chExt cx="0" cy="0"/>
        </a:xfrm>
      </p:grpSpPr>
      <p:pic>
        <p:nvPicPr>
          <p:cNvPr id="4" name="P-noir.png" descr="/Volumes/CHARTES/AFPA Charte/CHARTE-Brunø/travail brunø/pour les powerpoints/Alphabet png/alphabet noir/P-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2875" y="192088"/>
            <a:ext cx="3122613"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69654957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7_Diapositive de titre">
    <p:spTree>
      <p:nvGrpSpPr>
        <p:cNvPr id="1" name=""/>
        <p:cNvGrpSpPr/>
        <p:nvPr/>
      </p:nvGrpSpPr>
      <p:grpSpPr>
        <a:xfrm>
          <a:off x="0" y="0"/>
          <a:ext cx="0" cy="0"/>
          <a:chOff x="0" y="0"/>
          <a:chExt cx="0" cy="0"/>
        </a:xfrm>
      </p:grpSpPr>
      <p:pic>
        <p:nvPicPr>
          <p:cNvPr id="4" name="Image 5" descr="Q-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151304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8_Diapositive de titre">
    <p:spTree>
      <p:nvGrpSpPr>
        <p:cNvPr id="1" name=""/>
        <p:cNvGrpSpPr/>
        <p:nvPr/>
      </p:nvGrpSpPr>
      <p:grpSpPr>
        <a:xfrm>
          <a:off x="0" y="0"/>
          <a:ext cx="0" cy="0"/>
          <a:chOff x="0" y="0"/>
          <a:chExt cx="0" cy="0"/>
        </a:xfrm>
      </p:grpSpPr>
      <p:pic>
        <p:nvPicPr>
          <p:cNvPr id="4" name="Image 5" descr="R-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365688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9_Diapositive de titre">
    <p:spTree>
      <p:nvGrpSpPr>
        <p:cNvPr id="1" name=""/>
        <p:cNvGrpSpPr/>
        <p:nvPr/>
      </p:nvGrpSpPr>
      <p:grpSpPr>
        <a:xfrm>
          <a:off x="0" y="0"/>
          <a:ext cx="0" cy="0"/>
          <a:chOff x="0" y="0"/>
          <a:chExt cx="0" cy="0"/>
        </a:xfrm>
      </p:grpSpPr>
      <p:pic>
        <p:nvPicPr>
          <p:cNvPr id="4" name="Image 5" descr="S-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96434284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_Diapositive de titre">
    <p:spTree>
      <p:nvGrpSpPr>
        <p:cNvPr id="1" name=""/>
        <p:cNvGrpSpPr/>
        <p:nvPr/>
      </p:nvGrpSpPr>
      <p:grpSpPr>
        <a:xfrm>
          <a:off x="0" y="0"/>
          <a:ext cx="0" cy="0"/>
          <a:chOff x="0" y="0"/>
          <a:chExt cx="0" cy="0"/>
        </a:xfrm>
      </p:grpSpPr>
      <p:pic>
        <p:nvPicPr>
          <p:cNvPr id="4" name="Image 5" descr="T-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46313965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1_Diapositive de titre">
    <p:spTree>
      <p:nvGrpSpPr>
        <p:cNvPr id="1" name=""/>
        <p:cNvGrpSpPr/>
        <p:nvPr/>
      </p:nvGrpSpPr>
      <p:grpSpPr>
        <a:xfrm>
          <a:off x="0" y="0"/>
          <a:ext cx="0" cy="0"/>
          <a:chOff x="0" y="0"/>
          <a:chExt cx="0" cy="0"/>
        </a:xfrm>
      </p:grpSpPr>
      <p:pic>
        <p:nvPicPr>
          <p:cNvPr id="4" name="Image 5" descr="U-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24306298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Diapositive de titre">
    <p:spTree>
      <p:nvGrpSpPr>
        <p:cNvPr id="1" name=""/>
        <p:cNvGrpSpPr/>
        <p:nvPr/>
      </p:nvGrpSpPr>
      <p:grpSpPr>
        <a:xfrm>
          <a:off x="0" y="0"/>
          <a:ext cx="0" cy="0"/>
          <a:chOff x="0" y="0"/>
          <a:chExt cx="0" cy="0"/>
        </a:xfrm>
      </p:grpSpPr>
      <p:pic>
        <p:nvPicPr>
          <p:cNvPr id="4" name="Image 5" descr="V-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84192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3_Diapositive de titre">
    <p:spTree>
      <p:nvGrpSpPr>
        <p:cNvPr id="1" name=""/>
        <p:cNvGrpSpPr/>
        <p:nvPr/>
      </p:nvGrpSpPr>
      <p:grpSpPr>
        <a:xfrm>
          <a:off x="0" y="0"/>
          <a:ext cx="0" cy="0"/>
          <a:chOff x="0" y="0"/>
          <a:chExt cx="0" cy="0"/>
        </a:xfrm>
      </p:grpSpPr>
      <p:pic>
        <p:nvPicPr>
          <p:cNvPr id="4" name="Image 5" descr="W-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9569552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Rectangle 3"/>
          <p:cNvSpPr/>
          <p:nvPr userDrawn="1"/>
        </p:nvSpPr>
        <p:spPr>
          <a:xfrm>
            <a:off x="0" y="0"/>
            <a:ext cx="9144000" cy="1268760"/>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8" descr="Logo_Afpa-SB_blanc_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9150" y="14288"/>
            <a:ext cx="490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29070" y="1"/>
            <a:ext cx="8215338" cy="1268759"/>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dirty="0" smtClean="0"/>
              <a:t>Cliquez et modifiez le titre</a:t>
            </a:r>
            <a:endParaRPr lang="fr-FR" dirty="0"/>
          </a:p>
        </p:txBody>
      </p:sp>
      <p:sp>
        <p:nvSpPr>
          <p:cNvPr id="3" name="Espace réservé du contenu 2"/>
          <p:cNvSpPr>
            <a:spLocks noGrp="1"/>
          </p:cNvSpPr>
          <p:nvPr>
            <p:ph idx="1"/>
          </p:nvPr>
        </p:nvSpPr>
        <p:spPr>
          <a:xfrm>
            <a:off x="142844" y="1268760"/>
            <a:ext cx="8858312" cy="5040560"/>
          </a:xfrm>
        </p:spPr>
        <p:txBody>
          <a:bodyPr/>
          <a:lstStyle>
            <a:lvl1pPr indent="-324000">
              <a:lnSpc>
                <a:spcPts val="2700"/>
              </a:lnSpc>
              <a:spcBef>
                <a:spcPts val="600"/>
              </a:spcBef>
              <a:buFontTx/>
              <a:buNone/>
              <a:defRPr sz="2000" b="1" cap="none" baseline="0">
                <a:solidFill>
                  <a:srgbClr val="692170"/>
                </a:solidFill>
                <a:latin typeface="Tahoma" pitchFamily="34" charset="0"/>
                <a:cs typeface="Tahoma" pitchFamily="34" charset="0"/>
              </a:defRPr>
            </a:lvl1pPr>
            <a:lvl2pPr>
              <a:buClr>
                <a:srgbClr val="692170"/>
              </a:buClr>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600">
                <a:latin typeface="Tahoma" pitchFamily="34" charset="0"/>
                <a:cs typeface="Tahoma" pitchFamily="34" charset="0"/>
              </a:defRPr>
            </a:lvl3pPr>
            <a:lvl4pPr>
              <a:buClr>
                <a:srgbClr val="692170"/>
              </a:buClr>
              <a:buSzPct val="45000"/>
              <a:buFont typeface="Wingdings 3" pitchFamily="18" charset="2"/>
              <a:buChar char=""/>
              <a:defRPr sz="1200">
                <a:latin typeface="Tahoma" pitchFamily="34" charset="0"/>
                <a:cs typeface="Tahoma" pitchFamily="34" charset="0"/>
              </a:defRPr>
            </a:lvl4pPr>
            <a:lvl5pPr>
              <a:buClr>
                <a:srgbClr val="692170"/>
              </a:buClr>
              <a:buSzPct val="45000"/>
              <a:buFont typeface="Wingdings 3" pitchFamily="18" charset="2"/>
              <a:buChar char=""/>
              <a:defRPr sz="1100">
                <a:latin typeface="Tahoma"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e la date 3"/>
          <p:cNvSpPr>
            <a:spLocks noGrp="1"/>
          </p:cNvSpPr>
          <p:nvPr>
            <p:ph type="dt" sz="half" idx="10"/>
          </p:nvPr>
        </p:nvSpPr>
        <p:spPr>
          <a:xfrm>
            <a:off x="142875" y="6421438"/>
            <a:ext cx="1071563" cy="365125"/>
          </a:xfrm>
        </p:spPr>
        <p:txBody>
          <a:bodyPr anchor="b"/>
          <a:lstStyle>
            <a:lvl1pPr>
              <a:defRPr sz="900" b="1" smtClean="0">
                <a:solidFill>
                  <a:schemeClr val="tx1"/>
                </a:solidFill>
                <a:latin typeface="Tahoma" pitchFamily="34" charset="0"/>
                <a:cs typeface="Tahoma" pitchFamily="34" charset="0"/>
              </a:defRPr>
            </a:lvl1pPr>
          </a:lstStyle>
          <a:p>
            <a:pPr>
              <a:defRPr/>
            </a:pPr>
            <a:fld id="{6476F4B9-791D-464D-BD8B-3CEEC31217E9}" type="datetime1">
              <a:rPr lang="fr-FR" altLang="fr-FR"/>
              <a:pPr>
                <a:defRPr/>
              </a:pPr>
              <a:t>23/12/2020</a:t>
            </a:fld>
            <a:endParaRPr lang="fr-FR" altLang="fr-FR" dirty="0"/>
          </a:p>
        </p:txBody>
      </p:sp>
      <p:sp>
        <p:nvSpPr>
          <p:cNvPr id="8" name="Espace réservé du numéro de diapositive 5"/>
          <p:cNvSpPr>
            <a:spLocks noGrp="1"/>
          </p:cNvSpPr>
          <p:nvPr>
            <p:ph type="sldNum" sz="quarter" idx="12"/>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25BC720D-A068-4DBA-8955-9D7449B2CB24}" type="slidenum">
              <a:rPr lang="fr-FR" altLang="fr-FR"/>
              <a:pPr>
                <a:defRPr/>
              </a:pPr>
              <a:t>‹N°›</a:t>
            </a:fld>
            <a:endParaRPr lang="fr-FR" altLang="fr-FR" dirty="0"/>
          </a:p>
        </p:txBody>
      </p:sp>
      <p:sp>
        <p:nvSpPr>
          <p:cNvPr id="9" name="Espace réservé du pied de page 4"/>
          <p:cNvSpPr>
            <a:spLocks noGrp="1"/>
          </p:cNvSpPr>
          <p:nvPr>
            <p:ph type="ftr" sz="quarter" idx="11"/>
          </p:nvPr>
        </p:nvSpPr>
        <p:spPr bwMode="auto">
          <a:xfrm>
            <a:off x="1312001" y="6421439"/>
            <a:ext cx="44291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Font typeface="Arial" charset="0"/>
              <a:buChar char="•"/>
              <a:defRPr sz="3200" b="1">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fr-FR" altLang="fr-FR" sz="900" smtClean="0">
                <a:latin typeface="Tahoma" pitchFamily="34" charset="0"/>
                <a:cs typeface="Tahoma" pitchFamily="34" charset="0"/>
              </a:rPr>
              <a:t>/ Initiation au langage PHP</a:t>
            </a:r>
            <a:endParaRPr lang="fr-FR" altLang="fr-FR" sz="900" dirty="0">
              <a:latin typeface="Tahoma" pitchFamily="34" charset="0"/>
              <a:cs typeface="Tahoma" pitchFamily="34" charset="0"/>
            </a:endParaRPr>
          </a:p>
        </p:txBody>
      </p:sp>
    </p:spTree>
    <p:extLst>
      <p:ext uri="{BB962C8B-B14F-4D97-AF65-F5344CB8AC3E}">
        <p14:creationId xmlns:p14="http://schemas.microsoft.com/office/powerpoint/2010/main" val="396351230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4_Diapositive de titre">
    <p:spTree>
      <p:nvGrpSpPr>
        <p:cNvPr id="1" name=""/>
        <p:cNvGrpSpPr/>
        <p:nvPr/>
      </p:nvGrpSpPr>
      <p:grpSpPr>
        <a:xfrm>
          <a:off x="0" y="0"/>
          <a:ext cx="0" cy="0"/>
          <a:chOff x="0" y="0"/>
          <a:chExt cx="0" cy="0"/>
        </a:xfrm>
      </p:grpSpPr>
      <p:pic>
        <p:nvPicPr>
          <p:cNvPr id="4" name="Image 5" descr="X-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10140313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5_Diapositive de titre">
    <p:spTree>
      <p:nvGrpSpPr>
        <p:cNvPr id="1" name=""/>
        <p:cNvGrpSpPr/>
        <p:nvPr/>
      </p:nvGrpSpPr>
      <p:grpSpPr>
        <a:xfrm>
          <a:off x="0" y="0"/>
          <a:ext cx="0" cy="0"/>
          <a:chOff x="0" y="0"/>
          <a:chExt cx="0" cy="0"/>
        </a:xfrm>
      </p:grpSpPr>
      <p:pic>
        <p:nvPicPr>
          <p:cNvPr id="4" name="Image 5" descr="Y-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5175545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6_Diapositive de titre">
    <p:spTree>
      <p:nvGrpSpPr>
        <p:cNvPr id="1" name=""/>
        <p:cNvGrpSpPr/>
        <p:nvPr/>
      </p:nvGrpSpPr>
      <p:grpSpPr>
        <a:xfrm>
          <a:off x="0" y="0"/>
          <a:ext cx="0" cy="0"/>
          <a:chOff x="0" y="0"/>
          <a:chExt cx="0" cy="0"/>
        </a:xfrm>
      </p:grpSpPr>
      <p:pic>
        <p:nvPicPr>
          <p:cNvPr id="4" name="Image 5" descr="Z-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23495364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4" name="Rectangle 3"/>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5" name="Image 8" descr="Logo_Afpa-SB_blanc_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10575" y="14288"/>
            <a:ext cx="4921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p:nvPr>
        </p:nvSpPr>
        <p:spPr>
          <a:xfrm>
            <a:off x="15012"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3" name="Espace réservé du contenu 2"/>
          <p:cNvSpPr>
            <a:spLocks noGrp="1"/>
          </p:cNvSpPr>
          <p:nvPr>
            <p:ph idx="1"/>
          </p:nvPr>
        </p:nvSpPr>
        <p:spPr>
          <a:xfrm>
            <a:off x="107504" y="932723"/>
            <a:ext cx="8679338" cy="5376597"/>
          </a:xfrm>
        </p:spPr>
        <p:txBody>
          <a:bodyPr/>
          <a:lstStyle>
            <a:lvl1pPr indent="-324000">
              <a:lnSpc>
                <a:spcPts val="2700"/>
              </a:lnSpc>
              <a:spcBef>
                <a:spcPts val="600"/>
              </a:spcBef>
              <a:buFontTx/>
              <a:buNone/>
              <a:defRPr sz="2000" b="1" cap="none" baseline="0">
                <a:solidFill>
                  <a:srgbClr val="692170"/>
                </a:solidFill>
                <a:latin typeface="Tahoma" pitchFamily="34" charset="0"/>
                <a:cs typeface="Tahoma" pitchFamily="34" charset="0"/>
              </a:defRPr>
            </a:lvl1pPr>
            <a:lvl2pPr>
              <a:buClr>
                <a:srgbClr val="692170"/>
              </a:buClr>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600">
                <a:latin typeface="Tahoma" pitchFamily="34" charset="0"/>
                <a:cs typeface="Tahoma" pitchFamily="34" charset="0"/>
              </a:defRPr>
            </a:lvl3pPr>
            <a:lvl4pPr>
              <a:buClr>
                <a:srgbClr val="692170"/>
              </a:buClr>
              <a:buSzPct val="45000"/>
              <a:buFont typeface="Wingdings 3" pitchFamily="18" charset="2"/>
              <a:buChar char=""/>
              <a:defRPr sz="1200">
                <a:latin typeface="Tahoma" pitchFamily="34" charset="0"/>
                <a:cs typeface="Tahoma" pitchFamily="34" charset="0"/>
              </a:defRPr>
            </a:lvl4pPr>
            <a:lvl5pPr>
              <a:buClr>
                <a:srgbClr val="692170"/>
              </a:buClr>
              <a:buSzPct val="45000"/>
              <a:buFont typeface="Wingdings 3" pitchFamily="18" charset="2"/>
              <a:buChar char=""/>
              <a:defRPr sz="1100">
                <a:latin typeface="Tahoma" pitchFamily="34" charset="0"/>
                <a:cs typeface="Tahoma"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e la date 3"/>
          <p:cNvSpPr>
            <a:spLocks noGrp="1"/>
          </p:cNvSpPr>
          <p:nvPr>
            <p:ph type="dt" sz="half" idx="10"/>
          </p:nvPr>
        </p:nvSpPr>
        <p:spPr>
          <a:xfrm>
            <a:off x="142875" y="6421438"/>
            <a:ext cx="1071563" cy="365125"/>
          </a:xfrm>
        </p:spPr>
        <p:txBody>
          <a:bodyPr anchor="b"/>
          <a:lstStyle>
            <a:lvl1pPr>
              <a:defRPr sz="900" b="1" smtClean="0">
                <a:solidFill>
                  <a:schemeClr val="tx1"/>
                </a:solidFill>
                <a:latin typeface="Tahoma" pitchFamily="34" charset="0"/>
                <a:cs typeface="Tahoma" pitchFamily="34" charset="0"/>
              </a:defRPr>
            </a:lvl1pPr>
          </a:lstStyle>
          <a:p>
            <a:pPr>
              <a:defRPr/>
            </a:pPr>
            <a:fld id="{394423AD-BB1C-4871-ABCA-87B8956D415F}" type="datetime1">
              <a:rPr lang="fr-FR" altLang="fr-FR"/>
              <a:pPr>
                <a:defRPr/>
              </a:pPr>
              <a:t>23/12/2020</a:t>
            </a:fld>
            <a:endParaRPr lang="fr-FR" altLang="fr-FR"/>
          </a:p>
        </p:txBody>
      </p:sp>
      <p:sp>
        <p:nvSpPr>
          <p:cNvPr id="8" name="Espace réservé du numéro de diapositive 5"/>
          <p:cNvSpPr>
            <a:spLocks noGrp="1"/>
          </p:cNvSpPr>
          <p:nvPr>
            <p:ph type="sldNum" sz="quarter" idx="12"/>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2F061F77-57CC-4C90-9442-AC889BCB63C2}" type="slidenum">
              <a:rPr lang="fr-FR" altLang="fr-FR"/>
              <a:pPr>
                <a:defRPr/>
              </a:pPr>
              <a:t>‹N°›</a:t>
            </a:fld>
            <a:endParaRPr lang="fr-FR" altLang="fr-FR"/>
          </a:p>
        </p:txBody>
      </p:sp>
      <p:sp>
        <p:nvSpPr>
          <p:cNvPr id="9" name="Espace réservé du pied de page 4"/>
          <p:cNvSpPr>
            <a:spLocks noGrp="1"/>
          </p:cNvSpPr>
          <p:nvPr>
            <p:ph type="ftr" sz="quarter" idx="11"/>
          </p:nvPr>
        </p:nvSpPr>
        <p:spPr bwMode="auto">
          <a:xfrm>
            <a:off x="1285875" y="6421438"/>
            <a:ext cx="44291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Font typeface="Arial" charset="0"/>
              <a:buChar char="•"/>
              <a:defRPr sz="3200" b="1">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fr-FR" altLang="fr-FR" sz="900" smtClean="0">
                <a:latin typeface="Tahoma" pitchFamily="34" charset="0"/>
                <a:cs typeface="Tahoma" pitchFamily="34" charset="0"/>
              </a:rPr>
              <a:t>/ Initiation au langage PHP</a:t>
            </a:r>
            <a:endParaRPr lang="fr-FR" altLang="fr-FR" sz="900" dirty="0">
              <a:latin typeface="Tahoma" pitchFamily="34" charset="0"/>
              <a:cs typeface="Tahoma" pitchFamily="34" charset="0"/>
            </a:endParaRPr>
          </a:p>
        </p:txBody>
      </p:sp>
    </p:spTree>
    <p:extLst>
      <p:ext uri="{BB962C8B-B14F-4D97-AF65-F5344CB8AC3E}">
        <p14:creationId xmlns:p14="http://schemas.microsoft.com/office/powerpoint/2010/main" val="128984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4" name="Rectangle 3"/>
          <p:cNvSpPr/>
          <p:nvPr userDrawn="1"/>
        </p:nvSpPr>
        <p:spPr>
          <a:xfrm>
            <a:off x="0" y="809625"/>
            <a:ext cx="4356100" cy="5545138"/>
          </a:xfrm>
          <a:prstGeom prst="rect">
            <a:avLst/>
          </a:prstGeom>
          <a:solidFill>
            <a:srgbClr val="D8C9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sp>
        <p:nvSpPr>
          <p:cNvPr id="5" name="Rectangle 4"/>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6" name="Image 8" descr="Logo_Afpa-SB_blanc_RVB.png"/>
          <p:cNvPicPr>
            <a:picLocks/>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410575" y="14288"/>
            <a:ext cx="4921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Graphique 10"/>
          <p:cNvGraphicFramePr>
            <a:graphicFrameLocks/>
          </p:cNvGraphicFramePr>
          <p:nvPr/>
        </p:nvGraphicFramePr>
        <p:xfrm>
          <a:off x="323850" y="1916113"/>
          <a:ext cx="2143125" cy="3960812"/>
        </p:xfrm>
        <a:graphic>
          <a:graphicData uri="http://schemas.openxmlformats.org/presentationml/2006/ole">
            <mc:AlternateContent xmlns:mc="http://schemas.openxmlformats.org/markup-compatibility/2006">
              <mc:Choice xmlns:v="urn:schemas-microsoft-com:vml" Requires="v">
                <p:oleObj spid="_x0000_s81000" r:id="rId4" imgW="2139519" imgH="3358618" progId="Excel.Chart.8">
                  <p:embed/>
                </p:oleObj>
              </mc:Choice>
              <mc:Fallback>
                <p:oleObj r:id="rId4" imgW="2139519" imgH="3358618" progId="Excel.Chart.8">
                  <p:embed/>
                  <p:pic>
                    <p:nvPicPr>
                      <p:cNvPr id="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916113"/>
                        <a:ext cx="2143125" cy="3960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Graphique 11"/>
          <p:cNvGraphicFramePr>
            <a:graphicFrameLocks/>
          </p:cNvGraphicFramePr>
          <p:nvPr/>
        </p:nvGraphicFramePr>
        <p:xfrm>
          <a:off x="2786063" y="2349500"/>
          <a:ext cx="1357312" cy="1503363"/>
        </p:xfrm>
        <a:graphic>
          <a:graphicData uri="http://schemas.openxmlformats.org/presentationml/2006/ole">
            <mc:AlternateContent xmlns:mc="http://schemas.openxmlformats.org/markup-compatibility/2006">
              <mc:Choice xmlns:v="urn:schemas-microsoft-com:vml" Requires="v">
                <p:oleObj spid="_x0000_s81001" r:id="rId6" imgW="1359296" imgH="1389773" progId="Excel.Chart.8">
                  <p:embed/>
                </p:oleObj>
              </mc:Choice>
              <mc:Fallback>
                <p:oleObj r:id="rId6" imgW="1359296" imgH="1389773" progId="Excel.Chart.8">
                  <p:embed/>
                  <p:pic>
                    <p:nvPicPr>
                      <p:cNvPr id="0" name="Picture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6063" y="2349500"/>
                        <a:ext cx="1357312" cy="150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Graphique 12"/>
          <p:cNvPicPr>
            <a:picLocks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2852738" y="4089400"/>
            <a:ext cx="13652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ZoneTexte 9"/>
          <p:cNvSpPr txBox="1"/>
          <p:nvPr userDrawn="1"/>
        </p:nvSpPr>
        <p:spPr>
          <a:xfrm>
            <a:off x="642938" y="1238250"/>
            <a:ext cx="3214687" cy="36988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fr-FR" sz="1800" b="1" dirty="0" smtClean="0">
                <a:solidFill>
                  <a:schemeClr val="bg1"/>
                </a:solidFill>
                <a:latin typeface="Tahoma" charset="0"/>
                <a:cs typeface="Tahoma" charset="0"/>
              </a:rPr>
              <a:t>MEMENTUM</a:t>
            </a:r>
          </a:p>
        </p:txBody>
      </p:sp>
      <p:sp>
        <p:nvSpPr>
          <p:cNvPr id="14" name="Titre 1"/>
          <p:cNvSpPr>
            <a:spLocks noGrp="1"/>
          </p:cNvSpPr>
          <p:nvPr>
            <p:ph type="title"/>
          </p:nvPr>
        </p:nvSpPr>
        <p:spPr>
          <a:xfrm>
            <a:off x="-9200"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dirty="0" smtClean="0"/>
              <a:t>Cliquez et modifiez le titre</a:t>
            </a:r>
            <a:endParaRPr lang="fr-FR" dirty="0"/>
          </a:p>
        </p:txBody>
      </p:sp>
      <p:sp>
        <p:nvSpPr>
          <p:cNvPr id="15" name="Espace réservé du contenu 3"/>
          <p:cNvSpPr>
            <a:spLocks noGrp="1"/>
          </p:cNvSpPr>
          <p:nvPr>
            <p:ph sz="half" idx="13"/>
          </p:nvPr>
        </p:nvSpPr>
        <p:spPr>
          <a:xfrm>
            <a:off x="4355976" y="932723"/>
            <a:ext cx="4468938" cy="5193429"/>
          </a:xfrm>
        </p:spPr>
        <p:txBody>
          <a:bodyPr/>
          <a:lstStyle>
            <a:lvl1pPr>
              <a:buClr>
                <a:srgbClr val="61BF1A"/>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1" name="Espace réservé de la date 3"/>
          <p:cNvSpPr>
            <a:spLocks noGrp="1"/>
          </p:cNvSpPr>
          <p:nvPr>
            <p:ph type="dt" sz="half" idx="14"/>
          </p:nvPr>
        </p:nvSpPr>
        <p:spPr>
          <a:xfrm>
            <a:off x="142875" y="6421438"/>
            <a:ext cx="1071563" cy="365125"/>
          </a:xfrm>
        </p:spPr>
        <p:txBody>
          <a:bodyPr anchor="b"/>
          <a:lstStyle>
            <a:lvl1pPr>
              <a:defRPr sz="900" b="1" smtClean="0">
                <a:solidFill>
                  <a:schemeClr val="tx1"/>
                </a:solidFill>
                <a:latin typeface="Tahoma" pitchFamily="34" charset="0"/>
                <a:cs typeface="Tahoma" pitchFamily="34" charset="0"/>
              </a:defRPr>
            </a:lvl1pPr>
          </a:lstStyle>
          <a:p>
            <a:pPr>
              <a:defRPr/>
            </a:pPr>
            <a:fld id="{30E83703-B631-489E-B51F-7D31401020E0}" type="datetime1">
              <a:rPr lang="fr-FR" altLang="fr-FR"/>
              <a:pPr>
                <a:defRPr/>
              </a:pPr>
              <a:t>23/12/2020</a:t>
            </a:fld>
            <a:endParaRPr lang="fr-FR" altLang="fr-FR"/>
          </a:p>
        </p:txBody>
      </p:sp>
      <p:sp>
        <p:nvSpPr>
          <p:cNvPr id="12" name="Espace réservé du pied de page 4"/>
          <p:cNvSpPr>
            <a:spLocks noGrp="1"/>
          </p:cNvSpPr>
          <p:nvPr>
            <p:ph type="ftr" sz="quarter" idx="15"/>
          </p:nvPr>
        </p:nvSpPr>
        <p:spPr>
          <a:xfrm>
            <a:off x="1285875" y="6421438"/>
            <a:ext cx="4429125" cy="365125"/>
          </a:xfrm>
          <a:prstGeom prst="rect">
            <a:avLst/>
          </a:prstGeom>
        </p:spPr>
        <p:txBody>
          <a:bodyPr anchor="b"/>
          <a:lstStyle>
            <a:lvl1pPr algn="l">
              <a:defRPr sz="900" b="1" smtClean="0">
                <a:solidFill>
                  <a:schemeClr val="tx1"/>
                </a:solidFill>
                <a:latin typeface="Tahoma" charset="0"/>
                <a:cs typeface="Tahoma" charset="0"/>
              </a:defRPr>
            </a:lvl1pPr>
          </a:lstStyle>
          <a:p>
            <a:pPr>
              <a:defRPr/>
            </a:pPr>
            <a:r>
              <a:rPr lang="fr-FR"/>
              <a:t>/ TITRE DE LA PRESENTATION</a:t>
            </a:r>
          </a:p>
        </p:txBody>
      </p:sp>
      <p:sp>
        <p:nvSpPr>
          <p:cNvPr id="13" name="Espace réservé du numéro de diapositive 5"/>
          <p:cNvSpPr>
            <a:spLocks noGrp="1"/>
          </p:cNvSpPr>
          <p:nvPr>
            <p:ph type="sldNum" sz="quarter" idx="16"/>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ACAE11F9-E950-40F4-AE83-59354F68D321}" type="slidenum">
              <a:rPr lang="fr-FR" altLang="fr-FR"/>
              <a:pPr>
                <a:defRPr/>
              </a:pPr>
              <a:t>‹N°›</a:t>
            </a:fld>
            <a:endParaRPr lang="fr-FR" altLang="fr-FR"/>
          </a:p>
        </p:txBody>
      </p:sp>
    </p:spTree>
    <p:extLst>
      <p:ext uri="{BB962C8B-B14F-4D97-AF65-F5344CB8AC3E}">
        <p14:creationId xmlns:p14="http://schemas.microsoft.com/office/powerpoint/2010/main" val="22840547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5" name="Rectangle 4"/>
          <p:cNvSpPr/>
          <p:nvPr userDrawn="1"/>
        </p:nvSpPr>
        <p:spPr>
          <a:xfrm>
            <a:off x="0" y="0"/>
            <a:ext cx="9144000" cy="785813"/>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6" name="Image 7" descr="Logo_Afpa-SB_blanc_RVB.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10575" y="14288"/>
            <a:ext cx="4889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contenu 3"/>
          <p:cNvSpPr>
            <a:spLocks noGrp="1"/>
          </p:cNvSpPr>
          <p:nvPr>
            <p:ph sz="half" idx="2"/>
          </p:nvPr>
        </p:nvSpPr>
        <p:spPr>
          <a:xfrm>
            <a:off x="452433" y="1028734"/>
            <a:ext cx="4038600" cy="5097431"/>
          </a:xfrm>
        </p:spPr>
        <p:txBody>
          <a:bodyPr/>
          <a:lstStyle>
            <a:lvl1pPr>
              <a:buClr>
                <a:srgbClr val="692170"/>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4" name="Titre 1"/>
          <p:cNvSpPr>
            <a:spLocks noGrp="1"/>
          </p:cNvSpPr>
          <p:nvPr>
            <p:ph type="title"/>
          </p:nvPr>
        </p:nvSpPr>
        <p:spPr>
          <a:xfrm>
            <a:off x="15012" y="1"/>
            <a:ext cx="8143900" cy="785795"/>
          </a:xfrm>
          <a:noFill/>
        </p:spPr>
        <p:txBody>
          <a:bodyPr lIns="216000">
            <a:normAutofit/>
          </a:bodyPr>
          <a:lstStyle>
            <a:lvl1pPr algn="l">
              <a:defRPr sz="2400" b="1" baseline="0">
                <a:solidFill>
                  <a:schemeClr val="bg1"/>
                </a:solidFill>
                <a:latin typeface="Tahoma" pitchFamily="34" charset="0"/>
                <a:cs typeface="Tahoma" pitchFamily="34" charset="0"/>
              </a:defRPr>
            </a:lvl1pPr>
          </a:lstStyle>
          <a:p>
            <a:r>
              <a:rPr lang="fr-FR" smtClean="0"/>
              <a:t>Cliquez et modifiez le titre</a:t>
            </a:r>
            <a:endParaRPr lang="fr-FR" dirty="0"/>
          </a:p>
        </p:txBody>
      </p:sp>
      <p:sp>
        <p:nvSpPr>
          <p:cNvPr id="15" name="Espace réservé du contenu 3"/>
          <p:cNvSpPr>
            <a:spLocks noGrp="1"/>
          </p:cNvSpPr>
          <p:nvPr>
            <p:ph sz="half" idx="13"/>
          </p:nvPr>
        </p:nvSpPr>
        <p:spPr>
          <a:xfrm>
            <a:off x="4786314" y="1028733"/>
            <a:ext cx="4038600" cy="5097419"/>
          </a:xfrm>
        </p:spPr>
        <p:txBody>
          <a:bodyPr/>
          <a:lstStyle>
            <a:lvl1pPr>
              <a:buClr>
                <a:srgbClr val="61BF1A"/>
              </a:buClr>
              <a:buSzPct val="110000"/>
              <a:buFontTx/>
              <a:buNone/>
              <a:defRPr sz="2400" b="1">
                <a:solidFill>
                  <a:srgbClr val="692170"/>
                </a:solidFill>
                <a:latin typeface="Tahoma" pitchFamily="34" charset="0"/>
                <a:cs typeface="Tahoma" pitchFamily="34" charset="0"/>
              </a:defRPr>
            </a:lvl1pPr>
            <a:lvl2pPr>
              <a:buClr>
                <a:srgbClr val="692170"/>
              </a:buClr>
              <a:buSzPct val="100000"/>
              <a:buFont typeface="Tahoma" pitchFamily="34" charset="0"/>
              <a:buChar char="•"/>
              <a:defRPr sz="2000">
                <a:latin typeface="Tahoma" pitchFamily="34" charset="0"/>
                <a:cs typeface="Tahoma" pitchFamily="34" charset="0"/>
              </a:defRPr>
            </a:lvl2pPr>
            <a:lvl3pPr>
              <a:buClr>
                <a:srgbClr val="692170"/>
              </a:buClr>
              <a:buSzPct val="70000"/>
              <a:buFont typeface="Wingdings 3" pitchFamily="18" charset="2"/>
              <a:buChar char=""/>
              <a:defRPr sz="1800">
                <a:latin typeface="Tahoma" pitchFamily="34" charset="0"/>
                <a:cs typeface="Tahoma" pitchFamily="34" charset="0"/>
              </a:defRPr>
            </a:lvl3pPr>
            <a:lvl4pPr>
              <a:buClr>
                <a:srgbClr val="692170"/>
              </a:buClr>
              <a:buSzPct val="45000"/>
              <a:buFont typeface="Wingdings 3" pitchFamily="18" charset="2"/>
              <a:buChar char=""/>
              <a:defRPr sz="1600">
                <a:latin typeface="Tahoma" pitchFamily="34" charset="0"/>
                <a:cs typeface="Tahoma" pitchFamily="34" charset="0"/>
              </a:defRPr>
            </a:lvl4pPr>
            <a:lvl5pPr>
              <a:buClr>
                <a:srgbClr val="692170"/>
              </a:buClr>
              <a:buSzPct val="30000"/>
              <a:buFont typeface="Wingdings 3" pitchFamily="18" charset="2"/>
              <a:buChar char=""/>
              <a:defRPr sz="1400">
                <a:latin typeface="Tahoma" pitchFamily="34" charset="0"/>
                <a:cs typeface="Tahoma" pitchFamily="34" charset="0"/>
              </a:defRPr>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Espace réservé de la date 3"/>
          <p:cNvSpPr>
            <a:spLocks noGrp="1"/>
          </p:cNvSpPr>
          <p:nvPr>
            <p:ph type="dt" sz="half" idx="14"/>
          </p:nvPr>
        </p:nvSpPr>
        <p:spPr>
          <a:xfrm>
            <a:off x="142875" y="6421438"/>
            <a:ext cx="1071563" cy="365125"/>
          </a:xfrm>
        </p:spPr>
        <p:txBody>
          <a:bodyPr anchor="b"/>
          <a:lstStyle>
            <a:lvl1pPr>
              <a:defRPr sz="900" b="1" smtClean="0">
                <a:solidFill>
                  <a:schemeClr val="tx1"/>
                </a:solidFill>
                <a:latin typeface="Tahoma" pitchFamily="34" charset="0"/>
                <a:cs typeface="Tahoma" pitchFamily="34" charset="0"/>
              </a:defRPr>
            </a:lvl1pPr>
          </a:lstStyle>
          <a:p>
            <a:pPr>
              <a:defRPr/>
            </a:pPr>
            <a:fld id="{0797A810-0795-4B95-A218-B186C106DFD6}" type="datetime1">
              <a:rPr lang="fr-FR" altLang="fr-FR"/>
              <a:pPr>
                <a:defRPr/>
              </a:pPr>
              <a:t>23/12/2020</a:t>
            </a:fld>
            <a:endParaRPr lang="fr-FR" altLang="fr-FR"/>
          </a:p>
        </p:txBody>
      </p:sp>
      <p:sp>
        <p:nvSpPr>
          <p:cNvPr id="9" name="Espace réservé du numéro de diapositive 5"/>
          <p:cNvSpPr>
            <a:spLocks noGrp="1"/>
          </p:cNvSpPr>
          <p:nvPr>
            <p:ph type="sldNum" sz="quarter" idx="16"/>
          </p:nvPr>
        </p:nvSpPr>
        <p:spPr>
          <a:xfrm>
            <a:off x="6081713" y="6421438"/>
            <a:ext cx="2919412" cy="365125"/>
          </a:xfrm>
        </p:spPr>
        <p:txBody>
          <a:bodyPr anchor="b"/>
          <a:lstStyle>
            <a:lvl1pPr>
              <a:defRPr sz="900" b="1">
                <a:solidFill>
                  <a:schemeClr val="tx1"/>
                </a:solidFill>
                <a:latin typeface="Tahoma" pitchFamily="34" charset="0"/>
                <a:cs typeface="Tahoma" pitchFamily="34" charset="0"/>
              </a:defRPr>
            </a:lvl1pPr>
          </a:lstStyle>
          <a:p>
            <a:pPr>
              <a:defRPr/>
            </a:pPr>
            <a:fld id="{9E682530-A6CD-4EF5-B468-EC9D2601B433}" type="slidenum">
              <a:rPr lang="fr-FR" altLang="fr-FR"/>
              <a:pPr>
                <a:defRPr/>
              </a:pPr>
              <a:t>‹N°›</a:t>
            </a:fld>
            <a:endParaRPr lang="fr-FR" altLang="fr-FR"/>
          </a:p>
        </p:txBody>
      </p:sp>
      <p:sp>
        <p:nvSpPr>
          <p:cNvPr id="10" name="Espace réservé du pied de page 4"/>
          <p:cNvSpPr>
            <a:spLocks noGrp="1"/>
          </p:cNvSpPr>
          <p:nvPr>
            <p:ph type="ftr" sz="quarter" idx="11"/>
          </p:nvPr>
        </p:nvSpPr>
        <p:spPr bwMode="auto">
          <a:xfrm>
            <a:off x="1503589" y="6421439"/>
            <a:ext cx="44291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Font typeface="Arial" charset="0"/>
              <a:buChar char="•"/>
              <a:defRPr sz="3200" b="1">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fr-FR" altLang="fr-FR" sz="900" smtClean="0">
                <a:latin typeface="Tahoma" pitchFamily="34" charset="0"/>
                <a:cs typeface="Tahoma" pitchFamily="34" charset="0"/>
              </a:rPr>
              <a:t>/ Initiation au langage PHP</a:t>
            </a:r>
            <a:endParaRPr lang="fr-FR" altLang="fr-FR" sz="900" dirty="0">
              <a:latin typeface="Tahoma" pitchFamily="34" charset="0"/>
              <a:cs typeface="Tahoma" pitchFamily="34" charset="0"/>
            </a:endParaRPr>
          </a:p>
        </p:txBody>
      </p:sp>
    </p:spTree>
    <p:extLst>
      <p:ext uri="{BB962C8B-B14F-4D97-AF65-F5344CB8AC3E}">
        <p14:creationId xmlns:p14="http://schemas.microsoft.com/office/powerpoint/2010/main" val="8126951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pic>
        <p:nvPicPr>
          <p:cNvPr id="4" name="Image 5" descr="A-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463" y="177800"/>
            <a:ext cx="3132137"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dirty="0"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2056995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pic>
        <p:nvPicPr>
          <p:cNvPr id="4" name="Image 5" descr="B-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77800"/>
            <a:ext cx="3132138"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465323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pic>
        <p:nvPicPr>
          <p:cNvPr id="4" name="Image 5" descr="C-noir.png"/>
          <p:cNvPicPr>
            <a:picLocks/>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463" y="177800"/>
            <a:ext cx="3132137"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re 1"/>
          <p:cNvSpPr>
            <a:spLocks noGrp="1"/>
          </p:cNvSpPr>
          <p:nvPr>
            <p:ph type="ctrTitle"/>
          </p:nvPr>
        </p:nvSpPr>
        <p:spPr>
          <a:xfrm>
            <a:off x="228624" y="3411550"/>
            <a:ext cx="7772400" cy="1255709"/>
          </a:xfrm>
          <a:prstGeom prst="rect">
            <a:avLst/>
          </a:prstGeom>
        </p:spPr>
        <p:txBody>
          <a:bodyPr>
            <a:noAutofit/>
          </a:bodyPr>
          <a:lstStyle>
            <a:lvl1pPr algn="l">
              <a:lnSpc>
                <a:spcPts val="3500"/>
              </a:lnSpc>
              <a:spcBef>
                <a:spcPts val="0"/>
              </a:spcBef>
              <a:defRPr sz="3600" b="1" baseline="0">
                <a:solidFill>
                  <a:schemeClr val="bg1"/>
                </a:solidFill>
                <a:latin typeface="Tahoma" pitchFamily="34" charset="0"/>
              </a:defRPr>
            </a:lvl1pPr>
          </a:lstStyle>
          <a:p>
            <a:r>
              <a:rPr lang="fr-FR" smtClean="0"/>
              <a:t>Cliquez pour modifier le style du titre</a:t>
            </a:r>
            <a:endParaRPr lang="fr-FR" dirty="0"/>
          </a:p>
        </p:txBody>
      </p:sp>
      <p:sp>
        <p:nvSpPr>
          <p:cNvPr id="13" name="Sous-titre 2"/>
          <p:cNvSpPr>
            <a:spLocks noGrp="1"/>
          </p:cNvSpPr>
          <p:nvPr>
            <p:ph type="subTitle" idx="1"/>
          </p:nvPr>
        </p:nvSpPr>
        <p:spPr>
          <a:xfrm>
            <a:off x="254964" y="4667259"/>
            <a:ext cx="6400800" cy="571504"/>
          </a:xfrm>
          <a:prstGeom prst="rect">
            <a:avLst/>
          </a:prstGeom>
        </p:spPr>
        <p:txBody>
          <a:bodyPr>
            <a:normAutofit/>
          </a:bodyPr>
          <a:lstStyle>
            <a:lvl1pPr marL="0" indent="0" algn="l">
              <a:buNone/>
              <a:defRPr sz="2000" b="0">
                <a:solidFill>
                  <a:schemeClr val="tx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style des sous-titres du masque</a:t>
            </a:r>
            <a:endParaRPr lang="fr-FR" dirty="0"/>
          </a:p>
        </p:txBody>
      </p:sp>
    </p:spTree>
    <p:extLst>
      <p:ext uri="{BB962C8B-B14F-4D97-AF65-F5344CB8AC3E}">
        <p14:creationId xmlns:p14="http://schemas.microsoft.com/office/powerpoint/2010/main" val="38728631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image" Target="../media/image1.png"/><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4" name="Espace réservé de la date 3"/>
          <p:cNvSpPr>
            <a:spLocks noGrp="1"/>
          </p:cNvSpPr>
          <p:nvPr>
            <p:ph type="dt" sz="half" idx="2"/>
          </p:nvPr>
        </p:nvSpPr>
        <p:spPr>
          <a:xfrm>
            <a:off x="457200" y="6356350"/>
            <a:ext cx="2133600" cy="366713"/>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pitchFamily="34" charset="0"/>
              </a:defRPr>
            </a:lvl1pPr>
          </a:lstStyle>
          <a:p>
            <a:pPr>
              <a:defRPr/>
            </a:pPr>
            <a:fld id="{364BC91E-13F9-46C9-ADCF-6FA43EDEE11B}" type="datetime1">
              <a:rPr lang="fr-FR" altLang="fr-FR"/>
              <a:pPr>
                <a:defRPr/>
              </a:pPr>
              <a:t>23/12/2020</a:t>
            </a:fld>
            <a:endParaRPr lang="fr-FR" altLang="fr-FR"/>
          </a:p>
        </p:txBody>
      </p:sp>
      <p:sp>
        <p:nvSpPr>
          <p:cNvPr id="6" name="Espace réservé du numéro de diapositive 5"/>
          <p:cNvSpPr>
            <a:spLocks noGrp="1"/>
          </p:cNvSpPr>
          <p:nvPr>
            <p:ph type="sldNum" sz="quarter" idx="4"/>
          </p:nvPr>
        </p:nvSpPr>
        <p:spPr>
          <a:xfrm>
            <a:off x="6553200" y="6356350"/>
            <a:ext cx="2133600" cy="366713"/>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a:defRPr/>
            </a:pPr>
            <a:fld id="{951B3429-8062-4216-907A-C5BBA2EBC81C}" type="slidenum">
              <a:rPr lang="fr-FR" altLang="fr-FR"/>
              <a:pPr>
                <a:defRPr/>
              </a:pPr>
              <a:t>‹N°›</a:t>
            </a:fld>
            <a:endParaRPr lang="fr-FR" altLang="fr-FR"/>
          </a:p>
        </p:txBody>
      </p:sp>
      <p:sp>
        <p:nvSpPr>
          <p:cNvPr id="7" name="Espace réservé du pied de page 4"/>
          <p:cNvSpPr>
            <a:spLocks noGrp="1"/>
          </p:cNvSpPr>
          <p:nvPr>
            <p:ph type="ftr" sz="quarter" idx="3"/>
          </p:nvPr>
        </p:nvSpPr>
        <p:spPr bwMode="auto">
          <a:xfrm>
            <a:off x="2051720" y="6355202"/>
            <a:ext cx="44291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Font typeface="Arial" charset="0"/>
              <a:buChar char="•"/>
              <a:defRPr sz="3200" b="1">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fr-FR" altLang="fr-FR" sz="900" smtClean="0">
                <a:latin typeface="Tahoma" pitchFamily="34" charset="0"/>
                <a:cs typeface="Tahoma" pitchFamily="34" charset="0"/>
              </a:rPr>
              <a:t>/ Initiation au langage PHP</a:t>
            </a:r>
            <a:endParaRPr lang="fr-FR" altLang="fr-FR" sz="900" dirty="0">
              <a:latin typeface="Tahoma" pitchFamily="34" charset="0"/>
              <a:cs typeface="Tahoma" pitchFamily="34" charset="0"/>
            </a:endParaRPr>
          </a:p>
        </p:txBody>
      </p:sp>
    </p:spTree>
  </p:cSld>
  <p:clrMap bg1="lt1" tx1="dk1" bg2="lt2" tx2="dk2" accent1="accent1" accent2="accent2" accent3="accent3" accent4="accent4" accent5="accent5" accent6="accent6" hlink="hlink" folHlink="folHlink"/>
  <p:sldLayoutIdLst>
    <p:sldLayoutId id="2147484698" r:id="rId1"/>
    <p:sldLayoutId id="2147484699" r:id="rId2"/>
    <p:sldLayoutId id="2147484700" r:id="rId3"/>
    <p:sldLayoutId id="2147484701" r:id="rId4"/>
    <p:sldLayoutId id="2147484702" r:id="rId5"/>
    <p:sldLayoutId id="2147484703" r:id="rId6"/>
  </p:sldLayoutIdLst>
  <p:timing>
    <p:tnLst>
      <p:par>
        <p:cTn id="1" dur="indefinite" restart="never" nodeType="tmRoot"/>
      </p:par>
    </p:tnLst>
  </p:timing>
  <p:hf hdr="0"/>
  <p:txStyles>
    <p:titleStyle>
      <a:lvl1pPr algn="ctr" rtl="0" eaLnBrk="0" fontAlgn="base" hangingPunct="0">
        <a:spcBef>
          <a:spcPct val="0"/>
        </a:spcBef>
        <a:spcAft>
          <a:spcPct val="0"/>
        </a:spcAft>
        <a:defRPr sz="4400" kern="1200">
          <a:solidFill>
            <a:schemeClr val="tx1"/>
          </a:solidFill>
          <a:latin typeface="+mj-lt"/>
          <a:ea typeface="ＭＳ Ｐゴシック" pitchFamily="-111" charset="-128"/>
          <a:cs typeface="ＭＳ Ｐゴシック" pitchFamily="-109" charset="-128"/>
        </a:defRPr>
      </a:lvl1pPr>
      <a:lvl2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2pPr>
      <a:lvl3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3pPr>
      <a:lvl4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4pPr>
      <a:lvl5pPr algn="ctr" rtl="0" eaLnBrk="0" fontAlgn="base" hangingPunct="0">
        <a:spcBef>
          <a:spcPct val="0"/>
        </a:spcBef>
        <a:spcAft>
          <a:spcPct val="0"/>
        </a:spcAft>
        <a:defRPr sz="4400">
          <a:solidFill>
            <a:schemeClr val="tx1"/>
          </a:solidFill>
          <a:latin typeface="Calibri" pitchFamily="-111" charset="0"/>
          <a:ea typeface="ＭＳ Ｐゴシック" pitchFamily="-111" charset="-128"/>
          <a:cs typeface="ＭＳ Ｐゴシック" pitchFamily="-109" charset="-128"/>
        </a:defRPr>
      </a:lvl5pPr>
      <a:lvl6pPr marL="457200" algn="ctr" rtl="0" fontAlgn="base">
        <a:spcBef>
          <a:spcPct val="0"/>
        </a:spcBef>
        <a:spcAft>
          <a:spcPct val="0"/>
        </a:spcAft>
        <a:defRPr sz="4400">
          <a:solidFill>
            <a:schemeClr val="tx1"/>
          </a:solidFill>
          <a:latin typeface="Calibri" pitchFamily="-111" charset="0"/>
          <a:ea typeface="ＭＳ Ｐゴシック" pitchFamily="-111" charset="-128"/>
        </a:defRPr>
      </a:lvl6pPr>
      <a:lvl7pPr marL="914400" algn="ctr" rtl="0" fontAlgn="base">
        <a:spcBef>
          <a:spcPct val="0"/>
        </a:spcBef>
        <a:spcAft>
          <a:spcPct val="0"/>
        </a:spcAft>
        <a:defRPr sz="4400">
          <a:solidFill>
            <a:schemeClr val="tx1"/>
          </a:solidFill>
          <a:latin typeface="Calibri" pitchFamily="-111" charset="0"/>
          <a:ea typeface="ＭＳ Ｐゴシック" pitchFamily="-111" charset="-128"/>
        </a:defRPr>
      </a:lvl7pPr>
      <a:lvl8pPr marL="1371600" algn="ctr" rtl="0" fontAlgn="base">
        <a:spcBef>
          <a:spcPct val="0"/>
        </a:spcBef>
        <a:spcAft>
          <a:spcPct val="0"/>
        </a:spcAft>
        <a:defRPr sz="4400">
          <a:solidFill>
            <a:schemeClr val="tx1"/>
          </a:solidFill>
          <a:latin typeface="Calibri" pitchFamily="-111" charset="0"/>
          <a:ea typeface="ＭＳ Ｐゴシック" pitchFamily="-111" charset="-128"/>
        </a:defRPr>
      </a:lvl8pPr>
      <a:lvl9pPr marL="1828800" algn="ctr" rtl="0" fontAlgn="base">
        <a:spcBef>
          <a:spcPct val="0"/>
        </a:spcBef>
        <a:spcAft>
          <a:spcPct val="0"/>
        </a:spcAft>
        <a:defRPr sz="4400">
          <a:solidFill>
            <a:schemeClr val="tx1"/>
          </a:solidFill>
          <a:latin typeface="Calibri" pitchFamily="-111" charset="0"/>
          <a:ea typeface="ＭＳ Ｐゴシック" pitchFamily="-111" charset="-128"/>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09"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1"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1"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6921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rgbClr val="FFFFFF"/>
              </a:solidFill>
              <a:ea typeface="ＭＳ Ｐゴシック" charset="0"/>
              <a:cs typeface="ＭＳ Ｐゴシック" charset="0"/>
            </a:endParaRPr>
          </a:p>
        </p:txBody>
      </p:sp>
      <p:pic>
        <p:nvPicPr>
          <p:cNvPr id="2051" name="Image 7" descr="Logo_Afpa_blanc-RVB.png"/>
          <p:cNvPicPr>
            <a:picLocks/>
          </p:cNvPicPr>
          <p:nvPr userDrawn="1"/>
        </p:nvPicPr>
        <p:blipFill>
          <a:blip r:embed="rId28" cstate="print">
            <a:extLst>
              <a:ext uri="{28A0092B-C50C-407E-A947-70E740481C1C}">
                <a14:useLocalDpi xmlns:a14="http://schemas.microsoft.com/office/drawing/2010/main" val="0"/>
              </a:ext>
            </a:extLst>
          </a:blip>
          <a:srcRect/>
          <a:stretch>
            <a:fillRect/>
          </a:stretch>
        </p:blipFill>
        <p:spPr bwMode="auto">
          <a:xfrm>
            <a:off x="7588250" y="4808538"/>
            <a:ext cx="13684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8"/>
          <p:cNvSpPr txBox="1"/>
          <p:nvPr userDrawn="1"/>
        </p:nvSpPr>
        <p:spPr>
          <a:xfrm>
            <a:off x="238125" y="5627688"/>
            <a:ext cx="3048000" cy="51752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ts val="1100"/>
              </a:lnSpc>
              <a:defRPr/>
            </a:pPr>
            <a:r>
              <a:rPr lang="fr-FR" sz="1000" smtClean="0">
                <a:solidFill>
                  <a:schemeClr val="bg1"/>
                </a:solidFill>
                <a:latin typeface="Tahoma" charset="0"/>
                <a:cs typeface="Tahoma" charset="0"/>
              </a:rPr>
              <a:t>association nationale</a:t>
            </a:r>
          </a:p>
          <a:p>
            <a:pPr eaLnBrk="1" hangingPunct="1">
              <a:lnSpc>
                <a:spcPts val="1100"/>
              </a:lnSpc>
              <a:defRPr/>
            </a:pPr>
            <a:r>
              <a:rPr lang="fr-FR" sz="1000" smtClean="0">
                <a:solidFill>
                  <a:schemeClr val="bg1"/>
                </a:solidFill>
                <a:latin typeface="Tahoma" charset="0"/>
                <a:cs typeface="Tahoma" charset="0"/>
              </a:rPr>
              <a:t>pour la formation professionnelle</a:t>
            </a:r>
          </a:p>
          <a:p>
            <a:pPr eaLnBrk="1" hangingPunct="1">
              <a:lnSpc>
                <a:spcPts val="1100"/>
              </a:lnSpc>
              <a:defRPr/>
            </a:pPr>
            <a:r>
              <a:rPr lang="fr-FR" sz="1000" smtClean="0">
                <a:solidFill>
                  <a:schemeClr val="bg1"/>
                </a:solidFill>
                <a:latin typeface="Tahoma" charset="0"/>
                <a:cs typeface="Tahoma" charset="0"/>
              </a:rPr>
              <a:t>des adultes</a:t>
            </a:r>
          </a:p>
        </p:txBody>
      </p:sp>
    </p:spTree>
  </p:cSld>
  <p:clrMap bg1="lt1" tx1="dk1" bg2="lt2" tx2="dk2" accent1="accent1" accent2="accent2" accent3="accent3" accent4="accent4" accent5="accent5" accent6="accent6" hlink="hlink" folHlink="folHlink"/>
  <p:sldLayoutIdLst>
    <p:sldLayoutId id="2147484704" r:id="rId1"/>
    <p:sldLayoutId id="2147484705" r:id="rId2"/>
    <p:sldLayoutId id="2147484706" r:id="rId3"/>
    <p:sldLayoutId id="2147484707" r:id="rId4"/>
    <p:sldLayoutId id="2147484708" r:id="rId5"/>
    <p:sldLayoutId id="2147484709" r:id="rId6"/>
    <p:sldLayoutId id="2147484710" r:id="rId7"/>
    <p:sldLayoutId id="2147484711" r:id="rId8"/>
    <p:sldLayoutId id="2147484712" r:id="rId9"/>
    <p:sldLayoutId id="2147484713" r:id="rId10"/>
    <p:sldLayoutId id="2147484714" r:id="rId11"/>
    <p:sldLayoutId id="2147484715" r:id="rId12"/>
    <p:sldLayoutId id="2147484716" r:id="rId13"/>
    <p:sldLayoutId id="2147484717" r:id="rId14"/>
    <p:sldLayoutId id="2147484718" r:id="rId15"/>
    <p:sldLayoutId id="2147484719" r:id="rId16"/>
    <p:sldLayoutId id="2147484720" r:id="rId17"/>
    <p:sldLayoutId id="2147484721" r:id="rId18"/>
    <p:sldLayoutId id="2147484722" r:id="rId19"/>
    <p:sldLayoutId id="2147484723" r:id="rId20"/>
    <p:sldLayoutId id="2147484724" r:id="rId21"/>
    <p:sldLayoutId id="2147484725" r:id="rId22"/>
    <p:sldLayoutId id="2147484726" r:id="rId23"/>
    <p:sldLayoutId id="2147484727" r:id="rId24"/>
    <p:sldLayoutId id="2147484728" r:id="rId25"/>
    <p:sldLayoutId id="2147484729" r:id="rId26"/>
  </p:sldLayoutIdLst>
  <p:timing>
    <p:tnLst>
      <p:par>
        <p:cTn id="1" dur="indefinite" restart="never" nodeType="tmRoot"/>
      </p:par>
    </p:tnLst>
  </p:timing>
  <p:hf hdr="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9" charset="-128"/>
          <a:cs typeface="ＭＳ Ｐゴシック" pitchFamily="-109" charset="-128"/>
        </a:defRPr>
      </a:lvl1pPr>
      <a:lvl2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2pPr>
      <a:lvl3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3pPr>
      <a:lvl4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4pPr>
      <a:lvl5pPr algn="ctr" defTabSz="457200" rtl="0" eaLnBrk="0" fontAlgn="base" hangingPunct="0">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5pPr>
      <a:lvl6pPr marL="4572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6pPr>
      <a:lvl7pPr marL="9144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7pPr>
      <a:lvl8pPr marL="13716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8pPr>
      <a:lvl9pPr marL="1828800" algn="ctr" defTabSz="457200" rtl="0" fontAlgn="base">
        <a:spcBef>
          <a:spcPct val="0"/>
        </a:spcBef>
        <a:spcAft>
          <a:spcPct val="0"/>
        </a:spcAft>
        <a:defRPr sz="4400">
          <a:solidFill>
            <a:schemeClr val="tx1"/>
          </a:solidFill>
          <a:latin typeface="Calibri" pitchFamily="-109" charset="0"/>
          <a:ea typeface="ＭＳ Ｐゴシック" pitchFamily="-109" charset="-128"/>
          <a:cs typeface="ＭＳ Ｐゴシック" pitchFamily="-109"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9" charset="-128"/>
          <a:cs typeface="ＭＳ Ｐゴシック" pitchFamily="-109"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9"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9"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9"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9"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ctrTitle"/>
          </p:nvPr>
        </p:nvSpPr>
        <p:spPr bwMode="auto">
          <a:xfrm>
            <a:off x="251520" y="2708920"/>
            <a:ext cx="7772400" cy="1255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fr-FR" dirty="0" smtClean="0"/>
              <a:t>Initiation au langage PHP</a:t>
            </a:r>
            <a:r>
              <a:rPr lang="fr-FR" dirty="0"/>
              <a:t/>
            </a:r>
            <a:br>
              <a:rPr lang="fr-FR" dirty="0"/>
            </a:br>
            <a:r>
              <a:rPr lang="fr-FR" sz="2800" dirty="0" smtClean="0"/>
              <a:t>(actualisé PHP7)</a:t>
            </a:r>
            <a:endParaRPr lang="fr-FR" altLang="fr-FR" sz="2800" dirty="0" smtClean="0">
              <a:ea typeface="ＭＳ Ｐゴシック" pitchFamily="34" charset="-128"/>
            </a:endParaRPr>
          </a:p>
        </p:txBody>
      </p:sp>
      <p:sp>
        <p:nvSpPr>
          <p:cNvPr id="35843" name="Sous-titre 2"/>
          <p:cNvSpPr>
            <a:spLocks noGrp="1"/>
          </p:cNvSpPr>
          <p:nvPr>
            <p:ph type="subTitle" idx="1"/>
          </p:nvPr>
        </p:nvSpPr>
        <p:spPr bwMode="auto">
          <a:xfrm>
            <a:off x="255588" y="3933056"/>
            <a:ext cx="6692676" cy="165618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fr-FR" sz="1600" dirty="0" smtClean="0"/>
              <a:t>Présentation et aide-mémoire sur le langage PHP :</a:t>
            </a:r>
          </a:p>
          <a:p>
            <a:pPr marL="342900" indent="-342900" eaLnBrk="1" hangingPunct="1">
              <a:buFont typeface="Arial" panose="020B0604020202020204" pitchFamily="34" charset="0"/>
              <a:buChar char="•"/>
            </a:pPr>
            <a:r>
              <a:rPr lang="fr-FR" sz="1600" dirty="0" smtClean="0"/>
              <a:t>Principes</a:t>
            </a:r>
          </a:p>
          <a:p>
            <a:pPr marL="342900" indent="-342900" eaLnBrk="1" hangingPunct="1">
              <a:buFont typeface="Arial" panose="020B0604020202020204" pitchFamily="34" charset="0"/>
              <a:buChar char="•"/>
            </a:pPr>
            <a:r>
              <a:rPr lang="fr-FR" sz="1600" dirty="0" smtClean="0"/>
              <a:t>Variables, tableaux, type string</a:t>
            </a:r>
          </a:p>
          <a:p>
            <a:pPr marL="342900" indent="-342900" eaLnBrk="1" hangingPunct="1">
              <a:buFont typeface="Arial" panose="020B0604020202020204" pitchFamily="34" charset="0"/>
              <a:buChar char="•"/>
            </a:pPr>
            <a:r>
              <a:rPr lang="fr-FR" sz="1600" dirty="0" smtClean="0"/>
              <a:t>Tests et boucles</a:t>
            </a:r>
          </a:p>
          <a:p>
            <a:pPr marL="342900" indent="-342900" eaLnBrk="1" hangingPunct="1">
              <a:buFont typeface="Arial" panose="020B0604020202020204" pitchFamily="34" charset="0"/>
              <a:buChar char="•"/>
            </a:pPr>
            <a:endParaRPr lang="fr-FR" sz="1600" dirty="0" smtClean="0"/>
          </a:p>
          <a:p>
            <a:pPr marL="342900" indent="-342900" eaLnBrk="1" hangingPunct="1">
              <a:buFont typeface="Arial" panose="020B0604020202020204" pitchFamily="34" charset="0"/>
              <a:buChar char="•"/>
            </a:pPr>
            <a:endParaRPr lang="fr-FR" dirty="0"/>
          </a:p>
          <a:p>
            <a:endParaRPr lang="fr-FR" altLang="fr-FR" dirty="0" smtClean="0">
              <a:ea typeface="ＭＳ Ｐゴシック" pitchFamily="34" charset="-128"/>
            </a:endParaRPr>
          </a:p>
        </p:txBody>
      </p:sp>
      <p:pic>
        <p:nvPicPr>
          <p:cNvPr id="4" name="Picture 9" descr="U:\Bip\Formater\cdz\php\ph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620487"/>
            <a:ext cx="34290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Fonctions particulières de PHP pour le Web</a:t>
            </a:r>
            <a:endParaRPr lang="fr-FR" dirty="0"/>
          </a:p>
        </p:txBody>
      </p:sp>
      <p:sp>
        <p:nvSpPr>
          <p:cNvPr id="3" name="Espace réservé du contenu 2"/>
          <p:cNvSpPr>
            <a:spLocks noGrp="1"/>
          </p:cNvSpPr>
          <p:nvPr>
            <p:ph idx="1"/>
          </p:nvPr>
        </p:nvSpPr>
        <p:spPr>
          <a:ln>
            <a:solidFill>
              <a:schemeClr val="accent1"/>
            </a:solidFill>
          </a:ln>
        </p:spPr>
        <p:txBody>
          <a:bodyPr/>
          <a:lstStyle/>
          <a:p>
            <a:pPr marL="361800" indent="-342900">
              <a:buFont typeface="Wingdings" panose="05000000000000000000" pitchFamily="2" charset="2"/>
              <a:buChar char="Ø"/>
            </a:pPr>
            <a:r>
              <a:rPr lang="fr-FR" dirty="0" smtClean="0"/>
              <a:t>PHP introduit des fonctions particulières afin :</a:t>
            </a:r>
          </a:p>
          <a:p>
            <a:pPr marL="761850" lvl="1" indent="-342900">
              <a:buFont typeface="Arial" panose="020B0604020202020204" pitchFamily="34" charset="0"/>
              <a:buChar char="•"/>
            </a:pPr>
            <a:r>
              <a:rPr lang="fr-FR" dirty="0" smtClean="0"/>
              <a:t>de faciliter les échanges client Web / Serveur Web selon le protocole HTTP</a:t>
            </a:r>
          </a:p>
          <a:p>
            <a:pPr marL="761850" lvl="1" indent="-342900">
              <a:buFont typeface="Arial" panose="020B0604020202020204" pitchFamily="34" charset="0"/>
              <a:buChar char="•"/>
            </a:pPr>
            <a:r>
              <a:rPr lang="fr-FR" dirty="0"/>
              <a:t>d</a:t>
            </a:r>
            <a:r>
              <a:rPr lang="fr-FR" dirty="0" smtClean="0"/>
              <a:t>e protéger l’application contre des saisies malveillantes dans les formulaires</a:t>
            </a:r>
          </a:p>
          <a:p>
            <a:pPr marL="761850" lvl="1" indent="-342900">
              <a:buFont typeface="Arial" panose="020B0604020202020204" pitchFamily="34" charset="0"/>
              <a:buChar char="•"/>
            </a:pP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10</a:t>
            </a:fld>
            <a:endParaRPr lang="fr-FR" altLang="fr-FR"/>
          </a:p>
        </p:txBody>
      </p:sp>
      <p:graphicFrame>
        <p:nvGraphicFramePr>
          <p:cNvPr id="7" name="Tableau 6"/>
          <p:cNvGraphicFramePr>
            <a:graphicFrameLocks noGrp="1"/>
          </p:cNvGraphicFramePr>
          <p:nvPr>
            <p:extLst>
              <p:ext uri="{D42A27DB-BD31-4B8C-83A1-F6EECF244321}">
                <p14:modId xmlns:p14="http://schemas.microsoft.com/office/powerpoint/2010/main" val="3941154889"/>
              </p:ext>
            </p:extLst>
          </p:nvPr>
        </p:nvGraphicFramePr>
        <p:xfrm>
          <a:off x="323528" y="2924944"/>
          <a:ext cx="8424936" cy="3312368"/>
        </p:xfrm>
        <a:graphic>
          <a:graphicData uri="http://schemas.openxmlformats.org/drawingml/2006/table">
            <a:tbl>
              <a:tblPr firstRow="1" firstCol="1" bandRow="1">
                <a:tableStyleId>{5C22544A-7EE6-4342-B048-85BDC9FD1C3A}</a:tableStyleId>
              </a:tblPr>
              <a:tblGrid>
                <a:gridCol w="2565335">
                  <a:extLst>
                    <a:ext uri="{9D8B030D-6E8A-4147-A177-3AD203B41FA5}">
                      <a16:colId xmlns:a16="http://schemas.microsoft.com/office/drawing/2014/main" val="20000"/>
                    </a:ext>
                  </a:extLst>
                </a:gridCol>
                <a:gridCol w="5859601">
                  <a:extLst>
                    <a:ext uri="{9D8B030D-6E8A-4147-A177-3AD203B41FA5}">
                      <a16:colId xmlns:a16="http://schemas.microsoft.com/office/drawing/2014/main" val="20001"/>
                    </a:ext>
                  </a:extLst>
                </a:gridCol>
              </a:tblGrid>
              <a:tr h="414046">
                <a:tc>
                  <a:txBody>
                    <a:bodyPr/>
                    <a:lstStyle/>
                    <a:p>
                      <a:pPr marR="36195" algn="ctr">
                        <a:lnSpc>
                          <a:spcPct val="100000"/>
                        </a:lnSpc>
                        <a:spcAft>
                          <a:spcPts val="500"/>
                        </a:spcAft>
                      </a:pPr>
                      <a:r>
                        <a:rPr lang="fr-FR" sz="1600" dirty="0">
                          <a:solidFill>
                            <a:schemeClr val="tx1"/>
                          </a:solidFill>
                          <a:effectLst/>
                        </a:rPr>
                        <a:t>Fonction PHP</a:t>
                      </a:r>
                      <a:endParaRPr lang="fr-FR" sz="1600" dirty="0">
                        <a:solidFill>
                          <a:schemeClr val="tx1"/>
                        </a:solidFill>
                        <a:effectLst/>
                        <a:latin typeface="Arial"/>
                        <a:ea typeface="Times New Roman"/>
                        <a:cs typeface="Times New Roman"/>
                      </a:endParaRPr>
                    </a:p>
                  </a:txBody>
                  <a:tcPr marL="68580" marR="68580" marT="0" marB="0">
                    <a:solidFill>
                      <a:schemeClr val="accent2">
                        <a:lumMod val="40000"/>
                        <a:lumOff val="60000"/>
                      </a:schemeClr>
                    </a:solidFill>
                  </a:tcPr>
                </a:tc>
                <a:tc>
                  <a:txBody>
                    <a:bodyPr/>
                    <a:lstStyle/>
                    <a:p>
                      <a:pPr marR="36195" algn="ctr">
                        <a:lnSpc>
                          <a:spcPct val="100000"/>
                        </a:lnSpc>
                        <a:spcAft>
                          <a:spcPts val="500"/>
                        </a:spcAft>
                      </a:pPr>
                      <a:r>
                        <a:rPr lang="fr-FR" sz="1600" dirty="0">
                          <a:solidFill>
                            <a:schemeClr val="tx1"/>
                          </a:solidFill>
                          <a:effectLst/>
                        </a:rPr>
                        <a:t>Rôle</a:t>
                      </a:r>
                      <a:endParaRPr lang="fr-FR" sz="1600" dirty="0">
                        <a:solidFill>
                          <a:schemeClr val="tx1"/>
                        </a:solidFill>
                        <a:effectLst/>
                        <a:latin typeface="Arial"/>
                        <a:ea typeface="Times New Roman"/>
                        <a:cs typeface="Times New Roman"/>
                      </a:endParaRPr>
                    </a:p>
                  </a:txBody>
                  <a:tcPr marL="68580" marR="68580" marT="0" marB="0">
                    <a:solidFill>
                      <a:schemeClr val="accent2">
                        <a:lumMod val="40000"/>
                        <a:lumOff val="60000"/>
                      </a:schemeClr>
                    </a:solidFill>
                  </a:tcPr>
                </a:tc>
                <a:extLst>
                  <a:ext uri="{0D108BD9-81ED-4DB2-BD59-A6C34878D82A}">
                    <a16:rowId xmlns:a16="http://schemas.microsoft.com/office/drawing/2014/main" val="10000"/>
                  </a:ext>
                </a:extLst>
              </a:tr>
              <a:tr h="828092">
                <a:tc>
                  <a:txBody>
                    <a:bodyPr/>
                    <a:lstStyle/>
                    <a:p>
                      <a:pPr marR="36195" algn="just">
                        <a:lnSpc>
                          <a:spcPct val="100000"/>
                        </a:lnSpc>
                        <a:spcAft>
                          <a:spcPts val="500"/>
                        </a:spcAft>
                      </a:pPr>
                      <a:r>
                        <a:rPr lang="fr-FR" sz="1600" dirty="0" err="1">
                          <a:solidFill>
                            <a:schemeClr val="accent6"/>
                          </a:solidFill>
                          <a:effectLst/>
                        </a:rPr>
                        <a:t>htmlspecialchars</a:t>
                      </a:r>
                      <a:r>
                        <a:rPr lang="fr-FR" sz="1600" dirty="0">
                          <a:solidFill>
                            <a:schemeClr val="accent6"/>
                          </a:solidFill>
                          <a:effectLst/>
                        </a:rPr>
                        <a:t>()</a:t>
                      </a:r>
                      <a:endParaRPr lang="fr-FR" sz="1600" dirty="0">
                        <a:solidFill>
                          <a:schemeClr val="accent6"/>
                        </a:solidFill>
                        <a:effectLst/>
                        <a:latin typeface="Arial"/>
                        <a:ea typeface="Times New Roman"/>
                        <a:cs typeface="Times New Roman"/>
                      </a:endParaRPr>
                    </a:p>
                  </a:txBody>
                  <a:tcPr marL="68580" marR="68580" marT="0" marB="0">
                    <a:solidFill>
                      <a:srgbClr val="F6E5F7"/>
                    </a:solidFill>
                  </a:tcPr>
                </a:tc>
                <a:tc>
                  <a:txBody>
                    <a:bodyPr/>
                    <a:lstStyle/>
                    <a:p>
                      <a:pPr marR="36195" algn="l">
                        <a:lnSpc>
                          <a:spcPct val="100000"/>
                        </a:lnSpc>
                        <a:spcAft>
                          <a:spcPts val="500"/>
                        </a:spcAft>
                      </a:pPr>
                      <a:r>
                        <a:rPr lang="fr-FR" sz="1600" dirty="0">
                          <a:effectLst/>
                        </a:rPr>
                        <a:t>Convertit les caractères spéciaux comme les lettres accentuées ou les signes &lt; et &gt; en ‘entités’ HTML (&amp;</a:t>
                      </a:r>
                      <a:r>
                        <a:rPr lang="fr-FR" sz="1600" dirty="0" err="1">
                          <a:effectLst/>
                        </a:rPr>
                        <a:t>eacute</a:t>
                      </a:r>
                      <a:r>
                        <a:rPr lang="fr-FR" sz="1600" dirty="0">
                          <a:effectLst/>
                        </a:rPr>
                        <a:t>; &amp;gt;…)</a:t>
                      </a:r>
                      <a:endParaRPr lang="fr-FR" sz="1600" dirty="0">
                        <a:effectLst/>
                        <a:latin typeface="Arial"/>
                        <a:ea typeface="Times New Roman"/>
                        <a:cs typeface="Times New Roman"/>
                      </a:endParaRPr>
                    </a:p>
                  </a:txBody>
                  <a:tcPr marL="68580" marR="68580" marT="0" marB="0">
                    <a:solidFill>
                      <a:schemeClr val="accent2">
                        <a:lumMod val="20000"/>
                        <a:lumOff val="80000"/>
                      </a:schemeClr>
                    </a:solidFill>
                  </a:tcPr>
                </a:tc>
                <a:extLst>
                  <a:ext uri="{0D108BD9-81ED-4DB2-BD59-A6C34878D82A}">
                    <a16:rowId xmlns:a16="http://schemas.microsoft.com/office/drawing/2014/main" val="10001"/>
                  </a:ext>
                </a:extLst>
              </a:tr>
              <a:tr h="828092">
                <a:tc>
                  <a:txBody>
                    <a:bodyPr/>
                    <a:lstStyle/>
                    <a:p>
                      <a:pPr marR="36195" algn="just">
                        <a:lnSpc>
                          <a:spcPct val="100000"/>
                        </a:lnSpc>
                        <a:spcAft>
                          <a:spcPts val="500"/>
                        </a:spcAft>
                      </a:pPr>
                      <a:r>
                        <a:rPr lang="fr-FR" sz="1600" dirty="0" err="1">
                          <a:solidFill>
                            <a:schemeClr val="accent6"/>
                          </a:solidFill>
                          <a:effectLst/>
                        </a:rPr>
                        <a:t>htmlentities</a:t>
                      </a:r>
                      <a:r>
                        <a:rPr lang="fr-FR" sz="1600" dirty="0">
                          <a:solidFill>
                            <a:schemeClr val="accent6"/>
                          </a:solidFill>
                          <a:effectLst/>
                        </a:rPr>
                        <a:t>()</a:t>
                      </a:r>
                      <a:endParaRPr lang="fr-FR" sz="1600" dirty="0">
                        <a:solidFill>
                          <a:schemeClr val="accent6"/>
                        </a:solidFill>
                        <a:effectLst/>
                        <a:latin typeface="Arial"/>
                        <a:ea typeface="Times New Roman"/>
                        <a:cs typeface="Times New Roman"/>
                      </a:endParaRPr>
                    </a:p>
                  </a:txBody>
                  <a:tcPr marL="68580" marR="68580" marT="0" marB="0">
                    <a:solidFill>
                      <a:srgbClr val="F6E5F7"/>
                    </a:solidFill>
                  </a:tcPr>
                </a:tc>
                <a:tc>
                  <a:txBody>
                    <a:bodyPr/>
                    <a:lstStyle/>
                    <a:p>
                      <a:pPr marR="36195" algn="l">
                        <a:lnSpc>
                          <a:spcPct val="100000"/>
                        </a:lnSpc>
                        <a:spcAft>
                          <a:spcPts val="500"/>
                        </a:spcAft>
                      </a:pPr>
                      <a:r>
                        <a:rPr lang="fr-FR" sz="1600" dirty="0">
                          <a:effectLst/>
                        </a:rPr>
                        <a:t>Même principe mais étendu à plus de cas de figure </a:t>
                      </a:r>
                      <a:br>
                        <a:rPr lang="fr-FR" sz="1600" dirty="0">
                          <a:effectLst/>
                        </a:rPr>
                      </a:br>
                      <a:r>
                        <a:rPr lang="fr-FR" sz="1600" dirty="0">
                          <a:effectLst/>
                        </a:rPr>
                        <a:t>(tester au cas par cas pour choisir entre ces deux fonctions)</a:t>
                      </a:r>
                      <a:endParaRPr lang="fr-FR" sz="1600" dirty="0">
                        <a:effectLst/>
                        <a:latin typeface="Arial"/>
                        <a:ea typeface="Times New Roman"/>
                        <a:cs typeface="Times New Roman"/>
                      </a:endParaRPr>
                    </a:p>
                  </a:txBody>
                  <a:tcPr marL="68580" marR="68580" marT="0" marB="0">
                    <a:solidFill>
                      <a:schemeClr val="accent2">
                        <a:lumMod val="20000"/>
                        <a:lumOff val="80000"/>
                      </a:schemeClr>
                    </a:solidFill>
                  </a:tcPr>
                </a:tc>
                <a:extLst>
                  <a:ext uri="{0D108BD9-81ED-4DB2-BD59-A6C34878D82A}">
                    <a16:rowId xmlns:a16="http://schemas.microsoft.com/office/drawing/2014/main" val="10002"/>
                  </a:ext>
                </a:extLst>
              </a:tr>
              <a:tr h="414046">
                <a:tc>
                  <a:txBody>
                    <a:bodyPr/>
                    <a:lstStyle/>
                    <a:p>
                      <a:pPr marR="36195" algn="just">
                        <a:lnSpc>
                          <a:spcPct val="100000"/>
                        </a:lnSpc>
                        <a:spcAft>
                          <a:spcPts val="500"/>
                        </a:spcAft>
                      </a:pPr>
                      <a:r>
                        <a:rPr lang="fr-FR" sz="1600" dirty="0" err="1">
                          <a:solidFill>
                            <a:schemeClr val="accent6"/>
                          </a:solidFill>
                          <a:effectLst/>
                        </a:rPr>
                        <a:t>html_entity_decode</a:t>
                      </a:r>
                      <a:r>
                        <a:rPr lang="fr-FR" sz="1600" dirty="0">
                          <a:solidFill>
                            <a:schemeClr val="accent6"/>
                          </a:solidFill>
                          <a:effectLst/>
                        </a:rPr>
                        <a:t>()</a:t>
                      </a:r>
                      <a:endParaRPr lang="fr-FR" sz="1600" dirty="0">
                        <a:solidFill>
                          <a:schemeClr val="accent6"/>
                        </a:solidFill>
                        <a:effectLst/>
                        <a:latin typeface="Arial"/>
                        <a:ea typeface="Times New Roman"/>
                        <a:cs typeface="Times New Roman"/>
                      </a:endParaRPr>
                    </a:p>
                  </a:txBody>
                  <a:tcPr marL="68580" marR="68580" marT="0" marB="0">
                    <a:solidFill>
                      <a:srgbClr val="F6E5F7"/>
                    </a:solidFill>
                  </a:tcPr>
                </a:tc>
                <a:tc>
                  <a:txBody>
                    <a:bodyPr/>
                    <a:lstStyle/>
                    <a:p>
                      <a:pPr marR="36195" algn="l">
                        <a:lnSpc>
                          <a:spcPct val="100000"/>
                        </a:lnSpc>
                        <a:spcAft>
                          <a:spcPts val="500"/>
                        </a:spcAft>
                      </a:pPr>
                      <a:r>
                        <a:rPr lang="fr-FR" sz="1600" dirty="0">
                          <a:effectLst/>
                        </a:rPr>
                        <a:t>Convertit à l’inverse les entités HTML en caractères ordinaires</a:t>
                      </a:r>
                      <a:endParaRPr lang="fr-FR" sz="1600" dirty="0">
                        <a:effectLst/>
                        <a:latin typeface="Arial"/>
                        <a:ea typeface="Times New Roman"/>
                        <a:cs typeface="Times New Roman"/>
                      </a:endParaRPr>
                    </a:p>
                  </a:txBody>
                  <a:tcPr marL="68580" marR="68580" marT="0" marB="0">
                    <a:solidFill>
                      <a:schemeClr val="accent2">
                        <a:lumMod val="20000"/>
                        <a:lumOff val="80000"/>
                      </a:schemeClr>
                    </a:solidFill>
                  </a:tcPr>
                </a:tc>
                <a:extLst>
                  <a:ext uri="{0D108BD9-81ED-4DB2-BD59-A6C34878D82A}">
                    <a16:rowId xmlns:a16="http://schemas.microsoft.com/office/drawing/2014/main" val="10003"/>
                  </a:ext>
                </a:extLst>
              </a:tr>
              <a:tr h="828092">
                <a:tc>
                  <a:txBody>
                    <a:bodyPr/>
                    <a:lstStyle/>
                    <a:p>
                      <a:pPr marR="36195" algn="just">
                        <a:lnSpc>
                          <a:spcPct val="100000"/>
                        </a:lnSpc>
                        <a:spcAft>
                          <a:spcPts val="500"/>
                        </a:spcAft>
                      </a:pPr>
                      <a:r>
                        <a:rPr lang="fr-FR" sz="1600" dirty="0" err="1">
                          <a:solidFill>
                            <a:schemeClr val="accent6"/>
                          </a:solidFill>
                          <a:effectLst/>
                        </a:rPr>
                        <a:t>urlencode</a:t>
                      </a:r>
                      <a:r>
                        <a:rPr lang="fr-FR" sz="1600" dirty="0">
                          <a:solidFill>
                            <a:schemeClr val="accent6"/>
                          </a:solidFill>
                          <a:effectLst/>
                        </a:rPr>
                        <a:t>()</a:t>
                      </a:r>
                      <a:endParaRPr lang="fr-FR" sz="1600" dirty="0">
                        <a:solidFill>
                          <a:schemeClr val="accent6"/>
                        </a:solidFill>
                        <a:effectLst/>
                        <a:latin typeface="Arial"/>
                        <a:ea typeface="Times New Roman"/>
                        <a:cs typeface="Times New Roman"/>
                      </a:endParaRPr>
                    </a:p>
                  </a:txBody>
                  <a:tcPr marL="68580" marR="68580" marT="0" marB="0">
                    <a:solidFill>
                      <a:srgbClr val="F6E5F7"/>
                    </a:solidFill>
                  </a:tcPr>
                </a:tc>
                <a:tc>
                  <a:txBody>
                    <a:bodyPr/>
                    <a:lstStyle/>
                    <a:p>
                      <a:pPr marR="36195" algn="l">
                        <a:lnSpc>
                          <a:spcPct val="100000"/>
                        </a:lnSpc>
                        <a:spcAft>
                          <a:spcPts val="500"/>
                        </a:spcAft>
                      </a:pPr>
                      <a:r>
                        <a:rPr lang="fr-FR" sz="1600" dirty="0">
                          <a:effectLst/>
                        </a:rPr>
                        <a:t>Convertit certains caractères de manière à respecter la syntaxe des URL (ex : espace devient %20)</a:t>
                      </a:r>
                      <a:endParaRPr lang="fr-FR" sz="1600" dirty="0">
                        <a:effectLst/>
                        <a:latin typeface="Arial"/>
                        <a:ea typeface="Times New Roman"/>
                        <a:cs typeface="Times New Roman"/>
                      </a:endParaRPr>
                    </a:p>
                  </a:txBody>
                  <a:tcPr marL="68580" marR="68580" marT="0" marB="0">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37837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tableaux de variables en PHP</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11</a:t>
            </a:fld>
            <a:endParaRPr lang="fr-FR" altLang="fr-FR"/>
          </a:p>
        </p:txBody>
      </p:sp>
      <p:sp>
        <p:nvSpPr>
          <p:cNvPr id="7" name="Rectangle 3"/>
          <p:cNvSpPr txBox="1">
            <a:spLocks noChangeArrowheads="1"/>
          </p:cNvSpPr>
          <p:nvPr/>
        </p:nvSpPr>
        <p:spPr bwMode="auto">
          <a:xfrm>
            <a:off x="179512" y="980728"/>
            <a:ext cx="8640960"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dirty="0" smtClean="0">
                <a:solidFill>
                  <a:schemeClr val="accent6"/>
                </a:solidFill>
              </a:rPr>
              <a:t>Pas de type ni de déclaration initiale obligatoire</a:t>
            </a:r>
          </a:p>
          <a:p>
            <a:pPr marL="361800" indent="-342900">
              <a:buFont typeface="Wingdings" panose="05000000000000000000" pitchFamily="2" charset="2"/>
              <a:buChar char="Ø"/>
            </a:pPr>
            <a:r>
              <a:rPr lang="fr-FR" altLang="fr-FR" dirty="0" smtClean="0"/>
              <a:t>Accès par </a:t>
            </a:r>
            <a:r>
              <a:rPr lang="fr-FR" altLang="fr-FR" dirty="0" smtClean="0">
                <a:solidFill>
                  <a:schemeClr val="accent6"/>
                </a:solidFill>
              </a:rPr>
              <a:t>indice initialisé à zéro</a:t>
            </a:r>
          </a:p>
          <a:p>
            <a:pPr marL="361800" indent="-342900">
              <a:buFont typeface="Wingdings" panose="05000000000000000000" pitchFamily="2" charset="2"/>
              <a:buChar char="Ø"/>
            </a:pPr>
            <a:r>
              <a:rPr lang="fr-FR" altLang="fr-FR" dirty="0" smtClean="0"/>
              <a:t>Création d'un tableau</a:t>
            </a:r>
          </a:p>
          <a:p>
            <a:pPr lvl="1"/>
            <a:r>
              <a:rPr lang="fr-FR" altLang="fr-FR" dirty="0" smtClean="0"/>
              <a:t>en affectant explicitement chacune des valeurs : $</a:t>
            </a:r>
            <a:r>
              <a:rPr lang="fr-FR" altLang="fr-FR" dirty="0" err="1" smtClean="0"/>
              <a:t>tabx</a:t>
            </a:r>
            <a:r>
              <a:rPr lang="fr-FR" altLang="fr-FR" dirty="0" smtClean="0"/>
              <a:t>[0] = ‘abc’; </a:t>
            </a:r>
          </a:p>
          <a:p>
            <a:pPr lvl="1"/>
            <a:r>
              <a:rPr lang="fr-FR" altLang="fr-FR" dirty="0" smtClean="0"/>
              <a:t>en énumérant son contenu : $</a:t>
            </a:r>
            <a:r>
              <a:rPr lang="fr-FR" altLang="fr-FR" dirty="0" err="1" smtClean="0"/>
              <a:t>tabx</a:t>
            </a:r>
            <a:r>
              <a:rPr lang="fr-FR" altLang="fr-FR" dirty="0" smtClean="0"/>
              <a:t>= </a:t>
            </a:r>
            <a:r>
              <a:rPr lang="fr-FR" altLang="fr-FR" dirty="0" err="1" smtClean="0"/>
              <a:t>array</a:t>
            </a:r>
            <a:r>
              <a:rPr lang="fr-FR" altLang="fr-FR" dirty="0" smtClean="0"/>
              <a:t>('abc', '</a:t>
            </a:r>
            <a:r>
              <a:rPr lang="fr-FR" altLang="fr-FR" dirty="0" err="1" smtClean="0"/>
              <a:t>def</a:t>
            </a:r>
            <a:r>
              <a:rPr lang="fr-FR" altLang="fr-FR" dirty="0" smtClean="0"/>
              <a:t>', 'Coucou');</a:t>
            </a:r>
          </a:p>
          <a:p>
            <a:pPr marL="361800" indent="-342900">
              <a:buFont typeface="Wingdings" panose="05000000000000000000" pitchFamily="2" charset="2"/>
              <a:buChar char="Ø"/>
            </a:pPr>
            <a:r>
              <a:rPr lang="fr-FR" altLang="fr-FR" dirty="0" smtClean="0"/>
              <a:t>Tableaux à une dimension :</a:t>
            </a:r>
          </a:p>
          <a:p>
            <a:pPr lvl="1">
              <a:buFont typeface="Wingdings" pitchFamily="2" charset="2"/>
              <a:buNone/>
            </a:pPr>
            <a:r>
              <a:rPr lang="fr-FR" altLang="fr-FR" dirty="0" smtClean="0"/>
              <a:t>	$</a:t>
            </a:r>
            <a:r>
              <a:rPr lang="fr-FR" altLang="fr-FR" dirty="0" err="1" smtClean="0"/>
              <a:t>tabx</a:t>
            </a:r>
            <a:r>
              <a:rPr lang="fr-FR" altLang="fr-FR" dirty="0" smtClean="0"/>
              <a:t>[0] = ‘abc’; </a:t>
            </a:r>
            <a:br>
              <a:rPr lang="fr-FR" altLang="fr-FR" dirty="0" smtClean="0"/>
            </a:br>
            <a:r>
              <a:rPr lang="fr-FR" altLang="fr-FR" dirty="0" smtClean="0"/>
              <a:t>$</a:t>
            </a:r>
            <a:r>
              <a:rPr lang="fr-FR" altLang="fr-FR" dirty="0" err="1" smtClean="0"/>
              <a:t>tabx</a:t>
            </a:r>
            <a:r>
              <a:rPr lang="fr-FR" altLang="fr-FR" dirty="0" smtClean="0"/>
              <a:t>[1] = ‘</a:t>
            </a:r>
            <a:r>
              <a:rPr lang="fr-FR" altLang="fr-FR" dirty="0" err="1" smtClean="0"/>
              <a:t>def</a:t>
            </a:r>
            <a:r>
              <a:rPr lang="fr-FR" altLang="fr-FR" dirty="0" smtClean="0"/>
              <a:t>’; </a:t>
            </a:r>
            <a:br>
              <a:rPr lang="fr-FR" altLang="fr-FR" dirty="0" smtClean="0"/>
            </a:br>
            <a:r>
              <a:rPr lang="fr-FR" altLang="fr-FR" dirty="0" smtClean="0"/>
              <a:t>$</a:t>
            </a:r>
            <a:r>
              <a:rPr lang="fr-FR" altLang="fr-FR" dirty="0" err="1" smtClean="0"/>
              <a:t>tabx</a:t>
            </a:r>
            <a:r>
              <a:rPr lang="fr-FR" altLang="fr-FR" dirty="0" smtClean="0"/>
              <a:t>[ ] = ‘Coucou’; 	// ‘Coucou’ est stocké dans $</a:t>
            </a:r>
            <a:r>
              <a:rPr lang="fr-FR" altLang="fr-FR" dirty="0" err="1" smtClean="0"/>
              <a:t>tabx</a:t>
            </a:r>
            <a:r>
              <a:rPr lang="fr-FR" altLang="fr-FR" dirty="0" smtClean="0"/>
              <a:t>[2]</a:t>
            </a:r>
            <a:br>
              <a:rPr lang="fr-FR" altLang="fr-FR" dirty="0" smtClean="0"/>
            </a:br>
            <a:r>
              <a:rPr lang="fr-FR" altLang="fr-FR" dirty="0" smtClean="0"/>
              <a:t>$</a:t>
            </a:r>
            <a:r>
              <a:rPr lang="fr-FR" altLang="fr-FR" dirty="0" err="1" smtClean="0"/>
              <a:t>tabx</a:t>
            </a:r>
            <a:r>
              <a:rPr lang="fr-FR" altLang="fr-FR" dirty="0" smtClean="0"/>
              <a:t>[ ] = ‘</a:t>
            </a:r>
            <a:r>
              <a:rPr lang="fr-FR" altLang="fr-FR" dirty="0" err="1" smtClean="0"/>
              <a:t>Recoucou</a:t>
            </a:r>
            <a:r>
              <a:rPr lang="fr-FR" altLang="fr-FR" dirty="0" smtClean="0"/>
              <a:t>’; 	// $</a:t>
            </a:r>
            <a:r>
              <a:rPr lang="fr-FR" altLang="fr-FR" dirty="0" err="1" smtClean="0"/>
              <a:t>tabx</a:t>
            </a:r>
            <a:r>
              <a:rPr lang="fr-FR" altLang="fr-FR" dirty="0" smtClean="0"/>
              <a:t>[3] == ‘</a:t>
            </a:r>
            <a:r>
              <a:rPr lang="fr-FR" altLang="fr-FR" dirty="0" err="1" smtClean="0"/>
              <a:t>Recoucou</a:t>
            </a:r>
            <a:r>
              <a:rPr lang="fr-FR" altLang="fr-FR" dirty="0" smtClean="0"/>
              <a:t>’ </a:t>
            </a:r>
          </a:p>
          <a:p>
            <a:pPr marL="361800" indent="-342900">
              <a:buFont typeface="Wingdings" panose="05000000000000000000" pitchFamily="2" charset="2"/>
              <a:buChar char="Ø"/>
            </a:pPr>
            <a:r>
              <a:rPr lang="fr-FR" altLang="fr-FR" dirty="0" smtClean="0"/>
              <a:t>Tableaux à plusieurs dimensions :</a:t>
            </a:r>
          </a:p>
          <a:p>
            <a:pPr lvl="1"/>
            <a:r>
              <a:rPr lang="fr-FR" altLang="fr-FR" dirty="0" smtClean="0"/>
              <a:t>Pour chaque dimension du tableau, ajouter une paire de crochets</a:t>
            </a:r>
            <a:br>
              <a:rPr lang="fr-FR" altLang="fr-FR" dirty="0" smtClean="0"/>
            </a:br>
            <a:r>
              <a:rPr lang="fr-FR" altLang="fr-FR" dirty="0" smtClean="0"/>
              <a:t>$</a:t>
            </a:r>
            <a:r>
              <a:rPr lang="fr-FR" altLang="fr-FR" dirty="0" err="1" smtClean="0"/>
              <a:t>taby</a:t>
            </a:r>
            <a:r>
              <a:rPr lang="fr-FR" altLang="fr-FR" dirty="0" smtClean="0"/>
              <a:t>[1][0]     = $f;        // tableau à deux dimensions</a:t>
            </a:r>
          </a:p>
          <a:p>
            <a:pPr marL="361800" indent="-342900">
              <a:buFont typeface="Wingdings" panose="05000000000000000000" pitchFamily="2" charset="2"/>
              <a:buChar char="Ø"/>
            </a:pPr>
            <a:r>
              <a:rPr lang="fr-FR" altLang="fr-FR" dirty="0" smtClean="0"/>
              <a:t>Taille d'un tableau </a:t>
            </a:r>
            <a:r>
              <a:rPr lang="fr-FR" altLang="fr-FR" sz="1600" dirty="0" smtClean="0"/>
              <a:t>(= nombre d'éléments) </a:t>
            </a:r>
            <a:r>
              <a:rPr lang="fr-FR" altLang="fr-FR" dirty="0" smtClean="0"/>
              <a:t>: fonction count(…)</a:t>
            </a:r>
          </a:p>
        </p:txBody>
      </p:sp>
    </p:spTree>
    <p:extLst>
      <p:ext uri="{BB962C8B-B14F-4D97-AF65-F5344CB8AC3E}">
        <p14:creationId xmlns:p14="http://schemas.microsoft.com/office/powerpoint/2010/main" val="610216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07504" y="908721"/>
            <a:ext cx="8807896"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dirty="0" smtClean="0">
                <a:solidFill>
                  <a:schemeClr val="accent6"/>
                </a:solidFill>
              </a:rPr>
              <a:t>Les indices commencent toujours à [0]</a:t>
            </a:r>
          </a:p>
          <a:p>
            <a:pPr marL="361800" indent="-342900">
              <a:buFont typeface="Wingdings" panose="05000000000000000000" pitchFamily="2" charset="2"/>
              <a:buChar char="Ø"/>
            </a:pPr>
            <a:r>
              <a:rPr lang="fr-FR" altLang="fr-FR" dirty="0" smtClean="0"/>
              <a:t>Les indices peuvent être des</a:t>
            </a:r>
            <a:r>
              <a:rPr lang="fr-FR" altLang="fr-FR" dirty="0" smtClean="0">
                <a:solidFill>
                  <a:schemeClr val="accent1"/>
                </a:solidFill>
              </a:rPr>
              <a:t> </a:t>
            </a:r>
            <a:r>
              <a:rPr lang="fr-FR" altLang="fr-FR" dirty="0" smtClean="0">
                <a:solidFill>
                  <a:schemeClr val="accent6"/>
                </a:solidFill>
              </a:rPr>
              <a:t>chaînes de caractères </a:t>
            </a:r>
            <a:r>
              <a:rPr lang="fr-FR" altLang="fr-FR" dirty="0" smtClean="0"/>
              <a:t>correspondant à des noms symboliques (clés)</a:t>
            </a:r>
          </a:p>
          <a:p>
            <a:pPr lvl="1"/>
            <a:r>
              <a:rPr lang="fr-FR" altLang="fr-FR" dirty="0" smtClean="0"/>
              <a:t>on parle de "</a:t>
            </a:r>
            <a:r>
              <a:rPr lang="fr-FR" altLang="fr-FR" dirty="0" smtClean="0">
                <a:solidFill>
                  <a:schemeClr val="accent6"/>
                </a:solidFill>
              </a:rPr>
              <a:t>tableaux associatifs</a:t>
            </a:r>
            <a:r>
              <a:rPr lang="fr-FR" altLang="fr-FR" dirty="0" smtClean="0"/>
              <a:t>"</a:t>
            </a:r>
          </a:p>
          <a:p>
            <a:pPr lvl="1"/>
            <a:r>
              <a:rPr lang="fr-FR" altLang="fr-FR" dirty="0" smtClean="0"/>
              <a:t>plus explicite en utilisation :</a:t>
            </a:r>
          </a:p>
          <a:p>
            <a:pPr lvl="2"/>
            <a:r>
              <a:rPr lang="fr-FR" altLang="fr-FR" dirty="0" smtClean="0"/>
              <a:t>$</a:t>
            </a:r>
            <a:r>
              <a:rPr lang="fr-FR" altLang="fr-FR" dirty="0" err="1" smtClean="0"/>
              <a:t>tpersonne</a:t>
            </a:r>
            <a:r>
              <a:rPr lang="fr-FR" altLang="fr-FR" dirty="0" smtClean="0"/>
              <a:t>[ "</a:t>
            </a:r>
            <a:r>
              <a:rPr lang="fr-FR" altLang="fr-FR" dirty="0" err="1" smtClean="0"/>
              <a:t>age</a:t>
            </a:r>
            <a:r>
              <a:rPr lang="fr-FR" altLang="fr-FR" dirty="0" smtClean="0"/>
              <a:t>" ] = 32;</a:t>
            </a:r>
            <a:br>
              <a:rPr lang="fr-FR" altLang="fr-FR" dirty="0" smtClean="0"/>
            </a:br>
            <a:r>
              <a:rPr lang="fr-FR" altLang="fr-FR" dirty="0" smtClean="0"/>
              <a:t>$</a:t>
            </a:r>
            <a:r>
              <a:rPr lang="fr-FR" altLang="fr-FR" dirty="0" err="1" smtClean="0"/>
              <a:t>tpersonne</a:t>
            </a:r>
            <a:r>
              <a:rPr lang="fr-FR" altLang="fr-FR" dirty="0" smtClean="0"/>
              <a:t>[ "nom" ] = "Dupont";</a:t>
            </a:r>
            <a:br>
              <a:rPr lang="fr-FR" altLang="fr-FR" dirty="0" smtClean="0"/>
            </a:br>
            <a:endParaRPr lang="fr-FR" altLang="fr-FR" dirty="0" smtClean="0"/>
          </a:p>
          <a:p>
            <a:pPr lvl="1">
              <a:buFont typeface="Wingdings" pitchFamily="2" charset="2"/>
              <a:buNone/>
            </a:pPr>
            <a:r>
              <a:rPr lang="fr-FR" altLang="fr-FR" dirty="0" smtClean="0"/>
              <a:t>	</a:t>
            </a:r>
            <a:r>
              <a:rPr lang="fr-FR" altLang="fr-FR" i="1" dirty="0" smtClean="0"/>
              <a:t>NB : de nombreuses données système sont disponibles sous forme de tableaux associatifs (date, variables d’environnement serveur, accès aux BDD…)</a:t>
            </a:r>
            <a:r>
              <a:rPr lang="fr-FR" altLang="fr-FR" dirty="0" smtClean="0"/>
              <a:t> </a:t>
            </a:r>
          </a:p>
          <a:p>
            <a:pPr lvl="1"/>
            <a:r>
              <a:rPr lang="fr-FR" altLang="fr-FR" dirty="0" smtClean="0"/>
              <a:t>La syntaxe (barbare) </a:t>
            </a:r>
            <a:r>
              <a:rPr lang="fr-FR" altLang="fr-FR" b="1" i="1" dirty="0" smtClean="0">
                <a:solidFill>
                  <a:schemeClr val="accent6"/>
                </a:solidFill>
              </a:rPr>
              <a:t>clé=&gt; valeur</a:t>
            </a:r>
            <a:r>
              <a:rPr lang="fr-FR" altLang="fr-FR" dirty="0" smtClean="0"/>
              <a:t> définit/obtient lune clé et la valeur associée. Une clé peut être une chaîne ou un nombre :</a:t>
            </a:r>
          </a:p>
          <a:p>
            <a:pPr lvl="2"/>
            <a:r>
              <a:rPr lang="fr-FR" altLang="fr-FR" dirty="0" smtClean="0"/>
              <a:t>$</a:t>
            </a:r>
            <a:r>
              <a:rPr lang="fr-FR" altLang="fr-FR" dirty="0" err="1" smtClean="0"/>
              <a:t>arr</a:t>
            </a:r>
            <a:r>
              <a:rPr lang="fr-FR" altLang="fr-FR" dirty="0" smtClean="0"/>
              <a:t> = </a:t>
            </a:r>
            <a:r>
              <a:rPr lang="fr-FR" altLang="fr-FR" dirty="0" err="1" smtClean="0">
                <a:solidFill>
                  <a:schemeClr val="accent6"/>
                </a:solidFill>
              </a:rPr>
              <a:t>array</a:t>
            </a:r>
            <a:r>
              <a:rPr lang="fr-FR" altLang="fr-FR" dirty="0" smtClean="0">
                <a:solidFill>
                  <a:schemeClr val="accent6"/>
                </a:solidFill>
              </a:rPr>
              <a:t>("</a:t>
            </a:r>
            <a:r>
              <a:rPr lang="fr-FR" altLang="fr-FR" dirty="0" err="1" smtClean="0">
                <a:solidFill>
                  <a:schemeClr val="accent6"/>
                </a:solidFill>
              </a:rPr>
              <a:t>foo</a:t>
            </a:r>
            <a:r>
              <a:rPr lang="fr-FR" altLang="fr-FR" dirty="0" smtClean="0">
                <a:solidFill>
                  <a:schemeClr val="accent6"/>
                </a:solidFill>
              </a:rPr>
              <a:t>" =&gt; "bar", 12 =&gt; </a:t>
            </a:r>
            <a:r>
              <a:rPr lang="fr-FR" altLang="fr-FR" dirty="0" err="1" smtClean="0">
                <a:solidFill>
                  <a:schemeClr val="accent6"/>
                </a:solidFill>
              </a:rPr>
              <a:t>true</a:t>
            </a:r>
            <a:r>
              <a:rPr lang="fr-FR" altLang="fr-FR" dirty="0" smtClean="0">
                <a:solidFill>
                  <a:schemeClr val="accent6"/>
                </a:solidFill>
              </a:rPr>
              <a:t>); </a:t>
            </a:r>
          </a:p>
          <a:p>
            <a:pPr lvl="2"/>
            <a:r>
              <a:rPr lang="fr-FR" altLang="fr-FR" dirty="0" err="1" smtClean="0">
                <a:solidFill>
                  <a:schemeClr val="accent6"/>
                </a:solidFill>
              </a:rPr>
              <a:t>foreach</a:t>
            </a:r>
            <a:r>
              <a:rPr lang="fr-FR" altLang="fr-FR" dirty="0" smtClean="0">
                <a:solidFill>
                  <a:schemeClr val="accent6"/>
                </a:solidFill>
              </a:rPr>
              <a:t>($</a:t>
            </a:r>
            <a:r>
              <a:rPr lang="fr-FR" altLang="fr-FR" dirty="0" err="1" smtClean="0">
                <a:solidFill>
                  <a:schemeClr val="accent6"/>
                </a:solidFill>
              </a:rPr>
              <a:t>arr</a:t>
            </a:r>
            <a:r>
              <a:rPr lang="fr-FR" altLang="fr-FR" dirty="0" smtClean="0">
                <a:solidFill>
                  <a:schemeClr val="accent6"/>
                </a:solidFill>
              </a:rPr>
              <a:t> as $item=&gt;$valeur) {…} </a:t>
            </a:r>
            <a:br>
              <a:rPr lang="fr-FR" altLang="fr-FR" dirty="0" smtClean="0">
                <a:solidFill>
                  <a:schemeClr val="accent6"/>
                </a:solidFill>
              </a:rPr>
            </a:br>
            <a:endParaRPr lang="fr-FR" altLang="fr-FR" dirty="0" smtClean="0">
              <a:solidFill>
                <a:schemeClr val="accent6"/>
              </a:solidFill>
            </a:endParaRPr>
          </a:p>
          <a:p>
            <a:pPr lvl="2"/>
            <a:endParaRPr lang="fr-FR" altLang="fr-FR" dirty="0" smtClean="0"/>
          </a:p>
          <a:p>
            <a:pPr lvl="1">
              <a:buFont typeface="Wingdings" pitchFamily="2" charset="2"/>
              <a:buNone/>
            </a:pPr>
            <a:endParaRPr lang="fr-FR" altLang="fr-FR" i="1" dirty="0" smtClean="0"/>
          </a:p>
        </p:txBody>
      </p:sp>
      <p:sp>
        <p:nvSpPr>
          <p:cNvPr id="2" name="Titre 1"/>
          <p:cNvSpPr>
            <a:spLocks noGrp="1"/>
          </p:cNvSpPr>
          <p:nvPr>
            <p:ph type="title"/>
          </p:nvPr>
        </p:nvSpPr>
        <p:spPr/>
        <p:txBody>
          <a:bodyPr/>
          <a:lstStyle/>
          <a:p>
            <a:r>
              <a:rPr lang="fr-FR" dirty="0" smtClean="0"/>
              <a:t>Tableaux indicés et ‘associatifs’</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12</a:t>
            </a:fld>
            <a:endParaRPr lang="fr-FR" altLang="fr-FR"/>
          </a:p>
        </p:txBody>
      </p:sp>
      <p:sp>
        <p:nvSpPr>
          <p:cNvPr id="8" name="Pensées 7"/>
          <p:cNvSpPr/>
          <p:nvPr/>
        </p:nvSpPr>
        <p:spPr bwMode="auto">
          <a:xfrm>
            <a:off x="5220072" y="2349500"/>
            <a:ext cx="3384624" cy="1439863"/>
          </a:xfrm>
          <a:prstGeom prst="cloudCallout">
            <a:avLst>
              <a:gd name="adj1" fmla="val -59167"/>
              <a:gd name="adj2" fmla="val -27761"/>
            </a:avLst>
          </a:prstGeom>
          <a:noFill/>
          <a:ln w="12700" cap="flat" cmpd="sng" algn="ctr">
            <a:solidFill>
              <a:schemeClr val="tx1"/>
            </a:solidFill>
            <a:prstDash val="solid"/>
            <a:round/>
            <a:headEnd type="none" w="sm" len="sm"/>
            <a:tailEnd type="none" w="lg" len="lg"/>
          </a:ln>
          <a:effectLst/>
        </p:spPr>
        <p:txBody>
          <a:bodyPr/>
          <a:lstStyle/>
          <a:p>
            <a:pPr>
              <a:defRPr/>
            </a:pPr>
            <a:r>
              <a:rPr lang="fr-FR" sz="1800" dirty="0">
                <a:latin typeface="+mn-lt"/>
              </a:rPr>
              <a:t>Notion fondamentale en PHP, proche des "collections" Java/C#</a:t>
            </a:r>
          </a:p>
        </p:txBody>
      </p:sp>
    </p:spTree>
    <p:extLst>
      <p:ext uri="{BB962C8B-B14F-4D97-AF65-F5344CB8AC3E}">
        <p14:creationId xmlns:p14="http://schemas.microsoft.com/office/powerpoint/2010/main" val="298190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variables ‘</a:t>
            </a:r>
            <a:r>
              <a:rPr lang="fr-FR" dirty="0" err="1" smtClean="0"/>
              <a:t>superglobales</a:t>
            </a:r>
            <a:r>
              <a:rPr lang="fr-FR" dirty="0" smtClean="0"/>
              <a:t>’ en PHP</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13</a:t>
            </a:fld>
            <a:endParaRPr lang="fr-FR" altLang="fr-FR"/>
          </a:p>
        </p:txBody>
      </p:sp>
      <p:sp>
        <p:nvSpPr>
          <p:cNvPr id="7" name="ZoneTexte 6"/>
          <p:cNvSpPr txBox="1"/>
          <p:nvPr/>
        </p:nvSpPr>
        <p:spPr>
          <a:xfrm>
            <a:off x="107504" y="1196752"/>
            <a:ext cx="8640960" cy="2569934"/>
          </a:xfrm>
          <a:prstGeom prst="rect">
            <a:avLst/>
          </a:prstGeom>
          <a:noFill/>
        </p:spPr>
        <p:txBody>
          <a:bodyPr wrap="square" rtlCol="0">
            <a:spAutoFit/>
          </a:bodyPr>
          <a:lstStyle/>
          <a:p>
            <a:pPr marL="361800" indent="-342900" eaLnBrk="0" hangingPunct="0">
              <a:lnSpc>
                <a:spcPts val="2700"/>
              </a:lnSpc>
              <a:spcBef>
                <a:spcPts val="600"/>
              </a:spcBef>
              <a:buFont typeface="Wingdings" panose="05000000000000000000" pitchFamily="2" charset="2"/>
              <a:buChar char="Ø"/>
            </a:pPr>
            <a:r>
              <a:rPr lang="fr-FR" sz="2000" b="1" dirty="0">
                <a:solidFill>
                  <a:srgbClr val="692170"/>
                </a:solidFill>
                <a:latin typeface="Tahoma" pitchFamily="34" charset="0"/>
                <a:ea typeface="ＭＳ Ｐゴシック" pitchFamily="-111" charset="-128"/>
                <a:cs typeface="Tahoma" pitchFamily="34" charset="0"/>
              </a:rPr>
              <a:t>PHP met à disposition des variables dite ‘</a:t>
            </a:r>
            <a:r>
              <a:rPr lang="fr-FR" sz="2000" b="1" dirty="0" err="1">
                <a:solidFill>
                  <a:srgbClr val="692170"/>
                </a:solidFill>
                <a:latin typeface="Tahoma" pitchFamily="34" charset="0"/>
                <a:ea typeface="ＭＳ Ｐゴシック" pitchFamily="-111" charset="-128"/>
                <a:cs typeface="Tahoma" pitchFamily="34" charset="0"/>
              </a:rPr>
              <a:t>superglobales</a:t>
            </a:r>
            <a:r>
              <a:rPr lang="fr-FR" sz="2000" b="1" dirty="0">
                <a:solidFill>
                  <a:srgbClr val="692170"/>
                </a:solidFill>
                <a:latin typeface="Tahoma" pitchFamily="34" charset="0"/>
                <a:ea typeface="ＭＳ Ｐゴシック" pitchFamily="-111" charset="-128"/>
                <a:cs typeface="Tahoma" pitchFamily="34" charset="0"/>
              </a:rPr>
              <a:t>’ accessibles et utilisables à tout moment dans tout script PHP :</a:t>
            </a:r>
          </a:p>
          <a:p>
            <a:pPr marL="742950" lvl="1" indent="-285750" eaLnBrk="0" hangingPunct="0">
              <a:spcBef>
                <a:spcPct val="20000"/>
              </a:spcBef>
              <a:buClr>
                <a:srgbClr val="692170"/>
              </a:buClr>
              <a:buFont typeface="Tahoma" pitchFamily="34" charset="0"/>
              <a:buChar char="•"/>
            </a:pPr>
            <a:r>
              <a:rPr lang="fr-FR" sz="2000" dirty="0" smtClean="0">
                <a:latin typeface="Tahoma" pitchFamily="34" charset="0"/>
                <a:ea typeface="ＭＳ Ｐゴシック" pitchFamily="-111" charset="-128"/>
                <a:cs typeface="Tahoma" pitchFamily="34" charset="0"/>
              </a:rPr>
              <a:t>nom </a:t>
            </a:r>
            <a:r>
              <a:rPr lang="fr-FR" sz="2000" dirty="0">
                <a:latin typeface="Tahoma" pitchFamily="34" charset="0"/>
                <a:ea typeface="ＭＳ Ｐゴシック" pitchFamily="-111" charset="-128"/>
                <a:cs typeface="Tahoma" pitchFamily="34" charset="0"/>
              </a:rPr>
              <a:t>en </a:t>
            </a:r>
            <a:r>
              <a:rPr lang="fr-FR" sz="2000" b="1" dirty="0">
                <a:solidFill>
                  <a:schemeClr val="accent6"/>
                </a:solidFill>
                <a:latin typeface="Tahoma" pitchFamily="34" charset="0"/>
                <a:ea typeface="ＭＳ Ｐゴシック" pitchFamily="-111" charset="-128"/>
                <a:cs typeface="Tahoma" pitchFamily="34" charset="0"/>
              </a:rPr>
              <a:t>MAJUSCULES</a:t>
            </a:r>
            <a:r>
              <a:rPr lang="fr-FR" sz="2000" dirty="0">
                <a:latin typeface="Tahoma" pitchFamily="34" charset="0"/>
                <a:ea typeface="ＭＳ Ｐゴシック" pitchFamily="-111" charset="-128"/>
                <a:cs typeface="Tahoma" pitchFamily="34" charset="0"/>
              </a:rPr>
              <a:t> précédé du signe</a:t>
            </a:r>
            <a:r>
              <a:rPr lang="fr-FR" sz="2000" b="1" dirty="0">
                <a:solidFill>
                  <a:schemeClr val="accent6"/>
                </a:solidFill>
                <a:latin typeface="Tahoma" pitchFamily="34" charset="0"/>
                <a:ea typeface="ＭＳ Ｐゴシック" pitchFamily="-111" charset="-128"/>
                <a:cs typeface="Tahoma" pitchFamily="34" charset="0"/>
              </a:rPr>
              <a:t> _</a:t>
            </a:r>
          </a:p>
          <a:p>
            <a:pPr marL="742950" lvl="1" indent="-285750" eaLnBrk="0" hangingPunct="0">
              <a:spcBef>
                <a:spcPct val="20000"/>
              </a:spcBef>
              <a:buClr>
                <a:srgbClr val="692170"/>
              </a:buClr>
              <a:buFont typeface="Tahoma" pitchFamily="34" charset="0"/>
              <a:buChar char="•"/>
            </a:pPr>
            <a:r>
              <a:rPr lang="fr-FR" sz="2000" dirty="0">
                <a:latin typeface="Tahoma" pitchFamily="34" charset="0"/>
                <a:ea typeface="ＭＳ Ｐゴシック" pitchFamily="-111" charset="-128"/>
                <a:cs typeface="Tahoma" pitchFamily="34" charset="0"/>
              </a:rPr>
              <a:t>sous forme de </a:t>
            </a:r>
            <a:r>
              <a:rPr lang="fr-FR" sz="2000" b="1" dirty="0">
                <a:solidFill>
                  <a:schemeClr val="accent6"/>
                </a:solidFill>
                <a:latin typeface="Tahoma" pitchFamily="34" charset="0"/>
                <a:ea typeface="ＭＳ Ｐゴシック" pitchFamily="-111" charset="-128"/>
                <a:cs typeface="Tahoma" pitchFamily="34" charset="0"/>
              </a:rPr>
              <a:t>tableaux associatifs</a:t>
            </a:r>
          </a:p>
          <a:p>
            <a:pPr marL="742950" lvl="1" indent="-285750" eaLnBrk="0" hangingPunct="0">
              <a:spcBef>
                <a:spcPct val="20000"/>
              </a:spcBef>
              <a:buClr>
                <a:srgbClr val="692170"/>
              </a:buClr>
              <a:buFont typeface="Tahoma" pitchFamily="34" charset="0"/>
              <a:buChar char="•"/>
            </a:pPr>
            <a:r>
              <a:rPr lang="fr-FR" sz="2000" dirty="0" smtClean="0">
                <a:latin typeface="Tahoma" pitchFamily="34" charset="0"/>
                <a:ea typeface="ＭＳ Ｐゴシック" pitchFamily="-111" charset="-128"/>
                <a:cs typeface="Tahoma" pitchFamily="34" charset="0"/>
              </a:rPr>
              <a:t>informations </a:t>
            </a:r>
            <a:r>
              <a:rPr lang="fr-FR" sz="2000" dirty="0">
                <a:latin typeface="Tahoma" pitchFamily="34" charset="0"/>
                <a:ea typeface="ＭＳ Ｐゴシック" pitchFamily="-111" charset="-128"/>
                <a:cs typeface="Tahoma" pitchFamily="34" charset="0"/>
              </a:rPr>
              <a:t>sur le serveur, le client, les données saisies en formulaire</a:t>
            </a:r>
            <a:r>
              <a:rPr lang="fr-FR" sz="2000" dirty="0" smtClean="0">
                <a:latin typeface="Tahoma" pitchFamily="34" charset="0"/>
                <a:ea typeface="ＭＳ Ｐゴシック" pitchFamily="-111" charset="-128"/>
                <a:cs typeface="Tahoma" pitchFamily="34" charset="0"/>
              </a:rPr>
              <a:t>…</a:t>
            </a:r>
          </a:p>
          <a:p>
            <a:pPr marL="742950" lvl="1" indent="-285750" eaLnBrk="0" hangingPunct="0">
              <a:spcBef>
                <a:spcPct val="20000"/>
              </a:spcBef>
              <a:buClr>
                <a:srgbClr val="692170"/>
              </a:buClr>
              <a:buFont typeface="Tahoma" pitchFamily="34" charset="0"/>
              <a:buChar char="•"/>
            </a:pPr>
            <a:r>
              <a:rPr lang="fr-FR" sz="2000" dirty="0" smtClean="0">
                <a:latin typeface="Tahoma" pitchFamily="34" charset="0"/>
                <a:ea typeface="ＭＳ Ｐゴシック" pitchFamily="-111" charset="-128"/>
                <a:cs typeface="Tahoma" pitchFamily="34" charset="0"/>
              </a:rPr>
              <a:t>$_SERVER, $_SESSION, $_GET, $_POST…</a:t>
            </a:r>
            <a:endParaRPr lang="fr-FR" sz="2000" dirty="0">
              <a:latin typeface="Tahoma" pitchFamily="34" charset="0"/>
              <a:ea typeface="ＭＳ Ｐゴシック" pitchFamily="-111" charset="-128"/>
              <a:cs typeface="Tahoma" pitchFamily="34" charset="0"/>
            </a:endParaRPr>
          </a:p>
        </p:txBody>
      </p:sp>
    </p:spTree>
    <p:extLst>
      <p:ext uri="{BB962C8B-B14F-4D97-AF65-F5344CB8AC3E}">
        <p14:creationId xmlns:p14="http://schemas.microsoft.com/office/powerpoint/2010/main" val="858524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Opérateurs d’assignation et de concaténation en PHP</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14</a:t>
            </a:fld>
            <a:endParaRPr lang="fr-FR" altLang="fr-FR"/>
          </a:p>
        </p:txBody>
      </p:sp>
      <p:sp>
        <p:nvSpPr>
          <p:cNvPr id="7" name="Rectangle 3"/>
          <p:cNvSpPr txBox="1">
            <a:spLocks noChangeArrowheads="1"/>
          </p:cNvSpPr>
          <p:nvPr/>
        </p:nvSpPr>
        <p:spPr bwMode="auto">
          <a:xfrm>
            <a:off x="107504" y="1052737"/>
            <a:ext cx="8856984" cy="5267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dirty="0" smtClean="0">
                <a:solidFill>
                  <a:schemeClr val="accent6"/>
                </a:solidFill>
              </a:rPr>
              <a:t>Assignation</a:t>
            </a:r>
            <a:r>
              <a:rPr lang="fr-FR" altLang="fr-FR" dirty="0" smtClean="0"/>
              <a:t>/affectation d’une variable : signe </a:t>
            </a:r>
            <a:r>
              <a:rPr lang="fr-FR" altLang="fr-FR" dirty="0" smtClean="0">
                <a:solidFill>
                  <a:schemeClr val="accent6"/>
                </a:solidFill>
              </a:rPr>
              <a:t>= </a:t>
            </a:r>
            <a:r>
              <a:rPr lang="fr-FR" altLang="fr-FR" dirty="0" smtClean="0"/>
              <a:t>classique</a:t>
            </a:r>
          </a:p>
          <a:p>
            <a:r>
              <a:rPr lang="fr-FR" altLang="fr-FR" dirty="0"/>
              <a:t>	</a:t>
            </a:r>
            <a:endParaRPr lang="fr-FR" altLang="fr-FR" dirty="0" smtClean="0"/>
          </a:p>
          <a:p>
            <a:pPr marL="361800" indent="-342900">
              <a:buFont typeface="Wingdings" panose="05000000000000000000" pitchFamily="2" charset="2"/>
              <a:buChar char="Ø"/>
            </a:pPr>
            <a:r>
              <a:rPr lang="fr-FR" altLang="fr-FR" dirty="0" smtClean="0"/>
              <a:t>Progression d’une variable : signes +=, -=, …</a:t>
            </a:r>
          </a:p>
          <a:p>
            <a:pPr lvl="1"/>
            <a:r>
              <a:rPr lang="fr-FR" dirty="0" smtClean="0"/>
              <a:t>$</a:t>
            </a:r>
            <a:r>
              <a:rPr lang="fr-FR" dirty="0"/>
              <a:t>compteur += 1;  </a:t>
            </a:r>
            <a:r>
              <a:rPr lang="fr-FR" dirty="0" smtClean="0"/>
              <a:t>    // </a:t>
            </a:r>
            <a:r>
              <a:rPr lang="fr-FR" dirty="0"/>
              <a:t>variable augmentée de 1</a:t>
            </a:r>
          </a:p>
          <a:p>
            <a:pPr lvl="1"/>
            <a:r>
              <a:rPr lang="fr-FR" dirty="0"/>
              <a:t>$</a:t>
            </a:r>
            <a:r>
              <a:rPr lang="fr-FR" dirty="0" err="1"/>
              <a:t>apayer</a:t>
            </a:r>
            <a:r>
              <a:rPr lang="fr-FR" dirty="0"/>
              <a:t> -= $remise; // variable diminuée de la valeur d’une autre</a:t>
            </a:r>
          </a:p>
          <a:p>
            <a:endParaRPr lang="fr-FR" altLang="fr-FR" dirty="0" smtClean="0"/>
          </a:p>
          <a:p>
            <a:pPr marL="361800" indent="-342900">
              <a:buFont typeface="Wingdings" panose="05000000000000000000" pitchFamily="2" charset="2"/>
              <a:buChar char="Ø"/>
            </a:pPr>
            <a:r>
              <a:rPr lang="fr-FR" altLang="fr-FR" dirty="0"/>
              <a:t>O</a:t>
            </a:r>
            <a:r>
              <a:rPr lang="fr-FR" altLang="fr-FR" dirty="0" smtClean="0"/>
              <a:t>pérateur de </a:t>
            </a:r>
            <a:r>
              <a:rPr lang="fr-FR" altLang="fr-FR" dirty="0" smtClean="0">
                <a:solidFill>
                  <a:schemeClr val="accent6"/>
                </a:solidFill>
              </a:rPr>
              <a:t>concaténation</a:t>
            </a:r>
            <a:r>
              <a:rPr lang="fr-FR" altLang="fr-FR" dirty="0" smtClean="0"/>
              <a:t> ("</a:t>
            </a:r>
            <a:r>
              <a:rPr lang="fr-FR" altLang="fr-FR" dirty="0" smtClean="0">
                <a:solidFill>
                  <a:schemeClr val="accent6"/>
                </a:solidFill>
              </a:rPr>
              <a:t>.</a:t>
            </a:r>
            <a:r>
              <a:rPr lang="fr-FR" altLang="fr-FR" dirty="0" smtClean="0"/>
              <a:t>" </a:t>
            </a:r>
            <a:r>
              <a:rPr lang="fr-FR" altLang="fr-FR" sz="1800" dirty="0" smtClean="0"/>
              <a:t>et non  "+"</a:t>
            </a:r>
            <a:r>
              <a:rPr lang="fr-FR" altLang="fr-FR" dirty="0" smtClean="0"/>
              <a:t>).</a:t>
            </a:r>
          </a:p>
          <a:p>
            <a:pPr lvl="1"/>
            <a:r>
              <a:rPr lang="fr-FR" altLang="fr-FR" dirty="0" smtClean="0"/>
              <a:t>$a = 'Coucou';</a:t>
            </a:r>
          </a:p>
          <a:p>
            <a:pPr lvl="1"/>
            <a:r>
              <a:rPr lang="fr-FR" altLang="fr-FR" dirty="0" smtClean="0"/>
              <a:t>$b = $a </a:t>
            </a:r>
            <a:r>
              <a:rPr lang="fr-FR" altLang="fr-FR" b="1" dirty="0" smtClean="0">
                <a:solidFill>
                  <a:schemeClr val="accent6"/>
                </a:solidFill>
              </a:rPr>
              <a:t>.</a:t>
            </a:r>
            <a:r>
              <a:rPr lang="fr-FR" altLang="fr-FR" dirty="0" smtClean="0"/>
              <a:t> 'et </a:t>
            </a:r>
            <a:r>
              <a:rPr lang="fr-FR" altLang="fr-FR" dirty="0" err="1" smtClean="0"/>
              <a:t>recoucou</a:t>
            </a:r>
            <a:r>
              <a:rPr lang="fr-FR" altLang="fr-FR" dirty="0" smtClean="0"/>
              <a:t>!'; // Maintenant $b vaut "Coucou et </a:t>
            </a:r>
            <a:r>
              <a:rPr lang="fr-FR" altLang="fr-FR" dirty="0" err="1" smtClean="0"/>
              <a:t>recoucou</a:t>
            </a:r>
            <a:r>
              <a:rPr lang="fr-FR" altLang="fr-FR" dirty="0" smtClean="0"/>
              <a:t>!"</a:t>
            </a:r>
          </a:p>
          <a:p>
            <a:pPr lvl="1"/>
            <a:endParaRPr lang="fr-FR" altLang="fr-FR" dirty="0" smtClean="0"/>
          </a:p>
          <a:p>
            <a:endParaRPr lang="fr-FR" altLang="fr-FR" dirty="0" smtClean="0"/>
          </a:p>
        </p:txBody>
      </p:sp>
    </p:spTree>
    <p:extLst>
      <p:ext uri="{BB962C8B-B14F-4D97-AF65-F5344CB8AC3E}">
        <p14:creationId xmlns:p14="http://schemas.microsoft.com/office/powerpoint/2010/main" val="67449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12" y="1"/>
            <a:ext cx="8373412" cy="785795"/>
          </a:xfrm>
        </p:spPr>
        <p:txBody>
          <a:bodyPr>
            <a:normAutofit fontScale="90000"/>
          </a:bodyPr>
          <a:lstStyle/>
          <a:p>
            <a:r>
              <a:rPr lang="fr-FR" dirty="0" smtClean="0"/>
              <a:t>Les opérateurs arithmétiques et de comparaison en PHP</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15</a:t>
            </a:fld>
            <a:endParaRPr lang="fr-FR" altLang="fr-FR"/>
          </a:p>
        </p:txBody>
      </p:sp>
      <p:sp>
        <p:nvSpPr>
          <p:cNvPr id="7" name="Rectangle 3"/>
          <p:cNvSpPr txBox="1">
            <a:spLocks noChangeArrowheads="1"/>
          </p:cNvSpPr>
          <p:nvPr/>
        </p:nvSpPr>
        <p:spPr bwMode="auto">
          <a:xfrm>
            <a:off x="179512" y="980729"/>
            <a:ext cx="8784976" cy="53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dirty="0" smtClean="0"/>
              <a:t>Opérateurs </a:t>
            </a:r>
            <a:r>
              <a:rPr lang="fr-FR" altLang="fr-FR" dirty="0" smtClean="0">
                <a:solidFill>
                  <a:schemeClr val="accent6"/>
                </a:solidFill>
              </a:rPr>
              <a:t>arithm</a:t>
            </a:r>
            <a:r>
              <a:rPr lang="fr-FR" altLang="fr-FR" dirty="0">
                <a:solidFill>
                  <a:schemeClr val="accent6"/>
                </a:solidFill>
              </a:rPr>
              <a:t>é</a:t>
            </a:r>
            <a:r>
              <a:rPr lang="fr-FR" altLang="fr-FR" dirty="0" smtClean="0">
                <a:solidFill>
                  <a:schemeClr val="accent6"/>
                </a:solidFill>
              </a:rPr>
              <a:t>tiques</a:t>
            </a:r>
            <a:r>
              <a:rPr lang="fr-FR" altLang="fr-FR" dirty="0" smtClean="0"/>
              <a:t> classiques</a:t>
            </a:r>
          </a:p>
          <a:p>
            <a:pPr lvl="1"/>
            <a:r>
              <a:rPr lang="fr-FR" altLang="fr-FR" dirty="0" smtClean="0"/>
              <a:t>Addition		</a:t>
            </a:r>
            <a:r>
              <a:rPr lang="fr-FR" altLang="fr-FR" dirty="0" smtClean="0">
                <a:solidFill>
                  <a:schemeClr val="accent6"/>
                </a:solidFill>
              </a:rPr>
              <a:t>$a + $b  </a:t>
            </a:r>
            <a:r>
              <a:rPr lang="fr-FR" altLang="fr-FR" dirty="0" smtClean="0"/>
              <a:t>Somme des valeurs de $a et $b	</a:t>
            </a:r>
          </a:p>
          <a:p>
            <a:pPr lvl="1"/>
            <a:r>
              <a:rPr lang="fr-FR" altLang="fr-FR" dirty="0" smtClean="0"/>
              <a:t>Soustraction	</a:t>
            </a:r>
            <a:r>
              <a:rPr lang="fr-FR" altLang="fr-FR" dirty="0" smtClean="0">
                <a:solidFill>
                  <a:schemeClr val="accent6"/>
                </a:solidFill>
              </a:rPr>
              <a:t>$a - $b   </a:t>
            </a:r>
            <a:r>
              <a:rPr lang="fr-FR" altLang="fr-FR" dirty="0" smtClean="0"/>
              <a:t>Reste de la soustraction de $b sur $a	</a:t>
            </a:r>
          </a:p>
          <a:p>
            <a:pPr lvl="1"/>
            <a:r>
              <a:rPr lang="fr-FR" altLang="fr-FR" dirty="0" smtClean="0"/>
              <a:t>Multiplication</a:t>
            </a:r>
            <a:r>
              <a:rPr lang="fr-FR" altLang="fr-FR" dirty="0" smtClean="0">
                <a:solidFill>
                  <a:schemeClr val="accent6"/>
                </a:solidFill>
              </a:rPr>
              <a:t>	$a * $b  </a:t>
            </a:r>
            <a:r>
              <a:rPr lang="fr-FR" altLang="fr-FR" dirty="0" smtClean="0"/>
              <a:t>Produit de $a et $b	</a:t>
            </a:r>
          </a:p>
          <a:p>
            <a:pPr lvl="1"/>
            <a:r>
              <a:rPr lang="fr-FR" altLang="fr-FR" dirty="0" smtClean="0"/>
              <a:t>Division		</a:t>
            </a:r>
            <a:r>
              <a:rPr lang="fr-FR" altLang="fr-FR" dirty="0" smtClean="0">
                <a:solidFill>
                  <a:schemeClr val="accent6"/>
                </a:solidFill>
              </a:rPr>
              <a:t>$a / $b   </a:t>
            </a:r>
            <a:r>
              <a:rPr lang="fr-FR" altLang="fr-FR" dirty="0" smtClean="0"/>
              <a:t>Dividende de $a par $b	</a:t>
            </a:r>
          </a:p>
          <a:p>
            <a:pPr lvl="1"/>
            <a:r>
              <a:rPr lang="fr-FR" altLang="fr-FR" dirty="0" smtClean="0"/>
              <a:t>Modulo		</a:t>
            </a:r>
            <a:r>
              <a:rPr lang="fr-FR" altLang="fr-FR" dirty="0" smtClean="0">
                <a:solidFill>
                  <a:schemeClr val="accent6"/>
                </a:solidFill>
              </a:rPr>
              <a:t>$a % $b </a:t>
            </a:r>
            <a:r>
              <a:rPr lang="fr-FR" altLang="fr-FR" dirty="0" smtClean="0"/>
              <a:t>Reste de la division de $a par $b</a:t>
            </a:r>
            <a:br>
              <a:rPr lang="fr-FR" altLang="fr-FR" dirty="0" smtClean="0"/>
            </a:br>
            <a:endParaRPr lang="fr-FR" altLang="fr-FR" dirty="0" smtClean="0"/>
          </a:p>
          <a:p>
            <a:pPr marL="361800" indent="-342900">
              <a:buFont typeface="Wingdings" panose="05000000000000000000" pitchFamily="2" charset="2"/>
              <a:buChar char="Ø"/>
            </a:pPr>
            <a:r>
              <a:rPr lang="fr-FR" altLang="fr-FR" dirty="0"/>
              <a:t>O</a:t>
            </a:r>
            <a:r>
              <a:rPr lang="fr-FR" altLang="fr-FR" dirty="0" smtClean="0"/>
              <a:t>pérateurs </a:t>
            </a:r>
            <a:r>
              <a:rPr lang="fr-FR" altLang="fr-FR" dirty="0" smtClean="0">
                <a:solidFill>
                  <a:schemeClr val="accent6"/>
                </a:solidFill>
              </a:rPr>
              <a:t>d'incrémentation</a:t>
            </a:r>
            <a:r>
              <a:rPr lang="fr-FR" altLang="fr-FR" dirty="0" smtClean="0"/>
              <a:t> (comme C#, Java, JavaScript)</a:t>
            </a:r>
          </a:p>
          <a:p>
            <a:pPr lvl="1"/>
            <a:r>
              <a:rPr lang="fr-FR" altLang="fr-FR" dirty="0"/>
              <a:t>	</a:t>
            </a:r>
            <a:r>
              <a:rPr lang="fr-FR" altLang="fr-FR" dirty="0" smtClean="0">
                <a:solidFill>
                  <a:schemeClr val="accent6"/>
                </a:solidFill>
              </a:rPr>
              <a:t>++</a:t>
            </a:r>
            <a:r>
              <a:rPr lang="fr-FR" altLang="fr-FR" dirty="0" smtClean="0"/>
              <a:t>		$a++   augmente </a:t>
            </a:r>
            <a:r>
              <a:rPr lang="fr-FR" altLang="fr-FR" dirty="0"/>
              <a:t>de 1 </a:t>
            </a:r>
            <a:r>
              <a:rPr lang="fr-FR" altLang="fr-FR" dirty="0" smtClean="0"/>
              <a:t>la valeur de $a</a:t>
            </a:r>
          </a:p>
          <a:p>
            <a:pPr lvl="1"/>
            <a:r>
              <a:rPr lang="fr-FR" altLang="fr-FR" dirty="0"/>
              <a:t>	</a:t>
            </a:r>
            <a:r>
              <a:rPr lang="fr-FR" altLang="fr-FR" dirty="0" smtClean="0">
                <a:solidFill>
                  <a:schemeClr val="accent6"/>
                </a:solidFill>
              </a:rPr>
              <a:t>--</a:t>
            </a:r>
            <a:r>
              <a:rPr lang="fr-FR" altLang="fr-FR" dirty="0" smtClean="0"/>
              <a:t>		$a--      diminue </a:t>
            </a:r>
            <a:r>
              <a:rPr lang="fr-FR" altLang="fr-FR" dirty="0"/>
              <a:t>de 1 la valeur de $</a:t>
            </a:r>
            <a:r>
              <a:rPr lang="fr-FR" altLang="fr-FR" dirty="0" smtClean="0"/>
              <a:t>a</a:t>
            </a:r>
          </a:p>
          <a:p>
            <a:endParaRPr lang="fr-FR" altLang="fr-FR" dirty="0"/>
          </a:p>
          <a:p>
            <a:r>
              <a:rPr lang="fr-FR" altLang="fr-FR" dirty="0" smtClean="0"/>
              <a:t>Opérateurs de </a:t>
            </a:r>
            <a:r>
              <a:rPr lang="fr-FR" altLang="fr-FR" dirty="0" smtClean="0">
                <a:solidFill>
                  <a:schemeClr val="accent6"/>
                </a:solidFill>
              </a:rPr>
              <a:t>comparaison</a:t>
            </a:r>
            <a:r>
              <a:rPr lang="fr-FR" altLang="fr-FR" dirty="0" smtClean="0"/>
              <a:t> (</a:t>
            </a:r>
            <a:r>
              <a:rPr lang="fr-FR" altLang="fr-FR" dirty="0"/>
              <a:t>comme C#, Java, JavaScript)</a:t>
            </a:r>
          </a:p>
          <a:p>
            <a:pPr lvl="1"/>
            <a:r>
              <a:rPr lang="fr-FR" altLang="fr-FR" dirty="0" smtClean="0">
                <a:solidFill>
                  <a:schemeClr val="accent6"/>
                </a:solidFill>
              </a:rPr>
              <a:t>&gt;   &lt;   &gt;=   &lt;=   ==   !=</a:t>
            </a:r>
            <a:endParaRPr lang="fr-FR" altLang="fr-FR" dirty="0">
              <a:solidFill>
                <a:schemeClr val="accent6"/>
              </a:solidFill>
            </a:endParaRPr>
          </a:p>
          <a:p>
            <a:endParaRPr lang="fr-FR" altLang="fr-FR" dirty="0" smtClean="0"/>
          </a:p>
          <a:p>
            <a:endParaRPr lang="fr-FR" altLang="fr-FR" dirty="0" smtClean="0"/>
          </a:p>
        </p:txBody>
      </p:sp>
    </p:spTree>
    <p:extLst>
      <p:ext uri="{BB962C8B-B14F-4D97-AF65-F5344CB8AC3E}">
        <p14:creationId xmlns:p14="http://schemas.microsoft.com/office/powerpoint/2010/main" val="2235495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opérateurs logiques en PHP</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16</a:t>
            </a:fld>
            <a:endParaRPr lang="fr-FR" altLang="fr-FR"/>
          </a:p>
        </p:txBody>
      </p:sp>
      <p:sp>
        <p:nvSpPr>
          <p:cNvPr id="8" name="Rectangle 3"/>
          <p:cNvSpPr txBox="1">
            <a:spLocks noChangeArrowheads="1"/>
          </p:cNvSpPr>
          <p:nvPr/>
        </p:nvSpPr>
        <p:spPr bwMode="auto">
          <a:xfrm>
            <a:off x="179512" y="1052736"/>
            <a:ext cx="8640960"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altLang="fr-FR" sz="1800" dirty="0" smtClean="0"/>
              <a:t>$a </a:t>
            </a:r>
            <a:r>
              <a:rPr lang="fr-FR" altLang="fr-FR" sz="1800" dirty="0" smtClean="0">
                <a:solidFill>
                  <a:schemeClr val="accent6"/>
                </a:solidFill>
              </a:rPr>
              <a:t>and</a:t>
            </a:r>
            <a:r>
              <a:rPr lang="fr-FR" altLang="fr-FR" sz="1800" dirty="0" smtClean="0"/>
              <a:t> $b	ET			Vrai si $a ET $b sont vrais	</a:t>
            </a:r>
          </a:p>
          <a:p>
            <a:r>
              <a:rPr lang="fr-FR" altLang="fr-FR" sz="1800" dirty="0" smtClean="0"/>
              <a:t>$a </a:t>
            </a:r>
            <a:r>
              <a:rPr lang="fr-FR" altLang="fr-FR" sz="1800" dirty="0" smtClean="0">
                <a:solidFill>
                  <a:schemeClr val="accent6"/>
                </a:solidFill>
              </a:rPr>
              <a:t>or</a:t>
            </a:r>
            <a:r>
              <a:rPr lang="fr-FR" altLang="fr-FR" sz="1800" dirty="0" smtClean="0"/>
              <a:t> $b	OU			Vrai si $a OU $b est vrai	</a:t>
            </a:r>
          </a:p>
          <a:p>
            <a:r>
              <a:rPr lang="fr-FR" altLang="fr-FR" sz="1800" dirty="0" smtClean="0"/>
              <a:t>$a </a:t>
            </a:r>
            <a:r>
              <a:rPr lang="fr-FR" altLang="fr-FR" sz="1800" dirty="0" err="1" smtClean="0">
                <a:solidFill>
                  <a:schemeClr val="accent6"/>
                </a:solidFill>
              </a:rPr>
              <a:t>xor</a:t>
            </a:r>
            <a:r>
              <a:rPr lang="fr-FR" altLang="fr-FR" sz="1800" dirty="0" smtClean="0"/>
              <a:t> $b	OU exclusif		Vrai si $a OU BIEN $b est vrai, </a:t>
            </a:r>
          </a:p>
          <a:p>
            <a:r>
              <a:rPr lang="fr-FR" altLang="fr-FR" sz="1800" dirty="0" smtClean="0">
                <a:solidFill>
                  <a:schemeClr val="accent6"/>
                </a:solidFill>
              </a:rPr>
              <a:t>!</a:t>
            </a:r>
            <a:r>
              <a:rPr lang="fr-FR" altLang="fr-FR" sz="1800" dirty="0" smtClean="0"/>
              <a:t> $a		NON			Vrai si $a est faux</a:t>
            </a:r>
          </a:p>
          <a:p>
            <a:pPr>
              <a:buFont typeface="Wingdings" pitchFamily="2" charset="2"/>
              <a:buNone/>
            </a:pPr>
            <a:r>
              <a:rPr lang="fr-FR" altLang="fr-FR" sz="1800" dirty="0" smtClean="0"/>
              <a:t>	</a:t>
            </a:r>
          </a:p>
          <a:p>
            <a:r>
              <a:rPr lang="fr-FR" altLang="fr-FR" sz="1800" dirty="0" smtClean="0"/>
              <a:t>$a </a:t>
            </a:r>
            <a:r>
              <a:rPr lang="fr-FR" altLang="fr-FR" sz="1800" dirty="0" smtClean="0">
                <a:solidFill>
                  <a:schemeClr val="accent6"/>
                </a:solidFill>
              </a:rPr>
              <a:t>&amp;&amp;</a:t>
            </a:r>
            <a:r>
              <a:rPr lang="fr-FR" altLang="fr-FR" sz="1800" dirty="0" smtClean="0"/>
              <a:t> $b	ET			Vrai si $a ET $b sont vrais	</a:t>
            </a:r>
          </a:p>
          <a:p>
            <a:r>
              <a:rPr lang="fr-FR" altLang="fr-FR" sz="1800" dirty="0" smtClean="0"/>
              <a:t>$a </a:t>
            </a:r>
            <a:r>
              <a:rPr lang="fr-FR" altLang="fr-FR" sz="1800" dirty="0" smtClean="0">
                <a:solidFill>
                  <a:schemeClr val="accent6"/>
                </a:solidFill>
              </a:rPr>
              <a:t>||</a:t>
            </a:r>
            <a:r>
              <a:rPr lang="fr-FR" altLang="fr-FR" sz="1800" dirty="0" smtClean="0"/>
              <a:t> $b	OU			Vrai si $a OU $b est vrai</a:t>
            </a:r>
            <a:r>
              <a:rPr lang="fr-FR" altLang="fr-FR" dirty="0" smtClean="0"/>
              <a:t>	</a:t>
            </a:r>
          </a:p>
          <a:p>
            <a:endParaRPr lang="fr-FR" altLang="fr-FR" dirty="0" smtClean="0"/>
          </a:p>
        </p:txBody>
      </p:sp>
    </p:spTree>
    <p:extLst>
      <p:ext uri="{BB962C8B-B14F-4D97-AF65-F5344CB8AC3E}">
        <p14:creationId xmlns:p14="http://schemas.microsoft.com/office/powerpoint/2010/main" val="3080316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Générer un message HTML/CSS/JavaScript</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17</a:t>
            </a:fld>
            <a:endParaRPr lang="fr-FR" altLang="fr-FR"/>
          </a:p>
        </p:txBody>
      </p:sp>
      <p:sp>
        <p:nvSpPr>
          <p:cNvPr id="7" name="Rectangle 3"/>
          <p:cNvSpPr txBox="1">
            <a:spLocks noChangeArrowheads="1"/>
          </p:cNvSpPr>
          <p:nvPr/>
        </p:nvSpPr>
        <p:spPr bwMode="auto">
          <a:xfrm>
            <a:off x="179512" y="942976"/>
            <a:ext cx="8610600" cy="1636712"/>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dirty="0" smtClean="0"/>
              <a:t>Instruction </a:t>
            </a:r>
            <a:r>
              <a:rPr lang="fr-FR" altLang="fr-FR" dirty="0" err="1" smtClean="0">
                <a:solidFill>
                  <a:schemeClr val="accent6"/>
                </a:solidFill>
              </a:rPr>
              <a:t>echo</a:t>
            </a:r>
            <a:endParaRPr lang="fr-FR" altLang="fr-FR" dirty="0" smtClean="0">
              <a:solidFill>
                <a:schemeClr val="accent6"/>
              </a:solidFill>
            </a:endParaRPr>
          </a:p>
          <a:p>
            <a:pPr lvl="1">
              <a:buFont typeface="Wingdings" pitchFamily="2" charset="2"/>
              <a:buNone/>
            </a:pPr>
            <a:r>
              <a:rPr lang="fr-FR" altLang="fr-FR" dirty="0" err="1" smtClean="0"/>
              <a:t>echo</a:t>
            </a:r>
            <a:r>
              <a:rPr lang="fr-FR" altLang="fr-FR" dirty="0" smtClean="0"/>
              <a:t> 'Bonjour tout le monde ! &lt;</a:t>
            </a:r>
            <a:r>
              <a:rPr lang="fr-FR" altLang="fr-FR" dirty="0" err="1" smtClean="0"/>
              <a:t>br</a:t>
            </a:r>
            <a:r>
              <a:rPr lang="fr-FR" altLang="fr-FR" dirty="0" smtClean="0"/>
              <a:t> /&gt;';</a:t>
            </a:r>
          </a:p>
          <a:p>
            <a:pPr marL="361800" indent="-342900">
              <a:buFont typeface="Wingdings" panose="05000000000000000000" pitchFamily="2" charset="2"/>
              <a:buChar char="Ø"/>
            </a:pPr>
            <a:r>
              <a:rPr lang="fr-FR" altLang="fr-FR" dirty="0"/>
              <a:t>F</a:t>
            </a:r>
            <a:r>
              <a:rPr lang="fr-FR" altLang="fr-FR" dirty="0" smtClean="0"/>
              <a:t>onction </a:t>
            </a:r>
            <a:r>
              <a:rPr lang="fr-FR" altLang="fr-FR" dirty="0" err="1" smtClean="0">
                <a:solidFill>
                  <a:schemeClr val="accent6"/>
                </a:solidFill>
              </a:rPr>
              <a:t>print</a:t>
            </a:r>
            <a:endParaRPr lang="fr-FR" altLang="fr-FR" dirty="0" smtClean="0">
              <a:solidFill>
                <a:schemeClr val="accent6"/>
              </a:solidFill>
            </a:endParaRPr>
          </a:p>
          <a:p>
            <a:pPr lvl="1">
              <a:buFont typeface="Wingdings" pitchFamily="2" charset="2"/>
              <a:buNone/>
            </a:pPr>
            <a:r>
              <a:rPr lang="fr-FR" altLang="fr-FR" dirty="0" err="1" smtClean="0"/>
              <a:t>print</a:t>
            </a:r>
            <a:r>
              <a:rPr lang="fr-FR" altLang="fr-FR" dirty="0" smtClean="0"/>
              <a:t> ('Bonjour tout le monde ! &lt;</a:t>
            </a:r>
            <a:r>
              <a:rPr lang="fr-FR" altLang="fr-FR" dirty="0" err="1" smtClean="0"/>
              <a:t>br</a:t>
            </a:r>
            <a:r>
              <a:rPr lang="fr-FR" altLang="fr-FR" dirty="0" smtClean="0"/>
              <a:t> /&gt;');</a:t>
            </a:r>
            <a:br>
              <a:rPr lang="fr-FR" altLang="fr-FR" dirty="0" smtClean="0"/>
            </a:br>
            <a:endParaRPr lang="fr-FR" altLang="fr-FR" dirty="0" smtClean="0"/>
          </a:p>
        </p:txBody>
      </p:sp>
      <p:sp>
        <p:nvSpPr>
          <p:cNvPr id="8" name="ZoneTexte 7"/>
          <p:cNvSpPr txBox="1"/>
          <p:nvPr/>
        </p:nvSpPr>
        <p:spPr>
          <a:xfrm>
            <a:off x="229607" y="2668278"/>
            <a:ext cx="7848600" cy="3485570"/>
          </a:xfrm>
          <a:prstGeom prst="rect">
            <a:avLst/>
          </a:prstGeom>
          <a:noFill/>
        </p:spPr>
        <p:txBody>
          <a:bodyPr>
            <a:spAutoFit/>
          </a:bodyPr>
          <a:lstStyle/>
          <a:p>
            <a:pPr marL="361800" indent="-342900" defTabSz="762000" eaLnBrk="0" hangingPunct="0">
              <a:lnSpc>
                <a:spcPts val="2700"/>
              </a:lnSpc>
              <a:spcBef>
                <a:spcPts val="600"/>
              </a:spcBef>
              <a:buSzPct val="100000"/>
              <a:buFont typeface="Wingdings" panose="05000000000000000000" pitchFamily="2" charset="2"/>
              <a:buChar char="Ø"/>
              <a:defRPr/>
            </a:pPr>
            <a:r>
              <a:rPr lang="fr-FR" sz="2000" b="1" dirty="0" smtClean="0">
                <a:solidFill>
                  <a:srgbClr val="692170"/>
                </a:solidFill>
                <a:latin typeface="Tahoma" pitchFamily="34" charset="0"/>
                <a:ea typeface="ＭＳ Ｐゴシック" pitchFamily="-111" charset="-128"/>
                <a:cs typeface="Tahoma" pitchFamily="34" charset="0"/>
              </a:rPr>
              <a:t>Imbrication </a:t>
            </a:r>
            <a:r>
              <a:rPr lang="fr-FR" sz="2000" b="1" dirty="0">
                <a:solidFill>
                  <a:srgbClr val="692170"/>
                </a:solidFill>
                <a:latin typeface="Tahoma" pitchFamily="34" charset="0"/>
                <a:ea typeface="ＭＳ Ｐゴシック" pitchFamily="-111" charset="-128"/>
                <a:cs typeface="Tahoma" pitchFamily="34" charset="0"/>
              </a:rPr>
              <a:t>PHP/HTML, que vaut-il mieux ??</a:t>
            </a:r>
          </a:p>
          <a:p>
            <a:pPr marL="685800" lvl="1" indent="-228600" defTabSz="762000">
              <a:lnSpc>
                <a:spcPct val="90000"/>
              </a:lnSpc>
              <a:spcBef>
                <a:spcPct val="30000"/>
              </a:spcBef>
              <a:buSzPct val="100000"/>
              <a:buFont typeface="Wingdings" pitchFamily="2" charset="2"/>
              <a:buChar char="F"/>
              <a:defRPr/>
            </a:pPr>
            <a:r>
              <a:rPr lang="fr-FR" sz="1800" dirty="0">
                <a:latin typeface="+mn-lt"/>
              </a:rPr>
              <a:t> "Tout PHP" ?</a:t>
            </a:r>
          </a:p>
          <a:p>
            <a:pPr marL="1071563" lvl="1">
              <a:buFont typeface="Wingdings" pitchFamily="2" charset="2"/>
              <a:buNone/>
              <a:defRPr/>
            </a:pPr>
            <a:r>
              <a:rPr lang="fr-FR" sz="1800" dirty="0">
                <a:solidFill>
                  <a:schemeClr val="accent6"/>
                </a:solidFill>
                <a:latin typeface="+mn-lt"/>
              </a:rPr>
              <a:t>&lt;?</a:t>
            </a:r>
            <a:r>
              <a:rPr lang="fr-FR" sz="1800" dirty="0" err="1">
                <a:solidFill>
                  <a:schemeClr val="accent6"/>
                </a:solidFill>
                <a:latin typeface="+mn-lt"/>
              </a:rPr>
              <a:t>php</a:t>
            </a:r>
            <a:r>
              <a:rPr lang="fr-FR" sz="1800" dirty="0">
                <a:solidFill>
                  <a:schemeClr val="accent6"/>
                </a:solidFill>
                <a:latin typeface="+mn-lt"/>
              </a:rPr>
              <a:t> </a:t>
            </a:r>
            <a:r>
              <a:rPr lang="fr-FR" sz="1800" dirty="0">
                <a:latin typeface="+mn-lt"/>
              </a:rPr>
              <a:t>$Visites++; </a:t>
            </a:r>
          </a:p>
          <a:p>
            <a:pPr marL="1071563" lvl="1">
              <a:buFont typeface="Wingdings" pitchFamily="2" charset="2"/>
              <a:buNone/>
              <a:defRPr/>
            </a:pPr>
            <a:r>
              <a:rPr lang="fr-FR" sz="1800" dirty="0">
                <a:latin typeface="+mn-lt"/>
              </a:rPr>
              <a:t>$</a:t>
            </a:r>
            <a:r>
              <a:rPr lang="fr-FR" sz="1800" dirty="0" err="1">
                <a:latin typeface="+mn-lt"/>
              </a:rPr>
              <a:t>str</a:t>
            </a:r>
            <a:r>
              <a:rPr lang="fr-FR" sz="1800" dirty="0">
                <a:latin typeface="+mn-lt"/>
              </a:rPr>
              <a:t>= ‘ &lt;h3&gt;Le serveur renvoie un cookie de valeur : &lt;</a:t>
            </a:r>
            <a:r>
              <a:rPr lang="fr-FR" sz="1800" dirty="0" err="1">
                <a:latin typeface="+mn-lt"/>
              </a:rPr>
              <a:t>br</a:t>
            </a:r>
            <a:r>
              <a:rPr lang="fr-FR" sz="1800" dirty="0">
                <a:latin typeface="+mn-lt"/>
              </a:rPr>
              <a:t> /&gt;’ . $Visites . ’&lt;/h3&gt;’; </a:t>
            </a:r>
          </a:p>
          <a:p>
            <a:pPr marL="1071563" lvl="1">
              <a:buFont typeface="Wingdings" pitchFamily="2" charset="2"/>
              <a:buNone/>
              <a:defRPr/>
            </a:pPr>
            <a:r>
              <a:rPr lang="fr-FR" sz="1800" dirty="0" err="1">
                <a:latin typeface="+mn-lt"/>
              </a:rPr>
              <a:t>echo</a:t>
            </a:r>
            <a:r>
              <a:rPr lang="fr-FR" sz="1800" dirty="0">
                <a:latin typeface="+mn-lt"/>
              </a:rPr>
              <a:t> $</a:t>
            </a:r>
            <a:r>
              <a:rPr lang="fr-FR" sz="1800" dirty="0" err="1">
                <a:latin typeface="+mn-lt"/>
              </a:rPr>
              <a:t>str</a:t>
            </a:r>
            <a:r>
              <a:rPr lang="fr-FR" sz="1800" dirty="0">
                <a:latin typeface="+mn-lt"/>
              </a:rPr>
              <a:t>; </a:t>
            </a:r>
            <a:r>
              <a:rPr lang="fr-FR" sz="1800" dirty="0">
                <a:solidFill>
                  <a:schemeClr val="accent6"/>
                </a:solidFill>
                <a:latin typeface="+mn-lt"/>
              </a:rPr>
              <a:t>?&gt;</a:t>
            </a:r>
            <a:r>
              <a:rPr lang="fr-FR" sz="1800" dirty="0">
                <a:solidFill>
                  <a:schemeClr val="accent1"/>
                </a:solidFill>
                <a:latin typeface="+mn-lt"/>
              </a:rPr>
              <a:t>.</a:t>
            </a:r>
          </a:p>
          <a:p>
            <a:pPr marL="685800" lvl="1" indent="-228600" defTabSz="762000">
              <a:lnSpc>
                <a:spcPct val="90000"/>
              </a:lnSpc>
              <a:spcBef>
                <a:spcPct val="30000"/>
              </a:spcBef>
              <a:buSzPct val="100000"/>
              <a:buFont typeface="Wingdings" pitchFamily="2" charset="2"/>
              <a:buChar char="F"/>
              <a:defRPr/>
            </a:pPr>
            <a:r>
              <a:rPr lang="fr-FR" sz="1800" dirty="0">
                <a:latin typeface="+mn-lt"/>
              </a:rPr>
              <a:t> "Mixte PHP / HTML" ?</a:t>
            </a:r>
          </a:p>
          <a:p>
            <a:pPr marL="1071563" lvl="1" indent="-228600" defTabSz="762000">
              <a:lnSpc>
                <a:spcPct val="90000"/>
              </a:lnSpc>
              <a:spcBef>
                <a:spcPct val="30000"/>
              </a:spcBef>
              <a:buSzPct val="100000"/>
              <a:defRPr/>
            </a:pPr>
            <a:r>
              <a:rPr lang="fr-FR" sz="1800" dirty="0">
                <a:solidFill>
                  <a:schemeClr val="accent6"/>
                </a:solidFill>
                <a:latin typeface="+mn-lt"/>
              </a:rPr>
              <a:t>&lt;?</a:t>
            </a:r>
            <a:r>
              <a:rPr lang="fr-FR" sz="1800" dirty="0" err="1">
                <a:solidFill>
                  <a:schemeClr val="accent6"/>
                </a:solidFill>
                <a:latin typeface="+mn-lt"/>
              </a:rPr>
              <a:t>php</a:t>
            </a:r>
            <a:r>
              <a:rPr lang="fr-FR" sz="1800" dirty="0">
                <a:solidFill>
                  <a:schemeClr val="accent6"/>
                </a:solidFill>
                <a:latin typeface="+mn-lt"/>
              </a:rPr>
              <a:t> </a:t>
            </a:r>
            <a:r>
              <a:rPr lang="fr-FR" sz="1800" dirty="0">
                <a:latin typeface="+mn-lt"/>
              </a:rPr>
              <a:t>$Visites++; </a:t>
            </a:r>
            <a:r>
              <a:rPr lang="fr-FR" sz="1800" dirty="0">
                <a:solidFill>
                  <a:schemeClr val="accent6"/>
                </a:solidFill>
                <a:latin typeface="+mn-lt"/>
              </a:rPr>
              <a:t>?&gt;</a:t>
            </a:r>
          </a:p>
          <a:p>
            <a:pPr marL="1071563" lvl="1" indent="-228600" defTabSz="762000">
              <a:lnSpc>
                <a:spcPct val="90000"/>
              </a:lnSpc>
              <a:spcBef>
                <a:spcPct val="30000"/>
              </a:spcBef>
              <a:buSzPct val="100000"/>
              <a:defRPr/>
            </a:pPr>
            <a:r>
              <a:rPr lang="fr-FR" sz="1800" dirty="0">
                <a:latin typeface="+mn-lt"/>
              </a:rPr>
              <a:t>&lt;h3&gt;Le serveur renvoie un cookie de valeur : &lt;</a:t>
            </a:r>
            <a:r>
              <a:rPr lang="fr-FR" sz="1800" dirty="0" err="1">
                <a:latin typeface="+mn-lt"/>
              </a:rPr>
              <a:t>br</a:t>
            </a:r>
            <a:r>
              <a:rPr lang="fr-FR" sz="1800" dirty="0">
                <a:latin typeface="+mn-lt"/>
              </a:rPr>
              <a:t> /&gt; </a:t>
            </a:r>
          </a:p>
          <a:p>
            <a:pPr marL="1071563" lvl="1" indent="-228600" defTabSz="762000">
              <a:lnSpc>
                <a:spcPct val="90000"/>
              </a:lnSpc>
              <a:spcBef>
                <a:spcPct val="30000"/>
              </a:spcBef>
              <a:buSzPct val="100000"/>
              <a:defRPr/>
            </a:pPr>
            <a:r>
              <a:rPr lang="fr-FR" sz="1800" dirty="0">
                <a:solidFill>
                  <a:schemeClr val="accent6"/>
                </a:solidFill>
                <a:latin typeface="+mn-lt"/>
              </a:rPr>
              <a:t>&lt;?</a:t>
            </a:r>
            <a:r>
              <a:rPr lang="fr-FR" sz="1800" dirty="0" err="1">
                <a:solidFill>
                  <a:schemeClr val="accent6"/>
                </a:solidFill>
                <a:latin typeface="+mn-lt"/>
              </a:rPr>
              <a:t>php</a:t>
            </a:r>
            <a:r>
              <a:rPr lang="fr-FR" sz="1800" dirty="0">
                <a:solidFill>
                  <a:schemeClr val="accent6"/>
                </a:solidFill>
                <a:latin typeface="+mn-lt"/>
              </a:rPr>
              <a:t> </a:t>
            </a:r>
            <a:r>
              <a:rPr lang="fr-FR" sz="1800" dirty="0" err="1">
                <a:latin typeface="+mn-lt"/>
              </a:rPr>
              <a:t>echo</a:t>
            </a:r>
            <a:r>
              <a:rPr lang="fr-FR" sz="1800" dirty="0">
                <a:latin typeface="+mn-lt"/>
              </a:rPr>
              <a:t> $Visites; </a:t>
            </a:r>
            <a:r>
              <a:rPr lang="fr-FR" sz="1800" dirty="0">
                <a:solidFill>
                  <a:schemeClr val="accent6"/>
                </a:solidFill>
                <a:latin typeface="+mn-lt"/>
              </a:rPr>
              <a:t>?&gt;</a:t>
            </a:r>
            <a:r>
              <a:rPr lang="fr-FR" sz="1800" dirty="0">
                <a:latin typeface="+mn-lt"/>
              </a:rPr>
              <a:t> &lt;/h3&gt;</a:t>
            </a:r>
          </a:p>
          <a:p>
            <a:pPr>
              <a:defRPr/>
            </a:pPr>
            <a:endParaRPr lang="fr-FR" dirty="0">
              <a:latin typeface="Times New Roman" pitchFamily="18" charset="0"/>
            </a:endParaRPr>
          </a:p>
        </p:txBody>
      </p:sp>
      <p:sp>
        <p:nvSpPr>
          <p:cNvPr id="9" name="AutoShape 6"/>
          <p:cNvSpPr>
            <a:spLocks noChangeArrowheads="1"/>
          </p:cNvSpPr>
          <p:nvPr/>
        </p:nvSpPr>
        <p:spPr bwMode="auto">
          <a:xfrm rot="20119314">
            <a:off x="5675685" y="666200"/>
            <a:ext cx="2971800" cy="1447800"/>
          </a:xfrm>
          <a:prstGeom prst="cloudCallout">
            <a:avLst>
              <a:gd name="adj1" fmla="val -61208"/>
              <a:gd name="adj2" fmla="val -10991"/>
            </a:avLst>
          </a:prstGeom>
          <a:solidFill>
            <a:schemeClr val="bg1"/>
          </a:solidFill>
          <a:ln w="12700">
            <a:solidFill>
              <a:schemeClr val="tx1"/>
            </a:solidFill>
            <a:round/>
            <a:headEnd type="none" w="sm" len="sm"/>
            <a:tailEnd type="none" w="lg" len="lg"/>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fr-FR" altLang="fr-FR">
                <a:latin typeface="Comic Sans MS" pitchFamily="66" charset="0"/>
              </a:rPr>
              <a:t>Même combat !!!</a:t>
            </a:r>
          </a:p>
        </p:txBody>
      </p:sp>
      <p:sp>
        <p:nvSpPr>
          <p:cNvPr id="10" name="AutoShape 6"/>
          <p:cNvSpPr>
            <a:spLocks noChangeArrowheads="1"/>
          </p:cNvSpPr>
          <p:nvPr/>
        </p:nvSpPr>
        <p:spPr bwMode="auto">
          <a:xfrm>
            <a:off x="3851919" y="3933056"/>
            <a:ext cx="3025775" cy="719137"/>
          </a:xfrm>
          <a:prstGeom prst="cloudCallout">
            <a:avLst>
              <a:gd name="adj1" fmla="val -61208"/>
              <a:gd name="adj2" fmla="val -10991"/>
            </a:avLst>
          </a:prstGeom>
          <a:noFill/>
          <a:ln w="1270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fr-FR" altLang="fr-FR" sz="1800">
                <a:latin typeface="Comic Sans MS" pitchFamily="66" charset="0"/>
              </a:rPr>
              <a:t>Code plus efficace…</a:t>
            </a:r>
          </a:p>
        </p:txBody>
      </p:sp>
      <p:sp>
        <p:nvSpPr>
          <p:cNvPr id="11" name="AutoShape 6"/>
          <p:cNvSpPr>
            <a:spLocks noChangeArrowheads="1"/>
          </p:cNvSpPr>
          <p:nvPr/>
        </p:nvSpPr>
        <p:spPr bwMode="auto">
          <a:xfrm>
            <a:off x="5789830" y="4428815"/>
            <a:ext cx="3024188" cy="720725"/>
          </a:xfrm>
          <a:prstGeom prst="cloudCallout">
            <a:avLst>
              <a:gd name="adj1" fmla="val -42641"/>
              <a:gd name="adj2" fmla="val 48164"/>
            </a:avLst>
          </a:prstGeom>
          <a:noFill/>
          <a:ln w="1270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a:r>
              <a:rPr lang="fr-FR" altLang="fr-FR" sz="1800">
                <a:latin typeface="Comic Sans MS" pitchFamily="66" charset="0"/>
              </a:rPr>
              <a:t>Code 'spaghetti'…</a:t>
            </a:r>
          </a:p>
        </p:txBody>
      </p:sp>
      <p:sp>
        <p:nvSpPr>
          <p:cNvPr id="12" name="Text Box 8"/>
          <p:cNvSpPr txBox="1">
            <a:spLocks noChangeArrowheads="1"/>
          </p:cNvSpPr>
          <p:nvPr/>
        </p:nvSpPr>
        <p:spPr bwMode="auto">
          <a:xfrm>
            <a:off x="468313" y="5949950"/>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fr-FR" altLang="fr-FR" sz="1800" i="1" dirty="0">
                <a:latin typeface="Comic Sans MS" pitchFamily="66" charset="0"/>
              </a:rPr>
              <a:t>Pas de réponse absolue mais rester cohérent de bout en bout dans la même page PHP, le même site...</a:t>
            </a:r>
          </a:p>
        </p:txBody>
      </p:sp>
    </p:spTree>
    <p:extLst>
      <p:ext uri="{BB962C8B-B14F-4D97-AF65-F5344CB8AC3E}">
        <p14:creationId xmlns:p14="http://schemas.microsoft.com/office/powerpoint/2010/main" val="101473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autoUpdateAnimBg="0"/>
      <p:bldP spid="10" grpId="0" animBg="1" autoUpdateAnimBg="0"/>
      <p:bldP spid="11" grpId="0" animBg="1" autoUpdateAnimBg="0"/>
      <p:bldP spid="1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Formatage du texte généré</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18</a:t>
            </a:fld>
            <a:endParaRPr lang="fr-FR" altLang="fr-FR"/>
          </a:p>
        </p:txBody>
      </p:sp>
      <p:sp>
        <p:nvSpPr>
          <p:cNvPr id="7" name="Espace réservé du contenu 2"/>
          <p:cNvSpPr>
            <a:spLocks noGrp="1"/>
          </p:cNvSpPr>
          <p:nvPr>
            <p:ph idx="1"/>
          </p:nvPr>
        </p:nvSpPr>
        <p:spPr>
          <a:xfrm>
            <a:off x="107504" y="980729"/>
            <a:ext cx="8784976" cy="5339110"/>
          </a:xfrm>
        </p:spPr>
        <p:txBody>
          <a:bodyPr/>
          <a:lstStyle/>
          <a:p>
            <a:pPr marL="361800" indent="-342900">
              <a:buFont typeface="Wingdings" panose="05000000000000000000" pitchFamily="2" charset="2"/>
              <a:buChar char="Ø"/>
            </a:pPr>
            <a:r>
              <a:rPr lang="fr-FR" altLang="fr-FR" dirty="0" smtClean="0"/>
              <a:t>PHP offre des variantes bien pratiques de la fonction </a:t>
            </a:r>
            <a:r>
              <a:rPr lang="fr-FR" altLang="fr-FR" dirty="0" err="1" smtClean="0"/>
              <a:t>print</a:t>
            </a:r>
            <a:r>
              <a:rPr lang="fr-FR" altLang="fr-FR" dirty="0" smtClean="0"/>
              <a:t>() :</a:t>
            </a:r>
          </a:p>
          <a:p>
            <a:pPr lvl="1"/>
            <a:r>
              <a:rPr lang="fr-FR" altLang="fr-FR" dirty="0" err="1" smtClean="0"/>
              <a:t>print</a:t>
            </a:r>
            <a:r>
              <a:rPr lang="fr-FR" altLang="fr-FR" dirty="0" smtClean="0"/>
              <a:t>(…) : affiche après évaluation</a:t>
            </a:r>
          </a:p>
          <a:p>
            <a:pPr lvl="1"/>
            <a:r>
              <a:rPr lang="fr-FR" altLang="fr-FR" b="1" dirty="0" err="1" smtClean="0">
                <a:solidFill>
                  <a:schemeClr val="accent6"/>
                </a:solidFill>
              </a:rPr>
              <a:t>printf</a:t>
            </a:r>
            <a:r>
              <a:rPr lang="fr-FR" altLang="fr-FR" b="1" dirty="0" smtClean="0">
                <a:solidFill>
                  <a:schemeClr val="accent6"/>
                </a:solidFill>
              </a:rPr>
              <a:t>(…,…) </a:t>
            </a:r>
            <a:r>
              <a:rPr lang="fr-FR" altLang="fr-FR" dirty="0" smtClean="0"/>
              <a:t>: affiche après évaluation selon un format précisé</a:t>
            </a:r>
          </a:p>
          <a:p>
            <a:pPr lvl="1"/>
            <a:r>
              <a:rPr lang="fr-FR" altLang="fr-FR" b="1" dirty="0" err="1" smtClean="0">
                <a:solidFill>
                  <a:schemeClr val="accent6"/>
                </a:solidFill>
              </a:rPr>
              <a:t>sprintf</a:t>
            </a:r>
            <a:r>
              <a:rPr lang="fr-FR" altLang="fr-FR" b="1" dirty="0" smtClean="0">
                <a:solidFill>
                  <a:schemeClr val="accent6"/>
                </a:solidFill>
              </a:rPr>
              <a:t>(…,…) </a:t>
            </a:r>
            <a:r>
              <a:rPr lang="fr-FR" altLang="fr-FR" dirty="0" smtClean="0"/>
              <a:t>: retourne une chaine formatée selon le format spécifié</a:t>
            </a:r>
          </a:p>
          <a:p>
            <a:pPr lvl="1"/>
            <a:endParaRPr lang="fr-FR" altLang="fr-FR" dirty="0" smtClean="0"/>
          </a:p>
          <a:p>
            <a:pPr marL="361800" indent="-342900">
              <a:buFont typeface="Wingdings" panose="05000000000000000000" pitchFamily="2" charset="2"/>
              <a:buChar char="Ø"/>
            </a:pPr>
            <a:r>
              <a:rPr lang="fr-FR" altLang="fr-FR" dirty="0" smtClean="0"/>
              <a:t>Pour aider à la mise au point :</a:t>
            </a:r>
          </a:p>
          <a:p>
            <a:pPr lvl="1"/>
            <a:r>
              <a:rPr lang="fr-FR" altLang="fr-FR" b="1" dirty="0" err="1" smtClean="0">
                <a:solidFill>
                  <a:schemeClr val="accent6"/>
                </a:solidFill>
              </a:rPr>
              <a:t>print_r</a:t>
            </a:r>
            <a:r>
              <a:rPr lang="fr-FR" altLang="fr-FR" b="1" dirty="0" smtClean="0">
                <a:solidFill>
                  <a:schemeClr val="accent6"/>
                </a:solidFill>
              </a:rPr>
              <a:t>($xxx) </a:t>
            </a:r>
            <a:r>
              <a:rPr lang="fr-FR" altLang="fr-FR" dirty="0" smtClean="0"/>
              <a:t>: affiche ou retourne le contenu de la var </a:t>
            </a:r>
          </a:p>
          <a:p>
            <a:pPr lvl="1"/>
            <a:r>
              <a:rPr lang="fr-FR" altLang="fr-FR" b="1" dirty="0" err="1" smtClean="0">
                <a:solidFill>
                  <a:schemeClr val="accent6"/>
                </a:solidFill>
              </a:rPr>
              <a:t>var_dump</a:t>
            </a:r>
            <a:r>
              <a:rPr lang="fr-FR" altLang="fr-FR" b="1" dirty="0" smtClean="0">
                <a:solidFill>
                  <a:schemeClr val="accent6"/>
                </a:solidFill>
              </a:rPr>
              <a:t>($xxx) </a:t>
            </a:r>
            <a:r>
              <a:rPr lang="fr-FR" altLang="fr-FR" dirty="0" smtClean="0"/>
              <a:t>: retourne contenu et type de la var</a:t>
            </a:r>
          </a:p>
          <a:p>
            <a:pPr lvl="1"/>
            <a:r>
              <a:rPr lang="fr-FR" altLang="fr-FR" dirty="0" smtClean="0"/>
              <a:t>$xxx peut être aussi bien une var simple qu'un tableau ou un objet</a:t>
            </a:r>
          </a:p>
          <a:p>
            <a:pPr lvl="1"/>
            <a:endParaRPr lang="fr-FR" altLang="fr-FR" dirty="0" smtClean="0"/>
          </a:p>
        </p:txBody>
      </p:sp>
    </p:spTree>
    <p:extLst>
      <p:ext uri="{BB962C8B-B14F-4D97-AF65-F5344CB8AC3E}">
        <p14:creationId xmlns:p14="http://schemas.microsoft.com/office/powerpoint/2010/main" val="1931156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Bufferisation</a:t>
            </a:r>
            <a:r>
              <a:rPr lang="fr-FR" dirty="0" smtClean="0"/>
              <a:t> du flux généré</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19</a:t>
            </a:fld>
            <a:endParaRPr lang="fr-FR" altLang="fr-FR"/>
          </a:p>
        </p:txBody>
      </p:sp>
      <p:sp>
        <p:nvSpPr>
          <p:cNvPr id="7" name="Espace réservé du contenu 2"/>
          <p:cNvSpPr>
            <a:spLocks noGrp="1"/>
          </p:cNvSpPr>
          <p:nvPr>
            <p:ph idx="1"/>
          </p:nvPr>
        </p:nvSpPr>
        <p:spPr>
          <a:xfrm>
            <a:off x="0" y="908720"/>
            <a:ext cx="4235802" cy="5544616"/>
          </a:xfrm>
        </p:spPr>
        <p:txBody>
          <a:bodyPr/>
          <a:lstStyle/>
          <a:p>
            <a:pPr marL="361800" indent="-342900">
              <a:buFont typeface="Wingdings" panose="05000000000000000000" pitchFamily="2" charset="2"/>
              <a:buChar char="Ø"/>
            </a:pPr>
            <a:r>
              <a:rPr lang="fr-FR" altLang="fr-FR" dirty="0" smtClean="0"/>
              <a:t>Par défaut :</a:t>
            </a:r>
          </a:p>
          <a:p>
            <a:pPr lvl="1"/>
            <a:r>
              <a:rPr lang="fr-FR" altLang="fr-FR" dirty="0" err="1" smtClean="0"/>
              <a:t>echo</a:t>
            </a:r>
            <a:r>
              <a:rPr lang="fr-FR" altLang="fr-FR" dirty="0" smtClean="0"/>
              <a:t> ou </a:t>
            </a:r>
            <a:r>
              <a:rPr lang="fr-FR" altLang="fr-FR" dirty="0" err="1" smtClean="0"/>
              <a:t>print</a:t>
            </a:r>
            <a:r>
              <a:rPr lang="fr-FR" altLang="fr-FR" dirty="0" smtClean="0"/>
              <a:t> alimentent directement le flux de sortie </a:t>
            </a:r>
          </a:p>
          <a:p>
            <a:pPr lvl="1"/>
            <a:r>
              <a:rPr lang="fr-FR" altLang="fr-FR" dirty="0"/>
              <a:t>l</a:t>
            </a:r>
            <a:r>
              <a:rPr lang="fr-FR" altLang="fr-FR" dirty="0" smtClean="0"/>
              <a:t>e flux est envoyé au fur et à mesure au client</a:t>
            </a:r>
          </a:p>
          <a:p>
            <a:pPr marL="361800" indent="-342900">
              <a:buFont typeface="Wingdings" panose="05000000000000000000" pitchFamily="2" charset="2"/>
              <a:buChar char="Ø"/>
            </a:pPr>
            <a:r>
              <a:rPr lang="fr-FR" altLang="fr-FR" dirty="0" smtClean="0"/>
              <a:t>Pour préparer entièrement la (portion de) page et s'assurer que tout s'est bien déroulé avant d'envoyer un résultat au client :</a:t>
            </a:r>
          </a:p>
          <a:p>
            <a:pPr lvl="1"/>
            <a:r>
              <a:rPr lang="fr-FR" altLang="fr-FR" dirty="0">
                <a:sym typeface="Wingdings" pitchFamily="2" charset="2"/>
              </a:rPr>
              <a:t>alimenter un buffer de sortie PHP (</a:t>
            </a:r>
            <a:r>
              <a:rPr lang="fr-FR" altLang="fr-FR" i="1" dirty="0">
                <a:sym typeface="Wingdings" pitchFamily="2" charset="2"/>
              </a:rPr>
              <a:t>o</a:t>
            </a:r>
            <a:r>
              <a:rPr lang="fr-FR" altLang="fr-FR" dirty="0">
                <a:sym typeface="Wingdings" pitchFamily="2" charset="2"/>
              </a:rPr>
              <a:t>utput </a:t>
            </a:r>
            <a:r>
              <a:rPr lang="fr-FR" altLang="fr-FR" i="1" dirty="0">
                <a:sym typeface="Wingdings" pitchFamily="2" charset="2"/>
              </a:rPr>
              <a:t>b</a:t>
            </a:r>
            <a:r>
              <a:rPr lang="fr-FR" altLang="fr-FR" dirty="0">
                <a:sym typeface="Wingdings" pitchFamily="2" charset="2"/>
              </a:rPr>
              <a:t>uffer) </a:t>
            </a:r>
            <a:endParaRPr lang="fr-FR" altLang="fr-FR" dirty="0" smtClean="0">
              <a:sym typeface="Wingdings" pitchFamily="2" charset="2"/>
            </a:endParaRPr>
          </a:p>
          <a:p>
            <a:pPr lvl="1"/>
            <a:r>
              <a:rPr lang="fr-FR" altLang="fr-FR" dirty="0" smtClean="0">
                <a:sym typeface="Wingdings" pitchFamily="2" charset="2"/>
              </a:rPr>
              <a:t>puis </a:t>
            </a:r>
            <a:r>
              <a:rPr lang="fr-FR" altLang="fr-FR" dirty="0">
                <a:sym typeface="Wingdings" pitchFamily="2" charset="2"/>
              </a:rPr>
              <a:t>envoyer au final son contenu au client </a:t>
            </a:r>
            <a:endParaRPr lang="fr-FR" altLang="fr-FR" dirty="0" smtClean="0">
              <a:sym typeface="Wingdings" pitchFamily="2" charset="2"/>
            </a:endParaRPr>
          </a:p>
          <a:p>
            <a:pPr lvl="1"/>
            <a:r>
              <a:rPr lang="fr-FR" altLang="fr-FR" dirty="0" smtClean="0">
                <a:sym typeface="Wingdings" pitchFamily="2" charset="2"/>
              </a:rPr>
              <a:t>(</a:t>
            </a:r>
            <a:r>
              <a:rPr lang="fr-FR" altLang="fr-FR" dirty="0">
                <a:sym typeface="Wingdings" pitchFamily="2" charset="2"/>
              </a:rPr>
              <a:t>ou tout abandonner…)</a:t>
            </a:r>
          </a:p>
          <a:p>
            <a:pPr lvl="1"/>
            <a:endParaRPr lang="fr-FR" altLang="fr-FR" dirty="0"/>
          </a:p>
        </p:txBody>
      </p:sp>
      <p:sp>
        <p:nvSpPr>
          <p:cNvPr id="8" name="ZoneTexte 7"/>
          <p:cNvSpPr txBox="1"/>
          <p:nvPr/>
        </p:nvSpPr>
        <p:spPr>
          <a:xfrm>
            <a:off x="4235802" y="980728"/>
            <a:ext cx="4896544" cy="2369880"/>
          </a:xfrm>
          <a:prstGeom prst="rect">
            <a:avLst/>
          </a:prstGeom>
          <a:noFill/>
        </p:spPr>
        <p:txBody>
          <a:bodyPr wrap="square" rtlCol="0">
            <a:spAutoFit/>
          </a:bodyPr>
          <a:lstStyle/>
          <a:p>
            <a:pPr>
              <a:buFont typeface="Wingdings" pitchFamily="2" charset="2"/>
              <a:buNone/>
            </a:pPr>
            <a:r>
              <a:rPr lang="fr-FR" altLang="fr-FR" u="sng" dirty="0" smtClean="0"/>
              <a:t>Exemple : </a:t>
            </a:r>
          </a:p>
          <a:p>
            <a:pPr>
              <a:buFont typeface="Wingdings" pitchFamily="2" charset="2"/>
              <a:buNone/>
            </a:pPr>
            <a:r>
              <a:rPr lang="fr-FR" altLang="fr-FR" sz="1600" b="1" dirty="0" err="1" smtClean="0">
                <a:solidFill>
                  <a:schemeClr val="accent6"/>
                </a:solidFill>
              </a:rPr>
              <a:t>ob_start</a:t>
            </a:r>
            <a:r>
              <a:rPr lang="fr-FR" altLang="fr-FR" sz="1600" b="1" dirty="0">
                <a:solidFill>
                  <a:schemeClr val="accent6"/>
                </a:solidFill>
              </a:rPr>
              <a:t>(); </a:t>
            </a:r>
            <a:r>
              <a:rPr lang="fr-FR" altLang="fr-FR" sz="1600" dirty="0">
                <a:solidFill>
                  <a:srgbClr val="61BF1A"/>
                </a:solidFill>
              </a:rPr>
              <a:t>// initialise la </a:t>
            </a:r>
            <a:r>
              <a:rPr lang="fr-FR" altLang="fr-FR" sz="1600" dirty="0" err="1">
                <a:solidFill>
                  <a:srgbClr val="61BF1A"/>
                </a:solidFill>
              </a:rPr>
              <a:t>bufferisation</a:t>
            </a:r>
            <a:endParaRPr lang="fr-FR" altLang="fr-FR" sz="1600" dirty="0">
              <a:solidFill>
                <a:srgbClr val="61BF1A"/>
              </a:solidFill>
            </a:endParaRPr>
          </a:p>
          <a:p>
            <a:pPr>
              <a:buFont typeface="Wingdings" pitchFamily="2" charset="2"/>
              <a:buNone/>
            </a:pPr>
            <a:r>
              <a:rPr lang="fr-FR" altLang="fr-FR" sz="1600" dirty="0" err="1"/>
              <a:t>echo</a:t>
            </a:r>
            <a:r>
              <a:rPr lang="fr-FR" altLang="fr-FR" sz="1600" dirty="0"/>
              <a:t> 'coucou';</a:t>
            </a:r>
          </a:p>
          <a:p>
            <a:pPr>
              <a:buFont typeface="Wingdings" pitchFamily="2" charset="2"/>
              <a:buNone/>
            </a:pPr>
            <a:r>
              <a:rPr lang="fr-FR" altLang="fr-FR" sz="1600" dirty="0" err="1"/>
              <a:t>echo</a:t>
            </a:r>
            <a:r>
              <a:rPr lang="fr-FR" altLang="fr-FR" sz="1600" dirty="0"/>
              <a:t> '&amp;</a:t>
            </a:r>
            <a:r>
              <a:rPr lang="fr-FR" altLang="fr-FR" sz="1600" dirty="0" err="1"/>
              <a:t>agrave</a:t>
            </a:r>
            <a:r>
              <a:rPr lang="fr-FR" altLang="fr-FR" sz="1600" dirty="0"/>
              <a:t>; vous';</a:t>
            </a:r>
          </a:p>
          <a:p>
            <a:pPr>
              <a:buFont typeface="Wingdings" pitchFamily="2" charset="2"/>
              <a:buNone/>
            </a:pPr>
            <a:r>
              <a:rPr lang="fr-FR" altLang="fr-FR" sz="1600" dirty="0" err="1"/>
              <a:t>echo</a:t>
            </a:r>
            <a:r>
              <a:rPr lang="fr-FR" altLang="fr-FR" sz="1600" dirty="0"/>
              <a:t> '&lt;</a:t>
            </a:r>
            <a:r>
              <a:rPr lang="fr-FR" altLang="fr-FR" sz="1600" dirty="0" err="1"/>
              <a:t>br</a:t>
            </a:r>
            <a:r>
              <a:rPr lang="fr-FR" altLang="fr-FR" sz="1600" dirty="0"/>
              <a:t>&gt;'; </a:t>
            </a:r>
            <a:r>
              <a:rPr lang="fr-FR" altLang="fr-FR" sz="1600" dirty="0">
                <a:solidFill>
                  <a:srgbClr val="61BF1A"/>
                </a:solidFill>
              </a:rPr>
              <a:t>// </a:t>
            </a:r>
            <a:r>
              <a:rPr lang="fr-FR" altLang="fr-FR" sz="1600" dirty="0" smtClean="0">
                <a:solidFill>
                  <a:srgbClr val="61BF1A"/>
                </a:solidFill>
              </a:rPr>
              <a:t>'coucou </a:t>
            </a:r>
            <a:r>
              <a:rPr lang="fr-FR" altLang="fr-FR" sz="1600" dirty="0">
                <a:solidFill>
                  <a:srgbClr val="61BF1A"/>
                </a:solidFill>
              </a:rPr>
              <a:t>&amp;</a:t>
            </a:r>
            <a:r>
              <a:rPr lang="fr-FR" altLang="fr-FR" sz="1600" dirty="0" err="1">
                <a:solidFill>
                  <a:srgbClr val="61BF1A"/>
                </a:solidFill>
              </a:rPr>
              <a:t>agrave</a:t>
            </a:r>
            <a:r>
              <a:rPr lang="fr-FR" altLang="fr-FR" sz="1600" dirty="0">
                <a:solidFill>
                  <a:srgbClr val="61BF1A"/>
                </a:solidFill>
              </a:rPr>
              <a:t>; vous &lt;</a:t>
            </a:r>
            <a:r>
              <a:rPr lang="fr-FR" altLang="fr-FR" sz="1600" dirty="0" err="1">
                <a:solidFill>
                  <a:srgbClr val="61BF1A"/>
                </a:solidFill>
              </a:rPr>
              <a:t>br</a:t>
            </a:r>
            <a:r>
              <a:rPr lang="fr-FR" altLang="fr-FR" sz="1600" dirty="0">
                <a:solidFill>
                  <a:srgbClr val="61BF1A"/>
                </a:solidFill>
              </a:rPr>
              <a:t>&gt;' en </a:t>
            </a:r>
            <a:r>
              <a:rPr lang="fr-FR" altLang="fr-FR" sz="1600" dirty="0" smtClean="0">
                <a:solidFill>
                  <a:srgbClr val="61BF1A"/>
                </a:solidFill>
              </a:rPr>
              <a:t>buffer</a:t>
            </a:r>
          </a:p>
          <a:p>
            <a:r>
              <a:rPr lang="fr-FR" altLang="fr-FR" sz="1600" dirty="0" smtClean="0">
                <a:solidFill>
                  <a:schemeClr val="accent1"/>
                </a:solidFill>
              </a:rPr>
              <a:t>// </a:t>
            </a:r>
            <a:r>
              <a:rPr lang="fr-FR" altLang="fr-FR" sz="1600" dirty="0">
                <a:solidFill>
                  <a:srgbClr val="61BF1A"/>
                </a:solidFill>
              </a:rPr>
              <a:t>affiche 'coucou &amp;</a:t>
            </a:r>
            <a:r>
              <a:rPr lang="fr-FR" altLang="fr-FR" sz="1600" dirty="0" err="1">
                <a:solidFill>
                  <a:srgbClr val="61BF1A"/>
                </a:solidFill>
              </a:rPr>
              <a:t>agrave</a:t>
            </a:r>
            <a:r>
              <a:rPr lang="fr-FR" altLang="fr-FR" sz="1600" dirty="0">
                <a:solidFill>
                  <a:srgbClr val="61BF1A"/>
                </a:solidFill>
              </a:rPr>
              <a:t>; vous &lt;</a:t>
            </a:r>
            <a:r>
              <a:rPr lang="fr-FR" altLang="fr-FR" sz="1600" dirty="0" err="1">
                <a:solidFill>
                  <a:srgbClr val="61BF1A"/>
                </a:solidFill>
              </a:rPr>
              <a:t>br</a:t>
            </a:r>
            <a:r>
              <a:rPr lang="fr-FR" altLang="fr-FR" sz="1600" dirty="0">
                <a:solidFill>
                  <a:srgbClr val="61BF1A"/>
                </a:solidFill>
              </a:rPr>
              <a:t>&gt;' </a:t>
            </a:r>
          </a:p>
          <a:p>
            <a:pPr>
              <a:buFont typeface="Wingdings" pitchFamily="2" charset="2"/>
              <a:buNone/>
            </a:pPr>
            <a:r>
              <a:rPr lang="fr-FR" altLang="fr-FR" sz="1600" dirty="0" err="1" smtClean="0"/>
              <a:t>echo</a:t>
            </a:r>
            <a:r>
              <a:rPr lang="fr-FR" altLang="fr-FR" sz="1600" dirty="0" smtClean="0"/>
              <a:t> </a:t>
            </a:r>
            <a:r>
              <a:rPr lang="fr-FR" altLang="fr-FR" sz="1600" b="1" dirty="0" err="1">
                <a:solidFill>
                  <a:schemeClr val="accent6"/>
                </a:solidFill>
              </a:rPr>
              <a:t>ob_get_contents</a:t>
            </a:r>
            <a:r>
              <a:rPr lang="fr-FR" altLang="fr-FR" sz="1600" b="1" dirty="0" smtClean="0">
                <a:solidFill>
                  <a:schemeClr val="accent6"/>
                </a:solidFill>
              </a:rPr>
              <a:t>();</a:t>
            </a:r>
          </a:p>
          <a:p>
            <a:pPr>
              <a:buFont typeface="Wingdings" pitchFamily="2" charset="2"/>
              <a:buNone/>
            </a:pPr>
            <a:r>
              <a:rPr lang="fr-FR" altLang="fr-FR" sz="1600" b="1" dirty="0" err="1" smtClean="0">
                <a:solidFill>
                  <a:schemeClr val="accent6"/>
                </a:solidFill>
              </a:rPr>
              <a:t>ob_end_clean</a:t>
            </a:r>
            <a:r>
              <a:rPr lang="fr-FR" altLang="fr-FR" sz="1600" b="1" dirty="0">
                <a:solidFill>
                  <a:schemeClr val="accent6"/>
                </a:solidFill>
              </a:rPr>
              <a:t>(); </a:t>
            </a:r>
            <a:r>
              <a:rPr lang="fr-FR" altLang="fr-FR" sz="1600" dirty="0">
                <a:solidFill>
                  <a:srgbClr val="61BF1A"/>
                </a:solidFill>
              </a:rPr>
              <a:t>// termine la </a:t>
            </a:r>
            <a:r>
              <a:rPr lang="fr-FR" altLang="fr-FR" sz="1600" dirty="0" err="1">
                <a:solidFill>
                  <a:srgbClr val="61BF1A"/>
                </a:solidFill>
              </a:rPr>
              <a:t>bufferisation</a:t>
            </a:r>
            <a:endParaRPr lang="fr-FR" altLang="fr-FR" sz="1600" dirty="0">
              <a:solidFill>
                <a:srgbClr val="61BF1A"/>
              </a:solidFill>
            </a:endParaRPr>
          </a:p>
          <a:p>
            <a:endParaRPr lang="fr-FR" dirty="0"/>
          </a:p>
        </p:txBody>
      </p:sp>
    </p:spTree>
    <p:extLst>
      <p:ext uri="{BB962C8B-B14F-4D97-AF65-F5344CB8AC3E}">
        <p14:creationId xmlns:p14="http://schemas.microsoft.com/office/powerpoint/2010/main" val="228425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PHP, un langage pour le Web… et le reste…</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2</a:t>
            </a:fld>
            <a:endParaRPr lang="fr-FR" altLang="fr-FR"/>
          </a:p>
        </p:txBody>
      </p:sp>
      <p:sp>
        <p:nvSpPr>
          <p:cNvPr id="9" name="Rectangle 3"/>
          <p:cNvSpPr txBox="1">
            <a:spLocks noChangeArrowheads="1"/>
          </p:cNvSpPr>
          <p:nvPr/>
        </p:nvSpPr>
        <p:spPr bwMode="auto">
          <a:xfrm>
            <a:off x="179512" y="1144516"/>
            <a:ext cx="8568952"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dirty="0" smtClean="0"/>
              <a:t>PHP est un langage récent spécifiquement orienté programmation Web </a:t>
            </a:r>
            <a:r>
              <a:rPr lang="fr-FR" altLang="fr-FR" sz="1800" dirty="0" smtClean="0"/>
              <a:t>(du moins à l'origine, et c'est ce qui nous concerne ici)</a:t>
            </a:r>
            <a:endParaRPr lang="fr-FR" altLang="fr-FR" dirty="0" smtClean="0"/>
          </a:p>
          <a:p>
            <a:pPr marL="361800" indent="-342900">
              <a:buFont typeface="Wingdings" panose="05000000000000000000" pitchFamily="2" charset="2"/>
              <a:buChar char="Ø"/>
            </a:pPr>
            <a:r>
              <a:rPr lang="fr-FR" altLang="fr-FR" dirty="0" smtClean="0"/>
              <a:t>Il s'agit d'un </a:t>
            </a:r>
            <a:r>
              <a:rPr lang="fr-FR" altLang="fr-FR" dirty="0" smtClean="0">
                <a:solidFill>
                  <a:schemeClr val="accent6"/>
                </a:solidFill>
              </a:rPr>
              <a:t>langage de script interprété</a:t>
            </a:r>
          </a:p>
          <a:p>
            <a:pPr marL="361800" indent="-342900">
              <a:buFont typeface="Wingdings" panose="05000000000000000000" pitchFamily="2" charset="2"/>
              <a:buChar char="Ø"/>
            </a:pPr>
            <a:r>
              <a:rPr lang="fr-FR" altLang="fr-FR" dirty="0" smtClean="0"/>
              <a:t>Les scripts PHP sont </a:t>
            </a:r>
            <a:r>
              <a:rPr lang="fr-FR" altLang="fr-FR" dirty="0" smtClean="0">
                <a:solidFill>
                  <a:schemeClr val="accent6"/>
                </a:solidFill>
              </a:rPr>
              <a:t>exécutés coté serveur web</a:t>
            </a:r>
          </a:p>
          <a:p>
            <a:pPr marL="361800" indent="-342900">
              <a:buFont typeface="Wingdings" panose="05000000000000000000" pitchFamily="2" charset="2"/>
              <a:buChar char="Ø"/>
            </a:pPr>
            <a:r>
              <a:rPr lang="fr-FR" altLang="fr-FR" dirty="0" smtClean="0"/>
              <a:t>Le but de PHP est essentiellement </a:t>
            </a:r>
            <a:r>
              <a:rPr lang="fr-FR" altLang="fr-FR" dirty="0" smtClean="0">
                <a:solidFill>
                  <a:schemeClr val="accent6"/>
                </a:solidFill>
              </a:rPr>
              <a:t>d'effectuer des traitements côté serveur Web</a:t>
            </a:r>
            <a:r>
              <a:rPr lang="fr-FR" altLang="fr-FR" dirty="0" smtClean="0">
                <a:solidFill>
                  <a:schemeClr val="accent1"/>
                </a:solidFill>
              </a:rPr>
              <a:t> </a:t>
            </a:r>
            <a:r>
              <a:rPr lang="fr-FR" altLang="fr-FR" dirty="0" smtClean="0"/>
              <a:t>et de </a:t>
            </a:r>
            <a:r>
              <a:rPr lang="fr-FR" altLang="fr-FR" dirty="0" smtClean="0">
                <a:solidFill>
                  <a:schemeClr val="accent6"/>
                </a:solidFill>
              </a:rPr>
              <a:t>générer/personnaliser le code HTML</a:t>
            </a:r>
            <a:r>
              <a:rPr lang="fr-FR" altLang="fr-FR" dirty="0" smtClean="0"/>
              <a:t> à retourner au client</a:t>
            </a:r>
          </a:p>
          <a:p>
            <a:pPr marL="361800" indent="-342900">
              <a:buFont typeface="Wingdings" panose="05000000000000000000" pitchFamily="2" charset="2"/>
              <a:buChar char="Ø"/>
            </a:pPr>
            <a:r>
              <a:rPr lang="fr-FR" altLang="fr-FR" dirty="0" smtClean="0"/>
              <a:t>Le script n'est jamais retourné tel quel au client... c'est le résultat de l'exécution qui est renvoyé</a:t>
            </a:r>
          </a:p>
          <a:p>
            <a:pPr marL="361800" indent="-342900">
              <a:buFont typeface="Wingdings" panose="05000000000000000000" pitchFamily="2" charset="2"/>
              <a:buChar char="Ø"/>
            </a:pPr>
            <a:r>
              <a:rPr lang="fr-FR" altLang="fr-FR" dirty="0" smtClean="0"/>
              <a:t>ASP, JSP et PHP ont une finalité identique :</a:t>
            </a:r>
            <a:br>
              <a:rPr lang="fr-FR" altLang="fr-FR" dirty="0" smtClean="0"/>
            </a:br>
            <a:r>
              <a:rPr lang="fr-FR" altLang="fr-FR" dirty="0" smtClean="0"/>
              <a:t>générer du code HTML à la volée pour obtenir un contenu de page Web "dynamique"</a:t>
            </a:r>
          </a:p>
          <a:p>
            <a:endParaRPr lang="fr-FR" altLang="fr-FR" dirty="0" smtClean="0"/>
          </a:p>
        </p:txBody>
      </p:sp>
    </p:spTree>
    <p:extLst>
      <p:ext uri="{BB962C8B-B14F-4D97-AF65-F5344CB8AC3E}">
        <p14:creationId xmlns:p14="http://schemas.microsoft.com/office/powerpoint/2010/main" val="9735664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PHP et HTTP : la fonction header() </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20</a:t>
            </a:fld>
            <a:endParaRPr lang="fr-FR" altLang="fr-FR"/>
          </a:p>
        </p:txBody>
      </p:sp>
      <p:sp>
        <p:nvSpPr>
          <p:cNvPr id="7" name="Espace réservé du contenu 2"/>
          <p:cNvSpPr>
            <a:spLocks noGrp="1"/>
          </p:cNvSpPr>
          <p:nvPr>
            <p:ph idx="1"/>
          </p:nvPr>
        </p:nvSpPr>
        <p:spPr>
          <a:xfrm>
            <a:off x="179512" y="908720"/>
            <a:ext cx="8784976" cy="5472608"/>
          </a:xfrm>
        </p:spPr>
        <p:txBody>
          <a:bodyPr/>
          <a:lstStyle/>
          <a:p>
            <a:pPr marL="361800" indent="-342900">
              <a:buFont typeface="Wingdings" panose="05000000000000000000" pitchFamily="2" charset="2"/>
              <a:buChar char="Ø"/>
              <a:defRPr/>
            </a:pPr>
            <a:r>
              <a:rPr lang="fr-FR" dirty="0" smtClean="0"/>
              <a:t>Les pages Web sont véhiculées selon le "</a:t>
            </a:r>
            <a:r>
              <a:rPr lang="fr-FR" i="1" dirty="0" smtClean="0">
                <a:solidFill>
                  <a:schemeClr val="accent6"/>
                </a:solidFill>
              </a:rPr>
              <a:t>protocole HTTP</a:t>
            </a:r>
            <a:r>
              <a:rPr lang="fr-FR" dirty="0" smtClean="0"/>
              <a:t>" entre logiciel "client Web" (= browser) et logiciel "serveur Web" (Apache, IIS…)</a:t>
            </a:r>
          </a:p>
          <a:p>
            <a:pPr lvl="1">
              <a:defRPr/>
            </a:pPr>
            <a:r>
              <a:rPr lang="fr-FR" dirty="0" smtClean="0"/>
              <a:t>Le client adresse une "</a:t>
            </a:r>
            <a:r>
              <a:rPr lang="fr-FR" i="1" dirty="0" smtClean="0">
                <a:solidFill>
                  <a:schemeClr val="accent6"/>
                </a:solidFill>
              </a:rPr>
              <a:t>requête HTTP</a:t>
            </a:r>
            <a:r>
              <a:rPr lang="fr-FR" dirty="0" smtClean="0"/>
              <a:t>" contenant principalement l'URL de la page demandée (et paramètres éventuels après le signe ?) + des infos de service (adresse IP du demandeur, </a:t>
            </a:r>
            <a:r>
              <a:rPr lang="fr-FR" dirty="0">
                <a:sym typeface="Wingdings" pitchFamily="2" charset="2"/>
              </a:rPr>
              <a:t>durée de vie de la page, autorisation de mise en cache par les </a:t>
            </a:r>
            <a:r>
              <a:rPr lang="fr-FR" dirty="0" smtClean="0">
                <a:sym typeface="Wingdings" pitchFamily="2" charset="2"/>
              </a:rPr>
              <a:t>routeurs</a:t>
            </a:r>
            <a:r>
              <a:rPr lang="fr-FR" dirty="0" smtClean="0"/>
              <a:t>…) </a:t>
            </a:r>
            <a:r>
              <a:rPr lang="fr-FR" dirty="0" smtClean="0">
                <a:sym typeface="Wingdings" pitchFamily="2" charset="2"/>
              </a:rPr>
              <a:t> message de type "entête HTTP"</a:t>
            </a:r>
          </a:p>
          <a:p>
            <a:pPr lvl="1">
              <a:defRPr/>
            </a:pPr>
            <a:r>
              <a:rPr lang="fr-FR" dirty="0" smtClean="0">
                <a:sym typeface="Wingdings" pitchFamily="2" charset="2"/>
              </a:rPr>
              <a:t>, Le serveur Web retourne une "</a:t>
            </a:r>
            <a:r>
              <a:rPr lang="fr-FR" i="1" dirty="0" smtClean="0">
                <a:solidFill>
                  <a:schemeClr val="accent6"/>
                </a:solidFill>
                <a:sym typeface="Wingdings" pitchFamily="2" charset="2"/>
              </a:rPr>
              <a:t>réponse HTTP</a:t>
            </a:r>
            <a:r>
              <a:rPr lang="fr-FR" dirty="0" smtClean="0">
                <a:sym typeface="Wingdings" pitchFamily="2" charset="2"/>
              </a:rPr>
              <a:t>" : page HTML dans un "corps de message HTTP", précédée d'un "entête HTTP" contenant des infos de service (dont le code erreur 200, 403, 404, 500…)</a:t>
            </a:r>
            <a:endParaRPr lang="fr-FR" dirty="0" smtClean="0"/>
          </a:p>
          <a:p>
            <a:pPr marL="361800" indent="-342900">
              <a:buFont typeface="Wingdings" panose="05000000000000000000" pitchFamily="2" charset="2"/>
              <a:buChar char="Ø"/>
              <a:defRPr/>
            </a:pPr>
            <a:r>
              <a:rPr lang="fr-FR" i="1" dirty="0" smtClean="0">
                <a:solidFill>
                  <a:schemeClr val="accent6"/>
                </a:solidFill>
              </a:rPr>
              <a:t>header()</a:t>
            </a:r>
            <a:r>
              <a:rPr lang="fr-FR" dirty="0" smtClean="0">
                <a:solidFill>
                  <a:schemeClr val="accent6"/>
                </a:solidFill>
              </a:rPr>
              <a:t> </a:t>
            </a:r>
            <a:r>
              <a:rPr lang="fr-FR" dirty="0" smtClean="0"/>
              <a:t>permet de jouer sur le </a:t>
            </a:r>
            <a:r>
              <a:rPr lang="fr-FR" i="1" dirty="0" smtClean="0">
                <a:solidFill>
                  <a:schemeClr val="accent6"/>
                </a:solidFill>
              </a:rPr>
              <a:t>paramétrage de l'ENTETE du message "réponse HTTP"</a:t>
            </a:r>
            <a:r>
              <a:rPr lang="fr-FR" dirty="0" smtClean="0">
                <a:solidFill>
                  <a:schemeClr val="accent6"/>
                </a:solidFill>
              </a:rPr>
              <a:t> </a:t>
            </a:r>
            <a:r>
              <a:rPr lang="fr-FR" dirty="0" smtClean="0"/>
              <a:t>retourné au browser qui a exprimé la "requête HTTP"</a:t>
            </a:r>
            <a:endParaRPr lang="fr-FR" dirty="0"/>
          </a:p>
        </p:txBody>
      </p:sp>
    </p:spTree>
    <p:extLst>
      <p:ext uri="{BB962C8B-B14F-4D97-AF65-F5344CB8AC3E}">
        <p14:creationId xmlns:p14="http://schemas.microsoft.com/office/powerpoint/2010/main" val="332343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a:t>
            </a:r>
            <a:r>
              <a:rPr lang="fr-FR" dirty="0"/>
              <a:t>fonction header</a:t>
            </a:r>
            <a:r>
              <a:rPr lang="fr-FR" dirty="0" smtClean="0"/>
              <a:t>(), suite</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21</a:t>
            </a:fld>
            <a:endParaRPr lang="fr-FR" altLang="fr-FR"/>
          </a:p>
        </p:txBody>
      </p:sp>
      <p:sp>
        <p:nvSpPr>
          <p:cNvPr id="7" name="Espace réservé du contenu 2"/>
          <p:cNvSpPr>
            <a:spLocks noGrp="1"/>
          </p:cNvSpPr>
          <p:nvPr>
            <p:ph idx="1"/>
          </p:nvPr>
        </p:nvSpPr>
        <p:spPr>
          <a:xfrm>
            <a:off x="179512" y="980728"/>
            <a:ext cx="8784976" cy="5544615"/>
          </a:xfrm>
        </p:spPr>
        <p:txBody>
          <a:bodyPr/>
          <a:lstStyle/>
          <a:p>
            <a:pPr>
              <a:defRPr/>
            </a:pPr>
            <a:r>
              <a:rPr lang="fr-FR" dirty="0" smtClean="0">
                <a:solidFill>
                  <a:schemeClr val="accent6"/>
                </a:solidFill>
              </a:rPr>
              <a:t>header("location:…");</a:t>
            </a:r>
          </a:p>
          <a:p>
            <a:pPr lvl="1">
              <a:defRPr/>
            </a:pPr>
            <a:r>
              <a:rPr lang="fr-FR" dirty="0" smtClean="0"/>
              <a:t>Effectue une </a:t>
            </a:r>
            <a:r>
              <a:rPr lang="fr-FR" i="1" dirty="0" smtClean="0">
                <a:solidFill>
                  <a:schemeClr val="accent6"/>
                </a:solidFill>
              </a:rPr>
              <a:t>redirection</a:t>
            </a:r>
            <a:r>
              <a:rPr lang="fr-FR" dirty="0" smtClean="0">
                <a:solidFill>
                  <a:schemeClr val="accent6"/>
                </a:solidFill>
              </a:rPr>
              <a:t> </a:t>
            </a:r>
            <a:r>
              <a:rPr lang="fr-FR" dirty="0" smtClean="0"/>
              <a:t>vers une autre page ; </a:t>
            </a:r>
            <a:r>
              <a:rPr lang="fr-FR" i="1" dirty="0" smtClean="0">
                <a:solidFill>
                  <a:schemeClr val="accent6"/>
                </a:solidFill>
              </a:rPr>
              <a:t>faire suivre de exit();</a:t>
            </a:r>
            <a:br>
              <a:rPr lang="fr-FR" i="1" dirty="0" smtClean="0">
                <a:solidFill>
                  <a:schemeClr val="accent6"/>
                </a:solidFill>
              </a:rPr>
            </a:br>
            <a:r>
              <a:rPr lang="fr-FR" dirty="0" smtClean="0"/>
              <a:t>NB: normalement, aucun flux HTML </a:t>
            </a:r>
            <a:r>
              <a:rPr lang="fr-FR" sz="1400" dirty="0" smtClean="0"/>
              <a:t>(même pas un saut de ligne !) </a:t>
            </a:r>
            <a:r>
              <a:rPr lang="fr-FR" dirty="0" smtClean="0"/>
              <a:t>ne doit avoir été émis au moment où l'interpréteur PHP exécute header("location:…")</a:t>
            </a:r>
          </a:p>
          <a:p>
            <a:pPr>
              <a:defRPr/>
            </a:pPr>
            <a:r>
              <a:rPr lang="fr-FR" dirty="0" smtClean="0">
                <a:solidFill>
                  <a:schemeClr val="accent6"/>
                </a:solidFill>
              </a:rPr>
              <a:t>header("</a:t>
            </a:r>
            <a:r>
              <a:rPr lang="fr-FR" dirty="0" err="1" smtClean="0">
                <a:solidFill>
                  <a:schemeClr val="accent6"/>
                </a:solidFill>
              </a:rPr>
              <a:t>refresh</a:t>
            </a:r>
            <a:r>
              <a:rPr lang="fr-FR" dirty="0" smtClean="0">
                <a:solidFill>
                  <a:schemeClr val="accent6"/>
                </a:solidFill>
              </a:rPr>
              <a:t>:…");</a:t>
            </a:r>
          </a:p>
          <a:p>
            <a:pPr lvl="1">
              <a:defRPr/>
            </a:pPr>
            <a:r>
              <a:rPr lang="fr-FR" dirty="0" smtClean="0"/>
              <a:t>Personnalise la </a:t>
            </a:r>
            <a:r>
              <a:rPr lang="fr-FR" i="1" dirty="0" smtClean="0">
                <a:solidFill>
                  <a:schemeClr val="accent6"/>
                </a:solidFill>
              </a:rPr>
              <a:t>durée de vie de la page sur le navigateur </a:t>
            </a:r>
            <a:r>
              <a:rPr lang="fr-FR" dirty="0" smtClean="0"/>
              <a:t>de manière à effectuer une </a:t>
            </a:r>
            <a:r>
              <a:rPr lang="fr-FR" i="1" dirty="0" smtClean="0">
                <a:solidFill>
                  <a:schemeClr val="accent6"/>
                </a:solidFill>
              </a:rPr>
              <a:t>redirection ou un rafraîchissement automatique </a:t>
            </a:r>
            <a:r>
              <a:rPr lang="fr-FR" dirty="0" smtClean="0"/>
              <a:t>de la page</a:t>
            </a:r>
          </a:p>
          <a:p>
            <a:pPr lvl="1">
              <a:defRPr/>
            </a:pPr>
            <a:r>
              <a:rPr lang="fr-FR" dirty="0" smtClean="0"/>
              <a:t>Même action et même syntaxe que &lt;</a:t>
            </a:r>
            <a:r>
              <a:rPr lang="fr-FR" dirty="0" err="1" smtClean="0"/>
              <a:t>meta</a:t>
            </a:r>
            <a:r>
              <a:rPr lang="fr-FR" dirty="0" smtClean="0"/>
              <a:t> http-</a:t>
            </a:r>
            <a:r>
              <a:rPr lang="fr-FR" dirty="0" err="1" smtClean="0"/>
              <a:t>equiv</a:t>
            </a:r>
            <a:r>
              <a:rPr lang="fr-FR" dirty="0" smtClean="0"/>
              <a:t>="</a:t>
            </a:r>
            <a:r>
              <a:rPr lang="fr-FR" dirty="0" err="1" smtClean="0"/>
              <a:t>refresh</a:t>
            </a:r>
            <a:r>
              <a:rPr lang="fr-FR" dirty="0" smtClean="0"/>
              <a:t>" content="…" /&gt; en HTML</a:t>
            </a:r>
          </a:p>
          <a:p>
            <a:pPr>
              <a:defRPr/>
            </a:pPr>
            <a:r>
              <a:rPr lang="fr-FR" dirty="0" smtClean="0"/>
              <a:t>Autres exemples :</a:t>
            </a:r>
          </a:p>
          <a:p>
            <a:pPr lvl="1">
              <a:defRPr/>
            </a:pPr>
            <a:r>
              <a:rPr lang="fr-FR" dirty="0" smtClean="0">
                <a:ea typeface="+mn-ea"/>
                <a:cs typeface="+mn-cs"/>
              </a:rPr>
              <a:t>header("Content-Type: application/</a:t>
            </a:r>
            <a:r>
              <a:rPr lang="fr-FR" dirty="0" err="1" smtClean="0">
                <a:ea typeface="+mn-ea"/>
                <a:cs typeface="+mn-cs"/>
              </a:rPr>
              <a:t>pdf</a:t>
            </a:r>
            <a:r>
              <a:rPr lang="fr-FR" dirty="0" smtClean="0">
                <a:ea typeface="+mn-ea"/>
                <a:cs typeface="+mn-cs"/>
              </a:rPr>
              <a:t>");</a:t>
            </a:r>
            <a:br>
              <a:rPr lang="fr-FR" dirty="0" smtClean="0">
                <a:ea typeface="+mn-ea"/>
                <a:cs typeface="+mn-cs"/>
              </a:rPr>
            </a:br>
            <a:r>
              <a:rPr lang="en-US" dirty="0" smtClean="0">
                <a:ea typeface="+mn-ea"/>
                <a:cs typeface="+mn-cs"/>
              </a:rPr>
              <a:t>header("Cache-Control: no-cache, must-revalidate"); </a:t>
            </a:r>
            <a:br>
              <a:rPr lang="en-US" dirty="0" smtClean="0">
                <a:ea typeface="+mn-ea"/>
                <a:cs typeface="+mn-cs"/>
              </a:rPr>
            </a:br>
            <a:r>
              <a:rPr lang="en-US" dirty="0" smtClean="0">
                <a:ea typeface="+mn-ea"/>
                <a:cs typeface="+mn-cs"/>
              </a:rPr>
              <a:t>header("Expires: Sat, 26 Jul 1997 05:00:00 GMT");</a:t>
            </a:r>
            <a:endParaRPr lang="fr-FR" dirty="0"/>
          </a:p>
        </p:txBody>
      </p:sp>
    </p:spTree>
    <p:extLst>
      <p:ext uri="{BB962C8B-B14F-4D97-AF65-F5344CB8AC3E}">
        <p14:creationId xmlns:p14="http://schemas.microsoft.com/office/powerpoint/2010/main" val="42305543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Structures conditionnelles if</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22</a:t>
            </a:fld>
            <a:endParaRPr lang="fr-FR" altLang="fr-FR"/>
          </a:p>
        </p:txBody>
      </p:sp>
      <p:sp>
        <p:nvSpPr>
          <p:cNvPr id="7" name="Rectangle 3"/>
          <p:cNvSpPr txBox="1">
            <a:spLocks noChangeArrowheads="1"/>
          </p:cNvSpPr>
          <p:nvPr/>
        </p:nvSpPr>
        <p:spPr bwMode="auto">
          <a:xfrm>
            <a:off x="179512" y="980728"/>
            <a:ext cx="8784976"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dirty="0" smtClean="0">
                <a:solidFill>
                  <a:schemeClr val="accent2"/>
                </a:solidFill>
              </a:rPr>
              <a:t>L'instruction</a:t>
            </a:r>
            <a:r>
              <a:rPr lang="fr-FR" altLang="fr-FR" dirty="0" smtClean="0">
                <a:solidFill>
                  <a:schemeClr val="accent1"/>
                </a:solidFill>
              </a:rPr>
              <a:t> </a:t>
            </a:r>
            <a:r>
              <a:rPr lang="fr-FR" altLang="fr-FR" dirty="0" smtClean="0">
                <a:solidFill>
                  <a:schemeClr val="accent6"/>
                </a:solidFill>
              </a:rPr>
              <a:t>if ... </a:t>
            </a:r>
            <a:r>
              <a:rPr lang="fr-FR" altLang="fr-FR" dirty="0" err="1">
                <a:solidFill>
                  <a:schemeClr val="accent6"/>
                </a:solidFill>
              </a:rPr>
              <a:t>e</a:t>
            </a:r>
            <a:r>
              <a:rPr lang="fr-FR" altLang="fr-FR" dirty="0" err="1" smtClean="0">
                <a:solidFill>
                  <a:schemeClr val="accent6"/>
                </a:solidFill>
              </a:rPr>
              <a:t>lse</a:t>
            </a:r>
            <a:r>
              <a:rPr lang="fr-FR" altLang="fr-FR" dirty="0" smtClean="0">
                <a:solidFill>
                  <a:schemeClr val="accent1"/>
                </a:solidFill>
              </a:rPr>
              <a:t> </a:t>
            </a:r>
            <a:r>
              <a:rPr lang="fr-FR" altLang="fr-FR" dirty="0" smtClean="0">
                <a:solidFill>
                  <a:schemeClr val="accent2"/>
                </a:solidFill>
              </a:rPr>
              <a:t>:</a:t>
            </a:r>
            <a:r>
              <a:rPr lang="fr-FR" altLang="fr-FR" dirty="0" smtClean="0"/>
              <a:t/>
            </a:r>
            <a:br>
              <a:rPr lang="fr-FR" altLang="fr-FR" dirty="0" smtClean="0"/>
            </a:br>
            <a:r>
              <a:rPr lang="fr-FR" altLang="fr-FR" dirty="0" smtClean="0">
                <a:solidFill>
                  <a:schemeClr val="accent6"/>
                </a:solidFill>
              </a:rPr>
              <a:t>if (</a:t>
            </a:r>
            <a:r>
              <a:rPr lang="fr-FR" altLang="fr-FR" dirty="0" smtClean="0"/>
              <a:t>condition</a:t>
            </a:r>
            <a:r>
              <a:rPr lang="fr-FR" altLang="fr-FR" dirty="0" smtClean="0">
                <a:solidFill>
                  <a:schemeClr val="accent6"/>
                </a:solidFill>
              </a:rPr>
              <a:t>) {</a:t>
            </a:r>
            <a:r>
              <a:rPr lang="fr-FR" altLang="fr-FR" dirty="0" smtClean="0"/>
              <a:t> </a:t>
            </a:r>
            <a:br>
              <a:rPr lang="fr-FR" altLang="fr-FR" dirty="0" smtClean="0"/>
            </a:br>
            <a:r>
              <a:rPr lang="fr-FR" altLang="fr-FR" dirty="0" smtClean="0"/>
              <a:t>	</a:t>
            </a:r>
            <a:r>
              <a:rPr lang="fr-FR" altLang="fr-FR" sz="1600" b="0" dirty="0" smtClean="0"/>
              <a:t>liste d'instructions constituant un bloc,</a:t>
            </a:r>
            <a:br>
              <a:rPr lang="fr-FR" altLang="fr-FR" sz="1600" b="0" dirty="0" smtClean="0"/>
            </a:br>
            <a:r>
              <a:rPr lang="fr-FR" altLang="fr-FR" sz="1600" b="0" dirty="0" smtClean="0"/>
              <a:t>	à exécuter si la condition est remplie</a:t>
            </a:r>
            <a:br>
              <a:rPr lang="fr-FR" altLang="fr-FR" sz="1600" b="0" dirty="0" smtClean="0"/>
            </a:br>
            <a:r>
              <a:rPr lang="fr-FR" altLang="fr-FR" dirty="0" smtClean="0">
                <a:solidFill>
                  <a:schemeClr val="accent6"/>
                </a:solidFill>
              </a:rPr>
              <a:t>} </a:t>
            </a:r>
            <a:br>
              <a:rPr lang="fr-FR" altLang="fr-FR" dirty="0" smtClean="0">
                <a:solidFill>
                  <a:schemeClr val="accent6"/>
                </a:solidFill>
              </a:rPr>
            </a:br>
            <a:r>
              <a:rPr lang="fr-FR" altLang="fr-FR" dirty="0" err="1" smtClean="0">
                <a:solidFill>
                  <a:schemeClr val="accent6"/>
                </a:solidFill>
              </a:rPr>
              <a:t>else</a:t>
            </a:r>
            <a:r>
              <a:rPr lang="fr-FR" altLang="fr-FR" dirty="0" smtClean="0">
                <a:solidFill>
                  <a:schemeClr val="accent6"/>
                </a:solidFill>
              </a:rPr>
              <a:t> { </a:t>
            </a:r>
            <a:br>
              <a:rPr lang="fr-FR" altLang="fr-FR" dirty="0" smtClean="0">
                <a:solidFill>
                  <a:schemeClr val="accent6"/>
                </a:solidFill>
              </a:rPr>
            </a:br>
            <a:r>
              <a:rPr lang="fr-FR" altLang="fr-FR" dirty="0" smtClean="0"/>
              <a:t>	</a:t>
            </a:r>
            <a:r>
              <a:rPr lang="fr-FR" altLang="fr-FR" sz="1600" b="0" dirty="0" smtClean="0"/>
              <a:t>autre série d'instructions,</a:t>
            </a:r>
            <a:br>
              <a:rPr lang="fr-FR" altLang="fr-FR" sz="1600" b="0" dirty="0" smtClean="0"/>
            </a:br>
            <a:r>
              <a:rPr lang="fr-FR" altLang="fr-FR" sz="1600" b="0" dirty="0" smtClean="0"/>
              <a:t>	à exécuter si la condition n'est pas remplie</a:t>
            </a:r>
            <a:br>
              <a:rPr lang="fr-FR" altLang="fr-FR" sz="1600" b="0" dirty="0" smtClean="0"/>
            </a:br>
            <a:r>
              <a:rPr lang="fr-FR" altLang="fr-FR" dirty="0" smtClean="0">
                <a:solidFill>
                  <a:schemeClr val="accent6"/>
                </a:solidFill>
              </a:rPr>
              <a:t>} </a:t>
            </a:r>
          </a:p>
          <a:p>
            <a:pPr marL="361800" indent="-342900">
              <a:buFont typeface="Wingdings" panose="05000000000000000000" pitchFamily="2" charset="2"/>
              <a:buChar char="Ø"/>
            </a:pPr>
            <a:r>
              <a:rPr lang="fr-FR" altLang="fr-FR" dirty="0" smtClean="0"/>
              <a:t>L’instruction </a:t>
            </a:r>
            <a:r>
              <a:rPr lang="fr-FR" altLang="fr-FR" dirty="0" smtClean="0">
                <a:solidFill>
                  <a:schemeClr val="accent6"/>
                </a:solidFill>
              </a:rPr>
              <a:t>if…</a:t>
            </a:r>
            <a:r>
              <a:rPr lang="fr-FR" altLang="fr-FR" dirty="0" err="1" smtClean="0">
                <a:solidFill>
                  <a:schemeClr val="accent6"/>
                </a:solidFill>
              </a:rPr>
              <a:t>elseif</a:t>
            </a:r>
            <a:r>
              <a:rPr lang="fr-FR" altLang="fr-FR" dirty="0" smtClean="0">
                <a:solidFill>
                  <a:schemeClr val="accent6"/>
                </a:solidFill>
              </a:rPr>
              <a:t>…</a:t>
            </a:r>
            <a:r>
              <a:rPr lang="fr-FR" altLang="fr-FR" dirty="0" err="1" smtClean="0">
                <a:solidFill>
                  <a:schemeClr val="accent6"/>
                </a:solidFill>
              </a:rPr>
              <a:t>else</a:t>
            </a:r>
            <a:endParaRPr lang="fr-FR" altLang="fr-FR" dirty="0" smtClean="0">
              <a:solidFill>
                <a:schemeClr val="accent6"/>
              </a:solidFill>
            </a:endParaRPr>
          </a:p>
          <a:p>
            <a:pPr lvl="1">
              <a:lnSpc>
                <a:spcPct val="80000"/>
              </a:lnSpc>
              <a:spcBef>
                <a:spcPts val="500"/>
              </a:spcBef>
              <a:spcAft>
                <a:spcPts val="500"/>
              </a:spcAft>
            </a:pPr>
            <a:r>
              <a:rPr lang="fr-FR" altLang="fr-FR" sz="1600" dirty="0"/>
              <a:t>Test de plusieurs conditions de façon </a:t>
            </a:r>
            <a:r>
              <a:rPr lang="fr-FR" altLang="fr-FR" sz="1600" b="1" i="1" dirty="0"/>
              <a:t>exclusive</a:t>
            </a:r>
            <a:r>
              <a:rPr lang="fr-FR" altLang="fr-FR" sz="1600" dirty="0"/>
              <a:t>, une seule des conditions sera réalisée ... </a:t>
            </a:r>
          </a:p>
          <a:p>
            <a:pPr lvl="1">
              <a:lnSpc>
                <a:spcPct val="80000"/>
              </a:lnSpc>
              <a:spcBef>
                <a:spcPts val="500"/>
              </a:spcBef>
              <a:spcAft>
                <a:spcPts val="500"/>
              </a:spcAft>
            </a:pPr>
            <a:r>
              <a:rPr lang="fr-FR" altLang="fr-FR" sz="1600" dirty="0"/>
              <a:t>E</a:t>
            </a:r>
            <a:r>
              <a:rPr lang="fr-FR" altLang="fr-FR" sz="1600" dirty="0" smtClean="0"/>
              <a:t>vite </a:t>
            </a:r>
            <a:r>
              <a:rPr lang="fr-FR" altLang="fr-FR" sz="1600" dirty="0"/>
              <a:t>d'avoir à imbriquer des instructions </a:t>
            </a:r>
            <a:r>
              <a:rPr lang="fr-FR" altLang="fr-FR" sz="1600" i="1" dirty="0"/>
              <a:t>if (et les {} qui vont avec)</a:t>
            </a:r>
            <a:endParaRPr lang="fr-FR" altLang="fr-FR" sz="1600" dirty="0"/>
          </a:p>
          <a:p>
            <a:pPr lvl="1">
              <a:lnSpc>
                <a:spcPct val="80000"/>
              </a:lnSpc>
            </a:pPr>
            <a:r>
              <a:rPr lang="fr-FR" altLang="fr-FR" sz="1600" dirty="0" smtClean="0"/>
              <a:t>Plusieurs </a:t>
            </a:r>
            <a:r>
              <a:rPr lang="fr-FR" altLang="fr-FR" sz="1600" dirty="0" err="1"/>
              <a:t>elseif</a:t>
            </a:r>
            <a:r>
              <a:rPr lang="fr-FR" altLang="fr-FR" sz="1600" dirty="0"/>
              <a:t> peuvent s'imbriquer les uns dans les autres... après un if initial</a:t>
            </a:r>
          </a:p>
          <a:p>
            <a:pPr marL="361800" indent="-342900">
              <a:buFont typeface="Wingdings" panose="05000000000000000000" pitchFamily="2" charset="2"/>
              <a:buChar char="Ø"/>
            </a:pPr>
            <a:endParaRPr lang="fr-FR" altLang="fr-FR" dirty="0" smtClean="0"/>
          </a:p>
        </p:txBody>
      </p:sp>
    </p:spTree>
    <p:extLst>
      <p:ext uri="{BB962C8B-B14F-4D97-AF65-F5344CB8AC3E}">
        <p14:creationId xmlns:p14="http://schemas.microsoft.com/office/powerpoint/2010/main" val="1807756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conditionnelle switch</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23</a:t>
            </a:fld>
            <a:endParaRPr lang="fr-FR" altLang="fr-FR"/>
          </a:p>
        </p:txBody>
      </p:sp>
      <p:sp>
        <p:nvSpPr>
          <p:cNvPr id="7" name="Rectangle 3"/>
          <p:cNvSpPr txBox="1">
            <a:spLocks noChangeArrowheads="1"/>
          </p:cNvSpPr>
          <p:nvPr/>
        </p:nvSpPr>
        <p:spPr bwMode="auto">
          <a:xfrm>
            <a:off x="179512" y="908720"/>
            <a:ext cx="8712968"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lnSpc>
                <a:spcPct val="80000"/>
              </a:lnSpc>
              <a:spcBef>
                <a:spcPts val="500"/>
              </a:spcBef>
              <a:spcAft>
                <a:spcPts val="500"/>
              </a:spcAft>
              <a:buFont typeface="Wingdings" panose="05000000000000000000" pitchFamily="2" charset="2"/>
              <a:buChar char="Ø"/>
            </a:pPr>
            <a:r>
              <a:rPr lang="fr-FR" altLang="fr-FR" dirty="0" smtClean="0"/>
              <a:t>équivaut à une série d'instruction if (exclusives ou non) :</a:t>
            </a:r>
          </a:p>
          <a:p>
            <a:pPr lvl="1">
              <a:lnSpc>
                <a:spcPct val="80000"/>
              </a:lnSpc>
              <a:buFont typeface="Wingdings" pitchFamily="2" charset="2"/>
              <a:buNone/>
            </a:pPr>
            <a:r>
              <a:rPr lang="fr-FR" altLang="fr-FR" dirty="0" smtClean="0"/>
              <a:t>if ($i == 0) {</a:t>
            </a:r>
            <a:r>
              <a:rPr lang="fr-FR" altLang="fr-FR" dirty="0" err="1" smtClean="0"/>
              <a:t>echo</a:t>
            </a:r>
            <a:r>
              <a:rPr lang="fr-FR" altLang="fr-FR" dirty="0" smtClean="0"/>
              <a:t> 'i égal 0'; } ;</a:t>
            </a:r>
          </a:p>
          <a:p>
            <a:pPr lvl="1">
              <a:lnSpc>
                <a:spcPct val="80000"/>
              </a:lnSpc>
              <a:buFont typeface="Wingdings" pitchFamily="2" charset="2"/>
              <a:buNone/>
            </a:pPr>
            <a:r>
              <a:rPr lang="fr-FR" altLang="fr-FR" dirty="0" smtClean="0"/>
              <a:t>if ($i == 1) {</a:t>
            </a:r>
            <a:r>
              <a:rPr lang="fr-FR" altLang="fr-FR" dirty="0" err="1" smtClean="0"/>
              <a:t>echo</a:t>
            </a:r>
            <a:r>
              <a:rPr lang="fr-FR" altLang="fr-FR" dirty="0" smtClean="0"/>
              <a:t> 'i égal 1'; } ;</a:t>
            </a:r>
          </a:p>
          <a:p>
            <a:pPr lvl="1">
              <a:lnSpc>
                <a:spcPct val="80000"/>
              </a:lnSpc>
              <a:buFont typeface="Wingdings" pitchFamily="2" charset="2"/>
              <a:buNone/>
            </a:pPr>
            <a:r>
              <a:rPr lang="fr-FR" altLang="fr-FR" dirty="0" smtClean="0"/>
              <a:t>if ($i == 2) {</a:t>
            </a:r>
            <a:r>
              <a:rPr lang="fr-FR" altLang="fr-FR" dirty="0" err="1" smtClean="0"/>
              <a:t>echo</a:t>
            </a:r>
            <a:r>
              <a:rPr lang="fr-FR" altLang="fr-FR" dirty="0" smtClean="0"/>
              <a:t> 'i égal 2'; } ;</a:t>
            </a:r>
          </a:p>
          <a:p>
            <a:pPr marL="361800" indent="-342900">
              <a:lnSpc>
                <a:spcPct val="80000"/>
              </a:lnSpc>
              <a:buFont typeface="Wingdings" panose="05000000000000000000" pitchFamily="2" charset="2"/>
              <a:buChar char="Ø"/>
            </a:pPr>
            <a:r>
              <a:rPr lang="fr-FR" altLang="fr-FR" dirty="0"/>
              <a:t>q</a:t>
            </a:r>
            <a:r>
              <a:rPr lang="fr-FR" altLang="fr-FR" dirty="0" smtClean="0"/>
              <a:t>ui peut s'écrire :</a:t>
            </a:r>
          </a:p>
          <a:p>
            <a:pPr lvl="1">
              <a:lnSpc>
                <a:spcPct val="80000"/>
              </a:lnSpc>
              <a:buFont typeface="Wingdings" pitchFamily="2" charset="2"/>
              <a:buNone/>
            </a:pPr>
            <a:r>
              <a:rPr lang="fr-FR" altLang="fr-FR" dirty="0" smtClean="0">
                <a:solidFill>
                  <a:schemeClr val="accent6"/>
                </a:solidFill>
              </a:rPr>
              <a:t>switch ($i) {</a:t>
            </a:r>
          </a:p>
          <a:p>
            <a:pPr lvl="1">
              <a:lnSpc>
                <a:spcPct val="80000"/>
              </a:lnSpc>
              <a:buFont typeface="Wingdings" pitchFamily="2" charset="2"/>
              <a:buNone/>
            </a:pPr>
            <a:r>
              <a:rPr lang="fr-FR" altLang="fr-FR" dirty="0" smtClean="0"/>
              <a:t>	</a:t>
            </a:r>
            <a:r>
              <a:rPr lang="fr-FR" altLang="fr-FR" dirty="0" smtClean="0">
                <a:solidFill>
                  <a:schemeClr val="accent6"/>
                </a:solidFill>
              </a:rPr>
              <a:t>case</a:t>
            </a:r>
            <a:r>
              <a:rPr lang="fr-FR" altLang="fr-FR" dirty="0" smtClean="0"/>
              <a:t> 0</a:t>
            </a:r>
            <a:r>
              <a:rPr lang="fr-FR" altLang="fr-FR" dirty="0" smtClean="0">
                <a:solidFill>
                  <a:schemeClr val="accent1"/>
                </a:solidFill>
              </a:rPr>
              <a:t>:</a:t>
            </a:r>
            <a:r>
              <a:rPr lang="fr-FR" altLang="fr-FR" dirty="0" smtClean="0"/>
              <a:t> </a:t>
            </a:r>
            <a:r>
              <a:rPr lang="fr-FR" altLang="fr-FR" dirty="0" err="1" smtClean="0"/>
              <a:t>echo</a:t>
            </a:r>
            <a:r>
              <a:rPr lang="fr-FR" altLang="fr-FR" dirty="0" smtClean="0"/>
              <a:t> 'i égal 0'; </a:t>
            </a:r>
          </a:p>
          <a:p>
            <a:pPr lvl="1">
              <a:lnSpc>
                <a:spcPct val="80000"/>
              </a:lnSpc>
              <a:buFont typeface="Wingdings" pitchFamily="2" charset="2"/>
              <a:buNone/>
            </a:pPr>
            <a:r>
              <a:rPr lang="fr-FR" altLang="fr-FR" dirty="0" smtClean="0"/>
              <a:t>	</a:t>
            </a:r>
            <a:r>
              <a:rPr lang="fr-FR" altLang="fr-FR" dirty="0" smtClean="0">
                <a:solidFill>
                  <a:schemeClr val="accent6"/>
                </a:solidFill>
              </a:rPr>
              <a:t>case</a:t>
            </a:r>
            <a:r>
              <a:rPr lang="fr-FR" altLang="fr-FR" dirty="0" smtClean="0"/>
              <a:t> 1</a:t>
            </a:r>
            <a:r>
              <a:rPr lang="fr-FR" altLang="fr-FR" dirty="0" smtClean="0">
                <a:solidFill>
                  <a:schemeClr val="accent1"/>
                </a:solidFill>
              </a:rPr>
              <a:t>: </a:t>
            </a:r>
            <a:r>
              <a:rPr lang="fr-FR" altLang="fr-FR" dirty="0" err="1" smtClean="0"/>
              <a:t>echo</a:t>
            </a:r>
            <a:r>
              <a:rPr lang="fr-FR" altLang="fr-FR" dirty="0" smtClean="0"/>
              <a:t> 'i égal 1';  </a:t>
            </a:r>
          </a:p>
          <a:p>
            <a:pPr lvl="1">
              <a:lnSpc>
                <a:spcPct val="80000"/>
              </a:lnSpc>
              <a:buFont typeface="Wingdings" pitchFamily="2" charset="2"/>
              <a:buNone/>
            </a:pPr>
            <a:r>
              <a:rPr lang="fr-FR" altLang="fr-FR" dirty="0" smtClean="0"/>
              <a:t>	</a:t>
            </a:r>
            <a:r>
              <a:rPr lang="fr-FR" altLang="fr-FR" dirty="0" smtClean="0">
                <a:solidFill>
                  <a:schemeClr val="accent6"/>
                </a:solidFill>
              </a:rPr>
              <a:t>case</a:t>
            </a:r>
            <a:r>
              <a:rPr lang="fr-FR" altLang="fr-FR" dirty="0" smtClean="0"/>
              <a:t> 2</a:t>
            </a:r>
            <a:r>
              <a:rPr lang="fr-FR" altLang="fr-FR" dirty="0" smtClean="0">
                <a:solidFill>
                  <a:schemeClr val="accent1"/>
                </a:solidFill>
              </a:rPr>
              <a:t>:</a:t>
            </a:r>
            <a:r>
              <a:rPr lang="fr-FR" altLang="fr-FR" dirty="0" smtClean="0"/>
              <a:t> </a:t>
            </a:r>
            <a:r>
              <a:rPr lang="fr-FR" altLang="fr-FR" dirty="0" err="1" smtClean="0"/>
              <a:t>echo</a:t>
            </a:r>
            <a:r>
              <a:rPr lang="fr-FR" altLang="fr-FR" dirty="0" smtClean="0"/>
              <a:t> 'i égal 2'; </a:t>
            </a:r>
          </a:p>
          <a:p>
            <a:pPr lvl="1">
              <a:lnSpc>
                <a:spcPct val="80000"/>
              </a:lnSpc>
              <a:buFont typeface="Wingdings" pitchFamily="2" charset="2"/>
              <a:buNone/>
            </a:pPr>
            <a:r>
              <a:rPr lang="fr-FR" altLang="fr-FR" dirty="0" smtClean="0"/>
              <a:t>} </a:t>
            </a:r>
          </a:p>
          <a:p>
            <a:pPr marL="361800" indent="-342900">
              <a:lnSpc>
                <a:spcPct val="80000"/>
              </a:lnSpc>
              <a:buFont typeface="Wingdings" panose="05000000000000000000" pitchFamily="2" charset="2"/>
              <a:buChar char="Ø"/>
            </a:pPr>
            <a:r>
              <a:rPr lang="fr-FR" altLang="fr-FR" dirty="0" smtClean="0"/>
              <a:t>utiliser "</a:t>
            </a:r>
            <a:r>
              <a:rPr lang="fr-FR" altLang="fr-FR" dirty="0" smtClean="0">
                <a:solidFill>
                  <a:schemeClr val="accent6"/>
                </a:solidFill>
              </a:rPr>
              <a:t>break</a:t>
            </a:r>
            <a:r>
              <a:rPr lang="fr-FR" altLang="fr-FR" dirty="0" smtClean="0"/>
              <a:t>" dans chaque cas pour éviter des tests inutiles quand les cas sont exclusifs les uns des autres</a:t>
            </a:r>
          </a:p>
          <a:p>
            <a:pPr marL="361800" indent="-342900">
              <a:lnSpc>
                <a:spcPct val="80000"/>
              </a:lnSpc>
              <a:buFont typeface="Wingdings" panose="05000000000000000000" pitchFamily="2" charset="2"/>
              <a:buChar char="Ø"/>
            </a:pPr>
            <a:r>
              <a:rPr lang="fr-FR" altLang="fr-FR" dirty="0" smtClean="0"/>
              <a:t>mot-clé :</a:t>
            </a:r>
            <a:r>
              <a:rPr lang="fr-FR" altLang="fr-FR" dirty="0" smtClean="0">
                <a:solidFill>
                  <a:schemeClr val="accent1"/>
                </a:solidFill>
              </a:rPr>
              <a:t> </a:t>
            </a:r>
            <a:r>
              <a:rPr lang="fr-FR" altLang="fr-FR" dirty="0" smtClean="0">
                <a:solidFill>
                  <a:schemeClr val="accent6"/>
                </a:solidFill>
              </a:rPr>
              <a:t>default :</a:t>
            </a:r>
            <a:r>
              <a:rPr lang="fr-FR" altLang="fr-FR" dirty="0" smtClean="0"/>
              <a:t> "case" spécial correspondant à </a:t>
            </a:r>
            <a:r>
              <a:rPr lang="fr-FR" altLang="fr-FR" dirty="0" smtClean="0">
                <a:solidFill>
                  <a:schemeClr val="accent6"/>
                </a:solidFill>
              </a:rPr>
              <a:t>tous les cas non cités</a:t>
            </a:r>
            <a:r>
              <a:rPr lang="fr-FR" altLang="fr-FR" dirty="0" smtClean="0"/>
              <a:t> précédemment</a:t>
            </a:r>
          </a:p>
        </p:txBody>
      </p:sp>
      <p:sp>
        <p:nvSpPr>
          <p:cNvPr id="11" name="Text Box 5"/>
          <p:cNvSpPr txBox="1">
            <a:spLocks noChangeArrowheads="1"/>
          </p:cNvSpPr>
          <p:nvPr/>
        </p:nvSpPr>
        <p:spPr bwMode="auto">
          <a:xfrm>
            <a:off x="3614737" y="2794032"/>
            <a:ext cx="914400" cy="928688"/>
          </a:xfrm>
          <a:prstGeom prst="rect">
            <a:avLst/>
          </a:prstGeom>
          <a:noFill/>
          <a:ln w="127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fr-FR" altLang="fr-FR" sz="1800">
                <a:latin typeface="Comic Sans MS" pitchFamily="66" charset="0"/>
              </a:rPr>
              <a:t>break;</a:t>
            </a:r>
            <a:br>
              <a:rPr lang="fr-FR" altLang="fr-FR" sz="1800">
                <a:latin typeface="Comic Sans MS" pitchFamily="66" charset="0"/>
              </a:rPr>
            </a:br>
            <a:r>
              <a:rPr lang="fr-FR" altLang="fr-FR" sz="1800">
                <a:latin typeface="Comic Sans MS" pitchFamily="66" charset="0"/>
              </a:rPr>
              <a:t>break;</a:t>
            </a:r>
            <a:br>
              <a:rPr lang="fr-FR" altLang="fr-FR" sz="1800">
                <a:latin typeface="Comic Sans MS" pitchFamily="66" charset="0"/>
              </a:rPr>
            </a:br>
            <a:r>
              <a:rPr lang="fr-FR" altLang="fr-FR" sz="1800">
                <a:latin typeface="Comic Sans MS" pitchFamily="66" charset="0"/>
              </a:rPr>
              <a:t>break;</a:t>
            </a:r>
          </a:p>
        </p:txBody>
      </p:sp>
      <p:sp>
        <p:nvSpPr>
          <p:cNvPr id="12" name="Pensées 11"/>
          <p:cNvSpPr/>
          <p:nvPr/>
        </p:nvSpPr>
        <p:spPr bwMode="auto">
          <a:xfrm>
            <a:off x="4800600" y="2246345"/>
            <a:ext cx="3857625" cy="1000125"/>
          </a:xfrm>
          <a:prstGeom prst="cloudCallout">
            <a:avLst>
              <a:gd name="adj1" fmla="val -48092"/>
              <a:gd name="adj2" fmla="val 65548"/>
            </a:avLst>
          </a:prstGeom>
          <a:noFill/>
          <a:ln w="12700" cap="flat" cmpd="sng" algn="ctr">
            <a:solidFill>
              <a:schemeClr val="tx1"/>
            </a:solidFill>
            <a:prstDash val="solid"/>
            <a:round/>
            <a:headEnd type="none" w="sm" len="sm"/>
            <a:tailEnd type="none" w="lg" len="lg"/>
          </a:ln>
          <a:effectLst/>
        </p:spPr>
        <p:txBody>
          <a:bodyPr/>
          <a:lstStyle/>
          <a:p>
            <a:pPr>
              <a:defRPr/>
            </a:pPr>
            <a:r>
              <a:rPr lang="fr-FR" sz="1800" dirty="0">
                <a:latin typeface="+mn-lt"/>
              </a:rPr>
              <a:t>Ne pas oublier break dans chacun des cas</a:t>
            </a:r>
          </a:p>
        </p:txBody>
      </p:sp>
    </p:spTree>
    <p:extLst>
      <p:ext uri="{BB962C8B-B14F-4D97-AF65-F5344CB8AC3E}">
        <p14:creationId xmlns:p14="http://schemas.microsoft.com/office/powerpoint/2010/main" val="170376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par>
                                <p:cTn id="11" presetID="1" presetClass="entr" presetSubtype="0"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PHP et les boucles</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24</a:t>
            </a:fld>
            <a:endParaRPr lang="fr-FR" altLang="fr-FR"/>
          </a:p>
        </p:txBody>
      </p:sp>
      <p:sp>
        <p:nvSpPr>
          <p:cNvPr id="7" name="Rectangle 3"/>
          <p:cNvSpPr txBox="1">
            <a:spLocks noChangeArrowheads="1"/>
          </p:cNvSpPr>
          <p:nvPr/>
        </p:nvSpPr>
        <p:spPr bwMode="auto">
          <a:xfrm>
            <a:off x="179512" y="908720"/>
            <a:ext cx="8784976" cy="5616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dirty="0" smtClean="0"/>
              <a:t>La boucle </a:t>
            </a:r>
            <a:r>
              <a:rPr lang="fr-FR" altLang="fr-FR" dirty="0" err="1" smtClean="0">
                <a:solidFill>
                  <a:schemeClr val="accent6"/>
                </a:solidFill>
              </a:rPr>
              <a:t>while</a:t>
            </a:r>
            <a:r>
              <a:rPr lang="fr-FR" altLang="fr-FR" dirty="0" smtClean="0"/>
              <a:t>  : moyen le plus simple d'implémenter une boucle en PHP </a:t>
            </a:r>
          </a:p>
          <a:p>
            <a:pPr marL="361800" indent="-342900">
              <a:buFont typeface="Wingdings" panose="05000000000000000000" pitchFamily="2" charset="2"/>
              <a:buChar char="Ø"/>
            </a:pPr>
            <a:r>
              <a:rPr lang="fr-FR" altLang="fr-FR" dirty="0" smtClean="0"/>
              <a:t>Exemple </a:t>
            </a:r>
          </a:p>
          <a:p>
            <a:pPr lvl="1">
              <a:buFont typeface="Wingdings" pitchFamily="2" charset="2"/>
              <a:buNone/>
            </a:pPr>
            <a:r>
              <a:rPr lang="fr-FR" altLang="fr-FR" dirty="0" smtClean="0"/>
              <a:t>$i = 1; </a:t>
            </a:r>
          </a:p>
          <a:p>
            <a:pPr lvl="1">
              <a:buFont typeface="Wingdings" pitchFamily="2" charset="2"/>
              <a:buNone/>
            </a:pPr>
            <a:r>
              <a:rPr lang="fr-FR" altLang="fr-FR" dirty="0" err="1" smtClean="0">
                <a:solidFill>
                  <a:schemeClr val="accent6"/>
                </a:solidFill>
              </a:rPr>
              <a:t>while</a:t>
            </a:r>
            <a:r>
              <a:rPr lang="fr-FR" altLang="fr-FR" dirty="0" smtClean="0">
                <a:solidFill>
                  <a:schemeClr val="accent1"/>
                </a:solidFill>
              </a:rPr>
              <a:t> </a:t>
            </a:r>
            <a:r>
              <a:rPr lang="fr-FR" altLang="fr-FR" dirty="0" smtClean="0">
                <a:solidFill>
                  <a:schemeClr val="accent6"/>
                </a:solidFill>
              </a:rPr>
              <a:t>(</a:t>
            </a:r>
            <a:r>
              <a:rPr lang="fr-FR" altLang="fr-FR" dirty="0" smtClean="0"/>
              <a:t>$i &lt;= 10</a:t>
            </a:r>
            <a:r>
              <a:rPr lang="fr-FR" altLang="fr-FR" dirty="0" smtClean="0">
                <a:solidFill>
                  <a:schemeClr val="accent6"/>
                </a:solidFill>
              </a:rPr>
              <a:t>) {</a:t>
            </a:r>
            <a:r>
              <a:rPr lang="fr-FR" altLang="fr-FR" dirty="0" smtClean="0"/>
              <a:t> </a:t>
            </a:r>
          </a:p>
          <a:p>
            <a:pPr lvl="1">
              <a:buFont typeface="Wingdings" pitchFamily="2" charset="2"/>
              <a:buNone/>
            </a:pPr>
            <a:r>
              <a:rPr lang="fr-FR" altLang="fr-FR" dirty="0" smtClean="0"/>
              <a:t>	 </a:t>
            </a:r>
            <a:r>
              <a:rPr lang="fr-FR" altLang="fr-FR" dirty="0" err="1" smtClean="0"/>
              <a:t>echo</a:t>
            </a:r>
            <a:r>
              <a:rPr lang="fr-FR" altLang="fr-FR" dirty="0" smtClean="0"/>
              <a:t> $i++;  // </a:t>
            </a:r>
            <a:r>
              <a:rPr lang="fr-FR" altLang="fr-FR" sz="1800" dirty="0" smtClean="0"/>
              <a:t>La valeur affichée est $i </a:t>
            </a:r>
            <a:r>
              <a:rPr lang="fr-FR" altLang="fr-FR" sz="1800" i="1" dirty="0" smtClean="0"/>
              <a:t>avant</a:t>
            </a:r>
            <a:r>
              <a:rPr lang="fr-FR" altLang="fr-FR" sz="1800" dirty="0" smtClean="0"/>
              <a:t> l'incrémentation</a:t>
            </a:r>
          </a:p>
          <a:p>
            <a:pPr lvl="1">
              <a:buFont typeface="Wingdings" pitchFamily="2" charset="2"/>
              <a:buNone/>
            </a:pPr>
            <a:r>
              <a:rPr lang="fr-FR" altLang="fr-FR" dirty="0" smtClean="0">
                <a:solidFill>
                  <a:schemeClr val="accent6"/>
                </a:solidFill>
              </a:rPr>
              <a:t>} </a:t>
            </a:r>
          </a:p>
          <a:p>
            <a:endParaRPr lang="fr-FR" altLang="fr-FR" dirty="0" smtClean="0"/>
          </a:p>
        </p:txBody>
      </p:sp>
    </p:spTree>
    <p:extLst>
      <p:ext uri="{BB962C8B-B14F-4D97-AF65-F5344CB8AC3E}">
        <p14:creationId xmlns:p14="http://schemas.microsoft.com/office/powerpoint/2010/main" val="1804626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boucles (suite)</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25</a:t>
            </a:fld>
            <a:endParaRPr lang="fr-FR" altLang="fr-FR"/>
          </a:p>
        </p:txBody>
      </p:sp>
      <p:sp>
        <p:nvSpPr>
          <p:cNvPr id="7" name="Rectangle 3"/>
          <p:cNvSpPr txBox="1">
            <a:spLocks noChangeArrowheads="1"/>
          </p:cNvSpPr>
          <p:nvPr/>
        </p:nvSpPr>
        <p:spPr bwMode="auto">
          <a:xfrm>
            <a:off x="179512" y="908720"/>
            <a:ext cx="8784976" cy="554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dirty="0" smtClean="0"/>
              <a:t>La boucle </a:t>
            </a:r>
            <a:r>
              <a:rPr lang="fr-FR" altLang="fr-FR" dirty="0" smtClean="0">
                <a:solidFill>
                  <a:schemeClr val="accent6"/>
                </a:solidFill>
              </a:rPr>
              <a:t>for</a:t>
            </a:r>
            <a:r>
              <a:rPr lang="fr-FR" altLang="fr-FR" dirty="0" smtClean="0">
                <a:solidFill>
                  <a:schemeClr val="accent1"/>
                </a:solidFill>
              </a:rPr>
              <a:t> </a:t>
            </a:r>
            <a:r>
              <a:rPr lang="fr-FR" altLang="fr-FR" dirty="0" smtClean="0">
                <a:solidFill>
                  <a:schemeClr val="accent2"/>
                </a:solidFill>
              </a:rPr>
              <a:t>p</a:t>
            </a:r>
            <a:r>
              <a:rPr lang="fr-FR" altLang="fr-FR" dirty="0" smtClean="0"/>
              <a:t>ermet d'exécuter plusieurs fois la même série d'instructions</a:t>
            </a:r>
          </a:p>
          <a:p>
            <a:pPr marL="361800" indent="-342900">
              <a:buFont typeface="Wingdings" panose="05000000000000000000" pitchFamily="2" charset="2"/>
              <a:buChar char="Ø"/>
            </a:pPr>
            <a:r>
              <a:rPr lang="fr-FR" altLang="fr-FR" dirty="0" smtClean="0"/>
              <a:t>Syntaxe :</a:t>
            </a:r>
          </a:p>
          <a:p>
            <a:pPr>
              <a:buFont typeface="Wingdings" pitchFamily="2" charset="2"/>
              <a:buNone/>
            </a:pPr>
            <a:r>
              <a:rPr lang="fr-FR" altLang="fr-FR" dirty="0" smtClean="0"/>
              <a:t>		</a:t>
            </a:r>
            <a:r>
              <a:rPr lang="fr-FR" altLang="fr-FR" dirty="0" smtClean="0">
                <a:solidFill>
                  <a:schemeClr val="accent6"/>
                </a:solidFill>
              </a:rPr>
              <a:t>for (</a:t>
            </a:r>
            <a:r>
              <a:rPr lang="fr-FR" altLang="fr-FR" dirty="0" smtClean="0"/>
              <a:t>expr1</a:t>
            </a:r>
            <a:r>
              <a:rPr lang="fr-FR" altLang="fr-FR" dirty="0" smtClean="0">
                <a:solidFill>
                  <a:schemeClr val="accent6"/>
                </a:solidFill>
              </a:rPr>
              <a:t>;</a:t>
            </a:r>
            <a:r>
              <a:rPr lang="fr-FR" altLang="fr-FR" dirty="0" smtClean="0"/>
              <a:t> expr2</a:t>
            </a:r>
            <a:r>
              <a:rPr lang="fr-FR" altLang="fr-FR" dirty="0" smtClean="0">
                <a:solidFill>
                  <a:schemeClr val="accent6"/>
                </a:solidFill>
              </a:rPr>
              <a:t>;</a:t>
            </a:r>
            <a:r>
              <a:rPr lang="fr-FR" altLang="fr-FR" dirty="0" smtClean="0"/>
              <a:t> expr3</a:t>
            </a:r>
            <a:r>
              <a:rPr lang="fr-FR" altLang="fr-FR" dirty="0" smtClean="0">
                <a:solidFill>
                  <a:schemeClr val="accent6"/>
                </a:solidFill>
              </a:rPr>
              <a:t>) {</a:t>
            </a:r>
            <a:r>
              <a:rPr lang="fr-FR" altLang="fr-FR" dirty="0" smtClean="0">
                <a:solidFill>
                  <a:schemeClr val="accent2"/>
                </a:solidFill>
              </a:rPr>
              <a:t>bloc d’instructions</a:t>
            </a:r>
            <a:r>
              <a:rPr lang="fr-FR" altLang="fr-FR" dirty="0" smtClean="0">
                <a:solidFill>
                  <a:schemeClr val="accent6"/>
                </a:solidFill>
              </a:rPr>
              <a:t>} </a:t>
            </a:r>
            <a:r>
              <a:rPr lang="fr-FR" altLang="fr-FR" dirty="0" smtClean="0"/>
              <a:t>   </a:t>
            </a:r>
          </a:p>
          <a:p>
            <a:pPr marL="361800" indent="-342900">
              <a:buFont typeface="Wingdings" panose="05000000000000000000" pitchFamily="2" charset="2"/>
              <a:buChar char="Ø"/>
            </a:pPr>
            <a:r>
              <a:rPr lang="fr-FR" altLang="fr-FR" dirty="0" smtClean="0"/>
              <a:t>La première expression (</a:t>
            </a:r>
            <a:r>
              <a:rPr lang="fr-FR" altLang="fr-FR" i="1" dirty="0" smtClean="0"/>
              <a:t>expr1</a:t>
            </a:r>
            <a:r>
              <a:rPr lang="fr-FR" altLang="fr-FR" dirty="0" smtClean="0"/>
              <a:t>) est </a:t>
            </a:r>
            <a:r>
              <a:rPr lang="fr-FR" altLang="fr-FR" dirty="0" smtClean="0">
                <a:solidFill>
                  <a:schemeClr val="accent6"/>
                </a:solidFill>
              </a:rPr>
              <a:t>exécutée quoi qu'il arrive au début de la boucle (initialisation)</a:t>
            </a:r>
          </a:p>
          <a:p>
            <a:pPr marL="361800" indent="-342900">
              <a:buFont typeface="Wingdings" panose="05000000000000000000" pitchFamily="2" charset="2"/>
              <a:buChar char="Ø"/>
            </a:pPr>
            <a:r>
              <a:rPr lang="fr-FR" altLang="fr-FR" dirty="0" smtClean="0">
                <a:solidFill>
                  <a:schemeClr val="accent6"/>
                </a:solidFill>
              </a:rPr>
              <a:t>Au début de chaque itération, l'expression </a:t>
            </a:r>
            <a:r>
              <a:rPr lang="fr-FR" altLang="fr-FR" i="1" dirty="0" smtClean="0">
                <a:solidFill>
                  <a:schemeClr val="accent6"/>
                </a:solidFill>
              </a:rPr>
              <a:t>expr2</a:t>
            </a:r>
            <a:r>
              <a:rPr lang="fr-FR" altLang="fr-FR" dirty="0" smtClean="0">
                <a:solidFill>
                  <a:schemeClr val="accent6"/>
                </a:solidFill>
              </a:rPr>
              <a:t> est évaluée</a:t>
            </a:r>
            <a:r>
              <a:rPr lang="fr-FR" altLang="fr-FR" dirty="0" smtClean="0"/>
              <a:t>. Si l'évaluation vaut TRUE, la boucle continue et l'instruction est exécutée. Si l'évaluation vaut FALSE, l'exécution de la boucle s'arrête</a:t>
            </a:r>
          </a:p>
          <a:p>
            <a:pPr marL="361800" indent="-342900">
              <a:buFont typeface="Wingdings" panose="05000000000000000000" pitchFamily="2" charset="2"/>
              <a:buChar char="Ø"/>
            </a:pPr>
            <a:r>
              <a:rPr lang="fr-FR" altLang="fr-FR" dirty="0" smtClean="0">
                <a:solidFill>
                  <a:schemeClr val="accent6"/>
                </a:solidFill>
              </a:rPr>
              <a:t>A la fin de chaque itération, l'expression </a:t>
            </a:r>
            <a:r>
              <a:rPr lang="fr-FR" altLang="fr-FR" i="1" dirty="0" smtClean="0">
                <a:solidFill>
                  <a:schemeClr val="accent6"/>
                </a:solidFill>
              </a:rPr>
              <a:t>expr3 </a:t>
            </a:r>
            <a:r>
              <a:rPr lang="fr-FR" altLang="fr-FR" dirty="0" smtClean="0">
                <a:solidFill>
                  <a:schemeClr val="accent6"/>
                </a:solidFill>
              </a:rPr>
              <a:t> est exécutée </a:t>
            </a:r>
            <a:r>
              <a:rPr lang="fr-FR" altLang="fr-FR" dirty="0" smtClean="0">
                <a:solidFill>
                  <a:schemeClr val="accent2"/>
                </a:solidFill>
              </a:rPr>
              <a:t>(progression de la condition de bouclage)</a:t>
            </a:r>
          </a:p>
          <a:p>
            <a:endParaRPr lang="fr-FR" altLang="fr-FR" dirty="0" smtClean="0"/>
          </a:p>
        </p:txBody>
      </p:sp>
    </p:spTree>
    <p:extLst>
      <p:ext uri="{BB962C8B-B14F-4D97-AF65-F5344CB8AC3E}">
        <p14:creationId xmlns:p14="http://schemas.microsoft.com/office/powerpoint/2010/main" val="126821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boucles (suite)</a:t>
            </a:r>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26</a:t>
            </a:fld>
            <a:endParaRPr lang="fr-FR" altLang="fr-FR"/>
          </a:p>
        </p:txBody>
      </p:sp>
      <p:sp>
        <p:nvSpPr>
          <p:cNvPr id="7" name="Rectangle 3"/>
          <p:cNvSpPr txBox="1">
            <a:spLocks noChangeArrowheads="1"/>
          </p:cNvSpPr>
          <p:nvPr/>
        </p:nvSpPr>
        <p:spPr bwMode="auto">
          <a:xfrm>
            <a:off x="107504" y="908720"/>
            <a:ext cx="8856984" cy="5616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dirty="0" smtClean="0"/>
              <a:t>La boucle </a:t>
            </a:r>
            <a:r>
              <a:rPr lang="fr-FR" altLang="fr-FR" dirty="0" err="1" smtClean="0">
                <a:solidFill>
                  <a:schemeClr val="accent6"/>
                </a:solidFill>
              </a:rPr>
              <a:t>foreach</a:t>
            </a:r>
            <a:r>
              <a:rPr lang="fr-FR" altLang="fr-FR" dirty="0" smtClean="0">
                <a:solidFill>
                  <a:schemeClr val="accent1"/>
                </a:solidFill>
              </a:rPr>
              <a:t> </a:t>
            </a:r>
            <a:r>
              <a:rPr lang="fr-FR" altLang="fr-FR" dirty="0" smtClean="0">
                <a:solidFill>
                  <a:schemeClr val="accent2"/>
                </a:solidFill>
              </a:rPr>
              <a:t>pe</a:t>
            </a:r>
            <a:r>
              <a:rPr lang="fr-FR" altLang="fr-FR" dirty="0" smtClean="0"/>
              <a:t>rmet de visiter en séquence tous les éléments d’un tableau (classique ou associatif) ou toutes les propriétés d’un objet</a:t>
            </a:r>
          </a:p>
          <a:p>
            <a:pPr lvl="1"/>
            <a:endParaRPr lang="fr-FR" altLang="fr-FR" dirty="0" smtClean="0"/>
          </a:p>
          <a:p>
            <a:pPr marL="361800" indent="-342900">
              <a:buFont typeface="Wingdings" panose="05000000000000000000" pitchFamily="2" charset="2"/>
              <a:buChar char="Ø"/>
            </a:pPr>
            <a:r>
              <a:rPr lang="fr-FR" altLang="fr-FR" dirty="0" smtClean="0"/>
              <a:t>Syntaxe </a:t>
            </a:r>
          </a:p>
          <a:p>
            <a:pPr>
              <a:buFont typeface="Wingdings" pitchFamily="2" charset="2"/>
              <a:buNone/>
            </a:pPr>
            <a:r>
              <a:rPr lang="fr-FR" altLang="fr-FR" dirty="0" smtClean="0"/>
              <a:t>		</a:t>
            </a:r>
            <a:r>
              <a:rPr lang="fr-FR" altLang="fr-FR" dirty="0" err="1" smtClean="0">
                <a:solidFill>
                  <a:schemeClr val="accent6"/>
                </a:solidFill>
              </a:rPr>
              <a:t>foreach</a:t>
            </a:r>
            <a:r>
              <a:rPr lang="fr-FR" altLang="fr-FR" dirty="0" smtClean="0">
                <a:solidFill>
                  <a:schemeClr val="accent6"/>
                </a:solidFill>
              </a:rPr>
              <a:t> (</a:t>
            </a:r>
            <a:r>
              <a:rPr lang="fr-FR" altLang="fr-FR" dirty="0" smtClean="0"/>
              <a:t>$tableau</a:t>
            </a:r>
            <a:r>
              <a:rPr lang="fr-FR" altLang="fr-FR" dirty="0" smtClean="0">
                <a:solidFill>
                  <a:schemeClr val="accent1"/>
                </a:solidFill>
              </a:rPr>
              <a:t> </a:t>
            </a:r>
            <a:r>
              <a:rPr lang="fr-FR" altLang="fr-FR" dirty="0" smtClean="0">
                <a:solidFill>
                  <a:schemeClr val="accent6"/>
                </a:solidFill>
              </a:rPr>
              <a:t>as</a:t>
            </a:r>
            <a:r>
              <a:rPr lang="fr-FR" altLang="fr-FR" dirty="0" smtClean="0">
                <a:solidFill>
                  <a:schemeClr val="accent1"/>
                </a:solidFill>
              </a:rPr>
              <a:t> </a:t>
            </a:r>
            <a:r>
              <a:rPr lang="fr-FR" altLang="fr-FR" dirty="0" smtClean="0"/>
              <a:t>$variable</a:t>
            </a:r>
            <a:r>
              <a:rPr lang="fr-FR" altLang="fr-FR" dirty="0" smtClean="0">
                <a:solidFill>
                  <a:schemeClr val="accent6"/>
                </a:solidFill>
              </a:rPr>
              <a:t>) {</a:t>
            </a:r>
            <a:r>
              <a:rPr lang="fr-FR" altLang="fr-FR" dirty="0" smtClean="0">
                <a:solidFill>
                  <a:schemeClr val="accent2"/>
                </a:solidFill>
              </a:rPr>
              <a:t>bloc d’instructions</a:t>
            </a:r>
            <a:r>
              <a:rPr lang="fr-FR" altLang="fr-FR" dirty="0" smtClean="0">
                <a:solidFill>
                  <a:schemeClr val="accent6"/>
                </a:solidFill>
              </a:rPr>
              <a:t>}</a:t>
            </a:r>
          </a:p>
          <a:p>
            <a:pPr lvl="2">
              <a:buFont typeface="Wingdings" pitchFamily="2" charset="2"/>
              <a:buNone/>
            </a:pPr>
            <a:endParaRPr lang="fr-FR" altLang="fr-FR" dirty="0" smtClean="0">
              <a:solidFill>
                <a:schemeClr val="accent1"/>
              </a:solidFill>
            </a:endParaRPr>
          </a:p>
          <a:p>
            <a:pPr marL="361800" indent="-342900">
              <a:buFont typeface="Wingdings" panose="05000000000000000000" pitchFamily="2" charset="2"/>
              <a:buChar char="Ø"/>
            </a:pPr>
            <a:r>
              <a:rPr lang="fr-FR" altLang="fr-FR" dirty="0" smtClean="0"/>
              <a:t>On peut récupérer en même temps </a:t>
            </a:r>
            <a:r>
              <a:rPr lang="fr-FR" altLang="fr-FR" i="1" dirty="0" smtClean="0"/>
              <a:t>clé</a:t>
            </a:r>
            <a:r>
              <a:rPr lang="fr-FR" altLang="fr-FR" dirty="0" smtClean="0"/>
              <a:t> et </a:t>
            </a:r>
            <a:r>
              <a:rPr lang="fr-FR" altLang="fr-FR" i="1" dirty="0" smtClean="0"/>
              <a:t>valeur</a:t>
            </a:r>
            <a:r>
              <a:rPr lang="fr-FR" altLang="fr-FR" dirty="0" smtClean="0"/>
              <a:t> pour les ‘tableaux associatifs’ :</a:t>
            </a:r>
          </a:p>
        </p:txBody>
      </p:sp>
      <p:sp>
        <p:nvSpPr>
          <p:cNvPr id="8" name="Rectangle 4"/>
          <p:cNvSpPr>
            <a:spLocks noChangeArrowheads="1"/>
          </p:cNvSpPr>
          <p:nvPr/>
        </p:nvSpPr>
        <p:spPr bwMode="auto">
          <a:xfrm>
            <a:off x="683568" y="4379913"/>
            <a:ext cx="640871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squar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r>
              <a:rPr lang="fr-FR" altLang="fr-FR" sz="1400" b="1" dirty="0">
                <a:solidFill>
                  <a:srgbClr val="FF0000"/>
                </a:solidFill>
                <a:latin typeface="Courier New" pitchFamily="49" charset="0"/>
                <a:cs typeface="Courier New" pitchFamily="49" charset="0"/>
              </a:rPr>
              <a:t>&lt;?</a:t>
            </a:r>
            <a:r>
              <a:rPr lang="fr-FR" altLang="fr-FR" sz="1400" b="1" dirty="0" err="1">
                <a:solidFill>
                  <a:srgbClr val="FF0000"/>
                </a:solidFill>
                <a:latin typeface="Courier New" pitchFamily="49" charset="0"/>
                <a:cs typeface="Courier New" pitchFamily="49" charset="0"/>
              </a:rPr>
              <a:t>php</a:t>
            </a:r>
            <a:r>
              <a:rPr lang="fr-FR" altLang="fr-FR" sz="1400" b="1" dirty="0">
                <a:solidFill>
                  <a:srgbClr val="FF0000"/>
                </a:solidFill>
                <a:latin typeface="Courier New" pitchFamily="49" charset="0"/>
                <a:cs typeface="Courier New" pitchFamily="49" charset="0"/>
              </a:rPr>
              <a:t> </a:t>
            </a:r>
            <a:r>
              <a:rPr lang="fr-FR" altLang="fr-FR" sz="1400" b="1" dirty="0" err="1">
                <a:solidFill>
                  <a:schemeClr val="accent6"/>
                </a:solidFill>
                <a:latin typeface="Courier New" pitchFamily="49" charset="0"/>
                <a:cs typeface="Courier New" pitchFamily="49" charset="0"/>
              </a:rPr>
              <a:t>foreach</a:t>
            </a:r>
            <a:r>
              <a:rPr lang="fr-FR" altLang="fr-FR" sz="1400" b="1" dirty="0">
                <a:solidFill>
                  <a:schemeClr val="accent6"/>
                </a:solidFill>
                <a:latin typeface="Courier New" pitchFamily="49" charset="0"/>
                <a:cs typeface="Courier New" pitchFamily="49" charset="0"/>
              </a:rPr>
              <a:t> (</a:t>
            </a:r>
            <a:r>
              <a:rPr lang="fr-FR" altLang="fr-FR" sz="1400" b="1" dirty="0">
                <a:latin typeface="Courier New" pitchFamily="49" charset="0"/>
                <a:cs typeface="Courier New" pitchFamily="49" charset="0"/>
              </a:rPr>
              <a:t>$_SERVER  </a:t>
            </a:r>
            <a:r>
              <a:rPr lang="fr-FR" altLang="fr-FR" sz="1400" b="1" dirty="0">
                <a:solidFill>
                  <a:schemeClr val="accent6"/>
                </a:solidFill>
                <a:latin typeface="Courier New" pitchFamily="49" charset="0"/>
                <a:cs typeface="Courier New" pitchFamily="49" charset="0"/>
              </a:rPr>
              <a:t>as</a:t>
            </a:r>
            <a:r>
              <a:rPr lang="fr-FR" altLang="fr-FR" sz="1400" b="1" dirty="0">
                <a:solidFill>
                  <a:srgbClr val="FF0000"/>
                </a:solidFill>
                <a:latin typeface="Courier New" pitchFamily="49" charset="0"/>
                <a:cs typeface="Courier New" pitchFamily="49" charset="0"/>
              </a:rPr>
              <a:t> </a:t>
            </a:r>
            <a:r>
              <a:rPr lang="fr-FR" altLang="fr-FR" sz="1400" b="1" dirty="0">
                <a:solidFill>
                  <a:schemeClr val="accent6"/>
                </a:solidFill>
                <a:latin typeface="Courier New" pitchFamily="49" charset="0"/>
                <a:cs typeface="Courier New" pitchFamily="49" charset="0"/>
              </a:rPr>
              <a:t>$item=&gt;$valeur  ){</a:t>
            </a:r>
            <a:r>
              <a:rPr lang="fr-FR" altLang="fr-FR" sz="1400" b="1" dirty="0">
                <a:solidFill>
                  <a:srgbClr val="FF0000"/>
                </a:solidFill>
                <a:latin typeface="Courier New" pitchFamily="49" charset="0"/>
                <a:cs typeface="Courier New" pitchFamily="49" charset="0"/>
              </a:rPr>
              <a:t>  ?&gt; </a:t>
            </a:r>
            <a:r>
              <a:rPr lang="fr-FR" altLang="fr-FR" sz="1400" b="1" dirty="0">
                <a:latin typeface="Courier New" pitchFamily="49" charset="0"/>
                <a:cs typeface="Courier New" pitchFamily="49" charset="0"/>
              </a:rPr>
              <a:t/>
            </a:r>
            <a:br>
              <a:rPr lang="fr-FR" altLang="fr-FR" sz="1400" b="1" dirty="0">
                <a:latin typeface="Courier New" pitchFamily="49" charset="0"/>
                <a:cs typeface="Courier New" pitchFamily="49" charset="0"/>
              </a:rPr>
            </a:br>
            <a:r>
              <a:rPr lang="fr-FR" altLang="fr-FR" sz="1400" b="1" dirty="0">
                <a:latin typeface="Courier New" pitchFamily="49" charset="0"/>
                <a:cs typeface="Courier New" pitchFamily="49" charset="0"/>
              </a:rPr>
              <a:t>	&lt;tr&gt;</a:t>
            </a:r>
            <a:br>
              <a:rPr lang="fr-FR" altLang="fr-FR" sz="1400" b="1" dirty="0">
                <a:latin typeface="Courier New" pitchFamily="49" charset="0"/>
                <a:cs typeface="Courier New" pitchFamily="49" charset="0"/>
              </a:rPr>
            </a:br>
            <a:r>
              <a:rPr lang="fr-FR" altLang="fr-FR" sz="1400" b="1" dirty="0">
                <a:latin typeface="Courier New" pitchFamily="49" charset="0"/>
                <a:cs typeface="Courier New" pitchFamily="49" charset="0"/>
              </a:rPr>
              <a:t>		&lt;td&gt;</a:t>
            </a:r>
            <a:r>
              <a:rPr lang="fr-FR" altLang="fr-FR" sz="1400" b="1" dirty="0">
                <a:solidFill>
                  <a:srgbClr val="FF0000"/>
                </a:solidFill>
                <a:latin typeface="Courier New" pitchFamily="49" charset="0"/>
                <a:cs typeface="Courier New" pitchFamily="49" charset="0"/>
              </a:rPr>
              <a:t>&lt;?</a:t>
            </a:r>
            <a:r>
              <a:rPr lang="fr-FR" altLang="fr-FR" sz="1400" b="1" dirty="0" err="1">
                <a:solidFill>
                  <a:srgbClr val="FF0000"/>
                </a:solidFill>
                <a:latin typeface="Courier New" pitchFamily="49" charset="0"/>
                <a:cs typeface="Courier New" pitchFamily="49" charset="0"/>
              </a:rPr>
              <a:t>php</a:t>
            </a:r>
            <a:r>
              <a:rPr lang="fr-FR" altLang="fr-FR" sz="1400" b="1" dirty="0">
                <a:solidFill>
                  <a:srgbClr val="FF0000"/>
                </a:solidFill>
                <a:latin typeface="Courier New" pitchFamily="49" charset="0"/>
                <a:cs typeface="Courier New" pitchFamily="49" charset="0"/>
              </a:rPr>
              <a:t> </a:t>
            </a:r>
            <a:r>
              <a:rPr lang="fr-FR" altLang="fr-FR" sz="1400" b="1" dirty="0" err="1">
                <a:latin typeface="Courier New" pitchFamily="49" charset="0"/>
                <a:cs typeface="Courier New" pitchFamily="49" charset="0"/>
              </a:rPr>
              <a:t>echo</a:t>
            </a:r>
            <a:r>
              <a:rPr lang="fr-FR" altLang="fr-FR" sz="1400" b="1" dirty="0">
                <a:latin typeface="Courier New" pitchFamily="49" charset="0"/>
                <a:cs typeface="Courier New" pitchFamily="49" charset="0"/>
              </a:rPr>
              <a:t>  </a:t>
            </a:r>
            <a:r>
              <a:rPr lang="fr-FR" altLang="fr-FR" sz="1400" b="1" dirty="0">
                <a:solidFill>
                  <a:schemeClr val="accent6"/>
                </a:solidFill>
                <a:latin typeface="Courier New" pitchFamily="49" charset="0"/>
                <a:cs typeface="Courier New" pitchFamily="49" charset="0"/>
              </a:rPr>
              <a:t>$item </a:t>
            </a:r>
            <a:r>
              <a:rPr lang="fr-FR" altLang="fr-FR" sz="1400" b="1" dirty="0">
                <a:latin typeface="Courier New" pitchFamily="49" charset="0"/>
                <a:cs typeface="Courier New" pitchFamily="49" charset="0"/>
              </a:rPr>
              <a:t>; </a:t>
            </a:r>
            <a:r>
              <a:rPr lang="fr-FR" altLang="fr-FR" sz="1400" b="1" dirty="0">
                <a:solidFill>
                  <a:srgbClr val="FF0000"/>
                </a:solidFill>
                <a:latin typeface="Courier New" pitchFamily="49" charset="0"/>
                <a:cs typeface="Courier New" pitchFamily="49" charset="0"/>
              </a:rPr>
              <a:t>?&gt;</a:t>
            </a:r>
            <a:r>
              <a:rPr lang="fr-FR" altLang="fr-FR" sz="1400" b="1" dirty="0">
                <a:latin typeface="Courier New" pitchFamily="49" charset="0"/>
                <a:cs typeface="Courier New" pitchFamily="49" charset="0"/>
              </a:rPr>
              <a:t>&lt;/td&gt;</a:t>
            </a:r>
            <a:br>
              <a:rPr lang="fr-FR" altLang="fr-FR" sz="1400" b="1" dirty="0">
                <a:latin typeface="Courier New" pitchFamily="49" charset="0"/>
                <a:cs typeface="Courier New" pitchFamily="49" charset="0"/>
              </a:rPr>
            </a:br>
            <a:r>
              <a:rPr lang="fr-FR" altLang="fr-FR" sz="1400" b="1" dirty="0">
                <a:latin typeface="Courier New" pitchFamily="49" charset="0"/>
                <a:cs typeface="Courier New" pitchFamily="49" charset="0"/>
              </a:rPr>
              <a:t>		&lt;td&gt;</a:t>
            </a:r>
            <a:r>
              <a:rPr lang="fr-FR" altLang="fr-FR" sz="1400" b="1" dirty="0">
                <a:solidFill>
                  <a:srgbClr val="FF0000"/>
                </a:solidFill>
                <a:latin typeface="Courier New" pitchFamily="49" charset="0"/>
                <a:cs typeface="Courier New" pitchFamily="49" charset="0"/>
              </a:rPr>
              <a:t>&lt;?</a:t>
            </a:r>
            <a:r>
              <a:rPr lang="fr-FR" altLang="fr-FR" sz="1400" b="1" dirty="0" err="1">
                <a:solidFill>
                  <a:srgbClr val="FF0000"/>
                </a:solidFill>
                <a:latin typeface="Courier New" pitchFamily="49" charset="0"/>
                <a:cs typeface="Courier New" pitchFamily="49" charset="0"/>
              </a:rPr>
              <a:t>php</a:t>
            </a:r>
            <a:r>
              <a:rPr lang="fr-FR" altLang="fr-FR" sz="1400" b="1" dirty="0">
                <a:solidFill>
                  <a:srgbClr val="FF0000"/>
                </a:solidFill>
                <a:latin typeface="Courier New" pitchFamily="49" charset="0"/>
                <a:cs typeface="Courier New" pitchFamily="49" charset="0"/>
              </a:rPr>
              <a:t> </a:t>
            </a:r>
            <a:r>
              <a:rPr lang="fr-FR" altLang="fr-FR" sz="1400" b="1" dirty="0" err="1">
                <a:latin typeface="Courier New" pitchFamily="49" charset="0"/>
                <a:cs typeface="Courier New" pitchFamily="49" charset="0"/>
              </a:rPr>
              <a:t>echo</a:t>
            </a:r>
            <a:r>
              <a:rPr lang="fr-FR" altLang="fr-FR" sz="1400" b="1" dirty="0">
                <a:latin typeface="Courier New" pitchFamily="49" charset="0"/>
                <a:cs typeface="Courier New" pitchFamily="49" charset="0"/>
              </a:rPr>
              <a:t> </a:t>
            </a:r>
            <a:r>
              <a:rPr lang="fr-FR" altLang="fr-FR" sz="1400" b="1" dirty="0">
                <a:solidFill>
                  <a:schemeClr val="accent6"/>
                </a:solidFill>
                <a:latin typeface="Courier New" pitchFamily="49" charset="0"/>
                <a:cs typeface="Courier New" pitchFamily="49" charset="0"/>
              </a:rPr>
              <a:t>$valeur </a:t>
            </a:r>
            <a:r>
              <a:rPr lang="fr-FR" altLang="fr-FR" sz="1400" b="1" dirty="0" smtClean="0">
                <a:latin typeface="Courier New" pitchFamily="49" charset="0"/>
                <a:cs typeface="Courier New" pitchFamily="49" charset="0"/>
              </a:rPr>
              <a:t>; </a:t>
            </a:r>
            <a:r>
              <a:rPr lang="fr-FR" altLang="fr-FR" sz="1400" b="1" dirty="0" smtClean="0">
                <a:solidFill>
                  <a:srgbClr val="FF0000"/>
                </a:solidFill>
                <a:latin typeface="Courier New" pitchFamily="49" charset="0"/>
                <a:cs typeface="Courier New" pitchFamily="49" charset="0"/>
              </a:rPr>
              <a:t>?&gt;</a:t>
            </a:r>
            <a:r>
              <a:rPr lang="fr-FR" altLang="fr-FR" sz="1400" b="1" i="1" dirty="0" smtClean="0">
                <a:latin typeface="Courier New" pitchFamily="49" charset="0"/>
                <a:cs typeface="Courier New" pitchFamily="49" charset="0"/>
              </a:rPr>
              <a:t>&amp;</a:t>
            </a:r>
            <a:r>
              <a:rPr lang="fr-FR" altLang="fr-FR" sz="1400" b="1" i="1" dirty="0" err="1">
                <a:latin typeface="Courier New" pitchFamily="49" charset="0"/>
                <a:cs typeface="Courier New" pitchFamily="49" charset="0"/>
              </a:rPr>
              <a:t>nbsp</a:t>
            </a:r>
            <a:r>
              <a:rPr lang="fr-FR" altLang="fr-FR" sz="1400" b="1" i="1" dirty="0" smtClean="0">
                <a:latin typeface="Courier New" pitchFamily="49" charset="0"/>
                <a:cs typeface="Courier New" pitchFamily="49" charset="0"/>
              </a:rPr>
              <a:t>;</a:t>
            </a:r>
            <a:r>
              <a:rPr lang="fr-FR" altLang="fr-FR" sz="1400" b="1" dirty="0" smtClean="0">
                <a:latin typeface="Courier New" pitchFamily="49" charset="0"/>
                <a:cs typeface="Courier New" pitchFamily="49" charset="0"/>
              </a:rPr>
              <a:t>&lt;/</a:t>
            </a:r>
            <a:r>
              <a:rPr lang="fr-FR" altLang="fr-FR" sz="1400" b="1" dirty="0">
                <a:latin typeface="Courier New" pitchFamily="49" charset="0"/>
                <a:cs typeface="Courier New" pitchFamily="49" charset="0"/>
              </a:rPr>
              <a:t>td&gt;</a:t>
            </a:r>
            <a:br>
              <a:rPr lang="fr-FR" altLang="fr-FR" sz="1400" b="1" dirty="0">
                <a:latin typeface="Courier New" pitchFamily="49" charset="0"/>
                <a:cs typeface="Courier New" pitchFamily="49" charset="0"/>
              </a:rPr>
            </a:br>
            <a:r>
              <a:rPr lang="fr-FR" altLang="fr-FR" sz="1400" b="1" i="1" dirty="0">
                <a:latin typeface="Courier New" pitchFamily="49" charset="0"/>
                <a:cs typeface="Courier New" pitchFamily="49" charset="0"/>
              </a:rPr>
              <a:t>	&lt;/tr&gt; </a:t>
            </a:r>
            <a:br>
              <a:rPr lang="fr-FR" altLang="fr-FR" sz="1400" b="1" i="1" dirty="0">
                <a:latin typeface="Courier New" pitchFamily="49" charset="0"/>
                <a:cs typeface="Courier New" pitchFamily="49" charset="0"/>
              </a:rPr>
            </a:br>
            <a:r>
              <a:rPr lang="fr-FR" altLang="fr-FR" sz="1400" b="1" dirty="0">
                <a:solidFill>
                  <a:srgbClr val="FF0000"/>
                </a:solidFill>
                <a:latin typeface="Courier New" pitchFamily="49" charset="0"/>
                <a:cs typeface="Courier New" pitchFamily="49" charset="0"/>
              </a:rPr>
              <a:t>&lt;?</a:t>
            </a:r>
            <a:r>
              <a:rPr lang="fr-FR" altLang="fr-FR" sz="1400" b="1" dirty="0" err="1">
                <a:solidFill>
                  <a:srgbClr val="FF0000"/>
                </a:solidFill>
                <a:latin typeface="Courier New" pitchFamily="49" charset="0"/>
                <a:cs typeface="Courier New" pitchFamily="49" charset="0"/>
              </a:rPr>
              <a:t>php</a:t>
            </a:r>
            <a:r>
              <a:rPr lang="fr-FR" altLang="fr-FR" sz="1400" b="1" dirty="0">
                <a:solidFill>
                  <a:srgbClr val="FF0000"/>
                </a:solidFill>
                <a:latin typeface="Courier New" pitchFamily="49" charset="0"/>
                <a:cs typeface="Courier New" pitchFamily="49" charset="0"/>
              </a:rPr>
              <a:t> </a:t>
            </a:r>
            <a:r>
              <a:rPr lang="fr-FR" altLang="fr-FR" sz="1400" b="1" dirty="0">
                <a:solidFill>
                  <a:schemeClr val="accent6"/>
                </a:solidFill>
                <a:latin typeface="Courier New" pitchFamily="49" charset="0"/>
                <a:cs typeface="Courier New" pitchFamily="49" charset="0"/>
              </a:rPr>
              <a:t>}</a:t>
            </a:r>
            <a:r>
              <a:rPr lang="fr-FR" altLang="fr-FR" sz="1400" b="1" dirty="0">
                <a:solidFill>
                  <a:srgbClr val="FF0000"/>
                </a:solidFill>
                <a:latin typeface="Courier New" pitchFamily="49" charset="0"/>
                <a:cs typeface="Courier New" pitchFamily="49" charset="0"/>
              </a:rPr>
              <a:t> ?&gt;</a:t>
            </a:r>
          </a:p>
        </p:txBody>
      </p:sp>
    </p:spTree>
    <p:extLst>
      <p:ext uri="{BB962C8B-B14F-4D97-AF65-F5344CB8AC3E}">
        <p14:creationId xmlns:p14="http://schemas.microsoft.com/office/powerpoint/2010/main" val="332959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PHP et la gestion des erreurs</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27</a:t>
            </a:fld>
            <a:endParaRPr lang="fr-FR" altLang="fr-FR"/>
          </a:p>
        </p:txBody>
      </p:sp>
      <p:sp>
        <p:nvSpPr>
          <p:cNvPr id="7" name="Espace réservé du contenu 2"/>
          <p:cNvSpPr>
            <a:spLocks noGrp="1"/>
          </p:cNvSpPr>
          <p:nvPr>
            <p:ph idx="1"/>
          </p:nvPr>
        </p:nvSpPr>
        <p:spPr>
          <a:xfrm>
            <a:off x="107504" y="980728"/>
            <a:ext cx="8856984" cy="5544615"/>
          </a:xfrm>
        </p:spPr>
        <p:txBody>
          <a:bodyPr/>
          <a:lstStyle/>
          <a:p>
            <a:r>
              <a:rPr lang="fr-FR" altLang="fr-FR" dirty="0" smtClean="0"/>
              <a:t>PHP intègre le même système de gestion des erreurs que C# ou Java :</a:t>
            </a:r>
          </a:p>
          <a:p>
            <a:pPr lvl="1"/>
            <a:r>
              <a:rPr lang="en-US" altLang="fr-FR" b="1" dirty="0" smtClean="0">
                <a:solidFill>
                  <a:schemeClr val="accent6"/>
                </a:solidFill>
              </a:rPr>
              <a:t>try</a:t>
            </a:r>
            <a:r>
              <a:rPr lang="en-US" altLang="fr-FR" dirty="0" smtClean="0">
                <a:solidFill>
                  <a:schemeClr val="accent6"/>
                </a:solidFill>
              </a:rPr>
              <a:t> </a:t>
            </a:r>
            <a:r>
              <a:rPr lang="en-US" altLang="fr-FR" b="1" dirty="0" smtClean="0">
                <a:solidFill>
                  <a:schemeClr val="accent6"/>
                </a:solidFill>
              </a:rPr>
              <a:t>{</a:t>
            </a:r>
            <a:r>
              <a:rPr lang="en-US" altLang="fr-FR" b="1" dirty="0" smtClean="0">
                <a:solidFill>
                  <a:schemeClr val="accent1"/>
                </a:solidFill>
              </a:rPr>
              <a:t> </a:t>
            </a:r>
            <a:r>
              <a:rPr lang="en-US" altLang="fr-FR" dirty="0" smtClean="0"/>
              <a:t>// bloc protégé</a:t>
            </a:r>
            <a:br>
              <a:rPr lang="en-US" altLang="fr-FR" dirty="0" smtClean="0"/>
            </a:br>
            <a:r>
              <a:rPr lang="en-US" altLang="fr-FR" dirty="0" smtClean="0"/>
              <a:t>    </a:t>
            </a:r>
            <a:br>
              <a:rPr lang="en-US" altLang="fr-FR" dirty="0" smtClean="0"/>
            </a:br>
            <a:r>
              <a:rPr lang="en-US" altLang="fr-FR" dirty="0" smtClean="0"/>
              <a:t>    if(…)  // détection </a:t>
            </a:r>
            <a:r>
              <a:rPr lang="en-US" altLang="fr-FR" dirty="0" err="1" smtClean="0"/>
              <a:t>d'erreur</a:t>
            </a:r>
            <a:r>
              <a:rPr lang="en-US" altLang="fr-FR" dirty="0" smtClean="0"/>
              <a:t/>
            </a:r>
            <a:br>
              <a:rPr lang="en-US" altLang="fr-FR" dirty="0" smtClean="0"/>
            </a:br>
            <a:r>
              <a:rPr lang="en-US" altLang="fr-FR" dirty="0" smtClean="0"/>
              <a:t>	   {</a:t>
            </a:r>
            <a:br>
              <a:rPr lang="en-US" altLang="fr-FR" dirty="0" smtClean="0"/>
            </a:br>
            <a:r>
              <a:rPr lang="en-US" altLang="fr-FR" dirty="0" smtClean="0"/>
              <a:t>		$error = '…';</a:t>
            </a:r>
            <a:br>
              <a:rPr lang="en-US" altLang="fr-FR" dirty="0" smtClean="0"/>
            </a:br>
            <a:r>
              <a:rPr lang="en-US" altLang="fr-FR" dirty="0" smtClean="0"/>
              <a:t>		</a:t>
            </a:r>
            <a:r>
              <a:rPr lang="en-US" altLang="fr-FR" b="1" dirty="0" smtClean="0">
                <a:solidFill>
                  <a:schemeClr val="accent6"/>
                </a:solidFill>
              </a:rPr>
              <a:t>throw new Exception</a:t>
            </a:r>
            <a:r>
              <a:rPr lang="en-US" altLang="fr-FR" dirty="0" smtClean="0"/>
              <a:t>($error); // levée d'exception</a:t>
            </a:r>
            <a:br>
              <a:rPr lang="en-US" altLang="fr-FR" dirty="0" smtClean="0"/>
            </a:br>
            <a:r>
              <a:rPr lang="en-US" altLang="fr-FR" dirty="0" smtClean="0"/>
              <a:t>	   }</a:t>
            </a:r>
            <a:br>
              <a:rPr lang="en-US" altLang="fr-FR" dirty="0" smtClean="0"/>
            </a:br>
            <a:r>
              <a:rPr lang="en-US" altLang="fr-FR" dirty="0" smtClean="0"/>
              <a:t>    else</a:t>
            </a:r>
            <a:br>
              <a:rPr lang="en-US" altLang="fr-FR" dirty="0" smtClean="0"/>
            </a:br>
            <a:r>
              <a:rPr lang="en-US" altLang="fr-FR" dirty="0" smtClean="0"/>
              <a:t>    {…traitement normal…}</a:t>
            </a:r>
            <a:br>
              <a:rPr lang="en-US" altLang="fr-FR" dirty="0" smtClean="0"/>
            </a:br>
            <a:r>
              <a:rPr lang="en-US" altLang="fr-FR" b="1" dirty="0">
                <a:solidFill>
                  <a:schemeClr val="accent6"/>
                </a:solidFill>
              </a:rPr>
              <a:t>}</a:t>
            </a:r>
            <a:r>
              <a:rPr lang="en-US" altLang="fr-FR" dirty="0" smtClean="0"/>
              <a:t/>
            </a:r>
            <a:br>
              <a:rPr lang="en-US" altLang="fr-FR" dirty="0" smtClean="0"/>
            </a:br>
            <a:r>
              <a:rPr lang="en-US" altLang="fr-FR" b="1" dirty="0" smtClean="0">
                <a:solidFill>
                  <a:schemeClr val="accent6"/>
                </a:solidFill>
              </a:rPr>
              <a:t>catch</a:t>
            </a:r>
            <a:r>
              <a:rPr lang="en-US" altLang="fr-FR" dirty="0" smtClean="0"/>
              <a:t> (Exception </a:t>
            </a:r>
            <a:r>
              <a:rPr lang="en-US" altLang="fr-FR" b="1" dirty="0" smtClean="0">
                <a:solidFill>
                  <a:schemeClr val="accent6"/>
                </a:solidFill>
              </a:rPr>
              <a:t>$e</a:t>
            </a:r>
            <a:r>
              <a:rPr lang="en-US" altLang="fr-FR" dirty="0" smtClean="0"/>
              <a:t>)</a:t>
            </a:r>
            <a:r>
              <a:rPr lang="en-US" altLang="fr-FR" b="1" dirty="0" smtClean="0">
                <a:solidFill>
                  <a:schemeClr val="accent1"/>
                </a:solidFill>
              </a:rPr>
              <a:t> </a:t>
            </a:r>
            <a:r>
              <a:rPr lang="en-US" altLang="fr-FR" b="1" dirty="0" smtClean="0">
                <a:solidFill>
                  <a:schemeClr val="accent6"/>
                </a:solidFill>
              </a:rPr>
              <a:t>{</a:t>
            </a:r>
            <a:r>
              <a:rPr lang="en-US" altLang="fr-FR" b="1" dirty="0" smtClean="0">
                <a:solidFill>
                  <a:schemeClr val="accent1"/>
                </a:solidFill>
              </a:rPr>
              <a:t> </a:t>
            </a:r>
            <a:r>
              <a:rPr lang="en-US" altLang="fr-FR" dirty="0" smtClean="0"/>
              <a:t>// gestion de l'erreur</a:t>
            </a:r>
            <a:br>
              <a:rPr lang="en-US" altLang="fr-FR" dirty="0" smtClean="0"/>
            </a:br>
            <a:r>
              <a:rPr lang="en-US" altLang="fr-FR" dirty="0" smtClean="0"/>
              <a:t>    echo 'Exception attrappée : ',  </a:t>
            </a:r>
            <a:r>
              <a:rPr lang="en-US" altLang="fr-FR" b="1" dirty="0" smtClean="0">
                <a:solidFill>
                  <a:schemeClr val="accent6"/>
                </a:solidFill>
              </a:rPr>
              <a:t>$e-&gt;</a:t>
            </a:r>
            <a:r>
              <a:rPr lang="en-US" altLang="fr-FR" b="1" dirty="0" err="1" smtClean="0">
                <a:solidFill>
                  <a:schemeClr val="accent6"/>
                </a:solidFill>
              </a:rPr>
              <a:t>getMessage</a:t>
            </a:r>
            <a:r>
              <a:rPr lang="en-US" altLang="fr-FR" b="1" dirty="0" smtClean="0">
                <a:solidFill>
                  <a:schemeClr val="accent6"/>
                </a:solidFill>
              </a:rPr>
              <a:t>(),</a:t>
            </a:r>
            <a:r>
              <a:rPr lang="en-US" altLang="fr-FR" dirty="0" smtClean="0"/>
              <a:t> "\n";</a:t>
            </a:r>
            <a:br>
              <a:rPr lang="en-US" altLang="fr-FR" dirty="0" smtClean="0"/>
            </a:br>
            <a:r>
              <a:rPr lang="en-US" altLang="fr-FR" b="1" dirty="0" smtClean="0">
                <a:solidFill>
                  <a:schemeClr val="accent6"/>
                </a:solidFill>
              </a:rPr>
              <a:t>}</a:t>
            </a:r>
            <a:r>
              <a:rPr lang="en-US" altLang="fr-FR" dirty="0" smtClean="0"/>
              <a:t/>
            </a:r>
            <a:br>
              <a:rPr lang="en-US" altLang="fr-FR" dirty="0" smtClean="0"/>
            </a:br>
            <a:endParaRPr lang="fr-FR" altLang="fr-FR" dirty="0" smtClean="0"/>
          </a:p>
        </p:txBody>
      </p:sp>
    </p:spTree>
    <p:extLst>
      <p:ext uri="{BB962C8B-B14F-4D97-AF65-F5344CB8AC3E}">
        <p14:creationId xmlns:p14="http://schemas.microsoft.com/office/powerpoint/2010/main" val="12211638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portée des variables en PHP</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dirty="0"/>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28</a:t>
            </a:fld>
            <a:endParaRPr lang="fr-FR" altLang="fr-FR"/>
          </a:p>
        </p:txBody>
      </p:sp>
      <p:sp>
        <p:nvSpPr>
          <p:cNvPr id="7" name="Rectangle 3"/>
          <p:cNvSpPr txBox="1">
            <a:spLocks noChangeArrowheads="1"/>
          </p:cNvSpPr>
          <p:nvPr/>
        </p:nvSpPr>
        <p:spPr bwMode="auto">
          <a:xfrm>
            <a:off x="107504" y="908720"/>
            <a:ext cx="8856984" cy="554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dirty="0" smtClean="0">
                <a:solidFill>
                  <a:schemeClr val="accent6"/>
                </a:solidFill>
              </a:rPr>
              <a:t>En PHP, une variable </a:t>
            </a:r>
            <a:r>
              <a:rPr lang="fr-FR" altLang="fr-FR" i="1" dirty="0" smtClean="0">
                <a:solidFill>
                  <a:schemeClr val="accent6"/>
                </a:solidFill>
              </a:rPr>
              <a:t>globale</a:t>
            </a:r>
            <a:r>
              <a:rPr lang="fr-FR" altLang="fr-FR" dirty="0" smtClean="0">
                <a:solidFill>
                  <a:schemeClr val="accent6"/>
                </a:solidFill>
              </a:rPr>
              <a:t> doit être déclarée « global » à l'intérieur de chaque fonction afin de pouvoir être utilisée dans cette fonction </a:t>
            </a:r>
            <a:br>
              <a:rPr lang="fr-FR" altLang="fr-FR" dirty="0" smtClean="0">
                <a:solidFill>
                  <a:schemeClr val="accent6"/>
                </a:solidFill>
              </a:rPr>
            </a:br>
            <a:r>
              <a:rPr lang="fr-FR" altLang="fr-FR" dirty="0" smtClean="0">
                <a:solidFill>
                  <a:schemeClr val="accent6"/>
                </a:solidFill>
              </a:rPr>
              <a:t>(sinon, il s’</a:t>
            </a:r>
            <a:r>
              <a:rPr lang="fr-FR" altLang="fr-FR" dirty="0">
                <a:solidFill>
                  <a:schemeClr val="accent6"/>
                </a:solidFill>
              </a:rPr>
              <a:t>a</a:t>
            </a:r>
            <a:r>
              <a:rPr lang="fr-FR" altLang="fr-FR" dirty="0" smtClean="0">
                <a:solidFill>
                  <a:schemeClr val="accent6"/>
                </a:solidFill>
              </a:rPr>
              <a:t>git d’un autre variable, de port</a:t>
            </a:r>
            <a:r>
              <a:rPr lang="fr-FR" altLang="fr-FR" dirty="0">
                <a:solidFill>
                  <a:schemeClr val="accent6"/>
                </a:solidFill>
              </a:rPr>
              <a:t>é</a:t>
            </a:r>
            <a:r>
              <a:rPr lang="fr-FR" altLang="fr-FR" dirty="0" smtClean="0">
                <a:solidFill>
                  <a:schemeClr val="accent6"/>
                </a:solidFill>
              </a:rPr>
              <a:t>e </a:t>
            </a:r>
            <a:r>
              <a:rPr lang="fr-FR" altLang="fr-FR" i="1" dirty="0" smtClean="0">
                <a:solidFill>
                  <a:schemeClr val="accent6"/>
                </a:solidFill>
              </a:rPr>
              <a:t>locale</a:t>
            </a:r>
            <a:r>
              <a:rPr lang="fr-FR" altLang="fr-FR" dirty="0" smtClean="0">
                <a:solidFill>
                  <a:schemeClr val="accent6"/>
                </a:solidFill>
              </a:rPr>
              <a:t>)</a:t>
            </a:r>
            <a:endParaRPr lang="fr-FR" altLang="fr-FR" dirty="0" smtClean="0"/>
          </a:p>
          <a:p>
            <a:pPr marL="361800" indent="-342900">
              <a:buFont typeface="Wingdings" panose="05000000000000000000" pitchFamily="2" charset="2"/>
              <a:buChar char="Ø"/>
            </a:pPr>
            <a:r>
              <a:rPr lang="fr-FR" altLang="fr-FR" dirty="0"/>
              <a:t>E</a:t>
            </a:r>
            <a:r>
              <a:rPr lang="fr-FR" altLang="fr-FR" dirty="0" smtClean="0"/>
              <a:t>xemple:</a:t>
            </a:r>
          </a:p>
          <a:p>
            <a:pPr lvl="1">
              <a:buFont typeface="Wingdings" pitchFamily="2" charset="2"/>
              <a:buNone/>
            </a:pPr>
            <a:r>
              <a:rPr lang="fr-FR" altLang="fr-FR" sz="1400" dirty="0" smtClean="0"/>
              <a:t>&lt;?</a:t>
            </a:r>
            <a:r>
              <a:rPr lang="fr-FR" altLang="fr-FR" sz="1400" dirty="0" err="1" smtClean="0"/>
              <a:t>php</a:t>
            </a:r>
            <a:endParaRPr lang="fr-FR" altLang="fr-FR" sz="1400" dirty="0" smtClean="0"/>
          </a:p>
          <a:p>
            <a:pPr lvl="1">
              <a:buFont typeface="Wingdings" pitchFamily="2" charset="2"/>
              <a:buNone/>
            </a:pPr>
            <a:r>
              <a:rPr lang="fr-FR" altLang="fr-FR" sz="1400" dirty="0" smtClean="0"/>
              <a:t>$a = 1;</a:t>
            </a:r>
          </a:p>
          <a:p>
            <a:pPr lvl="1">
              <a:buFont typeface="Wingdings" pitchFamily="2" charset="2"/>
              <a:buNone/>
            </a:pPr>
            <a:r>
              <a:rPr lang="fr-FR" altLang="fr-FR" sz="1400" dirty="0" smtClean="0"/>
              <a:t>$b = 2;</a:t>
            </a:r>
          </a:p>
          <a:p>
            <a:pPr lvl="1">
              <a:buFont typeface="Wingdings" pitchFamily="2" charset="2"/>
              <a:buNone/>
            </a:pPr>
            <a:r>
              <a:rPr lang="fr-FR" altLang="fr-FR" sz="1400" dirty="0" err="1" smtClean="0"/>
              <a:t>function</a:t>
            </a:r>
            <a:r>
              <a:rPr lang="fr-FR" altLang="fr-FR" sz="1400" dirty="0" smtClean="0"/>
              <a:t> </a:t>
            </a:r>
            <a:r>
              <a:rPr lang="fr-FR" altLang="fr-FR" sz="1400" dirty="0" err="1" smtClean="0"/>
              <a:t>Sum</a:t>
            </a:r>
            <a:r>
              <a:rPr lang="fr-FR" altLang="fr-FR" sz="1400" dirty="0" smtClean="0"/>
              <a:t> () {</a:t>
            </a:r>
          </a:p>
          <a:p>
            <a:pPr lvl="1">
              <a:buFont typeface="Wingdings" pitchFamily="2" charset="2"/>
              <a:buNone/>
            </a:pPr>
            <a:r>
              <a:rPr lang="fr-FR" altLang="fr-FR" sz="1400" dirty="0" smtClean="0"/>
              <a:t>	</a:t>
            </a:r>
            <a:r>
              <a:rPr lang="fr-FR" altLang="fr-FR" sz="1400" dirty="0" smtClean="0">
                <a:solidFill>
                  <a:schemeClr val="accent6"/>
                </a:solidFill>
              </a:rPr>
              <a:t>global</a:t>
            </a:r>
            <a:r>
              <a:rPr lang="fr-FR" altLang="fr-FR" sz="1400" dirty="0" smtClean="0"/>
              <a:t> $a, $b; </a:t>
            </a:r>
          </a:p>
          <a:p>
            <a:pPr lvl="1">
              <a:buFont typeface="Wingdings" pitchFamily="2" charset="2"/>
              <a:buNone/>
            </a:pPr>
            <a:r>
              <a:rPr lang="fr-FR" altLang="fr-FR" sz="1400" dirty="0" smtClean="0"/>
              <a:t>	$b = $a + $b;</a:t>
            </a:r>
          </a:p>
          <a:p>
            <a:pPr lvl="1">
              <a:buFont typeface="Wingdings" pitchFamily="2" charset="2"/>
              <a:buNone/>
            </a:pPr>
            <a:r>
              <a:rPr lang="fr-FR" altLang="fr-FR" sz="1400" dirty="0" smtClean="0"/>
              <a:t>	</a:t>
            </a:r>
            <a:r>
              <a:rPr lang="fr-FR" altLang="fr-FR" sz="1400" dirty="0" err="1" smtClean="0"/>
              <a:t>echo</a:t>
            </a:r>
            <a:r>
              <a:rPr lang="fr-FR" altLang="fr-FR" sz="1400" dirty="0" smtClean="0"/>
              <a:t> </a:t>
            </a:r>
            <a:r>
              <a:rPr lang="fr-FR" altLang="fr-FR" sz="1400" dirty="0"/>
              <a:t>$b;</a:t>
            </a:r>
            <a:endParaRPr lang="fr-FR" altLang="fr-FR" sz="1400" dirty="0" smtClean="0"/>
          </a:p>
          <a:p>
            <a:pPr lvl="1">
              <a:buFont typeface="Wingdings" pitchFamily="2" charset="2"/>
              <a:buNone/>
            </a:pPr>
            <a:r>
              <a:rPr lang="fr-FR" altLang="fr-FR" sz="1400" dirty="0" smtClean="0"/>
              <a:t>} ;</a:t>
            </a:r>
          </a:p>
          <a:p>
            <a:pPr lvl="1">
              <a:buFont typeface="Wingdings" pitchFamily="2" charset="2"/>
              <a:buNone/>
            </a:pPr>
            <a:r>
              <a:rPr lang="fr-FR" altLang="fr-FR" sz="1400" dirty="0" err="1" smtClean="0"/>
              <a:t>Sum</a:t>
            </a:r>
            <a:r>
              <a:rPr lang="fr-FR" altLang="fr-FR" sz="1400" dirty="0" smtClean="0"/>
              <a:t> ();</a:t>
            </a:r>
          </a:p>
          <a:p>
            <a:pPr lvl="1">
              <a:buFont typeface="Wingdings" pitchFamily="2" charset="2"/>
              <a:buNone/>
            </a:pPr>
            <a:r>
              <a:rPr lang="fr-FR" altLang="fr-FR" sz="1400" dirty="0" err="1" smtClean="0"/>
              <a:t>echo</a:t>
            </a:r>
            <a:r>
              <a:rPr lang="fr-FR" altLang="fr-FR" sz="1400" dirty="0" smtClean="0"/>
              <a:t> $b;</a:t>
            </a:r>
          </a:p>
          <a:p>
            <a:pPr lvl="1">
              <a:buFont typeface="Wingdings" pitchFamily="2" charset="2"/>
              <a:buNone/>
            </a:pPr>
            <a:r>
              <a:rPr lang="fr-FR" altLang="fr-FR" sz="1400" dirty="0" smtClean="0"/>
              <a:t>?&gt;</a:t>
            </a:r>
          </a:p>
          <a:p>
            <a:endParaRPr lang="fr-FR" altLang="fr-FR" dirty="0" smtClean="0"/>
          </a:p>
        </p:txBody>
      </p:sp>
      <p:sp>
        <p:nvSpPr>
          <p:cNvPr id="8" name="ZoneTexte 7"/>
          <p:cNvSpPr txBox="1"/>
          <p:nvPr/>
        </p:nvSpPr>
        <p:spPr>
          <a:xfrm>
            <a:off x="2627784" y="2780927"/>
            <a:ext cx="2664296" cy="2739211"/>
          </a:xfrm>
          <a:prstGeom prst="rect">
            <a:avLst/>
          </a:prstGeom>
          <a:noFill/>
        </p:spPr>
        <p:txBody>
          <a:bodyPr wrap="square" rtlCol="0">
            <a:spAutoFit/>
          </a:bodyPr>
          <a:lstStyle/>
          <a:p>
            <a:pPr lvl="1">
              <a:buFont typeface="Wingdings" pitchFamily="2" charset="2"/>
              <a:buNone/>
            </a:pPr>
            <a:r>
              <a:rPr lang="fr-FR" altLang="fr-FR" sz="1400" dirty="0"/>
              <a:t>&lt;?</a:t>
            </a:r>
            <a:r>
              <a:rPr lang="fr-FR" altLang="fr-FR" sz="1400" dirty="0" err="1"/>
              <a:t>php</a:t>
            </a:r>
            <a:endParaRPr lang="fr-FR" altLang="fr-FR" sz="1400" dirty="0"/>
          </a:p>
          <a:p>
            <a:pPr lvl="1">
              <a:buFont typeface="Wingdings" pitchFamily="2" charset="2"/>
              <a:buNone/>
            </a:pPr>
            <a:r>
              <a:rPr lang="fr-FR" altLang="fr-FR" sz="1400" dirty="0"/>
              <a:t>$a = 1;</a:t>
            </a:r>
          </a:p>
          <a:p>
            <a:pPr lvl="1">
              <a:buFont typeface="Wingdings" pitchFamily="2" charset="2"/>
              <a:buNone/>
            </a:pPr>
            <a:r>
              <a:rPr lang="fr-FR" altLang="fr-FR" sz="1400" dirty="0"/>
              <a:t>$b = 2;</a:t>
            </a:r>
          </a:p>
          <a:p>
            <a:pPr lvl="1">
              <a:buFont typeface="Wingdings" pitchFamily="2" charset="2"/>
              <a:buNone/>
            </a:pPr>
            <a:r>
              <a:rPr lang="fr-FR" altLang="fr-FR" sz="1400" dirty="0" err="1"/>
              <a:t>function</a:t>
            </a:r>
            <a:r>
              <a:rPr lang="fr-FR" altLang="fr-FR" sz="1400" dirty="0"/>
              <a:t> </a:t>
            </a:r>
            <a:r>
              <a:rPr lang="fr-FR" altLang="fr-FR" sz="1400" dirty="0" err="1"/>
              <a:t>Sum</a:t>
            </a:r>
            <a:r>
              <a:rPr lang="fr-FR" altLang="fr-FR" sz="1400" dirty="0"/>
              <a:t> () </a:t>
            </a:r>
            <a:r>
              <a:rPr lang="fr-FR" altLang="fr-FR" sz="1400" dirty="0" smtClean="0"/>
              <a:t>{</a:t>
            </a:r>
          </a:p>
          <a:p>
            <a:pPr lvl="1">
              <a:buFont typeface="Wingdings" pitchFamily="2" charset="2"/>
              <a:buNone/>
            </a:pPr>
            <a:r>
              <a:rPr lang="fr-FR" altLang="fr-FR" sz="1400" dirty="0"/>
              <a:t>	</a:t>
            </a:r>
            <a:r>
              <a:rPr lang="fr-FR" altLang="fr-FR" sz="1400" dirty="0" smtClean="0">
                <a:solidFill>
                  <a:schemeClr val="accent6"/>
                </a:solidFill>
              </a:rPr>
              <a:t>$a = 10; $b = 20;</a:t>
            </a:r>
            <a:endParaRPr lang="fr-FR" altLang="fr-FR" sz="1400" dirty="0">
              <a:solidFill>
                <a:schemeClr val="accent6"/>
              </a:solidFill>
            </a:endParaRPr>
          </a:p>
          <a:p>
            <a:pPr lvl="1">
              <a:buFont typeface="Wingdings" pitchFamily="2" charset="2"/>
              <a:buNone/>
            </a:pPr>
            <a:r>
              <a:rPr lang="fr-FR" altLang="fr-FR" sz="1400" dirty="0"/>
              <a:t>	</a:t>
            </a:r>
            <a:r>
              <a:rPr lang="fr-FR" altLang="fr-FR" sz="1400" dirty="0" smtClean="0"/>
              <a:t>$</a:t>
            </a:r>
            <a:r>
              <a:rPr lang="fr-FR" altLang="fr-FR" sz="1400" dirty="0"/>
              <a:t>b = $a + $b;</a:t>
            </a:r>
          </a:p>
          <a:p>
            <a:pPr lvl="1">
              <a:buFont typeface="Wingdings" pitchFamily="2" charset="2"/>
              <a:buNone/>
            </a:pPr>
            <a:r>
              <a:rPr lang="fr-FR" altLang="fr-FR" sz="1400" dirty="0"/>
              <a:t>	</a:t>
            </a:r>
            <a:r>
              <a:rPr lang="fr-FR" altLang="fr-FR" sz="1400" dirty="0" err="1"/>
              <a:t>echo</a:t>
            </a:r>
            <a:r>
              <a:rPr lang="fr-FR" altLang="fr-FR" sz="1400" dirty="0"/>
              <a:t> $b;</a:t>
            </a:r>
          </a:p>
          <a:p>
            <a:pPr lvl="1">
              <a:buFont typeface="Wingdings" pitchFamily="2" charset="2"/>
              <a:buNone/>
            </a:pPr>
            <a:r>
              <a:rPr lang="fr-FR" altLang="fr-FR" sz="1400" dirty="0"/>
              <a:t>} ;</a:t>
            </a:r>
          </a:p>
          <a:p>
            <a:pPr lvl="1">
              <a:buFont typeface="Wingdings" pitchFamily="2" charset="2"/>
              <a:buNone/>
            </a:pPr>
            <a:r>
              <a:rPr lang="fr-FR" altLang="fr-FR" sz="1400" dirty="0" err="1"/>
              <a:t>Sum</a:t>
            </a:r>
            <a:r>
              <a:rPr lang="fr-FR" altLang="fr-FR" sz="1400" dirty="0"/>
              <a:t> ();</a:t>
            </a:r>
          </a:p>
          <a:p>
            <a:pPr lvl="1">
              <a:buFont typeface="Wingdings" pitchFamily="2" charset="2"/>
              <a:buNone/>
            </a:pPr>
            <a:r>
              <a:rPr lang="fr-FR" altLang="fr-FR" sz="1400" dirty="0" err="1"/>
              <a:t>echo</a:t>
            </a:r>
            <a:r>
              <a:rPr lang="fr-FR" altLang="fr-FR" sz="1400" dirty="0"/>
              <a:t> $b;</a:t>
            </a:r>
          </a:p>
          <a:p>
            <a:pPr lvl="1">
              <a:buFont typeface="Wingdings" pitchFamily="2" charset="2"/>
              <a:buNone/>
            </a:pPr>
            <a:r>
              <a:rPr lang="fr-FR" altLang="fr-FR" sz="1400" dirty="0"/>
              <a:t>?&gt;</a:t>
            </a:r>
          </a:p>
          <a:p>
            <a:endParaRPr lang="fr-FR" dirty="0"/>
          </a:p>
        </p:txBody>
      </p:sp>
      <p:sp>
        <p:nvSpPr>
          <p:cNvPr id="9" name="ZoneTexte 8"/>
          <p:cNvSpPr txBox="1"/>
          <p:nvPr/>
        </p:nvSpPr>
        <p:spPr>
          <a:xfrm>
            <a:off x="467544" y="5733256"/>
            <a:ext cx="1944216" cy="523220"/>
          </a:xfrm>
          <a:prstGeom prst="rect">
            <a:avLst/>
          </a:prstGeom>
          <a:noFill/>
        </p:spPr>
        <p:txBody>
          <a:bodyPr wrap="square" rtlCol="0">
            <a:spAutoFit/>
          </a:bodyPr>
          <a:lstStyle/>
          <a:p>
            <a:pPr marL="0" lvl="1"/>
            <a:r>
              <a:rPr lang="fr-FR" altLang="fr-FR" sz="1400" dirty="0"/>
              <a:t>Le script ci-dessus va afficher "3" puis "3</a:t>
            </a:r>
            <a:r>
              <a:rPr lang="fr-FR" altLang="fr-FR" sz="1400" dirty="0" smtClean="0"/>
              <a:t>"</a:t>
            </a:r>
            <a:endParaRPr lang="fr-FR" altLang="fr-FR" sz="1400" dirty="0"/>
          </a:p>
        </p:txBody>
      </p:sp>
      <p:sp>
        <p:nvSpPr>
          <p:cNvPr id="10" name="ZoneTexte 9"/>
          <p:cNvSpPr txBox="1"/>
          <p:nvPr/>
        </p:nvSpPr>
        <p:spPr>
          <a:xfrm>
            <a:off x="2987824" y="5624045"/>
            <a:ext cx="1944216" cy="523220"/>
          </a:xfrm>
          <a:prstGeom prst="rect">
            <a:avLst/>
          </a:prstGeom>
          <a:noFill/>
        </p:spPr>
        <p:txBody>
          <a:bodyPr wrap="square" rtlCol="0">
            <a:spAutoFit/>
          </a:bodyPr>
          <a:lstStyle/>
          <a:p>
            <a:pPr marL="0" lvl="1"/>
            <a:r>
              <a:rPr lang="fr-FR" altLang="fr-FR" sz="1400" dirty="0"/>
              <a:t>Le script ci-dessus va afficher "</a:t>
            </a:r>
            <a:r>
              <a:rPr lang="fr-FR" altLang="fr-FR" sz="1400" dirty="0" smtClean="0"/>
              <a:t>30" </a:t>
            </a:r>
            <a:r>
              <a:rPr lang="fr-FR" altLang="fr-FR" sz="1400" dirty="0"/>
              <a:t>puis </a:t>
            </a:r>
            <a:r>
              <a:rPr lang="fr-FR" altLang="fr-FR" sz="1400" dirty="0" smtClean="0"/>
              <a:t>"2"</a:t>
            </a:r>
            <a:endParaRPr lang="fr-FR" altLang="fr-FR" sz="1400" dirty="0"/>
          </a:p>
        </p:txBody>
      </p:sp>
      <p:sp>
        <p:nvSpPr>
          <p:cNvPr id="11" name="ZoneTexte 10"/>
          <p:cNvSpPr txBox="1"/>
          <p:nvPr/>
        </p:nvSpPr>
        <p:spPr>
          <a:xfrm>
            <a:off x="5444480" y="2780926"/>
            <a:ext cx="2664296" cy="2523768"/>
          </a:xfrm>
          <a:prstGeom prst="rect">
            <a:avLst/>
          </a:prstGeom>
          <a:noFill/>
        </p:spPr>
        <p:txBody>
          <a:bodyPr wrap="square" rtlCol="0">
            <a:spAutoFit/>
          </a:bodyPr>
          <a:lstStyle/>
          <a:p>
            <a:pPr lvl="1">
              <a:buFont typeface="Wingdings" pitchFamily="2" charset="2"/>
              <a:buNone/>
            </a:pPr>
            <a:r>
              <a:rPr lang="fr-FR" altLang="fr-FR" sz="1400" dirty="0"/>
              <a:t>&lt;?</a:t>
            </a:r>
            <a:r>
              <a:rPr lang="fr-FR" altLang="fr-FR" sz="1400" dirty="0" err="1"/>
              <a:t>php</a:t>
            </a:r>
            <a:endParaRPr lang="fr-FR" altLang="fr-FR" sz="1400" dirty="0"/>
          </a:p>
          <a:p>
            <a:pPr lvl="1">
              <a:buFont typeface="Wingdings" pitchFamily="2" charset="2"/>
              <a:buNone/>
            </a:pPr>
            <a:r>
              <a:rPr lang="fr-FR" altLang="fr-FR" sz="1400" dirty="0"/>
              <a:t>$a = 1;</a:t>
            </a:r>
          </a:p>
          <a:p>
            <a:pPr lvl="1">
              <a:buFont typeface="Wingdings" pitchFamily="2" charset="2"/>
              <a:buNone/>
            </a:pPr>
            <a:r>
              <a:rPr lang="fr-FR" altLang="fr-FR" sz="1400" dirty="0"/>
              <a:t>$b = 2;</a:t>
            </a:r>
          </a:p>
          <a:p>
            <a:pPr lvl="1">
              <a:buFont typeface="Wingdings" pitchFamily="2" charset="2"/>
              <a:buNone/>
            </a:pPr>
            <a:r>
              <a:rPr lang="fr-FR" altLang="fr-FR" sz="1400" dirty="0" err="1"/>
              <a:t>function</a:t>
            </a:r>
            <a:r>
              <a:rPr lang="fr-FR" altLang="fr-FR" sz="1400" dirty="0"/>
              <a:t> </a:t>
            </a:r>
            <a:r>
              <a:rPr lang="fr-FR" altLang="fr-FR" sz="1400" dirty="0" err="1"/>
              <a:t>Sum</a:t>
            </a:r>
            <a:r>
              <a:rPr lang="fr-FR" altLang="fr-FR" sz="1400" dirty="0"/>
              <a:t> </a:t>
            </a:r>
            <a:r>
              <a:rPr lang="fr-FR" altLang="fr-FR" sz="1400" dirty="0" smtClean="0"/>
              <a:t>($</a:t>
            </a:r>
            <a:r>
              <a:rPr lang="fr-FR" altLang="fr-FR" sz="1400" dirty="0" err="1" smtClean="0"/>
              <a:t>x,$y</a:t>
            </a:r>
            <a:r>
              <a:rPr lang="fr-FR" altLang="fr-FR" sz="1400" dirty="0" smtClean="0"/>
              <a:t>) {</a:t>
            </a:r>
          </a:p>
          <a:p>
            <a:pPr lvl="1">
              <a:buFont typeface="Wingdings" pitchFamily="2" charset="2"/>
              <a:buNone/>
            </a:pPr>
            <a:r>
              <a:rPr lang="fr-FR" altLang="fr-FR" sz="1400" dirty="0"/>
              <a:t>	</a:t>
            </a:r>
            <a:r>
              <a:rPr lang="fr-FR" altLang="fr-FR" sz="1400" dirty="0" smtClean="0"/>
              <a:t>$y </a:t>
            </a:r>
            <a:r>
              <a:rPr lang="fr-FR" altLang="fr-FR" sz="1400" dirty="0"/>
              <a:t>= </a:t>
            </a:r>
            <a:r>
              <a:rPr lang="fr-FR" altLang="fr-FR" sz="1400" dirty="0" smtClean="0"/>
              <a:t>$x </a:t>
            </a:r>
            <a:r>
              <a:rPr lang="fr-FR" altLang="fr-FR" sz="1400" dirty="0"/>
              <a:t>+ </a:t>
            </a:r>
            <a:r>
              <a:rPr lang="fr-FR" altLang="fr-FR" sz="1400" dirty="0" smtClean="0"/>
              <a:t>$y;</a:t>
            </a:r>
            <a:endParaRPr lang="fr-FR" altLang="fr-FR" sz="1400" dirty="0"/>
          </a:p>
          <a:p>
            <a:pPr lvl="1">
              <a:buFont typeface="Wingdings" pitchFamily="2" charset="2"/>
              <a:buNone/>
            </a:pPr>
            <a:r>
              <a:rPr lang="fr-FR" altLang="fr-FR" sz="1400" dirty="0"/>
              <a:t>	</a:t>
            </a:r>
            <a:r>
              <a:rPr lang="fr-FR" altLang="fr-FR" sz="1400" dirty="0" err="1"/>
              <a:t>echo</a:t>
            </a:r>
            <a:r>
              <a:rPr lang="fr-FR" altLang="fr-FR" sz="1400" dirty="0"/>
              <a:t> </a:t>
            </a:r>
            <a:r>
              <a:rPr lang="fr-FR" altLang="fr-FR" sz="1400" dirty="0" smtClean="0"/>
              <a:t>$y;</a:t>
            </a:r>
            <a:endParaRPr lang="fr-FR" altLang="fr-FR" sz="1400" dirty="0"/>
          </a:p>
          <a:p>
            <a:pPr lvl="1">
              <a:buFont typeface="Wingdings" pitchFamily="2" charset="2"/>
              <a:buNone/>
            </a:pPr>
            <a:r>
              <a:rPr lang="fr-FR" altLang="fr-FR" sz="1400" dirty="0"/>
              <a:t>} ;</a:t>
            </a:r>
          </a:p>
          <a:p>
            <a:pPr lvl="1">
              <a:buFont typeface="Wingdings" pitchFamily="2" charset="2"/>
              <a:buNone/>
            </a:pPr>
            <a:r>
              <a:rPr lang="fr-FR" altLang="fr-FR" sz="1400" dirty="0" err="1"/>
              <a:t>Sum</a:t>
            </a:r>
            <a:r>
              <a:rPr lang="fr-FR" altLang="fr-FR" sz="1400" dirty="0"/>
              <a:t> </a:t>
            </a:r>
            <a:r>
              <a:rPr lang="fr-FR" altLang="fr-FR" sz="1400" dirty="0" smtClean="0"/>
              <a:t>($</a:t>
            </a:r>
            <a:r>
              <a:rPr lang="fr-FR" altLang="fr-FR" sz="1400" dirty="0" err="1" smtClean="0"/>
              <a:t>a,$b</a:t>
            </a:r>
            <a:r>
              <a:rPr lang="fr-FR" altLang="fr-FR" sz="1400" dirty="0" smtClean="0"/>
              <a:t>);</a:t>
            </a:r>
            <a:endParaRPr lang="fr-FR" altLang="fr-FR" sz="1400" dirty="0"/>
          </a:p>
          <a:p>
            <a:pPr lvl="1">
              <a:buFont typeface="Wingdings" pitchFamily="2" charset="2"/>
              <a:buNone/>
            </a:pPr>
            <a:r>
              <a:rPr lang="fr-FR" altLang="fr-FR" sz="1400" dirty="0" err="1"/>
              <a:t>echo</a:t>
            </a:r>
            <a:r>
              <a:rPr lang="fr-FR" altLang="fr-FR" sz="1400" dirty="0"/>
              <a:t> $b;</a:t>
            </a:r>
          </a:p>
          <a:p>
            <a:pPr lvl="1">
              <a:buFont typeface="Wingdings" pitchFamily="2" charset="2"/>
              <a:buNone/>
            </a:pPr>
            <a:r>
              <a:rPr lang="fr-FR" altLang="fr-FR" sz="1400" dirty="0"/>
              <a:t>?&gt;</a:t>
            </a:r>
          </a:p>
          <a:p>
            <a:endParaRPr lang="fr-FR" dirty="0"/>
          </a:p>
        </p:txBody>
      </p:sp>
      <p:sp>
        <p:nvSpPr>
          <p:cNvPr id="12" name="ZoneTexte 11"/>
          <p:cNvSpPr txBox="1"/>
          <p:nvPr/>
        </p:nvSpPr>
        <p:spPr>
          <a:xfrm>
            <a:off x="5804520" y="5624044"/>
            <a:ext cx="1944216" cy="523220"/>
          </a:xfrm>
          <a:prstGeom prst="rect">
            <a:avLst/>
          </a:prstGeom>
          <a:noFill/>
        </p:spPr>
        <p:txBody>
          <a:bodyPr wrap="square" rtlCol="0">
            <a:spAutoFit/>
          </a:bodyPr>
          <a:lstStyle/>
          <a:p>
            <a:pPr marL="0" lvl="1"/>
            <a:r>
              <a:rPr lang="fr-FR" altLang="fr-FR" sz="1400" dirty="0"/>
              <a:t>Le script ci-dessus va afficher "</a:t>
            </a:r>
            <a:r>
              <a:rPr lang="fr-FR" altLang="fr-FR" sz="1400" dirty="0" smtClean="0"/>
              <a:t>3" </a:t>
            </a:r>
            <a:r>
              <a:rPr lang="fr-FR" altLang="fr-FR" sz="1400" dirty="0"/>
              <a:t>puis </a:t>
            </a:r>
            <a:r>
              <a:rPr lang="fr-FR" altLang="fr-FR" sz="1400" dirty="0" smtClean="0"/>
              <a:t>"2"</a:t>
            </a:r>
            <a:endParaRPr lang="fr-FR" altLang="fr-FR" sz="1400" dirty="0"/>
          </a:p>
        </p:txBody>
      </p:sp>
    </p:spTree>
    <p:extLst>
      <p:ext uri="{BB962C8B-B14F-4D97-AF65-F5344CB8AC3E}">
        <p14:creationId xmlns:p14="http://schemas.microsoft.com/office/powerpoint/2010/main" val="276054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Modularisation du code PHP</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29</a:t>
            </a:fld>
            <a:endParaRPr lang="fr-FR" altLang="fr-FR"/>
          </a:p>
        </p:txBody>
      </p:sp>
      <p:sp>
        <p:nvSpPr>
          <p:cNvPr id="7" name="Espace réservé du contenu 2"/>
          <p:cNvSpPr>
            <a:spLocks noGrp="1"/>
          </p:cNvSpPr>
          <p:nvPr>
            <p:ph idx="1"/>
          </p:nvPr>
        </p:nvSpPr>
        <p:spPr>
          <a:xfrm>
            <a:off x="107504" y="908720"/>
            <a:ext cx="8784976" cy="5616623"/>
          </a:xfrm>
        </p:spPr>
        <p:txBody>
          <a:bodyPr/>
          <a:lstStyle/>
          <a:p>
            <a:r>
              <a:rPr lang="fr-FR" altLang="fr-FR" dirty="0" smtClean="0"/>
              <a:t>En Web, chaque page est indépendante de la précédente (et de la suivante) </a:t>
            </a:r>
            <a:r>
              <a:rPr lang="fr-FR" altLang="fr-FR" dirty="0" smtClean="0">
                <a:sym typeface="Wingdings" pitchFamily="2" charset="2"/>
              </a:rPr>
              <a:t></a:t>
            </a:r>
            <a:r>
              <a:rPr lang="fr-FR" altLang="fr-FR" dirty="0" smtClean="0"/>
              <a:t> doit donc être traitée comme un tout par le serveur Web</a:t>
            </a:r>
          </a:p>
          <a:p>
            <a:pPr lvl="1"/>
            <a:r>
              <a:rPr lang="fr-FR" altLang="fr-FR" dirty="0" smtClean="0"/>
              <a:t>historiquement : écriture "spaghetti" mêlant code HTML/CSS/JavaScript et PHP/SQL dans le même script</a:t>
            </a:r>
          </a:p>
          <a:p>
            <a:pPr lvl="1"/>
            <a:r>
              <a:rPr lang="fr-FR" altLang="fr-FR" dirty="0" smtClean="0"/>
              <a:t>Conseillé : </a:t>
            </a:r>
            <a:r>
              <a:rPr lang="fr-FR" altLang="fr-FR" b="1" dirty="0" smtClean="0">
                <a:solidFill>
                  <a:schemeClr val="accent6"/>
                </a:solidFill>
              </a:rPr>
              <a:t>modularisation du code source dans différents scripts </a:t>
            </a:r>
          </a:p>
          <a:p>
            <a:pPr lvl="2"/>
            <a:r>
              <a:rPr lang="fr-FR" altLang="fr-FR" dirty="0" smtClean="0"/>
              <a:t>qui assurent </a:t>
            </a:r>
            <a:r>
              <a:rPr lang="fr-FR" altLang="fr-FR" dirty="0" smtClean="0">
                <a:solidFill>
                  <a:schemeClr val="accent6"/>
                </a:solidFill>
              </a:rPr>
              <a:t>chacun une fonction spécifique </a:t>
            </a:r>
            <a:r>
              <a:rPr lang="fr-FR" altLang="fr-FR" dirty="0" smtClean="0"/>
              <a:t>(contrôles d'accès utilisateur, accès à la base de données, calculs divers, constitution de la page HTML…)</a:t>
            </a:r>
          </a:p>
          <a:p>
            <a:pPr lvl="2"/>
            <a:r>
              <a:rPr lang="fr-FR" altLang="fr-FR" dirty="0" smtClean="0"/>
              <a:t>qui doivent être </a:t>
            </a:r>
            <a:r>
              <a:rPr lang="fr-FR" altLang="fr-FR" b="1" dirty="0" smtClean="0">
                <a:solidFill>
                  <a:schemeClr val="accent6"/>
                </a:solidFill>
              </a:rPr>
              <a:t>fusionnés avant interprétation</a:t>
            </a:r>
            <a:r>
              <a:rPr lang="fr-FR" altLang="fr-FR" dirty="0" smtClean="0">
                <a:solidFill>
                  <a:schemeClr val="accent6"/>
                </a:solidFill>
              </a:rPr>
              <a:t> </a:t>
            </a:r>
            <a:r>
              <a:rPr lang="fr-FR" altLang="fr-FR" dirty="0" smtClean="0"/>
              <a:t>de la page</a:t>
            </a:r>
          </a:p>
          <a:p>
            <a:pPr lvl="2"/>
            <a:r>
              <a:rPr lang="fr-FR" altLang="fr-FR" dirty="0" smtClean="0"/>
              <a:t>fonction PHP </a:t>
            </a:r>
            <a:r>
              <a:rPr lang="fr-FR" altLang="fr-FR" b="1" dirty="0" err="1" smtClean="0">
                <a:solidFill>
                  <a:schemeClr val="accent6"/>
                </a:solidFill>
              </a:rPr>
              <a:t>include</a:t>
            </a:r>
            <a:r>
              <a:rPr lang="fr-FR" altLang="fr-FR" b="1" dirty="0" smtClean="0">
                <a:solidFill>
                  <a:schemeClr val="accent6"/>
                </a:solidFill>
              </a:rPr>
              <a:t> (…) </a:t>
            </a:r>
            <a:r>
              <a:rPr lang="fr-FR" altLang="fr-FR" dirty="0" smtClean="0"/>
              <a:t>: fusionne en lieu et place sans provoquer d'erreur si le module de script est absent</a:t>
            </a:r>
          </a:p>
          <a:p>
            <a:pPr lvl="2"/>
            <a:r>
              <a:rPr lang="fr-FR" altLang="fr-FR" dirty="0" smtClean="0"/>
              <a:t>fonction PHP </a:t>
            </a:r>
            <a:r>
              <a:rPr lang="fr-FR" altLang="fr-FR" b="1" dirty="0" err="1" smtClean="0">
                <a:solidFill>
                  <a:schemeClr val="accent6"/>
                </a:solidFill>
              </a:rPr>
              <a:t>require</a:t>
            </a:r>
            <a:r>
              <a:rPr lang="fr-FR" altLang="fr-FR" b="1" dirty="0" smtClean="0">
                <a:solidFill>
                  <a:schemeClr val="accent6"/>
                </a:solidFill>
              </a:rPr>
              <a:t>(…)</a:t>
            </a:r>
            <a:r>
              <a:rPr lang="fr-FR" altLang="fr-FR" dirty="0" smtClean="0">
                <a:solidFill>
                  <a:schemeClr val="accent6"/>
                </a:solidFill>
              </a:rPr>
              <a:t> </a:t>
            </a:r>
            <a:r>
              <a:rPr lang="fr-FR" altLang="fr-FR" dirty="0" smtClean="0"/>
              <a:t>: fusionne en lieu et place et provoque une erreur si le module de script est absent sur serveur ou déjà fusionné </a:t>
            </a:r>
          </a:p>
          <a:p>
            <a:pPr lvl="2"/>
            <a:r>
              <a:rPr lang="fr-FR" altLang="fr-FR" dirty="0" smtClean="0"/>
              <a:t>fonctions PHP </a:t>
            </a:r>
            <a:r>
              <a:rPr lang="fr-FR" altLang="fr-FR" dirty="0" err="1" smtClean="0">
                <a:solidFill>
                  <a:schemeClr val="accent6"/>
                </a:solidFill>
              </a:rPr>
              <a:t>include_once</a:t>
            </a:r>
            <a:r>
              <a:rPr lang="fr-FR" altLang="fr-FR" dirty="0" smtClean="0">
                <a:solidFill>
                  <a:schemeClr val="accent6"/>
                </a:solidFill>
              </a:rPr>
              <a:t>() </a:t>
            </a:r>
            <a:r>
              <a:rPr lang="fr-FR" altLang="fr-FR" dirty="0" smtClean="0"/>
              <a:t>et </a:t>
            </a:r>
            <a:r>
              <a:rPr lang="fr-FR" altLang="fr-FR" dirty="0" err="1" smtClean="0">
                <a:solidFill>
                  <a:schemeClr val="accent6"/>
                </a:solidFill>
              </a:rPr>
              <a:t>require_once</a:t>
            </a:r>
            <a:r>
              <a:rPr lang="fr-FR" altLang="fr-FR" dirty="0" smtClean="0">
                <a:solidFill>
                  <a:schemeClr val="accent6"/>
                </a:solidFill>
              </a:rPr>
              <a:t>(…) </a:t>
            </a:r>
            <a:r>
              <a:rPr lang="fr-FR" altLang="fr-FR" dirty="0" smtClean="0"/>
              <a:t>: fusionne en lieu et place si ce module n'a pas déjà été fusionnée dans cette page et provoque une erreur si le module de script est absent sur serveur </a:t>
            </a:r>
          </a:p>
        </p:txBody>
      </p:sp>
    </p:spTree>
    <p:extLst>
      <p:ext uri="{BB962C8B-B14F-4D97-AF65-F5344CB8AC3E}">
        <p14:creationId xmlns:p14="http://schemas.microsoft.com/office/powerpoint/2010/main" val="2645508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langage PHP</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a:solidFill>
                  <a:prstClr val="black"/>
                </a:solidFill>
              </a:rPr>
              <a:pPr>
                <a:defRPr/>
              </a:pPr>
              <a:t>23/12/2020</a:t>
            </a:fld>
            <a:endParaRPr lang="fr-FR" altLang="fr-FR">
              <a:solidFill>
                <a:prstClr val="black"/>
              </a:solidFill>
            </a:endParaRP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solidFill>
                  <a:prstClr val="black"/>
                </a:solidFill>
              </a:rPr>
              <a:pPr>
                <a:defRPr/>
              </a:pPr>
              <a:t>3</a:t>
            </a:fld>
            <a:endParaRPr lang="fr-FR" altLang="fr-FR">
              <a:solidFill>
                <a:prstClr val="black"/>
              </a:solidFill>
            </a:endParaRPr>
          </a:p>
        </p:txBody>
      </p:sp>
      <p:sp>
        <p:nvSpPr>
          <p:cNvPr id="9" name="Rectangle 3"/>
          <p:cNvSpPr txBox="1">
            <a:spLocks noChangeArrowheads="1"/>
          </p:cNvSpPr>
          <p:nvPr/>
        </p:nvSpPr>
        <p:spPr bwMode="auto">
          <a:xfrm>
            <a:off x="179512" y="1144516"/>
            <a:ext cx="8568952"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spcBef>
                <a:spcPts val="500"/>
              </a:spcBef>
              <a:spcAft>
                <a:spcPts val="500"/>
              </a:spcAft>
              <a:buSzTx/>
              <a:buFont typeface="Wingdings" panose="05000000000000000000" pitchFamily="2" charset="2"/>
              <a:buChar char="Ø"/>
            </a:pPr>
            <a:r>
              <a:rPr lang="fr-FR" altLang="fr-FR" dirty="0"/>
              <a:t>Simplicité d'écriture des scripts </a:t>
            </a:r>
            <a:r>
              <a:rPr lang="fr-FR" altLang="fr-FR" sz="1600" dirty="0"/>
              <a:t>(langage simple mais riche, et maintenant orienté objet)</a:t>
            </a:r>
            <a:endParaRPr lang="fr-FR" altLang="fr-FR" dirty="0"/>
          </a:p>
          <a:p>
            <a:pPr marL="361800" indent="-342900">
              <a:spcBef>
                <a:spcPts val="500"/>
              </a:spcBef>
              <a:spcAft>
                <a:spcPts val="500"/>
              </a:spcAft>
              <a:buSzTx/>
              <a:buFont typeface="Wingdings" panose="05000000000000000000" pitchFamily="2" charset="2"/>
              <a:buChar char="Ø"/>
            </a:pPr>
            <a:r>
              <a:rPr lang="fr-FR" altLang="fr-FR" dirty="0"/>
              <a:t>Possibilité de structurer le code PHP </a:t>
            </a:r>
            <a:r>
              <a:rPr lang="fr-FR" altLang="fr-FR" sz="1600" dirty="0"/>
              <a:t>(sous-programmes, modules externes, classes, écriture modulaire en couches…)</a:t>
            </a:r>
          </a:p>
          <a:p>
            <a:pPr marL="361800" indent="-342900">
              <a:spcBef>
                <a:spcPts val="500"/>
              </a:spcBef>
              <a:spcAft>
                <a:spcPts val="500"/>
              </a:spcAft>
              <a:buSzTx/>
              <a:buFont typeface="Wingdings" panose="05000000000000000000" pitchFamily="2" charset="2"/>
              <a:buChar char="Ø"/>
            </a:pPr>
            <a:r>
              <a:rPr lang="fr-FR" altLang="fr-FR" dirty="0"/>
              <a:t>Simplicité d'interfaçage avec des bases de données </a:t>
            </a:r>
            <a:r>
              <a:rPr lang="fr-FR" altLang="fr-FR" sz="1600" dirty="0"/>
              <a:t>(de nombreux SGBD sont supportés, mais le plus utilisé avec ce langage est MySQL, un SGBD </a:t>
            </a:r>
            <a:r>
              <a:rPr lang="fr-FR" altLang="fr-FR" sz="1600" dirty="0" smtClean="0"/>
              <a:t>gratuit multiplateformes).</a:t>
            </a:r>
            <a:endParaRPr lang="fr-FR" altLang="fr-FR" dirty="0"/>
          </a:p>
          <a:p>
            <a:pPr marL="361800" indent="-342900">
              <a:spcBef>
                <a:spcPts val="500"/>
              </a:spcBef>
              <a:spcAft>
                <a:spcPts val="500"/>
              </a:spcAft>
              <a:buSzTx/>
              <a:buFont typeface="Wingdings" panose="05000000000000000000" pitchFamily="2" charset="2"/>
              <a:buChar char="Ø"/>
            </a:pPr>
            <a:r>
              <a:rPr lang="fr-FR" altLang="fr-FR" dirty="0"/>
              <a:t>Intégration du moteur PHP au sein de nombreux logiciels serveur web </a:t>
            </a:r>
            <a:r>
              <a:rPr lang="fr-FR" altLang="fr-FR" sz="1600" dirty="0"/>
              <a:t>(Apache, Microsoft IIS, ...) </a:t>
            </a:r>
            <a:endParaRPr lang="fr-FR" altLang="fr-FR" dirty="0"/>
          </a:p>
          <a:p>
            <a:pPr marL="361800" indent="-342900">
              <a:spcBef>
                <a:spcPts val="500"/>
              </a:spcBef>
              <a:spcAft>
                <a:spcPts val="500"/>
              </a:spcAft>
              <a:buSzTx/>
              <a:buFont typeface="Wingdings" panose="05000000000000000000" pitchFamily="2" charset="2"/>
              <a:buChar char="Ø"/>
            </a:pPr>
            <a:r>
              <a:rPr lang="fr-FR" altLang="fr-FR" dirty="0"/>
              <a:t>Gratuité et disponibilité du code source</a:t>
            </a:r>
          </a:p>
          <a:p>
            <a:pPr marL="361800" indent="-342900">
              <a:spcBef>
                <a:spcPts val="500"/>
              </a:spcBef>
              <a:spcAft>
                <a:spcPts val="500"/>
              </a:spcAft>
              <a:buSzTx/>
              <a:buFont typeface="Wingdings" panose="05000000000000000000" pitchFamily="2" charset="2"/>
              <a:buChar char="Ø"/>
            </a:pPr>
            <a:r>
              <a:rPr lang="fr-FR" altLang="fr-FR" dirty="0"/>
              <a:t>Très nombreuses </a:t>
            </a:r>
            <a:r>
              <a:rPr lang="fr-FR" altLang="fr-FR" dirty="0" smtClean="0"/>
              <a:t>extensions, bibliothèques </a:t>
            </a:r>
            <a:r>
              <a:rPr lang="fr-FR" altLang="fr-FR" dirty="0"/>
              <a:t>et '</a:t>
            </a:r>
            <a:r>
              <a:rPr lang="fr-FR" altLang="fr-FR" dirty="0" err="1"/>
              <a:t>framework</a:t>
            </a:r>
            <a:r>
              <a:rPr lang="fr-FR" altLang="fr-FR" dirty="0"/>
              <a:t>' </a:t>
            </a:r>
            <a:r>
              <a:rPr lang="fr-FR" altLang="fr-FR" dirty="0" smtClean="0"/>
              <a:t>(eux aussi Open Source) autour </a:t>
            </a:r>
            <a:r>
              <a:rPr lang="fr-FR" altLang="fr-FR" dirty="0"/>
              <a:t>du langage PHP </a:t>
            </a:r>
          </a:p>
        </p:txBody>
      </p:sp>
    </p:spTree>
    <p:extLst>
      <p:ext uri="{BB962C8B-B14F-4D97-AF65-F5344CB8AC3E}">
        <p14:creationId xmlns:p14="http://schemas.microsoft.com/office/powerpoint/2010/main" val="1641078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12" y="1"/>
            <a:ext cx="8301404" cy="785795"/>
          </a:xfrm>
        </p:spPr>
        <p:txBody>
          <a:bodyPr>
            <a:normAutofit/>
          </a:bodyPr>
          <a:lstStyle/>
          <a:p>
            <a:r>
              <a:rPr lang="fr-FR" dirty="0" smtClean="0"/>
              <a:t>PHP et la propagation des données de page en page</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30</a:t>
            </a:fld>
            <a:endParaRPr lang="fr-FR" altLang="fr-FR"/>
          </a:p>
        </p:txBody>
      </p:sp>
      <p:sp>
        <p:nvSpPr>
          <p:cNvPr id="7" name="Rectangle 3"/>
          <p:cNvSpPr txBox="1">
            <a:spLocks noChangeArrowheads="1"/>
          </p:cNvSpPr>
          <p:nvPr/>
        </p:nvSpPr>
        <p:spPr bwMode="auto">
          <a:xfrm>
            <a:off x="179512" y="980728"/>
            <a:ext cx="8784976" cy="554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lnSpc>
                <a:spcPct val="80000"/>
              </a:lnSpc>
              <a:buFont typeface="Wingdings" panose="05000000000000000000" pitchFamily="2" charset="2"/>
              <a:buChar char="Ø"/>
            </a:pPr>
            <a:r>
              <a:rPr lang="fr-FR" altLang="fr-FR" dirty="0" smtClean="0"/>
              <a:t>HTTP supporte deux méthodes d'envoi de demandes de pages (requêtes HTTP)</a:t>
            </a:r>
          </a:p>
          <a:p>
            <a:pPr lvl="1">
              <a:lnSpc>
                <a:spcPct val="80000"/>
              </a:lnSpc>
            </a:pPr>
            <a:r>
              <a:rPr lang="fr-FR" altLang="fr-FR" dirty="0" smtClean="0"/>
              <a:t>GET et POST</a:t>
            </a:r>
          </a:p>
          <a:p>
            <a:pPr marL="361800" indent="-342900">
              <a:lnSpc>
                <a:spcPct val="80000"/>
              </a:lnSpc>
              <a:buFont typeface="Wingdings" panose="05000000000000000000" pitchFamily="2" charset="2"/>
              <a:buChar char="Ø"/>
            </a:pPr>
            <a:r>
              <a:rPr lang="fr-FR" altLang="fr-FR" dirty="0" smtClean="0"/>
              <a:t>Chacune exploite la structure du message HTTP de manière différente : les données sont passées en </a:t>
            </a:r>
            <a:r>
              <a:rPr lang="fr-FR" altLang="fr-FR" dirty="0" smtClean="0">
                <a:solidFill>
                  <a:schemeClr val="accent6"/>
                </a:solidFill>
              </a:rPr>
              <a:t>entête</a:t>
            </a:r>
            <a:r>
              <a:rPr lang="fr-FR" altLang="fr-FR" dirty="0" smtClean="0"/>
              <a:t> ou en </a:t>
            </a:r>
            <a:r>
              <a:rPr lang="fr-FR" altLang="fr-FR" dirty="0" smtClean="0">
                <a:solidFill>
                  <a:schemeClr val="accent6"/>
                </a:solidFill>
              </a:rPr>
              <a:t>corps</a:t>
            </a:r>
            <a:r>
              <a:rPr lang="fr-FR" altLang="fr-FR" dirty="0" smtClean="0"/>
              <a:t> du message HTTP</a:t>
            </a:r>
          </a:p>
          <a:p>
            <a:pPr marL="361800" indent="-342900">
              <a:lnSpc>
                <a:spcPct val="80000"/>
              </a:lnSpc>
              <a:buFont typeface="Wingdings" panose="05000000000000000000" pitchFamily="2" charset="2"/>
              <a:buChar char="Ø"/>
            </a:pPr>
            <a:r>
              <a:rPr lang="fr-FR" altLang="fr-FR" dirty="0" smtClean="0"/>
              <a:t>Dans les deux cas l'URL de la page demandée se situe dans l'entête HTTP, c'est ce qu'on voit dans la barre d'adresse de l'explorateur</a:t>
            </a:r>
          </a:p>
          <a:p>
            <a:pPr marL="361800" indent="-342900">
              <a:lnSpc>
                <a:spcPct val="80000"/>
              </a:lnSpc>
              <a:buFont typeface="Wingdings" panose="05000000000000000000" pitchFamily="2" charset="2"/>
              <a:buChar char="Ø"/>
            </a:pPr>
            <a:r>
              <a:rPr lang="fr-FR" altLang="fr-FR" dirty="0" smtClean="0"/>
              <a:t>Les données à transmettre sont :</a:t>
            </a:r>
          </a:p>
          <a:p>
            <a:pPr lvl="1">
              <a:lnSpc>
                <a:spcPct val="80000"/>
              </a:lnSpc>
            </a:pPr>
            <a:r>
              <a:rPr lang="fr-FR" altLang="fr-FR" dirty="0" smtClean="0">
                <a:solidFill>
                  <a:schemeClr val="accent6"/>
                </a:solidFill>
              </a:rPr>
              <a:t>dans </a:t>
            </a:r>
            <a:r>
              <a:rPr lang="fr-FR" altLang="fr-FR" i="1" dirty="0" smtClean="0">
                <a:solidFill>
                  <a:schemeClr val="accent6"/>
                </a:solidFill>
              </a:rPr>
              <a:t>l'entête</a:t>
            </a:r>
            <a:r>
              <a:rPr lang="fr-FR" altLang="fr-FR" dirty="0" smtClean="0">
                <a:solidFill>
                  <a:schemeClr val="accent6"/>
                </a:solidFill>
              </a:rPr>
              <a:t> </a:t>
            </a:r>
            <a:br>
              <a:rPr lang="fr-FR" altLang="fr-FR" dirty="0" smtClean="0">
                <a:solidFill>
                  <a:schemeClr val="accent6"/>
                </a:solidFill>
              </a:rPr>
            </a:br>
            <a:r>
              <a:rPr lang="fr-FR" altLang="fr-FR" dirty="0" smtClean="0">
                <a:solidFill>
                  <a:schemeClr val="accent6"/>
                </a:solidFill>
              </a:rPr>
              <a:t>de message HTTP :</a:t>
            </a:r>
            <a:br>
              <a:rPr lang="fr-FR" altLang="fr-FR" dirty="0" smtClean="0">
                <a:solidFill>
                  <a:schemeClr val="accent6"/>
                </a:solidFill>
              </a:rPr>
            </a:br>
            <a:r>
              <a:rPr lang="fr-FR" altLang="fr-FR" dirty="0" smtClean="0">
                <a:solidFill>
                  <a:schemeClr val="accent6"/>
                </a:solidFill>
              </a:rPr>
              <a:t>cas du GET</a:t>
            </a:r>
            <a:br>
              <a:rPr lang="fr-FR" altLang="fr-FR" dirty="0" smtClean="0">
                <a:solidFill>
                  <a:schemeClr val="accent6"/>
                </a:solidFill>
              </a:rPr>
            </a:br>
            <a:endParaRPr lang="fr-FR" altLang="fr-FR" dirty="0" smtClean="0">
              <a:solidFill>
                <a:schemeClr val="accent6"/>
              </a:solidFill>
            </a:endParaRPr>
          </a:p>
          <a:p>
            <a:pPr lvl="1">
              <a:lnSpc>
                <a:spcPct val="80000"/>
              </a:lnSpc>
            </a:pPr>
            <a:r>
              <a:rPr lang="fr-FR" altLang="fr-FR" dirty="0" smtClean="0">
                <a:solidFill>
                  <a:schemeClr val="accent6"/>
                </a:solidFill>
              </a:rPr>
              <a:t>dans </a:t>
            </a:r>
            <a:r>
              <a:rPr lang="fr-FR" altLang="fr-FR" i="1" dirty="0" smtClean="0">
                <a:solidFill>
                  <a:schemeClr val="accent6"/>
                </a:solidFill>
              </a:rPr>
              <a:t>le corps </a:t>
            </a:r>
            <a:r>
              <a:rPr lang="fr-FR" altLang="fr-FR" dirty="0" smtClean="0">
                <a:solidFill>
                  <a:schemeClr val="accent6"/>
                </a:solidFill>
              </a:rPr>
              <a:t/>
            </a:r>
            <a:br>
              <a:rPr lang="fr-FR" altLang="fr-FR" dirty="0" smtClean="0">
                <a:solidFill>
                  <a:schemeClr val="accent6"/>
                </a:solidFill>
              </a:rPr>
            </a:br>
            <a:r>
              <a:rPr lang="fr-FR" altLang="fr-FR" dirty="0" smtClean="0">
                <a:solidFill>
                  <a:schemeClr val="accent6"/>
                </a:solidFill>
              </a:rPr>
              <a:t>du message HTTP :</a:t>
            </a:r>
            <a:br>
              <a:rPr lang="fr-FR" altLang="fr-FR" dirty="0" smtClean="0">
                <a:solidFill>
                  <a:schemeClr val="accent6"/>
                </a:solidFill>
              </a:rPr>
            </a:br>
            <a:r>
              <a:rPr lang="fr-FR" altLang="fr-FR" dirty="0" smtClean="0">
                <a:solidFill>
                  <a:schemeClr val="accent6"/>
                </a:solidFill>
              </a:rPr>
              <a:t>cas de POST</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5" y="4005064"/>
            <a:ext cx="461486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5085184"/>
            <a:ext cx="41465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4656820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Passage des données de formulaire HTML</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31</a:t>
            </a:fld>
            <a:endParaRPr lang="fr-FR" altLang="fr-FR"/>
          </a:p>
        </p:txBody>
      </p:sp>
      <p:sp>
        <p:nvSpPr>
          <p:cNvPr id="7" name="Rectangle 3"/>
          <p:cNvSpPr txBox="1">
            <a:spLocks noChangeArrowheads="1"/>
          </p:cNvSpPr>
          <p:nvPr/>
        </p:nvSpPr>
        <p:spPr bwMode="auto">
          <a:xfrm>
            <a:off x="107504" y="908720"/>
            <a:ext cx="8856984"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lnSpc>
                <a:spcPct val="80000"/>
              </a:lnSpc>
              <a:buFont typeface="Wingdings" panose="05000000000000000000" pitchFamily="2" charset="2"/>
              <a:buChar char="Ø"/>
            </a:pPr>
            <a:r>
              <a:rPr lang="fr-FR" altLang="fr-FR" dirty="0" smtClean="0"/>
              <a:t>Utilisation des fonctionnalités HTTP en POST tout comme en GET </a:t>
            </a:r>
            <a:r>
              <a:rPr lang="fr-FR" altLang="fr-FR" sz="1600" dirty="0" smtClean="0"/>
              <a:t>(attribut </a:t>
            </a:r>
            <a:r>
              <a:rPr lang="fr-FR" altLang="fr-FR" sz="1600" dirty="0" err="1" smtClean="0">
                <a:solidFill>
                  <a:schemeClr val="accent6"/>
                </a:solidFill>
              </a:rPr>
              <a:t>method</a:t>
            </a:r>
            <a:r>
              <a:rPr lang="fr-FR" altLang="fr-FR" sz="1600" dirty="0" smtClean="0"/>
              <a:t> des formulaires HTML)</a:t>
            </a:r>
          </a:p>
          <a:p>
            <a:pPr marL="361800" indent="-342900">
              <a:lnSpc>
                <a:spcPct val="80000"/>
              </a:lnSpc>
              <a:buFont typeface="Wingdings" panose="05000000000000000000" pitchFamily="2" charset="2"/>
              <a:buChar char="Ø"/>
            </a:pPr>
            <a:r>
              <a:rPr lang="fr-FR" altLang="fr-FR" dirty="0" smtClean="0"/>
              <a:t>Le contenu d'un formulaire HTML est passé lors de la demande de page </a:t>
            </a:r>
            <a:br>
              <a:rPr lang="fr-FR" altLang="fr-FR" dirty="0" smtClean="0"/>
            </a:br>
            <a:r>
              <a:rPr lang="fr-FR" altLang="fr-FR" sz="1400" dirty="0" smtClean="0"/>
              <a:t>(soumission du formulaire HTML par bouton type "</a:t>
            </a:r>
            <a:r>
              <a:rPr lang="fr-FR" altLang="fr-FR" sz="1400" dirty="0" err="1" smtClean="0"/>
              <a:t>submit</a:t>
            </a:r>
            <a:r>
              <a:rPr lang="fr-FR" altLang="fr-FR" sz="1400" dirty="0" smtClean="0"/>
              <a:t>" ou méthode ".</a:t>
            </a:r>
            <a:r>
              <a:rPr lang="fr-FR" altLang="fr-FR" sz="1400" dirty="0" err="1" smtClean="0"/>
              <a:t>submit</a:t>
            </a:r>
            <a:r>
              <a:rPr lang="fr-FR" altLang="fr-FR" sz="1400" dirty="0" smtClean="0"/>
              <a:t>()" </a:t>
            </a:r>
            <a:r>
              <a:rPr lang="fr-FR" altLang="fr-FR" sz="1400" dirty="0" err="1" smtClean="0"/>
              <a:t>javascript</a:t>
            </a:r>
            <a:r>
              <a:rPr lang="fr-FR" altLang="fr-FR" sz="1400" dirty="0" smtClean="0"/>
              <a:t>)</a:t>
            </a:r>
          </a:p>
          <a:p>
            <a:pPr marL="361800" indent="-342900">
              <a:lnSpc>
                <a:spcPct val="80000"/>
              </a:lnSpc>
              <a:buFont typeface="Wingdings" panose="05000000000000000000" pitchFamily="2" charset="2"/>
              <a:buChar char="Ø"/>
            </a:pPr>
            <a:r>
              <a:rPr lang="fr-FR" altLang="fr-FR" dirty="0" smtClean="0"/>
              <a:t>La valeur de chaque composant du formulaire HTML de saisie est disponible dans le code PHP invoqué :</a:t>
            </a:r>
          </a:p>
          <a:p>
            <a:pPr lvl="1">
              <a:lnSpc>
                <a:spcPct val="80000"/>
              </a:lnSpc>
            </a:pPr>
            <a:r>
              <a:rPr lang="fr-FR" altLang="fr-FR" dirty="0" smtClean="0"/>
              <a:t>Dans 2 tableaux associatifs ("</a:t>
            </a:r>
            <a:r>
              <a:rPr lang="fr-FR" altLang="fr-FR" i="1" dirty="0" err="1" smtClean="0"/>
              <a:t>superglobaux</a:t>
            </a:r>
            <a:r>
              <a:rPr lang="fr-FR" altLang="fr-FR" dirty="0" smtClean="0"/>
              <a:t>") qui référencent toutes les données reçues :</a:t>
            </a:r>
          </a:p>
          <a:p>
            <a:pPr lvl="2">
              <a:lnSpc>
                <a:spcPct val="80000"/>
              </a:lnSpc>
            </a:pPr>
            <a:r>
              <a:rPr lang="fr-FR" altLang="fr-FR" b="1" dirty="0" smtClean="0">
                <a:solidFill>
                  <a:schemeClr val="accent6"/>
                </a:solidFill>
              </a:rPr>
              <a:t>$_GET[] </a:t>
            </a:r>
            <a:r>
              <a:rPr lang="fr-FR" altLang="fr-FR" dirty="0" smtClean="0"/>
              <a:t>et/ou </a:t>
            </a:r>
            <a:r>
              <a:rPr lang="fr-FR" altLang="fr-FR" b="1" dirty="0" smtClean="0">
                <a:solidFill>
                  <a:schemeClr val="accent6"/>
                </a:solidFill>
              </a:rPr>
              <a:t>$_POST[]</a:t>
            </a:r>
          </a:p>
          <a:p>
            <a:pPr lvl="2">
              <a:lnSpc>
                <a:spcPct val="80000"/>
              </a:lnSpc>
            </a:pPr>
            <a:r>
              <a:rPr lang="fr-FR" altLang="fr-FR" dirty="0" smtClean="0"/>
              <a:t>Exemple : </a:t>
            </a:r>
            <a:r>
              <a:rPr lang="fr-FR" altLang="fr-FR" dirty="0" err="1" smtClean="0"/>
              <a:t>echo</a:t>
            </a:r>
            <a:r>
              <a:rPr lang="fr-FR" altLang="fr-FR" dirty="0" smtClean="0"/>
              <a:t> "Bonjour " .  $_GET["nom"] . " ! "  ;</a:t>
            </a:r>
          </a:p>
          <a:p>
            <a:pPr lvl="1">
              <a:lnSpc>
                <a:spcPct val="80000"/>
              </a:lnSpc>
            </a:pPr>
            <a:endParaRPr lang="fr-FR" altLang="fr-FR" dirty="0" smtClean="0"/>
          </a:p>
          <a:p>
            <a:pPr lvl="1">
              <a:lnSpc>
                <a:spcPct val="80000"/>
              </a:lnSpc>
            </a:pPr>
            <a:r>
              <a:rPr lang="fr-FR" altLang="fr-FR" dirty="0" smtClean="0"/>
              <a:t>Le tableau associatif </a:t>
            </a:r>
            <a:r>
              <a:rPr lang="fr-FR" altLang="fr-FR" i="1" dirty="0" err="1" smtClean="0"/>
              <a:t>superglobal</a:t>
            </a:r>
            <a:r>
              <a:rPr lang="fr-FR" altLang="fr-FR" dirty="0" smtClean="0"/>
              <a:t> </a:t>
            </a:r>
            <a:r>
              <a:rPr lang="fr-FR" altLang="fr-FR" dirty="0" smtClean="0">
                <a:solidFill>
                  <a:schemeClr val="accent6"/>
                </a:solidFill>
              </a:rPr>
              <a:t>$_REQUEST </a:t>
            </a:r>
            <a:r>
              <a:rPr lang="fr-FR" altLang="fr-FR" dirty="0" smtClean="0"/>
              <a:t>regroupe quant à lui l’ensemble des données passées au serveur, en </a:t>
            </a:r>
            <a:r>
              <a:rPr lang="fr-FR" altLang="fr-FR" dirty="0" err="1" smtClean="0"/>
              <a:t>get</a:t>
            </a:r>
            <a:r>
              <a:rPr lang="fr-FR" altLang="fr-FR" dirty="0" smtClean="0"/>
              <a:t>, en post et même par cookies</a:t>
            </a:r>
          </a:p>
        </p:txBody>
      </p:sp>
    </p:spTree>
    <p:extLst>
      <p:ext uri="{BB962C8B-B14F-4D97-AF65-F5344CB8AC3E}">
        <p14:creationId xmlns:p14="http://schemas.microsoft.com/office/powerpoint/2010/main" val="677524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Passage des données de formulaire </a:t>
            </a:r>
            <a:r>
              <a:rPr lang="fr-FR" dirty="0" smtClean="0"/>
              <a:t>HTML (suite)</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32</a:t>
            </a:fld>
            <a:endParaRPr lang="fr-FR" altLang="fr-FR"/>
          </a:p>
        </p:txBody>
      </p:sp>
      <p:sp>
        <p:nvSpPr>
          <p:cNvPr id="7" name="Espace réservé du contenu 2"/>
          <p:cNvSpPr>
            <a:spLocks noGrp="1"/>
          </p:cNvSpPr>
          <p:nvPr>
            <p:ph idx="1"/>
          </p:nvPr>
        </p:nvSpPr>
        <p:spPr>
          <a:xfrm>
            <a:off x="107504" y="908720"/>
            <a:ext cx="8856984" cy="5472607"/>
          </a:xfrm>
        </p:spPr>
        <p:txBody>
          <a:bodyPr/>
          <a:lstStyle/>
          <a:p>
            <a:pPr marL="361800" indent="-342900">
              <a:buFont typeface="Wingdings" panose="05000000000000000000" pitchFamily="2" charset="2"/>
              <a:buChar char="Ø"/>
            </a:pPr>
            <a:r>
              <a:rPr lang="fr-FR" altLang="fr-FR" dirty="0" smtClean="0"/>
              <a:t>Seuls les contrôles graphiques HTML </a:t>
            </a:r>
            <a:r>
              <a:rPr lang="fr-FR" altLang="fr-FR" i="1" dirty="0" smtClean="0">
                <a:solidFill>
                  <a:schemeClr val="accent6"/>
                </a:solidFill>
              </a:rPr>
              <a:t>nommés</a:t>
            </a:r>
            <a:r>
              <a:rPr lang="fr-FR" altLang="fr-FR" dirty="0" smtClean="0"/>
              <a:t>  </a:t>
            </a:r>
            <a:r>
              <a:rPr lang="fr-FR" altLang="fr-FR" sz="1600" dirty="0" smtClean="0"/>
              <a:t>(attribut HTML '</a:t>
            </a:r>
            <a:r>
              <a:rPr lang="fr-FR" altLang="fr-FR" sz="1600" dirty="0" err="1" smtClean="0"/>
              <a:t>name</a:t>
            </a:r>
            <a:r>
              <a:rPr lang="fr-FR" altLang="fr-FR" sz="1600" dirty="0" smtClean="0"/>
              <a:t>')</a:t>
            </a:r>
            <a:r>
              <a:rPr lang="fr-FR" altLang="fr-FR" dirty="0" smtClean="0"/>
              <a:t> sont adressés au serveur</a:t>
            </a:r>
          </a:p>
          <a:p>
            <a:pPr lvl="1"/>
            <a:r>
              <a:rPr lang="fr-FR" altLang="fr-FR" dirty="0" smtClean="0"/>
              <a:t>en général, inutile de nommer les boutons de commande</a:t>
            </a:r>
          </a:p>
          <a:p>
            <a:pPr marL="361800" indent="-342900">
              <a:buFont typeface="Wingdings" panose="05000000000000000000" pitchFamily="2" charset="2"/>
              <a:buChar char="Ø"/>
            </a:pPr>
            <a:r>
              <a:rPr lang="fr-FR" altLang="fr-FR" dirty="0" smtClean="0"/>
              <a:t>Si plusieurs contrôles graphiques HTML portent le </a:t>
            </a:r>
            <a:r>
              <a:rPr lang="fr-FR" altLang="fr-FR" i="1" dirty="0" smtClean="0">
                <a:solidFill>
                  <a:schemeClr val="accent6"/>
                </a:solidFill>
              </a:rPr>
              <a:t>même nom pour des données différentes</a:t>
            </a:r>
            <a:r>
              <a:rPr lang="fr-FR" altLang="fr-FR" dirty="0" smtClean="0"/>
              <a:t>, il est prudent de </a:t>
            </a:r>
            <a:r>
              <a:rPr lang="fr-FR" altLang="fr-FR" i="1" dirty="0" smtClean="0">
                <a:solidFill>
                  <a:schemeClr val="accent6"/>
                </a:solidFill>
              </a:rPr>
              <a:t>les nommer en HTML avec des crochets </a:t>
            </a:r>
            <a:r>
              <a:rPr lang="fr-FR" altLang="fr-FR" i="1" dirty="0" smtClean="0">
                <a:solidFill>
                  <a:schemeClr val="accent1"/>
                </a:solidFill>
              </a:rPr>
              <a:t> </a:t>
            </a:r>
            <a:r>
              <a:rPr lang="fr-FR" altLang="fr-FR" sz="1800" dirty="0" smtClean="0"/>
              <a:t>(ex : </a:t>
            </a:r>
            <a:r>
              <a:rPr lang="fr-FR" altLang="fr-FR" sz="1800" dirty="0" err="1" smtClean="0"/>
              <a:t>name</a:t>
            </a:r>
            <a:r>
              <a:rPr lang="fr-FR" altLang="fr-FR" sz="1800" dirty="0" smtClean="0"/>
              <a:t>="matricule[]" value="…" </a:t>
            </a:r>
            <a:r>
              <a:rPr lang="fr-FR" altLang="fr-FR" dirty="0" smtClean="0"/>
              <a:t>afin que PHP les récupère bien dans des structures PHP </a:t>
            </a:r>
            <a:r>
              <a:rPr lang="fr-FR" altLang="fr-FR" i="1" dirty="0" err="1">
                <a:solidFill>
                  <a:schemeClr val="accent6"/>
                </a:solidFill>
              </a:rPr>
              <a:t>a</a:t>
            </a:r>
            <a:r>
              <a:rPr lang="fr-FR" altLang="fr-FR" i="1" dirty="0" err="1" smtClean="0">
                <a:solidFill>
                  <a:schemeClr val="accent6"/>
                </a:solidFill>
              </a:rPr>
              <a:t>rray</a:t>
            </a:r>
            <a:endParaRPr lang="fr-FR" altLang="fr-FR" i="1" dirty="0" smtClean="0">
              <a:solidFill>
                <a:schemeClr val="accent6"/>
              </a:solidFill>
            </a:endParaRPr>
          </a:p>
          <a:p>
            <a:pPr lvl="1"/>
            <a:r>
              <a:rPr lang="fr-FR" altLang="fr-FR" dirty="0" smtClean="0"/>
              <a:t>Tester éventuellement le nombre de données reçues avec la fonction PHP </a:t>
            </a:r>
            <a:r>
              <a:rPr lang="fr-FR" altLang="fr-FR" dirty="0" smtClean="0">
                <a:solidFill>
                  <a:schemeClr val="accent6"/>
                </a:solidFill>
              </a:rPr>
              <a:t>count(…)  </a:t>
            </a:r>
            <a:r>
              <a:rPr lang="fr-FR" altLang="fr-FR" dirty="0" smtClean="0">
                <a:sym typeface="Wingdings" pitchFamily="2" charset="2"/>
              </a:rPr>
              <a:t> </a:t>
            </a:r>
            <a:r>
              <a:rPr lang="fr-FR" altLang="fr-FR" sz="1400" dirty="0" smtClean="0"/>
              <a:t>count($_GET["matricule"])</a:t>
            </a:r>
          </a:p>
          <a:p>
            <a:pPr lvl="1"/>
            <a:r>
              <a:rPr lang="fr-FR" altLang="fr-FR" dirty="0" smtClean="0"/>
              <a:t>Visiter toutes les valeurs reçues :</a:t>
            </a:r>
          </a:p>
          <a:p>
            <a:pPr lvl="2">
              <a:buFont typeface="Wingdings" pitchFamily="2" charset="2"/>
              <a:buNone/>
            </a:pPr>
            <a:r>
              <a:rPr lang="fr-FR" altLang="fr-FR" dirty="0" smtClean="0"/>
              <a:t>. avec une boucle </a:t>
            </a:r>
            <a:r>
              <a:rPr lang="fr-FR" altLang="fr-FR" dirty="0" err="1" smtClean="0">
                <a:solidFill>
                  <a:schemeClr val="accent6"/>
                </a:solidFill>
              </a:rPr>
              <a:t>foreach</a:t>
            </a:r>
            <a:r>
              <a:rPr lang="fr-FR" altLang="fr-FR" dirty="0" smtClean="0">
                <a:solidFill>
                  <a:schemeClr val="accent6"/>
                </a:solidFill>
              </a:rPr>
              <a:t> </a:t>
            </a:r>
            <a:r>
              <a:rPr lang="fr-FR" altLang="fr-FR" dirty="0" smtClean="0"/>
              <a:t>: </a:t>
            </a:r>
            <a:r>
              <a:rPr lang="fr-FR" altLang="fr-FR" dirty="0" err="1" smtClean="0"/>
              <a:t>foreach</a:t>
            </a:r>
            <a:r>
              <a:rPr lang="fr-FR" altLang="fr-FR" dirty="0" smtClean="0"/>
              <a:t> ($matricule as $</a:t>
            </a:r>
            <a:r>
              <a:rPr lang="fr-FR" altLang="fr-FR" dirty="0" err="1" smtClean="0"/>
              <a:t>unMatricule</a:t>
            </a:r>
            <a:r>
              <a:rPr lang="fr-FR" altLang="fr-FR" dirty="0" smtClean="0"/>
              <a:t>) {…}</a:t>
            </a:r>
          </a:p>
        </p:txBody>
      </p:sp>
    </p:spTree>
    <p:extLst>
      <p:ext uri="{BB962C8B-B14F-4D97-AF65-F5344CB8AC3E}">
        <p14:creationId xmlns:p14="http://schemas.microsoft.com/office/powerpoint/2010/main" val="40455137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Passage des données de formulaire HTML (suite)</a:t>
            </a:r>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33</a:t>
            </a:fld>
            <a:endParaRPr lang="fr-FR" altLang="fr-FR"/>
          </a:p>
        </p:txBody>
      </p:sp>
      <p:sp>
        <p:nvSpPr>
          <p:cNvPr id="7" name="Espace réservé du contenu 2"/>
          <p:cNvSpPr>
            <a:spLocks noGrp="1"/>
          </p:cNvSpPr>
          <p:nvPr>
            <p:ph idx="1"/>
          </p:nvPr>
        </p:nvSpPr>
        <p:spPr>
          <a:xfrm>
            <a:off x="179512" y="908720"/>
            <a:ext cx="8784976" cy="5616623"/>
          </a:xfrm>
        </p:spPr>
        <p:txBody>
          <a:bodyPr/>
          <a:lstStyle/>
          <a:p>
            <a:pPr marL="361800" indent="-342900">
              <a:buFont typeface="Wingdings" panose="05000000000000000000" pitchFamily="2" charset="2"/>
              <a:buChar char="Ø"/>
            </a:pPr>
            <a:r>
              <a:rPr lang="fr-FR" altLang="fr-FR" dirty="0" smtClean="0"/>
              <a:t>Cas des boutons radio </a:t>
            </a:r>
            <a:r>
              <a:rPr lang="fr-FR" altLang="fr-FR" sz="1800" dirty="0" smtClean="0"/>
              <a:t>&lt;input type="radio" /&gt;</a:t>
            </a:r>
            <a:r>
              <a:rPr lang="fr-FR" altLang="fr-FR" dirty="0" smtClean="0"/>
              <a:t> :</a:t>
            </a:r>
          </a:p>
          <a:p>
            <a:pPr lvl="1"/>
            <a:r>
              <a:rPr lang="fr-FR" altLang="fr-FR" dirty="0" smtClean="0"/>
              <a:t>JavaScript exploite le contenu de la page HTML </a:t>
            </a:r>
            <a:r>
              <a:rPr lang="fr-FR" altLang="fr-FR" dirty="0" smtClean="0">
                <a:sym typeface="Wingdings" pitchFamily="2" charset="2"/>
              </a:rPr>
              <a:t> </a:t>
            </a:r>
            <a:r>
              <a:rPr lang="fr-FR" altLang="fr-FR" dirty="0" smtClean="0"/>
              <a:t>voit tous les boutons (dans un tableau JavaScript)</a:t>
            </a:r>
          </a:p>
          <a:p>
            <a:pPr lvl="1"/>
            <a:r>
              <a:rPr lang="fr-FR" altLang="fr-FR" dirty="0" smtClean="0"/>
              <a:t>PHP exploite les données transmises du navigateur au serveur </a:t>
            </a:r>
            <a:r>
              <a:rPr lang="fr-FR" altLang="fr-FR" dirty="0" smtClean="0">
                <a:sym typeface="Wingdings" pitchFamily="2" charset="2"/>
              </a:rPr>
              <a:t> </a:t>
            </a:r>
            <a:r>
              <a:rPr lang="fr-FR" altLang="fr-FR" b="1" i="1" dirty="0" smtClean="0">
                <a:solidFill>
                  <a:schemeClr val="accent6"/>
                </a:solidFill>
                <a:sym typeface="Wingdings" pitchFamily="2" charset="2"/>
              </a:rPr>
              <a:t>PHP voit une seule variable </a:t>
            </a:r>
            <a:r>
              <a:rPr lang="fr-FR" altLang="fr-FR" dirty="0" smtClean="0">
                <a:sym typeface="Wingdings" pitchFamily="2" charset="2"/>
              </a:rPr>
              <a:t>ayant la valeur du bouton choisi par l'utilisateur</a:t>
            </a:r>
          </a:p>
          <a:p>
            <a:pPr lvl="1"/>
            <a:endParaRPr lang="fr-FR" altLang="fr-FR" dirty="0" smtClean="0">
              <a:sym typeface="Wingdings" pitchFamily="2" charset="2"/>
            </a:endParaRPr>
          </a:p>
          <a:p>
            <a:pPr lvl="3">
              <a:buFont typeface="Wingdings" pitchFamily="2" charset="2"/>
              <a:buChar char="è"/>
            </a:pPr>
            <a:endParaRPr lang="fr-FR" altLang="fr-FR" dirty="0" smtClean="0"/>
          </a:p>
          <a:p>
            <a:pPr lvl="3">
              <a:buFont typeface="Wingdings" pitchFamily="2" charset="2"/>
              <a:buChar char="è"/>
            </a:pPr>
            <a:endParaRPr lang="fr-FR" altLang="fr-FR" dirty="0" smtClean="0"/>
          </a:p>
        </p:txBody>
      </p:sp>
    </p:spTree>
    <p:extLst>
      <p:ext uri="{BB962C8B-B14F-4D97-AF65-F5344CB8AC3E}">
        <p14:creationId xmlns:p14="http://schemas.microsoft.com/office/powerpoint/2010/main" val="2998525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Passage des données de formulaire HTML (suite)</a:t>
            </a:r>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34</a:t>
            </a:fld>
            <a:endParaRPr lang="fr-FR" altLang="fr-FR"/>
          </a:p>
        </p:txBody>
      </p:sp>
      <p:sp>
        <p:nvSpPr>
          <p:cNvPr id="7" name="Espace réservé du contenu 2"/>
          <p:cNvSpPr>
            <a:spLocks noGrp="1"/>
          </p:cNvSpPr>
          <p:nvPr>
            <p:ph idx="1"/>
          </p:nvPr>
        </p:nvSpPr>
        <p:spPr>
          <a:xfrm>
            <a:off x="107504" y="908721"/>
            <a:ext cx="8856984" cy="5411118"/>
          </a:xfrm>
        </p:spPr>
        <p:txBody>
          <a:bodyPr/>
          <a:lstStyle/>
          <a:p>
            <a:pPr marL="361800" indent="-342900">
              <a:buFont typeface="Wingdings" panose="05000000000000000000" pitchFamily="2" charset="2"/>
              <a:buChar char="Ø"/>
            </a:pPr>
            <a:r>
              <a:rPr lang="fr-FR" altLang="fr-FR" dirty="0" smtClean="0">
                <a:sym typeface="Wingdings" pitchFamily="2" charset="2"/>
              </a:rPr>
              <a:t>Cas des cases à cocher </a:t>
            </a:r>
            <a:r>
              <a:rPr lang="fr-FR" altLang="fr-FR" sz="1800" dirty="0" smtClean="0">
                <a:sym typeface="Wingdings" pitchFamily="2" charset="2"/>
              </a:rPr>
              <a:t>&lt;input type="</a:t>
            </a:r>
            <a:r>
              <a:rPr lang="fr-FR" altLang="fr-FR" sz="1800" dirty="0" err="1" smtClean="0">
                <a:sym typeface="Wingdings" pitchFamily="2" charset="2"/>
              </a:rPr>
              <a:t>checkbox</a:t>
            </a:r>
            <a:r>
              <a:rPr lang="fr-FR" altLang="fr-FR" sz="1800" dirty="0" smtClean="0">
                <a:sym typeface="Wingdings" pitchFamily="2" charset="2"/>
              </a:rPr>
              <a:t>" /&gt; </a:t>
            </a:r>
            <a:r>
              <a:rPr lang="fr-FR" altLang="fr-FR" dirty="0" smtClean="0">
                <a:sym typeface="Wingdings" pitchFamily="2" charset="2"/>
              </a:rPr>
              <a:t>:</a:t>
            </a:r>
          </a:p>
          <a:p>
            <a:pPr lvl="1"/>
            <a:r>
              <a:rPr lang="fr-FR" altLang="fr-FR" b="1" i="1" dirty="0" smtClean="0">
                <a:solidFill>
                  <a:schemeClr val="accent6"/>
                </a:solidFill>
                <a:sym typeface="Wingdings" pitchFamily="2" charset="2"/>
              </a:rPr>
              <a:t>Seules les cases cochées par l'utilisateur  </a:t>
            </a:r>
            <a:r>
              <a:rPr lang="fr-FR" altLang="fr-FR" dirty="0" smtClean="0">
                <a:sym typeface="Wingdings" pitchFamily="2" charset="2"/>
              </a:rPr>
              <a:t>sont </a:t>
            </a:r>
            <a:r>
              <a:rPr lang="fr-FR" altLang="fr-FR" dirty="0" smtClean="0"/>
              <a:t>transmises du navigateur au serveur </a:t>
            </a:r>
          </a:p>
          <a:p>
            <a:pPr lvl="2">
              <a:buFont typeface="Wingdings" pitchFamily="2" charset="2"/>
              <a:buChar char="è"/>
            </a:pPr>
            <a:r>
              <a:rPr lang="fr-FR" altLang="fr-FR" dirty="0" smtClean="0">
                <a:sym typeface="Wingdings" pitchFamily="2" charset="2"/>
              </a:rPr>
              <a:t>PHP les voit comme des </a:t>
            </a:r>
            <a:r>
              <a:rPr lang="fr-FR" altLang="fr-FR" dirty="0" smtClean="0">
                <a:solidFill>
                  <a:schemeClr val="accent6"/>
                </a:solidFill>
                <a:sym typeface="Wingdings" pitchFamily="2" charset="2"/>
              </a:rPr>
              <a:t>variables différentes si elles portent des noms HTML différents </a:t>
            </a:r>
            <a:r>
              <a:rPr lang="fr-FR" altLang="fr-FR" sz="1400" dirty="0" smtClean="0">
                <a:sym typeface="Wingdings" pitchFamily="2" charset="2"/>
              </a:rPr>
              <a:t>(ou ne les voit pas si elles n'ont pas été cochées  tester chacune par if(</a:t>
            </a:r>
            <a:r>
              <a:rPr lang="fr-FR" altLang="fr-FR" sz="1400" dirty="0" err="1" smtClean="0">
                <a:sym typeface="Wingdings" pitchFamily="2" charset="2"/>
              </a:rPr>
              <a:t>isset</a:t>
            </a:r>
            <a:r>
              <a:rPr lang="fr-FR" altLang="fr-FR" sz="1400" dirty="0" smtClean="0">
                <a:sym typeface="Wingdings" pitchFamily="2" charset="2"/>
              </a:rPr>
              <a:t>(…))</a:t>
            </a:r>
            <a:endParaRPr lang="fr-FR" altLang="fr-FR" dirty="0" smtClean="0">
              <a:sym typeface="Wingdings" pitchFamily="2" charset="2"/>
            </a:endParaRPr>
          </a:p>
          <a:p>
            <a:pPr lvl="2">
              <a:buFont typeface="Wingdings" pitchFamily="2" charset="2"/>
              <a:buChar char="è"/>
            </a:pPr>
            <a:r>
              <a:rPr lang="fr-FR" altLang="fr-FR" dirty="0" smtClean="0">
                <a:sym typeface="Wingdings" pitchFamily="2" charset="2"/>
              </a:rPr>
              <a:t>PHP les voit comme un </a:t>
            </a:r>
            <a:r>
              <a:rPr lang="fr-FR" altLang="fr-FR" dirty="0" err="1">
                <a:solidFill>
                  <a:schemeClr val="accent6"/>
                </a:solidFill>
                <a:sym typeface="Wingdings" pitchFamily="2" charset="2"/>
              </a:rPr>
              <a:t>a</a:t>
            </a:r>
            <a:r>
              <a:rPr lang="fr-FR" altLang="fr-FR" dirty="0" err="1" smtClean="0">
                <a:solidFill>
                  <a:schemeClr val="accent6"/>
                </a:solidFill>
                <a:sym typeface="Wingdings" pitchFamily="2" charset="2"/>
              </a:rPr>
              <a:t>rray</a:t>
            </a:r>
            <a:r>
              <a:rPr lang="fr-FR" altLang="fr-FR" dirty="0" smtClean="0">
                <a:solidFill>
                  <a:schemeClr val="accent6"/>
                </a:solidFill>
                <a:sym typeface="Wingdings" pitchFamily="2" charset="2"/>
              </a:rPr>
              <a:t> de variables </a:t>
            </a:r>
            <a:r>
              <a:rPr lang="fr-FR" altLang="fr-FR" sz="1400" dirty="0" smtClean="0">
                <a:sym typeface="Wingdings" pitchFamily="2" charset="2"/>
              </a:rPr>
              <a:t>(éventuellement inexistant si rien n'a été coché) </a:t>
            </a:r>
            <a:r>
              <a:rPr lang="fr-FR" altLang="fr-FR" dirty="0" smtClean="0">
                <a:solidFill>
                  <a:schemeClr val="accent6"/>
                </a:solidFill>
                <a:sym typeface="Wingdings" pitchFamily="2" charset="2"/>
              </a:rPr>
              <a:t>si elles portent le même nom HTML </a:t>
            </a:r>
          </a:p>
          <a:p>
            <a:pPr lvl="3">
              <a:buFont typeface="Wingdings" panose="05000000000000000000" pitchFamily="2" charset="2"/>
              <a:buChar char="ü"/>
            </a:pPr>
            <a:r>
              <a:rPr lang="fr-FR" altLang="fr-FR" sz="1400" dirty="0" smtClean="0"/>
              <a:t>Tester d'abord qu'au moins une case a été cochée  :</a:t>
            </a:r>
            <a:r>
              <a:rPr lang="fr-FR" altLang="fr-FR" sz="1400" dirty="0" smtClean="0">
                <a:sym typeface="Wingdings" pitchFamily="2" charset="2"/>
              </a:rPr>
              <a:t> </a:t>
            </a:r>
            <a:r>
              <a:rPr lang="fr-FR" altLang="fr-FR" sz="1400" dirty="0" smtClean="0"/>
              <a:t>if(</a:t>
            </a:r>
            <a:r>
              <a:rPr lang="fr-FR" altLang="fr-FR" sz="1400" b="1" dirty="0" err="1" smtClean="0">
                <a:solidFill>
                  <a:schemeClr val="accent6"/>
                </a:solidFill>
              </a:rPr>
              <a:t>isset</a:t>
            </a:r>
            <a:r>
              <a:rPr lang="fr-FR" altLang="fr-FR" sz="1400" dirty="0" smtClean="0"/>
              <a:t>($_GET["matricule"]))</a:t>
            </a:r>
          </a:p>
          <a:p>
            <a:pPr lvl="3">
              <a:buFont typeface="Wingdings" panose="05000000000000000000" pitchFamily="2" charset="2"/>
              <a:buChar char="ü"/>
            </a:pPr>
            <a:r>
              <a:rPr lang="fr-FR" altLang="fr-FR" sz="1400" dirty="0" smtClean="0"/>
              <a:t>Tester éventuellement le nombre de données reçues avec la fonction PHP count(…)  </a:t>
            </a:r>
            <a:r>
              <a:rPr lang="fr-FR" altLang="fr-FR" sz="1400" dirty="0" smtClean="0">
                <a:sym typeface="Wingdings" pitchFamily="2" charset="2"/>
              </a:rPr>
              <a:t>: </a:t>
            </a:r>
            <a:r>
              <a:rPr lang="fr-FR" altLang="fr-FR" sz="1400" b="1" dirty="0" smtClean="0">
                <a:solidFill>
                  <a:schemeClr val="accent6"/>
                </a:solidFill>
              </a:rPr>
              <a:t>count</a:t>
            </a:r>
            <a:r>
              <a:rPr lang="fr-FR" altLang="fr-FR" sz="1400" dirty="0" smtClean="0"/>
              <a:t>($_GET["matricule"])</a:t>
            </a:r>
          </a:p>
          <a:p>
            <a:pPr lvl="3">
              <a:buFont typeface="Wingdings" panose="05000000000000000000" pitchFamily="2" charset="2"/>
              <a:buChar char="ü"/>
            </a:pPr>
            <a:r>
              <a:rPr lang="fr-FR" altLang="fr-FR" sz="1400" dirty="0" smtClean="0"/>
              <a:t>Visiter toutes les valeurs reçues avec </a:t>
            </a:r>
            <a:r>
              <a:rPr lang="fr-FR" altLang="fr-FR" sz="1400" dirty="0"/>
              <a:t>une boucle </a:t>
            </a:r>
            <a:r>
              <a:rPr lang="fr-FR" altLang="fr-FR" sz="1400" dirty="0" err="1"/>
              <a:t>foreach</a:t>
            </a:r>
            <a:r>
              <a:rPr lang="fr-FR" altLang="fr-FR" sz="1400" dirty="0"/>
              <a:t> : </a:t>
            </a:r>
            <a:r>
              <a:rPr lang="fr-FR" altLang="fr-FR" sz="1400" dirty="0" smtClean="0"/>
              <a:t/>
            </a:r>
            <a:br>
              <a:rPr lang="fr-FR" altLang="fr-FR" sz="1400" dirty="0" smtClean="0"/>
            </a:br>
            <a:r>
              <a:rPr lang="fr-FR" altLang="fr-FR" sz="1400" dirty="0" err="1" smtClean="0"/>
              <a:t>foreach</a:t>
            </a:r>
            <a:r>
              <a:rPr lang="fr-FR" altLang="fr-FR" sz="1400" dirty="0" smtClean="0"/>
              <a:t> </a:t>
            </a:r>
            <a:r>
              <a:rPr lang="fr-FR" altLang="fr-FR" sz="1400" dirty="0"/>
              <a:t>($_GET["matricule"] as $</a:t>
            </a:r>
            <a:r>
              <a:rPr lang="fr-FR" altLang="fr-FR" sz="1400" dirty="0" err="1"/>
              <a:t>unMatricule</a:t>
            </a:r>
            <a:r>
              <a:rPr lang="fr-FR" altLang="fr-FR" sz="1400" dirty="0"/>
              <a:t>) {…}</a:t>
            </a:r>
          </a:p>
        </p:txBody>
      </p:sp>
      <p:sp>
        <p:nvSpPr>
          <p:cNvPr id="8" name="Pensées 7"/>
          <p:cNvSpPr/>
          <p:nvPr/>
        </p:nvSpPr>
        <p:spPr bwMode="auto">
          <a:xfrm>
            <a:off x="2339752" y="4725144"/>
            <a:ext cx="4824536" cy="1582986"/>
          </a:xfrm>
          <a:prstGeom prst="cloudCallout">
            <a:avLst>
              <a:gd name="adj1" fmla="val 27161"/>
              <a:gd name="adj2" fmla="val -44451"/>
            </a:avLst>
          </a:prstGeom>
          <a:noFill/>
          <a:ln w="12700" cap="flat" cmpd="sng" algn="ctr">
            <a:solidFill>
              <a:schemeClr val="tx1"/>
            </a:solidFill>
            <a:prstDash val="solid"/>
            <a:round/>
            <a:headEnd type="none" w="sm" len="sm"/>
            <a:tailEnd type="none" w="lg" len="lg"/>
          </a:ln>
          <a:effectLst/>
        </p:spPr>
        <p:txBody>
          <a:bodyPr/>
          <a:lstStyle/>
          <a:p>
            <a:pPr>
              <a:defRPr/>
            </a:pPr>
            <a:r>
              <a:rPr lang="fr-FR" sz="1800" dirty="0">
                <a:latin typeface="+mn-lt"/>
              </a:rPr>
              <a:t>Exemple typique des listes de mails dans les messageries </a:t>
            </a:r>
            <a:r>
              <a:rPr lang="fr-FR" sz="1800" dirty="0" smtClean="0">
                <a:latin typeface="+mn-lt"/>
              </a:rPr>
              <a:t>Web avec cases de sélection</a:t>
            </a:r>
            <a:endParaRPr lang="fr-FR" sz="1800" dirty="0">
              <a:latin typeface="+mn-lt"/>
            </a:endParaRPr>
          </a:p>
        </p:txBody>
      </p:sp>
    </p:spTree>
    <p:extLst>
      <p:ext uri="{BB962C8B-B14F-4D97-AF65-F5344CB8AC3E}">
        <p14:creationId xmlns:p14="http://schemas.microsoft.com/office/powerpoint/2010/main" val="4169793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PHP et les sessions</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35</a:t>
            </a:fld>
            <a:endParaRPr lang="fr-FR" altLang="fr-FR"/>
          </a:p>
        </p:txBody>
      </p:sp>
      <p:sp>
        <p:nvSpPr>
          <p:cNvPr id="7" name="Rectangle 3"/>
          <p:cNvSpPr txBox="1">
            <a:spLocks noChangeArrowheads="1"/>
          </p:cNvSpPr>
          <p:nvPr/>
        </p:nvSpPr>
        <p:spPr bwMode="auto">
          <a:xfrm>
            <a:off x="107504" y="908720"/>
            <a:ext cx="8856984" cy="554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lnSpc>
                <a:spcPct val="80000"/>
              </a:lnSpc>
              <a:buFont typeface="Wingdings" panose="05000000000000000000" pitchFamily="2" charset="2"/>
              <a:buChar char="Ø"/>
            </a:pPr>
            <a:r>
              <a:rPr lang="fr-FR" altLang="fr-FR" dirty="0" smtClean="0"/>
              <a:t>La gestion des sessions est un moyen de sauver des informations entre deux accès HTTP aux pages d'un site</a:t>
            </a:r>
          </a:p>
          <a:p>
            <a:pPr marL="361800" indent="-342900">
              <a:lnSpc>
                <a:spcPct val="80000"/>
              </a:lnSpc>
              <a:buFont typeface="Wingdings" panose="05000000000000000000" pitchFamily="2" charset="2"/>
              <a:buChar char="Ø"/>
            </a:pPr>
            <a:r>
              <a:rPr lang="fr-FR" altLang="fr-FR" dirty="0" smtClean="0"/>
              <a:t>Rappel : HTTP est un protocole sans conservation d'état ("sitôt servi, sitôt oublié")</a:t>
            </a:r>
          </a:p>
          <a:p>
            <a:pPr marL="361800" indent="-342900">
              <a:lnSpc>
                <a:spcPct val="80000"/>
              </a:lnSpc>
              <a:buFont typeface="Wingdings" panose="05000000000000000000" pitchFamily="2" charset="2"/>
              <a:buChar char="Ø"/>
            </a:pPr>
            <a:r>
              <a:rPr lang="fr-FR" altLang="fr-FR" dirty="0" smtClean="0"/>
              <a:t>Mémoriser et propager des informations de page en page n'est pas évident dans ces conditions… </a:t>
            </a:r>
          </a:p>
          <a:p>
            <a:pPr marL="361800" indent="-342900">
              <a:lnSpc>
                <a:spcPct val="80000"/>
              </a:lnSpc>
              <a:buFont typeface="Wingdings" panose="05000000000000000000" pitchFamily="2" charset="2"/>
              <a:buChar char="Ø"/>
            </a:pPr>
            <a:r>
              <a:rPr lang="fr-FR" altLang="fr-FR" dirty="0" smtClean="0"/>
              <a:t>En standard, seuls les cookies et le passage de paramètres dans l'URL le permettent, les sessions sont là pour résoudre le problème …</a:t>
            </a:r>
          </a:p>
          <a:p>
            <a:pPr marL="361800" indent="-342900">
              <a:lnSpc>
                <a:spcPct val="80000"/>
              </a:lnSpc>
              <a:buFont typeface="Wingdings" panose="05000000000000000000" pitchFamily="2" charset="2"/>
              <a:buChar char="Ø"/>
            </a:pPr>
            <a:r>
              <a:rPr lang="fr-FR" altLang="fr-FR" dirty="0" smtClean="0">
                <a:solidFill>
                  <a:schemeClr val="accent6"/>
                </a:solidFill>
              </a:rPr>
              <a:t>Les sessions permettent d'enregistrer des variables, de les préserver pour les réutiliser au fil des pages visitées par un même utilisateur manipulant un même navigateur</a:t>
            </a:r>
          </a:p>
          <a:p>
            <a:pPr marL="361800" indent="-342900">
              <a:lnSpc>
                <a:spcPct val="80000"/>
              </a:lnSpc>
              <a:buFont typeface="Wingdings" panose="05000000000000000000" pitchFamily="2" charset="2"/>
              <a:buChar char="Ø"/>
            </a:pPr>
            <a:r>
              <a:rPr lang="fr-FR" altLang="fr-FR" dirty="0" smtClean="0">
                <a:solidFill>
                  <a:schemeClr val="accent6"/>
                </a:solidFill>
              </a:rPr>
              <a:t>Une session ‘tombe’ d’elle-même après un certain temps d’inactivité</a:t>
            </a:r>
          </a:p>
          <a:p>
            <a:pPr marL="361800" indent="-342900">
              <a:lnSpc>
                <a:spcPct val="80000"/>
              </a:lnSpc>
              <a:buFont typeface="Wingdings" panose="05000000000000000000" pitchFamily="2" charset="2"/>
              <a:buChar char="Ø"/>
            </a:pPr>
            <a:r>
              <a:rPr lang="fr-FR" altLang="fr-FR" dirty="0" smtClean="0">
                <a:solidFill>
                  <a:schemeClr val="accent6"/>
                </a:solidFill>
              </a:rPr>
              <a:t>Attention que ce mécanisme est gourmand en ressources serveur </a:t>
            </a:r>
            <a:r>
              <a:rPr lang="fr-FR" altLang="fr-FR" dirty="0" smtClean="0">
                <a:solidFill>
                  <a:schemeClr val="accent6"/>
                </a:solidFill>
                <a:sym typeface="Wingdings" panose="05000000000000000000" pitchFamily="2" charset="2"/>
              </a:rPr>
              <a:t> il n’est pas activé par défaut en PHP</a:t>
            </a:r>
            <a:endParaRPr lang="fr-FR" altLang="fr-FR" dirty="0" smtClean="0">
              <a:solidFill>
                <a:schemeClr val="accent6"/>
              </a:solidFill>
            </a:endParaRPr>
          </a:p>
        </p:txBody>
      </p:sp>
    </p:spTree>
    <p:extLst>
      <p:ext uri="{BB962C8B-B14F-4D97-AF65-F5344CB8AC3E}">
        <p14:creationId xmlns:p14="http://schemas.microsoft.com/office/powerpoint/2010/main" val="28452762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PHP et les </a:t>
            </a:r>
            <a:r>
              <a:rPr lang="fr-FR" dirty="0" smtClean="0"/>
              <a:t>sessions (suite)</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36</a:t>
            </a:fld>
            <a:endParaRPr lang="fr-FR" altLang="fr-FR"/>
          </a:p>
        </p:txBody>
      </p:sp>
      <p:sp>
        <p:nvSpPr>
          <p:cNvPr id="8" name="Rectangle 3"/>
          <p:cNvSpPr txBox="1">
            <a:spLocks noChangeArrowheads="1"/>
          </p:cNvSpPr>
          <p:nvPr/>
        </p:nvSpPr>
        <p:spPr bwMode="auto">
          <a:xfrm>
            <a:off x="107504" y="928688"/>
            <a:ext cx="8856984" cy="564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4680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i="1" dirty="0">
                <a:solidFill>
                  <a:schemeClr val="accent6"/>
                </a:solidFill>
              </a:rPr>
              <a:t>Toujours activer sur chaque page </a:t>
            </a:r>
            <a:r>
              <a:rPr lang="fr-FR" altLang="fr-FR" dirty="0"/>
              <a:t>le mécanisme de gestion des sessions :</a:t>
            </a:r>
          </a:p>
          <a:p>
            <a:pPr lvl="1"/>
            <a:r>
              <a:rPr lang="fr-FR" altLang="fr-FR" sz="1600" b="1" dirty="0" err="1">
                <a:solidFill>
                  <a:schemeClr val="accent6"/>
                </a:solidFill>
              </a:rPr>
              <a:t>session_start</a:t>
            </a:r>
            <a:r>
              <a:rPr lang="fr-FR" altLang="fr-FR" sz="1600" b="1" dirty="0">
                <a:solidFill>
                  <a:schemeClr val="accent6"/>
                </a:solidFill>
              </a:rPr>
              <a:t>();    </a:t>
            </a:r>
            <a:r>
              <a:rPr lang="fr-FR" altLang="fr-FR" sz="1600" dirty="0"/>
              <a:t>// </a:t>
            </a:r>
            <a:r>
              <a:rPr lang="fr-FR" altLang="fr-FR" sz="1600" b="1" i="1" dirty="0"/>
              <a:t>permet d’utiliser </a:t>
            </a:r>
            <a:r>
              <a:rPr lang="fr-FR" altLang="fr-FR" sz="1600" b="1" i="1" dirty="0" smtClean="0"/>
              <a:t> </a:t>
            </a:r>
            <a:r>
              <a:rPr lang="fr-FR" altLang="fr-FR" sz="1600" dirty="0" smtClean="0"/>
              <a:t>le </a:t>
            </a:r>
            <a:r>
              <a:rPr lang="fr-FR" altLang="fr-FR" sz="1600" dirty="0"/>
              <a:t>mécanisme des sessions</a:t>
            </a:r>
          </a:p>
          <a:p>
            <a:endParaRPr lang="fr-FR" altLang="fr-FR" dirty="0" smtClean="0"/>
          </a:p>
          <a:p>
            <a:pPr marL="361800" indent="-342900">
              <a:buFont typeface="Wingdings" panose="05000000000000000000" pitchFamily="2" charset="2"/>
              <a:buChar char="Ø"/>
            </a:pPr>
            <a:r>
              <a:rPr lang="fr-FR" altLang="fr-FR" dirty="0" smtClean="0"/>
              <a:t>Création d’une variable de session :</a:t>
            </a:r>
          </a:p>
          <a:p>
            <a:pPr lvl="1"/>
            <a:r>
              <a:rPr lang="fr-FR" altLang="fr-FR" dirty="0" smtClean="0"/>
              <a:t>par ajout dans le </a:t>
            </a:r>
            <a:r>
              <a:rPr lang="fr-FR" altLang="fr-FR" dirty="0" smtClean="0">
                <a:solidFill>
                  <a:schemeClr val="accent6"/>
                </a:solidFill>
              </a:rPr>
              <a:t>tableau associatif </a:t>
            </a:r>
            <a:r>
              <a:rPr lang="fr-FR" altLang="fr-FR" dirty="0" err="1" smtClean="0">
                <a:solidFill>
                  <a:schemeClr val="accent6"/>
                </a:solidFill>
              </a:rPr>
              <a:t>superglobal</a:t>
            </a:r>
            <a:r>
              <a:rPr lang="fr-FR" altLang="fr-FR" dirty="0" smtClean="0">
                <a:solidFill>
                  <a:schemeClr val="accent6"/>
                </a:solidFill>
              </a:rPr>
              <a:t> </a:t>
            </a:r>
            <a:r>
              <a:rPr lang="fr-FR" altLang="fr-FR" b="1" dirty="0" smtClean="0">
                <a:solidFill>
                  <a:schemeClr val="accent6"/>
                </a:solidFill>
              </a:rPr>
              <a:t>$_SESSION[]</a:t>
            </a:r>
            <a:br>
              <a:rPr lang="fr-FR" altLang="fr-FR" b="1" dirty="0" smtClean="0">
                <a:solidFill>
                  <a:schemeClr val="accent6"/>
                </a:solidFill>
              </a:rPr>
            </a:br>
            <a:r>
              <a:rPr lang="fr-FR" altLang="fr-FR" dirty="0" smtClean="0"/>
              <a:t> </a:t>
            </a:r>
            <a:r>
              <a:rPr lang="fr-FR" sz="1600" dirty="0"/>
              <a:t>$_SESSION[‘nom’] = </a:t>
            </a:r>
            <a:r>
              <a:rPr lang="fr-FR" sz="1600" dirty="0" err="1"/>
              <a:t>htmlentities</a:t>
            </a:r>
            <a:r>
              <a:rPr lang="fr-FR" sz="1600" dirty="0"/>
              <a:t>($_POST[‘nom’]) ;</a:t>
            </a:r>
            <a:endParaRPr lang="fr-FR" altLang="fr-FR" sz="1600" dirty="0" smtClean="0"/>
          </a:p>
          <a:p>
            <a:pPr marL="361800" indent="-342900">
              <a:buFont typeface="Wingdings" panose="05000000000000000000" pitchFamily="2" charset="2"/>
              <a:buChar char="Ø"/>
            </a:pPr>
            <a:r>
              <a:rPr lang="fr-FR" altLang="fr-FR" dirty="0" smtClean="0"/>
              <a:t>Tester leur </a:t>
            </a:r>
            <a:r>
              <a:rPr lang="fr-FR" altLang="fr-FR" i="1" dirty="0" smtClean="0"/>
              <a:t>existence</a:t>
            </a:r>
            <a:r>
              <a:rPr lang="fr-FR" altLang="fr-FR" dirty="0" smtClean="0"/>
              <a:t> grâce à la </a:t>
            </a:r>
            <a:r>
              <a:rPr lang="fr-FR" altLang="fr-FR" dirty="0" smtClean="0">
                <a:solidFill>
                  <a:schemeClr val="accent6"/>
                </a:solidFill>
              </a:rPr>
              <a:t>fonction </a:t>
            </a:r>
            <a:r>
              <a:rPr lang="fr-FR" altLang="fr-FR" dirty="0" err="1" smtClean="0">
                <a:solidFill>
                  <a:schemeClr val="accent6"/>
                </a:solidFill>
              </a:rPr>
              <a:t>isset</a:t>
            </a:r>
            <a:r>
              <a:rPr lang="fr-FR" altLang="fr-FR" dirty="0" smtClean="0">
                <a:solidFill>
                  <a:schemeClr val="accent6"/>
                </a:solidFill>
              </a:rPr>
              <a:t>()</a:t>
            </a:r>
          </a:p>
          <a:p>
            <a:pPr lvl="1"/>
            <a:r>
              <a:rPr lang="fr-FR" altLang="fr-FR" sz="1600" dirty="0" smtClean="0">
                <a:solidFill>
                  <a:schemeClr val="accent6"/>
                </a:solidFill>
              </a:rPr>
              <a:t>if (</a:t>
            </a:r>
            <a:r>
              <a:rPr lang="fr-FR" altLang="fr-FR" sz="1600" dirty="0" err="1" smtClean="0">
                <a:solidFill>
                  <a:schemeClr val="accent6"/>
                </a:solidFill>
              </a:rPr>
              <a:t>isset</a:t>
            </a:r>
            <a:r>
              <a:rPr lang="fr-FR" altLang="fr-FR" sz="1600" dirty="0" smtClean="0">
                <a:solidFill>
                  <a:schemeClr val="accent6"/>
                </a:solidFill>
              </a:rPr>
              <a:t>($_SESSION["</a:t>
            </a:r>
            <a:r>
              <a:rPr lang="fr-FR" altLang="fr-FR" sz="1600" dirty="0" smtClean="0"/>
              <a:t>login</a:t>
            </a:r>
            <a:r>
              <a:rPr lang="fr-FR" altLang="fr-FR" sz="1600" dirty="0" smtClean="0">
                <a:solidFill>
                  <a:schemeClr val="accent6"/>
                </a:solidFill>
              </a:rPr>
              <a:t>"]))</a:t>
            </a:r>
            <a:r>
              <a:rPr lang="fr-FR" altLang="fr-FR" sz="1600" dirty="0" smtClean="0"/>
              <a:t> {…} </a:t>
            </a:r>
            <a:r>
              <a:rPr lang="fr-FR" altLang="fr-FR" sz="1600" dirty="0" err="1" smtClean="0"/>
              <a:t>else</a:t>
            </a:r>
            <a:r>
              <a:rPr lang="fr-FR" altLang="fr-FR" sz="1600" dirty="0" smtClean="0"/>
              <a:t> { </a:t>
            </a:r>
            <a:br>
              <a:rPr lang="fr-FR" altLang="fr-FR" sz="1600" dirty="0" smtClean="0"/>
            </a:br>
            <a:r>
              <a:rPr lang="fr-FR" altLang="fr-FR" sz="1600" dirty="0" smtClean="0"/>
              <a:t>		</a:t>
            </a:r>
            <a:r>
              <a:rPr lang="fr-FR" altLang="fr-FR" sz="1600" dirty="0" smtClean="0">
                <a:solidFill>
                  <a:schemeClr val="accent6"/>
                </a:solidFill>
              </a:rPr>
              <a:t>header(</a:t>
            </a:r>
            <a:r>
              <a:rPr lang="fr-FR" altLang="fr-FR" sz="1600" dirty="0" smtClean="0">
                <a:solidFill>
                  <a:schemeClr val="accent6"/>
                </a:solidFill>
                <a:latin typeface="Arial Unicode MS" charset="0"/>
              </a:rPr>
              <a:t> "</a:t>
            </a:r>
            <a:r>
              <a:rPr lang="fr-FR" altLang="fr-FR" sz="1600" dirty="0" err="1" smtClean="0">
                <a:solidFill>
                  <a:schemeClr val="accent6"/>
                </a:solidFill>
              </a:rPr>
              <a:t>Location:</a:t>
            </a:r>
            <a:r>
              <a:rPr lang="fr-FR" altLang="fr-FR" sz="1600" dirty="0" err="1" smtClean="0"/>
              <a:t>http</a:t>
            </a:r>
            <a:r>
              <a:rPr lang="fr-FR" altLang="fr-FR" sz="1600" dirty="0" smtClean="0"/>
              <a:t>://www.monsite.fr/login.php</a:t>
            </a:r>
            <a:r>
              <a:rPr lang="fr-FR" altLang="fr-FR" sz="1600" dirty="0" smtClean="0">
                <a:solidFill>
                  <a:schemeClr val="accent6"/>
                </a:solidFill>
                <a:latin typeface="Arial Unicode MS" charset="0"/>
              </a:rPr>
              <a:t>" </a:t>
            </a:r>
            <a:r>
              <a:rPr lang="fr-FR" altLang="fr-FR" sz="1600" dirty="0" smtClean="0">
                <a:solidFill>
                  <a:schemeClr val="accent6"/>
                </a:solidFill>
              </a:rPr>
              <a:t>) </a:t>
            </a:r>
            <a:r>
              <a:rPr lang="fr-FR" altLang="fr-FR" sz="1600" dirty="0" smtClean="0"/>
              <a:t>}</a:t>
            </a:r>
          </a:p>
          <a:p>
            <a:pPr lvl="1">
              <a:buFont typeface="Wingdings" pitchFamily="2" charset="2"/>
              <a:buNone/>
            </a:pPr>
            <a:endParaRPr lang="fr-FR" altLang="fr-FR" dirty="0" smtClean="0"/>
          </a:p>
          <a:p>
            <a:pPr lvl="1">
              <a:buFont typeface="Wingdings" pitchFamily="2" charset="2"/>
              <a:buNone/>
            </a:pPr>
            <a:endParaRPr lang="fr-FR" altLang="fr-FR" dirty="0" smtClean="0"/>
          </a:p>
          <a:p>
            <a:pPr marL="361800" indent="-342900">
              <a:buFont typeface="Wingdings" panose="05000000000000000000" pitchFamily="2" charset="2"/>
              <a:buChar char="Ø"/>
            </a:pPr>
            <a:r>
              <a:rPr lang="fr-FR" altLang="fr-FR" dirty="0" smtClean="0"/>
              <a:t>Fermer la session (détruire toutes les var de session existantes) :</a:t>
            </a:r>
          </a:p>
          <a:p>
            <a:pPr lvl="1"/>
            <a:r>
              <a:rPr lang="fr-FR" altLang="fr-FR" sz="1600" b="1" dirty="0" err="1" smtClean="0">
                <a:solidFill>
                  <a:schemeClr val="accent6"/>
                </a:solidFill>
              </a:rPr>
              <a:t>session_destroy</a:t>
            </a:r>
            <a:r>
              <a:rPr lang="fr-FR" altLang="fr-FR" sz="1600" b="1" dirty="0" smtClean="0">
                <a:solidFill>
                  <a:schemeClr val="accent6"/>
                </a:solidFill>
              </a:rPr>
              <a:t>();</a:t>
            </a:r>
          </a:p>
          <a:p>
            <a:endParaRPr lang="fr-FR" altLang="fr-FR" dirty="0" smtClean="0"/>
          </a:p>
        </p:txBody>
      </p:sp>
    </p:spTree>
    <p:extLst>
      <p:ext uri="{BB962C8B-B14F-4D97-AF65-F5344CB8AC3E}">
        <p14:creationId xmlns:p14="http://schemas.microsoft.com/office/powerpoint/2010/main" val="21661651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Astuces pour propager des données de page en page</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37</a:t>
            </a:fld>
            <a:endParaRPr lang="fr-FR" altLang="fr-FR"/>
          </a:p>
        </p:txBody>
      </p:sp>
      <p:sp>
        <p:nvSpPr>
          <p:cNvPr id="7" name="Espace réservé du contenu 2"/>
          <p:cNvSpPr>
            <a:spLocks noGrp="1"/>
          </p:cNvSpPr>
          <p:nvPr>
            <p:ph idx="1"/>
          </p:nvPr>
        </p:nvSpPr>
        <p:spPr>
          <a:xfrm>
            <a:off x="107504" y="908719"/>
            <a:ext cx="8928992" cy="4104605"/>
          </a:xfrm>
        </p:spPr>
        <p:txBody>
          <a:bodyPr/>
          <a:lstStyle/>
          <a:p>
            <a:pPr marL="361800" indent="-342900">
              <a:buFont typeface="Wingdings" panose="05000000000000000000" pitchFamily="2" charset="2"/>
              <a:buChar char="Ø"/>
            </a:pPr>
            <a:r>
              <a:rPr lang="fr-FR" altLang="fr-FR" dirty="0" smtClean="0"/>
              <a:t>Les variables de session sont aussi un bon moyen de mémoriser côté serveur des données de l'utilisateur mais les mécanismes induits consomment des ressources serveur Web</a:t>
            </a:r>
          </a:p>
          <a:p>
            <a:pPr marL="361800" indent="-342900">
              <a:buFont typeface="Wingdings" panose="05000000000000000000" pitchFamily="2" charset="2"/>
              <a:buChar char="Ø"/>
            </a:pPr>
            <a:r>
              <a:rPr lang="fr-FR" altLang="fr-FR" dirty="0" smtClean="0"/>
              <a:t>Le développeur peut aussi propager des données de page en page :</a:t>
            </a:r>
          </a:p>
          <a:p>
            <a:pPr lvl="1"/>
            <a:r>
              <a:rPr lang="fr-FR" altLang="fr-FR" dirty="0" smtClean="0"/>
              <a:t>en les insérant dynamiquement en PHP, </a:t>
            </a:r>
            <a:r>
              <a:rPr lang="fr-FR" altLang="fr-FR" b="1" i="1" dirty="0" smtClean="0"/>
              <a:t>dans le prochain </a:t>
            </a:r>
            <a:r>
              <a:rPr lang="fr-FR" altLang="fr-FR" b="1" i="1" dirty="0" err="1" smtClean="0"/>
              <a:t>form</a:t>
            </a:r>
            <a:r>
              <a:rPr lang="fr-FR" altLang="fr-FR" b="1" i="1" dirty="0" smtClean="0"/>
              <a:t>, </a:t>
            </a:r>
            <a:r>
              <a:rPr lang="fr-FR" altLang="fr-FR" dirty="0" smtClean="0"/>
              <a:t>de manière invisible pour l’utilisateur, à l'aide de tag HTML </a:t>
            </a:r>
            <a:r>
              <a:rPr lang="fr-FR" altLang="fr-FR" b="1" dirty="0" smtClean="0">
                <a:solidFill>
                  <a:schemeClr val="accent6"/>
                </a:solidFill>
              </a:rPr>
              <a:t>&lt;input type="</a:t>
            </a:r>
            <a:r>
              <a:rPr lang="fr-FR" altLang="fr-FR" b="1" dirty="0" err="1" smtClean="0">
                <a:solidFill>
                  <a:schemeClr val="accent6"/>
                </a:solidFill>
              </a:rPr>
              <a:t>hidden</a:t>
            </a:r>
            <a:r>
              <a:rPr lang="fr-FR" altLang="fr-FR" b="1" dirty="0" smtClean="0">
                <a:solidFill>
                  <a:schemeClr val="accent6"/>
                </a:solidFill>
              </a:rPr>
              <a:t>" …/&gt;</a:t>
            </a:r>
            <a:r>
              <a:rPr lang="fr-FR" altLang="fr-FR" b="1" dirty="0" smtClean="0">
                <a:solidFill>
                  <a:schemeClr val="accent1"/>
                </a:solidFill>
              </a:rPr>
              <a:t> </a:t>
            </a:r>
            <a:r>
              <a:rPr lang="fr-FR" altLang="fr-FR" dirty="0" smtClean="0"/>
              <a:t>: </a:t>
            </a:r>
            <a:br>
              <a:rPr lang="fr-FR" altLang="fr-FR" dirty="0" smtClean="0"/>
            </a:br>
            <a:r>
              <a:rPr lang="fr-FR" altLang="fr-FR" sz="1600" dirty="0" smtClean="0"/>
              <a:t>&lt;input type="</a:t>
            </a:r>
            <a:r>
              <a:rPr lang="fr-FR" altLang="fr-FR" sz="1600" dirty="0" err="1" smtClean="0"/>
              <a:t>hidden</a:t>
            </a:r>
            <a:r>
              <a:rPr lang="fr-FR" altLang="fr-FR" sz="1600" dirty="0" smtClean="0"/>
              <a:t>" </a:t>
            </a:r>
            <a:r>
              <a:rPr lang="fr-FR" altLang="fr-FR" sz="1600" dirty="0" err="1" smtClean="0"/>
              <a:t>name</a:t>
            </a:r>
            <a:r>
              <a:rPr lang="fr-FR" altLang="fr-FR" sz="1600" dirty="0" smtClean="0"/>
              <a:t>="nom" value="&lt;?</a:t>
            </a:r>
            <a:r>
              <a:rPr lang="fr-FR" altLang="fr-FR" sz="1600" dirty="0" err="1" smtClean="0"/>
              <a:t>php</a:t>
            </a:r>
            <a:r>
              <a:rPr lang="fr-FR" altLang="fr-FR" sz="1600" dirty="0" smtClean="0"/>
              <a:t> </a:t>
            </a:r>
            <a:r>
              <a:rPr lang="fr-FR" altLang="fr-FR" sz="1600" dirty="0" err="1" smtClean="0"/>
              <a:t>echo</a:t>
            </a:r>
            <a:r>
              <a:rPr lang="fr-FR" altLang="fr-FR" sz="1600" dirty="0" smtClean="0"/>
              <a:t> $_POST["nom"]; ?&gt;" /&gt;</a:t>
            </a:r>
          </a:p>
          <a:p>
            <a:pPr lvl="1"/>
            <a:r>
              <a:rPr lang="fr-FR" altLang="fr-FR" b="1" dirty="0" smtClean="0">
                <a:solidFill>
                  <a:schemeClr val="accent6"/>
                </a:solidFill>
              </a:rPr>
              <a:t>en les accolant à l'URL de la page suivante</a:t>
            </a:r>
            <a:r>
              <a:rPr lang="fr-FR" altLang="fr-FR" dirty="0" smtClean="0"/>
              <a:t>, à l'aide de PHP/JavaScript par exemple :</a:t>
            </a:r>
          </a:p>
        </p:txBody>
      </p:sp>
      <p:sp>
        <p:nvSpPr>
          <p:cNvPr id="8" name="ZoneTexte 7"/>
          <p:cNvSpPr txBox="1"/>
          <p:nvPr/>
        </p:nvSpPr>
        <p:spPr>
          <a:xfrm>
            <a:off x="323849" y="4797153"/>
            <a:ext cx="4176713" cy="1169987"/>
          </a:xfrm>
          <a:prstGeom prst="rect">
            <a:avLst/>
          </a:prstGeom>
          <a:noFill/>
          <a:ln w="3175">
            <a:solidFill>
              <a:schemeClr val="tx1"/>
            </a:solidFill>
          </a:ln>
        </p:spPr>
        <p:txBody>
          <a:bodyPr>
            <a:spAutoFit/>
          </a:bodyPr>
          <a:lstStyle/>
          <a:p>
            <a:pPr marL="0" lvl="2">
              <a:buFont typeface="Wingdings" pitchFamily="2" charset="2"/>
              <a:buNone/>
              <a:defRPr/>
            </a:pPr>
            <a:r>
              <a:rPr lang="fr-FR" sz="1400" dirty="0">
                <a:latin typeface="+mn-lt"/>
              </a:rPr>
              <a:t>&lt;script &gt;…</a:t>
            </a:r>
          </a:p>
          <a:p>
            <a:pPr marL="0" lvl="2">
              <a:buFont typeface="Wingdings" pitchFamily="2" charset="2"/>
              <a:buNone/>
              <a:defRPr/>
            </a:pPr>
            <a:r>
              <a:rPr lang="fr-FR" sz="1400" dirty="0" err="1">
                <a:latin typeface="+mn-lt"/>
              </a:rPr>
              <a:t>param</a:t>
            </a:r>
            <a:r>
              <a:rPr lang="fr-FR" sz="1400" dirty="0">
                <a:latin typeface="+mn-lt"/>
              </a:rPr>
              <a:t> = "?nom=</a:t>
            </a:r>
            <a:r>
              <a:rPr lang="fr-FR" sz="1400" dirty="0">
                <a:solidFill>
                  <a:schemeClr val="accent6"/>
                </a:solidFill>
                <a:latin typeface="+mn-lt"/>
              </a:rPr>
              <a:t>&lt;?</a:t>
            </a:r>
            <a:r>
              <a:rPr lang="fr-FR" sz="1400" dirty="0" err="1">
                <a:solidFill>
                  <a:schemeClr val="accent6"/>
                </a:solidFill>
                <a:latin typeface="+mn-lt"/>
              </a:rPr>
              <a:t>php</a:t>
            </a:r>
            <a:r>
              <a:rPr lang="fr-FR" sz="1400" dirty="0">
                <a:solidFill>
                  <a:schemeClr val="accent6"/>
                </a:solidFill>
                <a:latin typeface="+mn-lt"/>
              </a:rPr>
              <a:t> </a:t>
            </a:r>
            <a:r>
              <a:rPr lang="fr-FR" sz="1400" dirty="0" err="1">
                <a:solidFill>
                  <a:schemeClr val="accent6"/>
                </a:solidFill>
                <a:latin typeface="+mn-lt"/>
              </a:rPr>
              <a:t>echo</a:t>
            </a:r>
            <a:r>
              <a:rPr lang="fr-FR" sz="1400" dirty="0">
                <a:solidFill>
                  <a:schemeClr val="accent6"/>
                </a:solidFill>
                <a:latin typeface="+mn-lt"/>
              </a:rPr>
              <a:t> $nom; ?&gt;</a:t>
            </a:r>
            <a:r>
              <a:rPr lang="fr-FR" sz="1400" dirty="0">
                <a:latin typeface="+mn-lt"/>
              </a:rPr>
              <a:t>";</a:t>
            </a:r>
          </a:p>
          <a:p>
            <a:pPr marL="0" lvl="2">
              <a:buFont typeface="Wingdings" pitchFamily="2" charset="2"/>
              <a:buNone/>
              <a:defRPr/>
            </a:pPr>
            <a:r>
              <a:rPr lang="fr-FR" sz="1400" dirty="0">
                <a:latin typeface="+mn-lt"/>
              </a:rPr>
              <a:t>…</a:t>
            </a:r>
          </a:p>
          <a:p>
            <a:pPr marL="0" lvl="2">
              <a:buFont typeface="Wingdings" pitchFamily="2" charset="2"/>
              <a:buNone/>
              <a:defRPr/>
            </a:pPr>
            <a:r>
              <a:rPr lang="fr-FR" sz="1400" dirty="0" err="1">
                <a:latin typeface="+mn-lt"/>
              </a:rPr>
              <a:t>window.location.href</a:t>
            </a:r>
            <a:r>
              <a:rPr lang="fr-FR" sz="1400" dirty="0">
                <a:latin typeface="+mn-lt"/>
              </a:rPr>
              <a:t> = "pagesuite.php" + </a:t>
            </a:r>
            <a:r>
              <a:rPr lang="fr-FR" sz="1400" dirty="0" err="1">
                <a:latin typeface="+mn-lt"/>
              </a:rPr>
              <a:t>param</a:t>
            </a:r>
            <a:r>
              <a:rPr lang="fr-FR" sz="1400" dirty="0">
                <a:latin typeface="+mn-lt"/>
              </a:rPr>
              <a:t> ;</a:t>
            </a:r>
          </a:p>
          <a:p>
            <a:pPr marL="0" lvl="2">
              <a:buFont typeface="Wingdings" pitchFamily="2" charset="2"/>
              <a:buNone/>
              <a:defRPr/>
            </a:pPr>
            <a:r>
              <a:rPr lang="fr-FR" sz="1400" dirty="0">
                <a:latin typeface="+mn-lt"/>
              </a:rPr>
              <a:t>&lt;/script&gt; </a:t>
            </a:r>
          </a:p>
        </p:txBody>
      </p:sp>
      <p:sp>
        <p:nvSpPr>
          <p:cNvPr id="9" name="ZoneTexte 8"/>
          <p:cNvSpPr txBox="1"/>
          <p:nvPr/>
        </p:nvSpPr>
        <p:spPr>
          <a:xfrm>
            <a:off x="4716463" y="4797152"/>
            <a:ext cx="4176712" cy="1169988"/>
          </a:xfrm>
          <a:prstGeom prst="rect">
            <a:avLst/>
          </a:prstGeom>
          <a:noFill/>
          <a:ln w="3175">
            <a:solidFill>
              <a:schemeClr val="tx1"/>
            </a:solidFill>
          </a:ln>
        </p:spPr>
        <p:txBody>
          <a:bodyPr>
            <a:spAutoFit/>
          </a:bodyPr>
          <a:lstStyle/>
          <a:p>
            <a:pPr marL="0" lvl="2">
              <a:buFont typeface="Wingdings" pitchFamily="2" charset="2"/>
              <a:buNone/>
              <a:defRPr/>
            </a:pPr>
            <a:r>
              <a:rPr lang="fr-FR" sz="1400" dirty="0">
                <a:latin typeface="+mn-lt"/>
              </a:rPr>
              <a:t>&lt;?</a:t>
            </a:r>
            <a:r>
              <a:rPr lang="fr-FR" sz="1400" dirty="0" err="1">
                <a:latin typeface="+mn-lt"/>
              </a:rPr>
              <a:t>php</a:t>
            </a:r>
            <a:endParaRPr lang="fr-FR" sz="1400" dirty="0">
              <a:latin typeface="+mn-lt"/>
            </a:endParaRPr>
          </a:p>
          <a:p>
            <a:pPr marL="0" lvl="2">
              <a:buFont typeface="Wingdings" pitchFamily="2" charset="2"/>
              <a:buNone/>
              <a:defRPr/>
            </a:pPr>
            <a:r>
              <a:rPr lang="fr-FR" sz="1400" dirty="0">
                <a:latin typeface="+mn-lt"/>
              </a:rPr>
              <a:t>$</a:t>
            </a:r>
            <a:r>
              <a:rPr lang="fr-FR" sz="1400" dirty="0" err="1">
                <a:latin typeface="+mn-lt"/>
              </a:rPr>
              <a:t>param</a:t>
            </a:r>
            <a:r>
              <a:rPr lang="fr-FR" sz="1400" dirty="0">
                <a:latin typeface="+mn-lt"/>
              </a:rPr>
              <a:t> = "?nom=" . $nom; </a:t>
            </a:r>
          </a:p>
          <a:p>
            <a:pPr marL="0" lvl="2">
              <a:buFont typeface="Wingdings" pitchFamily="2" charset="2"/>
              <a:buNone/>
              <a:defRPr/>
            </a:pPr>
            <a:r>
              <a:rPr lang="fr-FR" sz="1400" dirty="0">
                <a:latin typeface="+mn-lt"/>
              </a:rPr>
              <a:t>?&gt;</a:t>
            </a:r>
          </a:p>
          <a:p>
            <a:pPr marL="0" lvl="2">
              <a:buFont typeface="Wingdings" pitchFamily="2" charset="2"/>
              <a:buNone/>
              <a:defRPr/>
            </a:pPr>
            <a:r>
              <a:rPr lang="fr-FR" sz="1400" dirty="0">
                <a:latin typeface="+mn-lt"/>
              </a:rPr>
              <a:t>…</a:t>
            </a:r>
          </a:p>
          <a:p>
            <a:pPr marL="0" lvl="2">
              <a:buFont typeface="Wingdings" pitchFamily="2" charset="2"/>
              <a:buNone/>
              <a:defRPr/>
            </a:pPr>
            <a:r>
              <a:rPr lang="fr-FR" sz="1400" dirty="0">
                <a:latin typeface="+mn-lt"/>
              </a:rPr>
              <a:t>&lt;a </a:t>
            </a:r>
            <a:r>
              <a:rPr lang="fr-FR" sz="1400" dirty="0" err="1">
                <a:latin typeface="+mn-lt"/>
              </a:rPr>
              <a:t>href</a:t>
            </a:r>
            <a:r>
              <a:rPr lang="fr-FR" sz="1400" dirty="0">
                <a:latin typeface="+mn-lt"/>
              </a:rPr>
              <a:t>= "pagesuite.php"</a:t>
            </a:r>
            <a:r>
              <a:rPr lang="fr-FR" sz="1400" dirty="0">
                <a:solidFill>
                  <a:schemeClr val="accent6"/>
                </a:solidFill>
                <a:latin typeface="+mn-lt"/>
              </a:rPr>
              <a:t>&lt;?</a:t>
            </a:r>
            <a:r>
              <a:rPr lang="fr-FR" sz="1400" dirty="0" err="1">
                <a:solidFill>
                  <a:schemeClr val="accent6"/>
                </a:solidFill>
                <a:latin typeface="+mn-lt"/>
              </a:rPr>
              <a:t>php</a:t>
            </a:r>
            <a:r>
              <a:rPr lang="fr-FR" sz="1400" dirty="0">
                <a:solidFill>
                  <a:schemeClr val="accent6"/>
                </a:solidFill>
                <a:latin typeface="+mn-lt"/>
              </a:rPr>
              <a:t> </a:t>
            </a:r>
            <a:r>
              <a:rPr lang="fr-FR" sz="1400" dirty="0" err="1">
                <a:solidFill>
                  <a:schemeClr val="accent6"/>
                </a:solidFill>
                <a:latin typeface="+mn-lt"/>
              </a:rPr>
              <a:t>echo</a:t>
            </a:r>
            <a:r>
              <a:rPr lang="fr-FR" sz="1400" dirty="0">
                <a:solidFill>
                  <a:schemeClr val="accent6"/>
                </a:solidFill>
                <a:latin typeface="+mn-lt"/>
              </a:rPr>
              <a:t> $</a:t>
            </a:r>
            <a:r>
              <a:rPr lang="fr-FR" sz="1400" dirty="0" err="1">
                <a:solidFill>
                  <a:schemeClr val="accent6"/>
                </a:solidFill>
                <a:latin typeface="+mn-lt"/>
              </a:rPr>
              <a:t>param</a:t>
            </a:r>
            <a:r>
              <a:rPr lang="fr-FR" sz="1400" dirty="0">
                <a:solidFill>
                  <a:schemeClr val="accent6"/>
                </a:solidFill>
                <a:latin typeface="+mn-lt"/>
              </a:rPr>
              <a:t> ;?&gt;</a:t>
            </a:r>
            <a:r>
              <a:rPr lang="fr-FR" sz="1400" dirty="0">
                <a:latin typeface="+mn-lt"/>
              </a:rPr>
              <a:t>…</a:t>
            </a:r>
          </a:p>
        </p:txBody>
      </p:sp>
    </p:spTree>
    <p:extLst>
      <p:ext uri="{BB962C8B-B14F-4D97-AF65-F5344CB8AC3E}">
        <p14:creationId xmlns:p14="http://schemas.microsoft.com/office/powerpoint/2010/main" val="14881450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14288" y="0"/>
            <a:ext cx="8143875" cy="785813"/>
          </a:xfrm>
        </p:spPr>
        <p:txBody>
          <a:bodyPr/>
          <a:lstStyle/>
          <a:p>
            <a:r>
              <a:rPr lang="fr-FR" altLang="fr-FR" smtClean="0">
                <a:ea typeface="ＭＳ Ｐゴシック" pitchFamily="34" charset="-128"/>
              </a:rPr>
              <a:t> </a:t>
            </a:r>
          </a:p>
        </p:txBody>
      </p:sp>
      <p:sp>
        <p:nvSpPr>
          <p:cNvPr id="3" name="Espace réservé du contenu 2"/>
          <p:cNvSpPr>
            <a:spLocks noGrp="1"/>
          </p:cNvSpPr>
          <p:nvPr>
            <p:ph idx="1"/>
          </p:nvPr>
        </p:nvSpPr>
        <p:spPr>
          <a:xfrm>
            <a:off x="107950" y="933450"/>
            <a:ext cx="8567738" cy="3575050"/>
          </a:xfrm>
        </p:spPr>
        <p:txBody>
          <a:bodyPr/>
          <a:lstStyle/>
          <a:p>
            <a:pPr>
              <a:defRPr/>
            </a:pPr>
            <a:endParaRPr lang="fr-FR" b="0" dirty="0"/>
          </a:p>
          <a:p>
            <a:pPr algn="ctr">
              <a:defRPr/>
            </a:pPr>
            <a:r>
              <a:rPr lang="fr-FR" sz="1800" dirty="0"/>
              <a:t>CRÉDITS </a:t>
            </a:r>
            <a:endParaRPr lang="fr-FR" sz="1800" b="0" dirty="0"/>
          </a:p>
          <a:p>
            <a:pPr algn="ctr">
              <a:lnSpc>
                <a:spcPct val="100000"/>
              </a:lnSpc>
              <a:spcBef>
                <a:spcPts val="0"/>
              </a:spcBef>
              <a:defRPr/>
            </a:pPr>
            <a:r>
              <a:rPr lang="fr-FR" sz="1800" dirty="0"/>
              <a:t>OEUVRE COLLECTIVE DE L’AFPA </a:t>
            </a:r>
            <a:endParaRPr lang="fr-FR" sz="1800" b="0" dirty="0"/>
          </a:p>
          <a:p>
            <a:pPr algn="ctr">
              <a:lnSpc>
                <a:spcPct val="100000"/>
              </a:lnSpc>
              <a:spcBef>
                <a:spcPts val="0"/>
              </a:spcBef>
              <a:defRPr/>
            </a:pPr>
            <a:r>
              <a:rPr lang="fr-FR" sz="1400" b="0" cap="none" dirty="0"/>
              <a:t>Sous le pilotage de la DIIP </a:t>
            </a:r>
          </a:p>
          <a:p>
            <a:pPr algn="ctr">
              <a:lnSpc>
                <a:spcPct val="100000"/>
              </a:lnSpc>
              <a:spcBef>
                <a:spcPts val="0"/>
              </a:spcBef>
              <a:defRPr/>
            </a:pPr>
            <a:r>
              <a:rPr lang="fr-FR" sz="1400" b="0" cap="none" dirty="0"/>
              <a:t>et du centre sectoriel </a:t>
            </a:r>
            <a:r>
              <a:rPr lang="fr-FR" sz="1400" b="0" cap="none" dirty="0" smtClean="0"/>
              <a:t>Tertiaire </a:t>
            </a:r>
            <a:endParaRPr lang="fr-FR" sz="1400" b="0" cap="none" dirty="0"/>
          </a:p>
          <a:p>
            <a:pPr algn="ctr">
              <a:lnSpc>
                <a:spcPct val="100000"/>
              </a:lnSpc>
              <a:spcBef>
                <a:spcPts val="0"/>
              </a:spcBef>
              <a:defRPr/>
            </a:pPr>
            <a:endParaRPr lang="fr-FR" sz="1400" dirty="0" smtClean="0"/>
          </a:p>
          <a:p>
            <a:pPr algn="ctr">
              <a:lnSpc>
                <a:spcPct val="100000"/>
              </a:lnSpc>
              <a:spcBef>
                <a:spcPts val="0"/>
              </a:spcBef>
              <a:defRPr/>
            </a:pPr>
            <a:r>
              <a:rPr lang="fr-FR" sz="1800" dirty="0" smtClean="0"/>
              <a:t>EQUIPE </a:t>
            </a:r>
            <a:r>
              <a:rPr lang="fr-FR" sz="1800" dirty="0"/>
              <a:t>DE CONCEPTION </a:t>
            </a:r>
            <a:endParaRPr lang="fr-FR" sz="1800" b="0" dirty="0"/>
          </a:p>
          <a:p>
            <a:pPr algn="ctr">
              <a:lnSpc>
                <a:spcPct val="100000"/>
              </a:lnSpc>
              <a:spcBef>
                <a:spcPts val="0"/>
              </a:spcBef>
              <a:defRPr/>
            </a:pPr>
            <a:r>
              <a:rPr lang="fr-FR" sz="1400" b="0" cap="none" dirty="0" smtClean="0"/>
              <a:t>M. </a:t>
            </a:r>
            <a:r>
              <a:rPr lang="fr-FR" sz="1400" b="0" cap="none" dirty="0" err="1" smtClean="0"/>
              <a:t>Hézard</a:t>
            </a:r>
            <a:r>
              <a:rPr lang="fr-FR" sz="1400" b="0" cap="none" dirty="0" smtClean="0"/>
              <a:t> Benoit (Formateur) </a:t>
            </a:r>
            <a:endParaRPr lang="fr-FR" sz="1400" b="0" cap="none" dirty="0"/>
          </a:p>
          <a:p>
            <a:pPr algn="ctr">
              <a:defRPr/>
            </a:pPr>
            <a:endParaRPr lang="fr-FR" sz="1400" b="0" dirty="0"/>
          </a:p>
          <a:p>
            <a:pPr algn="ctr">
              <a:lnSpc>
                <a:spcPct val="100000"/>
              </a:lnSpc>
              <a:spcBef>
                <a:spcPts val="0"/>
              </a:spcBef>
              <a:defRPr/>
            </a:pPr>
            <a:r>
              <a:rPr lang="fr-FR" sz="1400" b="0" cap="none" dirty="0"/>
              <a:t>Date de mise à jour : </a:t>
            </a:r>
            <a:r>
              <a:rPr lang="fr-FR" sz="1400" b="0" dirty="0" smtClean="0"/>
              <a:t>31</a:t>
            </a:r>
            <a:r>
              <a:rPr lang="fr-FR" sz="1400" b="0" cap="none" dirty="0" smtClean="0"/>
              <a:t>/03/16 </a:t>
            </a:r>
            <a:endParaRPr lang="fr-FR" sz="1400" b="0" cap="none" dirty="0"/>
          </a:p>
          <a:p>
            <a:pPr algn="ctr">
              <a:lnSpc>
                <a:spcPct val="100000"/>
              </a:lnSpc>
              <a:spcBef>
                <a:spcPts val="0"/>
              </a:spcBef>
              <a:defRPr/>
            </a:pPr>
            <a:r>
              <a:rPr lang="fr-FR" sz="1400" b="0" cap="none" dirty="0"/>
              <a:t>Date de dépôt légal : </a:t>
            </a:r>
            <a:r>
              <a:rPr lang="fr-FR" sz="1400" b="0" cap="none" dirty="0" smtClean="0"/>
              <a:t>2016</a:t>
            </a:r>
            <a:endParaRPr lang="fr-FR" sz="1400" b="0" cap="none" dirty="0"/>
          </a:p>
          <a:p>
            <a:pPr algn="ctr">
              <a:defRPr/>
            </a:pPr>
            <a:r>
              <a:rPr lang="fr-FR" sz="1400" b="0" dirty="0"/>
              <a:t>---- </a:t>
            </a:r>
          </a:p>
        </p:txBody>
      </p:sp>
      <p:sp>
        <p:nvSpPr>
          <p:cNvPr id="39940" name="Espace réservé de la date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AA562B22-DC4B-49C4-8894-4F9F9AA51407}" type="datetime1">
              <a:rPr lang="fr-FR" altLang="fr-FR" sz="900">
                <a:latin typeface="Tahoma" pitchFamily="34" charset="0"/>
              </a:rPr>
              <a:pPr eaLnBrk="1" hangingPunct="1">
                <a:spcBef>
                  <a:spcPct val="0"/>
                </a:spcBef>
                <a:buFontTx/>
                <a:buNone/>
              </a:pPr>
              <a:t>23/12/2020</a:t>
            </a:fld>
            <a:endParaRPr lang="fr-FR" altLang="fr-FR" sz="900">
              <a:latin typeface="Tahoma" pitchFamily="34" charset="0"/>
            </a:endParaRPr>
          </a:p>
        </p:txBody>
      </p:sp>
      <p:sp>
        <p:nvSpPr>
          <p:cNvPr id="39942" name="Espace réservé du numéro de diapositive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fld id="{1FB5F52B-B83A-46FF-8CF5-CF588C3E85E3}" type="slidenum">
              <a:rPr lang="fr-FR" altLang="fr-FR" sz="900" smtClean="0">
                <a:latin typeface="Tahoma" pitchFamily="34" charset="0"/>
              </a:rPr>
              <a:pPr eaLnBrk="1" hangingPunct="1">
                <a:spcBef>
                  <a:spcPct val="0"/>
                </a:spcBef>
                <a:buFontTx/>
                <a:buNone/>
              </a:pPr>
              <a:t>38</a:t>
            </a:fld>
            <a:endParaRPr lang="fr-FR" altLang="fr-FR" sz="900" smtClean="0">
              <a:latin typeface="Tahoma" pitchFamily="34" charset="0"/>
            </a:endParaRPr>
          </a:p>
        </p:txBody>
      </p:sp>
      <p:sp>
        <p:nvSpPr>
          <p:cNvPr id="39943" name="ZoneTexte 1"/>
          <p:cNvSpPr txBox="1">
            <a:spLocks noChangeArrowheads="1"/>
          </p:cNvSpPr>
          <p:nvPr/>
        </p:nvSpPr>
        <p:spPr bwMode="auto">
          <a:xfrm>
            <a:off x="107950" y="4941888"/>
            <a:ext cx="62642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ＭＳ Ｐゴシック" pitchFamily="34" charset="-128"/>
              </a:defRPr>
            </a:lvl1pPr>
            <a:lvl2pPr marL="742950" indent="-285750" eaLnBrk="0" hangingPunct="0">
              <a:spcBef>
                <a:spcPct val="20000"/>
              </a:spcBef>
              <a:buFont typeface="Arial" charset="0"/>
              <a:buChar char="–"/>
              <a:defRPr sz="2800">
                <a:solidFill>
                  <a:schemeClr val="tx1"/>
                </a:solidFill>
                <a:latin typeface="Calibri" pitchFamily="34" charset="0"/>
                <a:ea typeface="ＭＳ Ｐゴシック" pitchFamily="34" charset="-128"/>
              </a:defRPr>
            </a:lvl2pPr>
            <a:lvl3pPr marL="1143000" indent="-228600" eaLnBrk="0" hangingPunct="0">
              <a:spcBef>
                <a:spcPct val="20000"/>
              </a:spcBef>
              <a:buFont typeface="Arial" charset="0"/>
              <a:buChar char="•"/>
              <a:defRPr sz="2400">
                <a:solidFill>
                  <a:schemeClr val="tx1"/>
                </a:solidFill>
                <a:latin typeface="Calibri" pitchFamily="34" charset="0"/>
                <a:ea typeface="ＭＳ Ｐゴシック" pitchFamily="34" charset="-128"/>
              </a:defRPr>
            </a:lvl3pPr>
            <a:lvl4pPr marL="16002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4pPr>
            <a:lvl5pPr marL="2057400" indent="-228600" eaLnBrk="0" hangingPunct="0">
              <a:spcBef>
                <a:spcPct val="20000"/>
              </a:spcBef>
              <a:buFont typeface="Arial"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ＭＳ Ｐゴシック" pitchFamily="34" charset="-128"/>
              </a:defRPr>
            </a:lvl9pPr>
          </a:lstStyle>
          <a:p>
            <a:pPr eaLnBrk="1" hangingPunct="1">
              <a:spcBef>
                <a:spcPct val="0"/>
              </a:spcBef>
              <a:buFontTx/>
              <a:buNone/>
            </a:pPr>
            <a:r>
              <a:rPr lang="fr-FR" altLang="fr-FR" sz="1000" b="1" dirty="0">
                <a:latin typeface="Arial" charset="0"/>
              </a:rPr>
              <a:t>© AFPA </a:t>
            </a:r>
            <a:r>
              <a:rPr lang="fr-FR" altLang="fr-FR" sz="1000" b="1" dirty="0" smtClean="0">
                <a:latin typeface="Arial" charset="0"/>
              </a:rPr>
              <a:t>2016 </a:t>
            </a:r>
            <a:endParaRPr lang="fr-FR" altLang="fr-FR" sz="1000" b="1" dirty="0">
              <a:latin typeface="Arial" charset="0"/>
            </a:endParaRPr>
          </a:p>
          <a:p>
            <a:pPr eaLnBrk="1" hangingPunct="1">
              <a:spcBef>
                <a:spcPct val="0"/>
              </a:spcBef>
              <a:buFontTx/>
              <a:buNone/>
            </a:pPr>
            <a:r>
              <a:rPr lang="fr-FR" altLang="fr-FR" sz="1000" b="1" dirty="0">
                <a:latin typeface="Arial" charset="0"/>
              </a:rPr>
              <a:t>Reproduction interdite </a:t>
            </a:r>
          </a:p>
          <a:p>
            <a:pPr eaLnBrk="1" hangingPunct="1">
              <a:spcBef>
                <a:spcPct val="0"/>
              </a:spcBef>
              <a:buFontTx/>
              <a:buNone/>
            </a:pPr>
            <a:r>
              <a:rPr lang="fr-FR" altLang="fr-FR" sz="1000" dirty="0">
                <a:latin typeface="Arial" charset="0"/>
              </a:rPr>
              <a:t>Article L 122-4 du code de la propriété intellectuelle. </a:t>
            </a:r>
          </a:p>
          <a:p>
            <a:pPr eaLnBrk="1" hangingPunct="1">
              <a:spcBef>
                <a:spcPct val="0"/>
              </a:spcBef>
              <a:buFontTx/>
              <a:buNone/>
            </a:pPr>
            <a:r>
              <a:rPr lang="fr-FR" altLang="fr-FR" sz="1000" dirty="0">
                <a:latin typeface="Arial" charset="0"/>
              </a:rPr>
              <a:t>« Toute représentation ou reproduction intégrale ou partielle faite sans le consentement de l’auteur ou de ses ayants droits ou ayants cause est illicite. Il en est de même pour la traduction, l’adaptation ou la reproduction par un art ou un procédé quelconques ».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PHP, comment ça </a:t>
            </a:r>
            <a:r>
              <a:rPr lang="fr-FR" dirty="0" smtClean="0"/>
              <a:t>marche ?</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4</a:t>
            </a:fld>
            <a:endParaRPr lang="fr-FR" altLang="fr-FR"/>
          </a:p>
        </p:txBody>
      </p:sp>
      <p:sp>
        <p:nvSpPr>
          <p:cNvPr id="9" name="Rectangle 3"/>
          <p:cNvSpPr txBox="1">
            <a:spLocks noChangeArrowheads="1"/>
          </p:cNvSpPr>
          <p:nvPr/>
        </p:nvSpPr>
        <p:spPr bwMode="auto">
          <a:xfrm>
            <a:off x="179512" y="980728"/>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lnSpc>
                <a:spcPct val="80000"/>
              </a:lnSpc>
              <a:spcBef>
                <a:spcPts val="500"/>
              </a:spcBef>
              <a:spcAft>
                <a:spcPts val="500"/>
              </a:spcAft>
              <a:buFont typeface="Wingdings" panose="05000000000000000000" pitchFamily="2" charset="2"/>
              <a:buChar char="Ø"/>
            </a:pPr>
            <a:r>
              <a:rPr lang="fr-FR" altLang="fr-FR" dirty="0"/>
              <a:t>Un script PHP est un </a:t>
            </a:r>
            <a:r>
              <a:rPr lang="fr-FR" altLang="fr-FR" dirty="0">
                <a:solidFill>
                  <a:schemeClr val="accent6"/>
                </a:solidFill>
              </a:rPr>
              <a:t>simple fichier texte </a:t>
            </a:r>
            <a:r>
              <a:rPr lang="fr-FR" altLang="fr-FR" dirty="0"/>
              <a:t>contenant des instructions, parfois entremêlées dans un code </a:t>
            </a:r>
            <a:r>
              <a:rPr lang="fr-FR" altLang="fr-FR" dirty="0" smtClean="0"/>
              <a:t>HTML/CSS/JavaScript, </a:t>
            </a:r>
            <a:r>
              <a:rPr lang="fr-FR" altLang="fr-FR" dirty="0"/>
              <a:t>à l'aide de balises spéciales </a:t>
            </a:r>
          </a:p>
          <a:p>
            <a:pPr marL="361800" indent="-342900">
              <a:lnSpc>
                <a:spcPct val="80000"/>
              </a:lnSpc>
              <a:spcBef>
                <a:spcPts val="500"/>
              </a:spcBef>
              <a:spcAft>
                <a:spcPts val="500"/>
              </a:spcAft>
              <a:buFont typeface="Wingdings" panose="05000000000000000000" pitchFamily="2" charset="2"/>
              <a:buChar char="Ø"/>
            </a:pPr>
            <a:r>
              <a:rPr lang="fr-FR" altLang="fr-FR" dirty="0"/>
              <a:t>Ce fichier doit :</a:t>
            </a:r>
          </a:p>
          <a:p>
            <a:pPr lvl="1">
              <a:lnSpc>
                <a:spcPct val="60000"/>
              </a:lnSpc>
              <a:spcBef>
                <a:spcPts val="500"/>
              </a:spcBef>
              <a:spcAft>
                <a:spcPts val="500"/>
              </a:spcAft>
            </a:pPr>
            <a:r>
              <a:rPr lang="fr-FR" altLang="fr-FR" dirty="0"/>
              <a:t>être stocké sur le serveur </a:t>
            </a:r>
            <a:r>
              <a:rPr lang="fr-FR" altLang="fr-FR" dirty="0" smtClean="0"/>
              <a:t>Web</a:t>
            </a:r>
            <a:endParaRPr lang="fr-FR" altLang="fr-FR" dirty="0"/>
          </a:p>
          <a:p>
            <a:pPr lvl="1">
              <a:lnSpc>
                <a:spcPct val="60000"/>
              </a:lnSpc>
              <a:spcBef>
                <a:spcPts val="500"/>
              </a:spcBef>
              <a:spcAft>
                <a:spcPts val="500"/>
              </a:spcAft>
            </a:pPr>
            <a:r>
              <a:rPr lang="fr-FR" altLang="fr-FR" b="1" dirty="0">
                <a:solidFill>
                  <a:schemeClr val="accent6"/>
                </a:solidFill>
              </a:rPr>
              <a:t>avoir l'extension  ".</a:t>
            </a:r>
            <a:r>
              <a:rPr lang="fr-FR" altLang="fr-FR" b="1" dirty="0" err="1">
                <a:solidFill>
                  <a:schemeClr val="accent6"/>
                </a:solidFill>
              </a:rPr>
              <a:t>php</a:t>
            </a:r>
            <a:r>
              <a:rPr lang="fr-FR" altLang="fr-FR" b="1" dirty="0">
                <a:solidFill>
                  <a:schemeClr val="accent6"/>
                </a:solidFill>
              </a:rPr>
              <a:t>",</a:t>
            </a:r>
            <a:r>
              <a:rPr lang="fr-FR" altLang="fr-FR" dirty="0"/>
              <a:t> ".php3" , ".php4"</a:t>
            </a:r>
            <a:r>
              <a:rPr lang="fr-FR" altLang="fr-FR" dirty="0">
                <a:solidFill>
                  <a:schemeClr val="accent1"/>
                </a:solidFill>
              </a:rPr>
              <a:t> </a:t>
            </a:r>
            <a:r>
              <a:rPr lang="fr-FR" altLang="fr-FR" dirty="0"/>
              <a:t>… pour pouvoir être interprété par un module spécifique du serveur Web</a:t>
            </a:r>
          </a:p>
          <a:p>
            <a:pPr marL="361800" indent="-342900">
              <a:lnSpc>
                <a:spcPct val="80000"/>
              </a:lnSpc>
              <a:spcBef>
                <a:spcPts val="500"/>
              </a:spcBef>
              <a:spcAft>
                <a:spcPts val="500"/>
              </a:spcAft>
              <a:buFont typeface="Wingdings" panose="05000000000000000000" pitchFamily="2" charset="2"/>
              <a:buChar char="Ø"/>
            </a:pPr>
            <a:r>
              <a:rPr lang="fr-FR" altLang="fr-FR" dirty="0"/>
              <a:t>Lorsque le client demande une page réalisée en PHP: </a:t>
            </a:r>
          </a:p>
          <a:p>
            <a:pPr lvl="1">
              <a:lnSpc>
                <a:spcPct val="80000"/>
              </a:lnSpc>
              <a:spcBef>
                <a:spcPts val="500"/>
              </a:spcBef>
              <a:spcAft>
                <a:spcPts val="500"/>
              </a:spcAft>
              <a:buFont typeface="Symbol" pitchFamily="18" charset="2"/>
              <a:buChar char="·"/>
            </a:pPr>
            <a:r>
              <a:rPr lang="fr-FR" altLang="fr-FR" dirty="0"/>
              <a:t>le serveur « reconnaît » qu'il s'agit d'un fichier </a:t>
            </a:r>
            <a:r>
              <a:rPr lang="fr-FR" altLang="fr-FR" dirty="0" smtClean="0"/>
              <a:t>PHP grâce à son extension</a:t>
            </a:r>
            <a:endParaRPr lang="fr-FR" altLang="fr-FR" dirty="0"/>
          </a:p>
          <a:p>
            <a:pPr lvl="1">
              <a:lnSpc>
                <a:spcPct val="80000"/>
              </a:lnSpc>
              <a:spcBef>
                <a:spcPts val="500"/>
              </a:spcBef>
              <a:spcAft>
                <a:spcPts val="500"/>
              </a:spcAft>
              <a:buFont typeface="Symbol" pitchFamily="18" charset="2"/>
              <a:buChar char="·"/>
            </a:pPr>
            <a:r>
              <a:rPr lang="fr-FR" altLang="fr-FR" dirty="0"/>
              <a:t>il </a:t>
            </a:r>
            <a:r>
              <a:rPr lang="fr-FR" altLang="fr-FR" dirty="0" smtClean="0"/>
              <a:t>scanne le </a:t>
            </a:r>
            <a:r>
              <a:rPr lang="fr-FR" altLang="fr-FR" dirty="0"/>
              <a:t>contenu du </a:t>
            </a:r>
            <a:r>
              <a:rPr lang="fr-FR" altLang="fr-FR" dirty="0" smtClean="0"/>
              <a:t>fichier</a:t>
            </a:r>
            <a:endParaRPr lang="fr-FR" altLang="fr-FR" dirty="0"/>
          </a:p>
          <a:p>
            <a:pPr lvl="1">
              <a:lnSpc>
                <a:spcPct val="80000"/>
              </a:lnSpc>
              <a:spcBef>
                <a:spcPts val="500"/>
              </a:spcBef>
              <a:spcAft>
                <a:spcPts val="500"/>
              </a:spcAft>
              <a:buFont typeface="Symbol" pitchFamily="18" charset="2"/>
              <a:buChar char="·"/>
            </a:pPr>
            <a:r>
              <a:rPr lang="fr-FR" altLang="fr-FR" dirty="0"/>
              <a:t>tant qu'il s'agit de code HTML, il transmet ce code dans le flot HTML résultant</a:t>
            </a:r>
          </a:p>
          <a:p>
            <a:pPr lvl="1">
              <a:lnSpc>
                <a:spcPct val="80000"/>
              </a:lnSpc>
              <a:spcBef>
                <a:spcPts val="500"/>
              </a:spcBef>
              <a:spcAft>
                <a:spcPts val="500"/>
              </a:spcAft>
              <a:buFont typeface="Symbol" pitchFamily="18" charset="2"/>
              <a:buChar char="·"/>
            </a:pPr>
            <a:r>
              <a:rPr lang="fr-FR" altLang="fr-FR" dirty="0"/>
              <a:t>lorsqu'il rencontre une instruction PHP, il la transmet à l'interpréteur PHP</a:t>
            </a:r>
          </a:p>
          <a:p>
            <a:pPr lvl="1">
              <a:lnSpc>
                <a:spcPct val="80000"/>
              </a:lnSpc>
              <a:spcBef>
                <a:spcPts val="500"/>
              </a:spcBef>
              <a:spcAft>
                <a:spcPts val="500"/>
              </a:spcAft>
              <a:buFont typeface="Symbol" pitchFamily="18" charset="2"/>
              <a:buChar char="·"/>
            </a:pPr>
            <a:r>
              <a:rPr lang="fr-FR" altLang="fr-FR" dirty="0"/>
              <a:t>l'interpréteur exécute l'instruction et </a:t>
            </a:r>
            <a:r>
              <a:rPr lang="fr-FR" altLang="fr-FR" dirty="0" smtClean="0"/>
              <a:t>alimente </a:t>
            </a:r>
            <a:r>
              <a:rPr lang="fr-FR" altLang="fr-FR" dirty="0"/>
              <a:t>le flot HTML résultant</a:t>
            </a:r>
          </a:p>
          <a:p>
            <a:pPr lvl="1">
              <a:lnSpc>
                <a:spcPct val="80000"/>
              </a:lnSpc>
              <a:spcBef>
                <a:spcPts val="500"/>
              </a:spcBef>
              <a:spcAft>
                <a:spcPts val="500"/>
              </a:spcAft>
              <a:buFont typeface="Symbol" pitchFamily="18" charset="2"/>
              <a:buChar char="·"/>
            </a:pPr>
            <a:r>
              <a:rPr lang="fr-FR" altLang="fr-FR" dirty="0"/>
              <a:t>à la fin du script, le serveur transmet le code </a:t>
            </a:r>
            <a:r>
              <a:rPr lang="fr-FR" altLang="fr-FR" dirty="0" smtClean="0"/>
              <a:t>HTML/CSS/JavaScript </a:t>
            </a:r>
            <a:r>
              <a:rPr lang="fr-FR" altLang="fr-FR" dirty="0"/>
              <a:t>final au client</a:t>
            </a:r>
          </a:p>
          <a:p>
            <a:endParaRPr lang="fr-FR" altLang="fr-FR" dirty="0" smtClean="0"/>
          </a:p>
        </p:txBody>
      </p:sp>
    </p:spTree>
    <p:extLst>
      <p:ext uri="{BB962C8B-B14F-4D97-AF65-F5344CB8AC3E}">
        <p14:creationId xmlns:p14="http://schemas.microsoft.com/office/powerpoint/2010/main" val="1641078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forme du </a:t>
            </a:r>
            <a:r>
              <a:rPr lang="fr-FR" dirty="0"/>
              <a:t>langage </a:t>
            </a:r>
            <a:r>
              <a:rPr lang="fr-FR" dirty="0" smtClean="0"/>
              <a:t>PHP</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a:solidFill>
                  <a:prstClr val="black"/>
                </a:solidFill>
              </a:rPr>
              <a:pPr>
                <a:defRPr/>
              </a:pPr>
              <a:t>23/12/2020</a:t>
            </a:fld>
            <a:endParaRPr lang="fr-FR" altLang="fr-FR">
              <a:solidFill>
                <a:prstClr val="black"/>
              </a:solidFill>
            </a:endParaRP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solidFill>
                  <a:prstClr val="black"/>
                </a:solidFill>
              </a:rPr>
              <a:pPr>
                <a:defRPr/>
              </a:pPr>
              <a:t>5</a:t>
            </a:fld>
            <a:endParaRPr lang="fr-FR" altLang="fr-FR">
              <a:solidFill>
                <a:prstClr val="black"/>
              </a:solidFill>
            </a:endParaRPr>
          </a:p>
        </p:txBody>
      </p:sp>
      <p:sp>
        <p:nvSpPr>
          <p:cNvPr id="7" name="Rectangle 3"/>
          <p:cNvSpPr txBox="1">
            <a:spLocks noChangeArrowheads="1"/>
          </p:cNvSpPr>
          <p:nvPr/>
        </p:nvSpPr>
        <p:spPr bwMode="auto">
          <a:xfrm>
            <a:off x="251520" y="980728"/>
            <a:ext cx="8496944"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dirty="0" smtClean="0"/>
              <a:t>Utilisation de balises spécifiques :</a:t>
            </a:r>
          </a:p>
          <a:p>
            <a:pPr lvl="1"/>
            <a:r>
              <a:rPr lang="fr-FR" altLang="fr-FR" b="1" dirty="0" smtClean="0">
                <a:solidFill>
                  <a:schemeClr val="accent6"/>
                </a:solidFill>
              </a:rPr>
              <a:t>&lt;?</a:t>
            </a:r>
            <a:r>
              <a:rPr lang="fr-FR" altLang="fr-FR" b="1" dirty="0" err="1" smtClean="0">
                <a:solidFill>
                  <a:schemeClr val="accent6"/>
                </a:solidFill>
              </a:rPr>
              <a:t>php</a:t>
            </a:r>
            <a:r>
              <a:rPr lang="fr-FR" altLang="fr-FR" b="1" dirty="0" smtClean="0">
                <a:solidFill>
                  <a:schemeClr val="accent6"/>
                </a:solidFill>
              </a:rPr>
              <a:t> ……………… ?&gt;</a:t>
            </a:r>
          </a:p>
          <a:p>
            <a:pPr marL="361800" indent="-342900">
              <a:buFont typeface="Wingdings" panose="05000000000000000000" pitchFamily="2" charset="2"/>
              <a:buChar char="Ø"/>
            </a:pPr>
            <a:r>
              <a:rPr lang="fr-FR" altLang="fr-FR" dirty="0" smtClean="0"/>
              <a:t>Marque de début : </a:t>
            </a:r>
            <a:r>
              <a:rPr lang="fr-FR" altLang="fr-FR" dirty="0" smtClean="0">
                <a:solidFill>
                  <a:schemeClr val="accent6"/>
                </a:solidFill>
              </a:rPr>
              <a:t>&lt;?</a:t>
            </a:r>
            <a:r>
              <a:rPr lang="fr-FR" altLang="fr-FR" dirty="0" err="1" smtClean="0">
                <a:solidFill>
                  <a:schemeClr val="accent6"/>
                </a:solidFill>
              </a:rPr>
              <a:t>php</a:t>
            </a:r>
            <a:endParaRPr lang="fr-FR" altLang="fr-FR" dirty="0" smtClean="0">
              <a:solidFill>
                <a:schemeClr val="accent6"/>
              </a:solidFill>
            </a:endParaRPr>
          </a:p>
          <a:p>
            <a:pPr marL="361800" indent="-342900">
              <a:buFont typeface="Wingdings" panose="05000000000000000000" pitchFamily="2" charset="2"/>
              <a:buChar char="Ø"/>
            </a:pPr>
            <a:r>
              <a:rPr lang="fr-FR" altLang="fr-FR" dirty="0" smtClean="0"/>
              <a:t>Marque de fin </a:t>
            </a:r>
            <a:r>
              <a:rPr lang="fr-FR" altLang="fr-FR" dirty="0" smtClean="0">
                <a:solidFill>
                  <a:schemeClr val="accent6"/>
                </a:solidFill>
              </a:rPr>
              <a:t>?&gt;</a:t>
            </a:r>
          </a:p>
          <a:p>
            <a:pPr marL="361800" indent="-342900">
              <a:buFont typeface="Wingdings" panose="05000000000000000000" pitchFamily="2" charset="2"/>
              <a:buChar char="Ø"/>
            </a:pPr>
            <a:r>
              <a:rPr lang="fr-FR" altLang="fr-FR" dirty="0" smtClean="0"/>
              <a:t>Entre les deux marques, un </a:t>
            </a:r>
            <a:r>
              <a:rPr lang="fr-FR" altLang="fr-FR" dirty="0" smtClean="0">
                <a:solidFill>
                  <a:schemeClr val="accent6"/>
                </a:solidFill>
              </a:rPr>
              <a:t>nombre quelconque de lignes </a:t>
            </a:r>
            <a:r>
              <a:rPr lang="fr-FR" altLang="fr-FR" dirty="0" smtClean="0"/>
              <a:t>de code PHP</a:t>
            </a:r>
          </a:p>
          <a:p>
            <a:pPr marL="361800" indent="-342900">
              <a:buFont typeface="Wingdings" panose="05000000000000000000" pitchFamily="2" charset="2"/>
              <a:buChar char="Ø"/>
            </a:pPr>
            <a:r>
              <a:rPr lang="fr-FR" altLang="fr-FR" dirty="0" smtClean="0"/>
              <a:t>Il peut y avoir </a:t>
            </a:r>
            <a:r>
              <a:rPr lang="fr-FR" altLang="fr-FR" dirty="0" smtClean="0">
                <a:solidFill>
                  <a:schemeClr val="accent6"/>
                </a:solidFill>
              </a:rPr>
              <a:t>plusieurs séquences successives </a:t>
            </a:r>
            <a:r>
              <a:rPr lang="fr-FR" altLang="fr-FR" dirty="0" smtClean="0"/>
              <a:t>&lt;?</a:t>
            </a:r>
            <a:r>
              <a:rPr lang="fr-FR" altLang="fr-FR" dirty="0" err="1" smtClean="0"/>
              <a:t>php</a:t>
            </a:r>
            <a:r>
              <a:rPr lang="fr-FR" altLang="fr-FR" dirty="0" smtClean="0"/>
              <a:t> … ?&gt; au sein d'un code PHP</a:t>
            </a:r>
          </a:p>
          <a:p>
            <a:pPr lvl="1"/>
            <a:r>
              <a:rPr lang="fr-FR" altLang="fr-FR" dirty="0" smtClean="0"/>
              <a:t>Pour du traitement pur (tests, boucles, accès BDD…)</a:t>
            </a:r>
          </a:p>
          <a:p>
            <a:pPr lvl="1"/>
            <a:r>
              <a:rPr lang="fr-FR" altLang="fr-FR" dirty="0" smtClean="0"/>
              <a:t>Pour insérer des données variables dans le code HTML</a:t>
            </a:r>
          </a:p>
        </p:txBody>
      </p:sp>
    </p:spTree>
    <p:extLst>
      <p:ext uri="{BB962C8B-B14F-4D97-AF65-F5344CB8AC3E}">
        <p14:creationId xmlns:p14="http://schemas.microsoft.com/office/powerpoint/2010/main" val="1458702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forme du langage </a:t>
            </a:r>
            <a:r>
              <a:rPr lang="fr-FR" dirty="0" smtClean="0"/>
              <a:t>PHP (suite)</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6</a:t>
            </a:fld>
            <a:endParaRPr lang="fr-FR" altLang="fr-FR"/>
          </a:p>
        </p:txBody>
      </p:sp>
      <p:sp>
        <p:nvSpPr>
          <p:cNvPr id="7" name="Rectangle 3"/>
          <p:cNvSpPr txBox="1">
            <a:spLocks noChangeArrowheads="1"/>
          </p:cNvSpPr>
          <p:nvPr/>
        </p:nvSpPr>
        <p:spPr bwMode="auto">
          <a:xfrm>
            <a:off x="395536" y="980728"/>
            <a:ext cx="8424936"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lnSpc>
                <a:spcPct val="80000"/>
              </a:lnSpc>
              <a:buFont typeface="Wingdings" panose="05000000000000000000" pitchFamily="2" charset="2"/>
              <a:buChar char="Ø"/>
            </a:pPr>
            <a:r>
              <a:rPr lang="fr-FR" altLang="fr-FR" dirty="0" smtClean="0">
                <a:solidFill>
                  <a:schemeClr val="accent6"/>
                </a:solidFill>
              </a:rPr>
              <a:t>Séparation des instructions </a:t>
            </a:r>
          </a:p>
          <a:p>
            <a:pPr lvl="1">
              <a:lnSpc>
                <a:spcPct val="80000"/>
              </a:lnSpc>
            </a:pPr>
            <a:r>
              <a:rPr lang="fr-FR" altLang="fr-FR" b="1" dirty="0" smtClean="0">
                <a:solidFill>
                  <a:schemeClr val="accent6"/>
                </a:solidFill>
              </a:rPr>
              <a:t>par un point virgule</a:t>
            </a:r>
            <a:r>
              <a:rPr lang="fr-FR" altLang="fr-FR" dirty="0" smtClean="0">
                <a:solidFill>
                  <a:schemeClr val="accent6"/>
                </a:solidFill>
              </a:rPr>
              <a:t> </a:t>
            </a:r>
            <a:r>
              <a:rPr lang="fr-FR" altLang="fr-FR" dirty="0" smtClean="0"/>
              <a:t>à chaque fin d'instruction </a:t>
            </a:r>
          </a:p>
          <a:p>
            <a:pPr lvl="1">
              <a:lnSpc>
                <a:spcPct val="80000"/>
              </a:lnSpc>
            </a:pPr>
            <a:r>
              <a:rPr lang="fr-FR" altLang="fr-FR" dirty="0" smtClean="0"/>
              <a:t>la marque de fin (?&gt;) implique la fin d'instruction PHP</a:t>
            </a:r>
            <a:br>
              <a:rPr lang="fr-FR" altLang="fr-FR" dirty="0" smtClean="0"/>
            </a:br>
            <a:r>
              <a:rPr lang="fr-FR" altLang="fr-FR" dirty="0" smtClean="0"/>
              <a:t>&lt;?</a:t>
            </a:r>
            <a:r>
              <a:rPr lang="fr-FR" altLang="fr-FR" dirty="0" err="1" smtClean="0"/>
              <a:t>php</a:t>
            </a:r>
            <a:r>
              <a:rPr lang="fr-FR" altLang="fr-FR" dirty="0" smtClean="0"/>
              <a:t>    </a:t>
            </a:r>
            <a:br>
              <a:rPr lang="fr-FR" altLang="fr-FR" dirty="0" smtClean="0"/>
            </a:br>
            <a:r>
              <a:rPr lang="fr-FR" altLang="fr-FR" dirty="0" smtClean="0"/>
              <a:t>		</a:t>
            </a:r>
            <a:r>
              <a:rPr lang="fr-FR" altLang="fr-FR" dirty="0" err="1" smtClean="0"/>
              <a:t>echo</a:t>
            </a:r>
            <a:r>
              <a:rPr lang="fr-FR" altLang="fr-FR" dirty="0" smtClean="0"/>
              <a:t> ‘Coucou et </a:t>
            </a:r>
            <a:r>
              <a:rPr lang="fr-FR" altLang="fr-FR" dirty="0" err="1" smtClean="0"/>
              <a:t>recoucou</a:t>
            </a:r>
            <a:r>
              <a:rPr lang="fr-FR" altLang="fr-FR" dirty="0" smtClean="0"/>
              <a:t>.’; </a:t>
            </a:r>
            <a:br>
              <a:rPr lang="fr-FR" altLang="fr-FR" dirty="0" smtClean="0"/>
            </a:br>
            <a:r>
              <a:rPr lang="fr-FR" altLang="fr-FR" dirty="0" smtClean="0"/>
              <a:t>?&gt;</a:t>
            </a:r>
          </a:p>
          <a:p>
            <a:pPr lvl="1">
              <a:lnSpc>
                <a:spcPct val="80000"/>
              </a:lnSpc>
              <a:buFont typeface="Wingdings" pitchFamily="2" charset="2"/>
              <a:buNone/>
            </a:pPr>
            <a:r>
              <a:rPr lang="fr-FR" altLang="fr-FR" dirty="0" smtClean="0"/>
              <a:t>ou</a:t>
            </a:r>
          </a:p>
          <a:p>
            <a:pPr lvl="1">
              <a:lnSpc>
                <a:spcPct val="80000"/>
              </a:lnSpc>
              <a:buFont typeface="Wingdings" pitchFamily="2" charset="2"/>
              <a:buNone/>
            </a:pPr>
            <a:r>
              <a:rPr lang="fr-FR" altLang="fr-FR" dirty="0" smtClean="0"/>
              <a:t>	&lt;?</a:t>
            </a:r>
            <a:r>
              <a:rPr lang="fr-FR" altLang="fr-FR" dirty="0" err="1" smtClean="0"/>
              <a:t>php</a:t>
            </a:r>
            <a:r>
              <a:rPr lang="fr-FR" altLang="fr-FR" dirty="0" smtClean="0"/>
              <a:t> </a:t>
            </a:r>
            <a:r>
              <a:rPr lang="fr-FR" altLang="fr-FR" dirty="0" err="1" smtClean="0"/>
              <a:t>echo</a:t>
            </a:r>
            <a:r>
              <a:rPr lang="fr-FR" altLang="fr-FR" dirty="0" smtClean="0"/>
              <a:t> ‘Coucou et </a:t>
            </a:r>
            <a:r>
              <a:rPr lang="fr-FR" altLang="fr-FR" dirty="0" err="1" smtClean="0"/>
              <a:t>recoucou</a:t>
            </a:r>
            <a:r>
              <a:rPr lang="fr-FR" altLang="fr-FR" dirty="0" smtClean="0"/>
              <a:t>.’ ; ?&gt;</a:t>
            </a:r>
          </a:p>
          <a:p>
            <a:pPr marL="361800" indent="-342900">
              <a:lnSpc>
                <a:spcPct val="80000"/>
              </a:lnSpc>
              <a:buFont typeface="Wingdings" panose="05000000000000000000" pitchFamily="2" charset="2"/>
              <a:buChar char="Ø"/>
            </a:pPr>
            <a:r>
              <a:rPr lang="fr-FR" altLang="fr-FR" dirty="0" smtClean="0"/>
              <a:t>Les </a:t>
            </a:r>
            <a:r>
              <a:rPr lang="fr-FR" altLang="fr-FR" dirty="0" smtClean="0">
                <a:solidFill>
                  <a:schemeClr val="accent6"/>
                </a:solidFill>
              </a:rPr>
              <a:t>commentaires :</a:t>
            </a:r>
          </a:p>
          <a:p>
            <a:pPr lvl="1">
              <a:lnSpc>
                <a:spcPct val="80000"/>
              </a:lnSpc>
            </a:pPr>
            <a:r>
              <a:rPr lang="fr-FR" altLang="fr-FR" dirty="0" smtClean="0"/>
              <a:t>&lt;?</a:t>
            </a:r>
            <a:r>
              <a:rPr lang="fr-FR" altLang="fr-FR" dirty="0" err="1" smtClean="0"/>
              <a:t>php</a:t>
            </a:r>
            <a:r>
              <a:rPr lang="fr-FR" altLang="fr-FR" dirty="0" smtClean="0"/>
              <a:t/>
            </a:r>
            <a:br>
              <a:rPr lang="fr-FR" altLang="fr-FR" dirty="0" smtClean="0"/>
            </a:br>
            <a:r>
              <a:rPr lang="fr-FR" altLang="fr-FR" dirty="0" smtClean="0"/>
              <a:t>    </a:t>
            </a:r>
            <a:r>
              <a:rPr lang="fr-FR" altLang="fr-FR" dirty="0" err="1" smtClean="0"/>
              <a:t>echo</a:t>
            </a:r>
            <a:r>
              <a:rPr lang="fr-FR" altLang="fr-FR" dirty="0" smtClean="0"/>
              <a:t> ‘Coucou’; </a:t>
            </a:r>
            <a:r>
              <a:rPr lang="fr-FR" altLang="fr-FR" dirty="0" smtClean="0">
                <a:solidFill>
                  <a:srgbClr val="45A12A"/>
                </a:solidFill>
              </a:rPr>
              <a:t>// Ceci est un commentaire sur une ligne</a:t>
            </a:r>
            <a:br>
              <a:rPr lang="fr-FR" altLang="fr-FR" dirty="0" smtClean="0">
                <a:solidFill>
                  <a:srgbClr val="45A12A"/>
                </a:solidFill>
              </a:rPr>
            </a:br>
            <a:r>
              <a:rPr lang="fr-FR" altLang="fr-FR" dirty="0" smtClean="0"/>
              <a:t/>
            </a:r>
            <a:br>
              <a:rPr lang="fr-FR" altLang="fr-FR" dirty="0" smtClean="0"/>
            </a:br>
            <a:r>
              <a:rPr lang="fr-FR" altLang="fr-FR" dirty="0" smtClean="0">
                <a:solidFill>
                  <a:srgbClr val="45A12A"/>
                </a:solidFill>
              </a:rPr>
              <a:t>/* Ceci est un commentaire sur plusieurs lignes, </a:t>
            </a:r>
            <a:br>
              <a:rPr lang="fr-FR" altLang="fr-FR" dirty="0" smtClean="0">
                <a:solidFill>
                  <a:srgbClr val="45A12A"/>
                </a:solidFill>
              </a:rPr>
            </a:br>
            <a:r>
              <a:rPr lang="fr-FR" altLang="fr-FR" dirty="0" smtClean="0">
                <a:solidFill>
                  <a:srgbClr val="45A12A"/>
                </a:solidFill>
              </a:rPr>
              <a:t>voilà la deuxième ligne</a:t>
            </a:r>
            <a:br>
              <a:rPr lang="fr-FR" altLang="fr-FR" dirty="0" smtClean="0">
                <a:solidFill>
                  <a:srgbClr val="45A12A"/>
                </a:solidFill>
              </a:rPr>
            </a:br>
            <a:r>
              <a:rPr lang="fr-FR" altLang="fr-FR" dirty="0" smtClean="0">
                <a:solidFill>
                  <a:srgbClr val="45A12A"/>
                </a:solidFill>
              </a:rPr>
              <a:t>puis la troisième ….  */</a:t>
            </a:r>
            <a:br>
              <a:rPr lang="fr-FR" altLang="fr-FR" dirty="0" smtClean="0">
                <a:solidFill>
                  <a:srgbClr val="45A12A"/>
                </a:solidFill>
              </a:rPr>
            </a:br>
            <a:r>
              <a:rPr lang="fr-FR" altLang="fr-FR" dirty="0" smtClean="0"/>
              <a:t>    </a:t>
            </a:r>
            <a:r>
              <a:rPr lang="fr-FR" altLang="fr-FR" dirty="0" err="1" smtClean="0"/>
              <a:t>echo</a:t>
            </a:r>
            <a:r>
              <a:rPr lang="fr-FR" altLang="fr-FR" dirty="0" smtClean="0"/>
              <a:t> ‘Ceci est encore un test’;</a:t>
            </a:r>
            <a:br>
              <a:rPr lang="fr-FR" altLang="fr-FR" dirty="0" smtClean="0"/>
            </a:br>
            <a:r>
              <a:rPr lang="fr-FR" altLang="fr-FR" dirty="0" smtClean="0"/>
              <a:t>?&gt;</a:t>
            </a:r>
          </a:p>
          <a:p>
            <a:pPr marL="361800" indent="-342900">
              <a:lnSpc>
                <a:spcPct val="80000"/>
              </a:lnSpc>
              <a:buFont typeface="Wingdings" panose="05000000000000000000" pitchFamily="2" charset="2"/>
              <a:buChar char="Ø"/>
            </a:pPr>
            <a:r>
              <a:rPr lang="fr-FR" altLang="fr-FR" dirty="0" smtClean="0">
                <a:solidFill>
                  <a:schemeClr val="accent6"/>
                </a:solidFill>
              </a:rPr>
              <a:t>PHP différencie MAJUSCULES et minuscules</a:t>
            </a:r>
          </a:p>
          <a:p>
            <a:pPr marL="361800" indent="-342900">
              <a:lnSpc>
                <a:spcPct val="80000"/>
              </a:lnSpc>
              <a:buFont typeface="Wingdings" panose="05000000000000000000" pitchFamily="2" charset="2"/>
              <a:buChar char="Ø"/>
            </a:pPr>
            <a:r>
              <a:rPr lang="fr-FR" altLang="fr-FR" dirty="0" smtClean="0"/>
              <a:t>Séparateur </a:t>
            </a:r>
            <a:r>
              <a:rPr lang="fr-FR" altLang="fr-FR" dirty="0" smtClean="0">
                <a:solidFill>
                  <a:schemeClr val="accent6"/>
                </a:solidFill>
              </a:rPr>
              <a:t>de bloc : {….}</a:t>
            </a:r>
          </a:p>
        </p:txBody>
      </p:sp>
    </p:spTree>
    <p:extLst>
      <p:ext uri="{BB962C8B-B14F-4D97-AF65-F5344CB8AC3E}">
        <p14:creationId xmlns:p14="http://schemas.microsoft.com/office/powerpoint/2010/main" val="977576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variables en PHP</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7</a:t>
            </a:fld>
            <a:endParaRPr lang="fr-FR" altLang="fr-FR"/>
          </a:p>
        </p:txBody>
      </p:sp>
      <p:sp>
        <p:nvSpPr>
          <p:cNvPr id="7" name="Rectangle 3"/>
          <p:cNvSpPr txBox="1">
            <a:spLocks noChangeArrowheads="1"/>
          </p:cNvSpPr>
          <p:nvPr/>
        </p:nvSpPr>
        <p:spPr bwMode="auto">
          <a:xfrm>
            <a:off x="251520" y="1052736"/>
            <a:ext cx="8640960"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dirty="0" smtClean="0">
                <a:solidFill>
                  <a:schemeClr val="accent6"/>
                </a:solidFill>
              </a:rPr>
              <a:t>Pas de type ni de déclaration </a:t>
            </a:r>
            <a:r>
              <a:rPr lang="fr-FR" altLang="fr-FR" dirty="0" smtClean="0"/>
              <a:t>initiale obligatoire </a:t>
            </a:r>
            <a:r>
              <a:rPr lang="fr-FR" altLang="fr-FR" sz="1600" dirty="0" smtClean="0"/>
              <a:t>(mais PHP5 introduit des prémices de typage dans les classes d'objets)</a:t>
            </a:r>
          </a:p>
          <a:p>
            <a:pPr marL="361800" indent="-342900">
              <a:buFont typeface="Wingdings" panose="05000000000000000000" pitchFamily="2" charset="2"/>
              <a:buChar char="Ø"/>
            </a:pPr>
            <a:r>
              <a:rPr lang="fr-FR" altLang="fr-FR" dirty="0" smtClean="0"/>
              <a:t>PHP supporte les </a:t>
            </a:r>
            <a:r>
              <a:rPr lang="fr-FR" altLang="fr-FR" dirty="0" smtClean="0">
                <a:solidFill>
                  <a:schemeClr val="accent6"/>
                </a:solidFill>
              </a:rPr>
              <a:t>types de données </a:t>
            </a:r>
            <a:r>
              <a:rPr lang="fr-FR" altLang="fr-FR" dirty="0" smtClean="0"/>
              <a:t>suivant :</a:t>
            </a:r>
          </a:p>
          <a:p>
            <a:pPr lvl="1"/>
            <a:r>
              <a:rPr lang="fr-FR" altLang="fr-FR" sz="1600" dirty="0" smtClean="0"/>
              <a:t>nombres entiers et à virgule flottante </a:t>
            </a:r>
          </a:p>
          <a:p>
            <a:pPr lvl="1"/>
            <a:r>
              <a:rPr lang="fr-FR" altLang="fr-FR" sz="1600" dirty="0" smtClean="0"/>
              <a:t>chaînes de caractères </a:t>
            </a:r>
          </a:p>
          <a:p>
            <a:pPr lvl="1"/>
            <a:r>
              <a:rPr lang="fr-FR" altLang="fr-FR" sz="1600" dirty="0" err="1" smtClean="0"/>
              <a:t>booleen</a:t>
            </a:r>
            <a:endParaRPr lang="fr-FR" altLang="fr-FR" sz="1600" dirty="0" smtClean="0"/>
          </a:p>
          <a:p>
            <a:pPr lvl="1"/>
            <a:r>
              <a:rPr lang="fr-FR" altLang="fr-FR" sz="1600" dirty="0"/>
              <a:t>d</a:t>
            </a:r>
            <a:r>
              <a:rPr lang="fr-FR" altLang="fr-FR" sz="1600" dirty="0" smtClean="0"/>
              <a:t>ate (date et heure)</a:t>
            </a:r>
          </a:p>
          <a:p>
            <a:pPr lvl="1"/>
            <a:r>
              <a:rPr lang="fr-FR" altLang="fr-FR" sz="1600" dirty="0" smtClean="0"/>
              <a:t>tableaux  (</a:t>
            </a:r>
            <a:r>
              <a:rPr lang="fr-FR" altLang="fr-FR" sz="1600" dirty="0" err="1" smtClean="0"/>
              <a:t>array</a:t>
            </a:r>
            <a:r>
              <a:rPr lang="fr-FR" altLang="fr-FR" sz="1600" dirty="0" smtClean="0"/>
              <a:t>)</a:t>
            </a:r>
          </a:p>
          <a:p>
            <a:pPr lvl="1"/>
            <a:r>
              <a:rPr lang="fr-FR" altLang="fr-FR" sz="1600" dirty="0" smtClean="0"/>
              <a:t>objet</a:t>
            </a:r>
          </a:p>
          <a:p>
            <a:pPr marL="361800" indent="-342900">
              <a:buFont typeface="Wingdings" panose="05000000000000000000" pitchFamily="2" charset="2"/>
              <a:buChar char="Ø"/>
            </a:pPr>
            <a:r>
              <a:rPr lang="fr-FR" altLang="fr-FR" dirty="0" smtClean="0">
                <a:solidFill>
                  <a:schemeClr val="accent6"/>
                </a:solidFill>
              </a:rPr>
              <a:t>Le type d'une variable est décidé au moment de l'exécution par le PHP</a:t>
            </a:r>
            <a:r>
              <a:rPr lang="fr-FR" altLang="fr-FR" dirty="0" smtClean="0"/>
              <a:t>, en fonction du contexte dans lequel la variable est utilisée </a:t>
            </a:r>
          </a:p>
          <a:p>
            <a:pPr marL="361800" indent="-342900">
              <a:buFont typeface="Wingdings" panose="05000000000000000000" pitchFamily="2" charset="2"/>
              <a:buChar char="Ø"/>
            </a:pPr>
            <a:r>
              <a:rPr lang="fr-FR" altLang="fr-FR" dirty="0" smtClean="0"/>
              <a:t>La manipulation des variables se fait par nom symbolique</a:t>
            </a:r>
          </a:p>
          <a:p>
            <a:pPr marL="361800" indent="-342900">
              <a:buFont typeface="Wingdings" panose="05000000000000000000" pitchFamily="2" charset="2"/>
              <a:buChar char="Ø"/>
            </a:pPr>
            <a:r>
              <a:rPr lang="fr-FR" altLang="fr-FR" dirty="0" smtClean="0">
                <a:solidFill>
                  <a:schemeClr val="accent6"/>
                </a:solidFill>
              </a:rPr>
              <a:t>Le nom d'une variable commence toujours par $</a:t>
            </a:r>
          </a:p>
          <a:p>
            <a:pPr lvl="1"/>
            <a:r>
              <a:rPr lang="fr-FR" altLang="fr-FR" sz="1600" dirty="0" smtClean="0"/>
              <a:t>$chaine = "Coucou"; 	// variable chaîne</a:t>
            </a:r>
          </a:p>
          <a:p>
            <a:pPr lvl="1"/>
            <a:r>
              <a:rPr lang="fr-FR" altLang="fr-FR" sz="1600" dirty="0" smtClean="0"/>
              <a:t>$compteur = 1;	// variable nombre entier</a:t>
            </a:r>
          </a:p>
          <a:p>
            <a:endParaRPr lang="fr-FR" altLang="fr-FR" dirty="0" smtClean="0"/>
          </a:p>
        </p:txBody>
      </p:sp>
    </p:spTree>
    <p:extLst>
      <p:ext uri="{BB962C8B-B14F-4D97-AF65-F5344CB8AC3E}">
        <p14:creationId xmlns:p14="http://schemas.microsoft.com/office/powerpoint/2010/main" val="4008612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nombres en PHP</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8</a:t>
            </a:fld>
            <a:endParaRPr lang="fr-FR" altLang="fr-FR"/>
          </a:p>
        </p:txBody>
      </p:sp>
      <p:sp>
        <p:nvSpPr>
          <p:cNvPr id="7" name="Rectangle 3"/>
          <p:cNvSpPr txBox="1">
            <a:spLocks noChangeArrowheads="1"/>
          </p:cNvSpPr>
          <p:nvPr/>
        </p:nvSpPr>
        <p:spPr bwMode="auto">
          <a:xfrm>
            <a:off x="533400" y="1211263"/>
            <a:ext cx="8086725"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spcBef>
                <a:spcPts val="500"/>
              </a:spcBef>
              <a:spcAft>
                <a:spcPts val="500"/>
              </a:spcAft>
              <a:buFont typeface="Wingdings" panose="05000000000000000000" pitchFamily="2" charset="2"/>
              <a:buChar char="Ø"/>
            </a:pPr>
            <a:r>
              <a:rPr lang="fr-FR" altLang="fr-FR" dirty="0" smtClean="0"/>
              <a:t>Entiers : nombre sans virgule</a:t>
            </a:r>
          </a:p>
          <a:p>
            <a:pPr marL="361800" indent="-342900">
              <a:spcBef>
                <a:spcPts val="500"/>
              </a:spcBef>
              <a:spcAft>
                <a:spcPts val="500"/>
              </a:spcAft>
              <a:buFont typeface="Wingdings" panose="05000000000000000000" pitchFamily="2" charset="2"/>
              <a:buChar char="Ø"/>
            </a:pPr>
            <a:r>
              <a:rPr lang="fr-FR" altLang="fr-FR" dirty="0" smtClean="0"/>
              <a:t>Réels : nombres à virgule (en réalité un point)</a:t>
            </a:r>
          </a:p>
          <a:p>
            <a:pPr marL="361800" indent="-342900">
              <a:spcBef>
                <a:spcPts val="500"/>
              </a:spcBef>
              <a:spcAft>
                <a:spcPts val="500"/>
              </a:spcAft>
              <a:buFont typeface="Wingdings" panose="05000000000000000000" pitchFamily="2" charset="2"/>
              <a:buChar char="Ø"/>
            </a:pPr>
            <a:r>
              <a:rPr lang="fr-FR" altLang="fr-FR" dirty="0" smtClean="0"/>
              <a:t>Exemples : </a:t>
            </a:r>
          </a:p>
          <a:p>
            <a:pPr marL="914400" lvl="2" indent="0">
              <a:spcBef>
                <a:spcPts val="500"/>
              </a:spcBef>
              <a:spcAft>
                <a:spcPts val="500"/>
              </a:spcAft>
              <a:buNone/>
            </a:pPr>
            <a:r>
              <a:rPr lang="fr-FR" altLang="fr-FR" dirty="0" smtClean="0"/>
              <a:t>$Variable1 = 0;	//type entier	</a:t>
            </a:r>
          </a:p>
          <a:p>
            <a:pPr marL="914400" lvl="2" indent="0">
              <a:spcBef>
                <a:spcPts val="500"/>
              </a:spcBef>
              <a:spcAft>
                <a:spcPts val="500"/>
              </a:spcAft>
              <a:buNone/>
            </a:pPr>
            <a:r>
              <a:rPr lang="fr-FR" altLang="fr-FR" dirty="0" smtClean="0"/>
              <a:t>$Variable2 = 12;	//type entier	</a:t>
            </a:r>
          </a:p>
          <a:p>
            <a:pPr marL="914400" lvl="2" indent="0">
              <a:spcBef>
                <a:spcPts val="500"/>
              </a:spcBef>
              <a:spcAft>
                <a:spcPts val="500"/>
              </a:spcAft>
              <a:buNone/>
            </a:pPr>
            <a:r>
              <a:rPr lang="fr-FR" altLang="fr-FR" dirty="0" smtClean="0"/>
              <a:t>$Variable3 = 0.0;	//type réel	</a:t>
            </a:r>
          </a:p>
          <a:p>
            <a:pPr marL="914400" lvl="2" indent="0">
              <a:spcBef>
                <a:spcPts val="500"/>
              </a:spcBef>
              <a:spcAft>
                <a:spcPts val="500"/>
              </a:spcAft>
              <a:buNone/>
            </a:pPr>
            <a:r>
              <a:rPr lang="fr-FR" altLang="fr-FR" dirty="0" smtClean="0"/>
              <a:t>$Variable4 = 12.0;	//type réel	</a:t>
            </a:r>
          </a:p>
          <a:p>
            <a:pPr>
              <a:spcBef>
                <a:spcPts val="500"/>
              </a:spcBef>
              <a:spcAft>
                <a:spcPts val="500"/>
              </a:spcAft>
            </a:pPr>
            <a:endParaRPr lang="fr-FR" altLang="fr-FR" dirty="0" smtClean="0"/>
          </a:p>
          <a:p>
            <a:endParaRPr lang="fr-FR" altLang="fr-FR" dirty="0" smtClean="0"/>
          </a:p>
        </p:txBody>
      </p:sp>
    </p:spTree>
    <p:extLst>
      <p:ext uri="{BB962C8B-B14F-4D97-AF65-F5344CB8AC3E}">
        <p14:creationId xmlns:p14="http://schemas.microsoft.com/office/powerpoint/2010/main" val="4085440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chaînes de caractères  en PHP</a:t>
            </a:r>
            <a:endParaRPr lang="fr-FR" dirty="0"/>
          </a:p>
        </p:txBody>
      </p:sp>
      <p:sp>
        <p:nvSpPr>
          <p:cNvPr id="4" name="Espace réservé de la date 3"/>
          <p:cNvSpPr>
            <a:spLocks noGrp="1"/>
          </p:cNvSpPr>
          <p:nvPr>
            <p:ph type="dt" sz="half" idx="10"/>
          </p:nvPr>
        </p:nvSpPr>
        <p:spPr/>
        <p:txBody>
          <a:bodyPr/>
          <a:lstStyle/>
          <a:p>
            <a:pPr>
              <a:defRPr/>
            </a:pPr>
            <a:fld id="{394423AD-BB1C-4871-ABCA-87B8956D415F}" type="datetime1">
              <a:rPr lang="fr-FR" altLang="fr-FR" smtClean="0"/>
              <a:pPr>
                <a:defRPr/>
              </a:pPr>
              <a:t>23/12/2020</a:t>
            </a:fld>
            <a:endParaRPr lang="fr-FR" altLang="fr-FR"/>
          </a:p>
        </p:txBody>
      </p:sp>
      <p:sp>
        <p:nvSpPr>
          <p:cNvPr id="6" name="Espace réservé du numéro de diapositive 5"/>
          <p:cNvSpPr>
            <a:spLocks noGrp="1"/>
          </p:cNvSpPr>
          <p:nvPr>
            <p:ph type="sldNum" sz="quarter" idx="12"/>
          </p:nvPr>
        </p:nvSpPr>
        <p:spPr/>
        <p:txBody>
          <a:bodyPr/>
          <a:lstStyle/>
          <a:p>
            <a:pPr>
              <a:defRPr/>
            </a:pPr>
            <a:fld id="{2F061F77-57CC-4C90-9442-AC889BCB63C2}" type="slidenum">
              <a:rPr lang="fr-FR" altLang="fr-FR" smtClean="0"/>
              <a:pPr>
                <a:defRPr/>
              </a:pPr>
              <a:t>9</a:t>
            </a:fld>
            <a:endParaRPr lang="fr-FR" altLang="fr-FR"/>
          </a:p>
        </p:txBody>
      </p:sp>
      <p:sp>
        <p:nvSpPr>
          <p:cNvPr id="8" name="Rectangle 3"/>
          <p:cNvSpPr txBox="1">
            <a:spLocks noChangeArrowheads="1"/>
          </p:cNvSpPr>
          <p:nvPr/>
        </p:nvSpPr>
        <p:spPr bwMode="auto">
          <a:xfrm>
            <a:off x="179512" y="980729"/>
            <a:ext cx="8812088" cy="53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24000" algn="l" rtl="0" eaLnBrk="0" fontAlgn="base" hangingPunct="0">
              <a:lnSpc>
                <a:spcPts val="2700"/>
              </a:lnSpc>
              <a:spcBef>
                <a:spcPts val="600"/>
              </a:spcBef>
              <a:spcAft>
                <a:spcPct val="0"/>
              </a:spcAft>
              <a:buFontTx/>
              <a:buNone/>
              <a:defRPr sz="2000" b="1" kern="1200" cap="none" baseline="0">
                <a:solidFill>
                  <a:srgbClr val="692170"/>
                </a:solidFill>
                <a:latin typeface="Tahoma" pitchFamily="34" charset="0"/>
                <a:ea typeface="ＭＳ Ｐゴシック" pitchFamily="-111" charset="-128"/>
                <a:cs typeface="Tahoma" pitchFamily="34" charset="0"/>
              </a:defRPr>
            </a:lvl1pPr>
            <a:lvl2pPr marL="742950" indent="-285750" algn="l" rtl="0" eaLnBrk="0" fontAlgn="base" hangingPunct="0">
              <a:spcBef>
                <a:spcPct val="20000"/>
              </a:spcBef>
              <a:spcAft>
                <a:spcPct val="0"/>
              </a:spcAft>
              <a:buClr>
                <a:srgbClr val="692170"/>
              </a:buClr>
              <a:buFont typeface="Tahoma" pitchFamily="34" charset="0"/>
              <a:buChar char="•"/>
              <a:defRPr sz="2000" kern="1200">
                <a:solidFill>
                  <a:schemeClr val="tx1"/>
                </a:solidFill>
                <a:latin typeface="Tahoma" pitchFamily="34" charset="0"/>
                <a:ea typeface="ＭＳ Ｐゴシック" pitchFamily="-111" charset="-128"/>
                <a:cs typeface="Tahoma" pitchFamily="34" charset="0"/>
              </a:defRPr>
            </a:lvl2pPr>
            <a:lvl3pPr marL="1143000" indent="-228600" algn="l" rtl="0" eaLnBrk="0" fontAlgn="base" hangingPunct="0">
              <a:spcBef>
                <a:spcPct val="20000"/>
              </a:spcBef>
              <a:spcAft>
                <a:spcPct val="0"/>
              </a:spcAft>
              <a:buClr>
                <a:srgbClr val="692170"/>
              </a:buClr>
              <a:buSzPct val="70000"/>
              <a:buFont typeface="Wingdings 3" pitchFamily="18" charset="2"/>
              <a:buChar char=""/>
              <a:defRPr sz="1600" kern="1200">
                <a:solidFill>
                  <a:schemeClr val="tx1"/>
                </a:solidFill>
                <a:latin typeface="Tahoma" pitchFamily="34" charset="0"/>
                <a:ea typeface="ＭＳ Ｐゴシック" pitchFamily="-111" charset="-128"/>
                <a:cs typeface="Tahoma" pitchFamily="34" charset="0"/>
              </a:defRPr>
            </a:lvl3pPr>
            <a:lvl4pPr marL="1600200" indent="-228600" algn="l" rtl="0" eaLnBrk="0" fontAlgn="base" hangingPunct="0">
              <a:spcBef>
                <a:spcPct val="20000"/>
              </a:spcBef>
              <a:spcAft>
                <a:spcPct val="0"/>
              </a:spcAft>
              <a:buClr>
                <a:srgbClr val="692170"/>
              </a:buClr>
              <a:buSzPct val="45000"/>
              <a:buFont typeface="Wingdings 3" pitchFamily="18" charset="2"/>
              <a:buChar char=""/>
              <a:defRPr sz="1200" kern="1200">
                <a:solidFill>
                  <a:schemeClr val="tx1"/>
                </a:solidFill>
                <a:latin typeface="Tahoma" pitchFamily="34" charset="0"/>
                <a:ea typeface="ＭＳ Ｐゴシック" pitchFamily="-111" charset="-128"/>
                <a:cs typeface="Tahoma" pitchFamily="34" charset="0"/>
              </a:defRPr>
            </a:lvl4pPr>
            <a:lvl5pPr marL="2057400" indent="-228600" algn="l" rtl="0" eaLnBrk="0" fontAlgn="base" hangingPunct="0">
              <a:spcBef>
                <a:spcPct val="20000"/>
              </a:spcBef>
              <a:spcAft>
                <a:spcPct val="0"/>
              </a:spcAft>
              <a:buClr>
                <a:srgbClr val="692170"/>
              </a:buClr>
              <a:buSzPct val="45000"/>
              <a:buFont typeface="Wingdings 3" pitchFamily="18" charset="2"/>
              <a:buChar char=""/>
              <a:defRPr sz="1100" kern="1200">
                <a:solidFill>
                  <a:schemeClr val="tx1"/>
                </a:solidFill>
                <a:latin typeface="Tahoma" pitchFamily="34" charset="0"/>
                <a:ea typeface="ＭＳ Ｐゴシック" pitchFamily="-111" charset="-128"/>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1800" indent="-342900">
              <a:buFont typeface="Wingdings" panose="05000000000000000000" pitchFamily="2" charset="2"/>
              <a:buChar char="Ø"/>
            </a:pPr>
            <a:r>
              <a:rPr lang="fr-FR" altLang="fr-FR" dirty="0" smtClean="0"/>
              <a:t>Sont délimitées par des </a:t>
            </a:r>
            <a:r>
              <a:rPr lang="fr-FR" altLang="fr-FR" dirty="0" smtClean="0">
                <a:solidFill>
                  <a:schemeClr val="accent6"/>
                </a:solidFill>
              </a:rPr>
              <a:t>simple-</a:t>
            </a:r>
            <a:r>
              <a:rPr lang="fr-FR" altLang="fr-FR" dirty="0" err="1" smtClean="0">
                <a:solidFill>
                  <a:schemeClr val="accent6"/>
                </a:solidFill>
              </a:rPr>
              <a:t>quotes</a:t>
            </a:r>
            <a:r>
              <a:rPr lang="fr-FR" altLang="fr-FR" dirty="0" smtClean="0"/>
              <a:t> ou </a:t>
            </a:r>
            <a:r>
              <a:rPr lang="fr-FR" altLang="fr-FR" dirty="0" smtClean="0">
                <a:solidFill>
                  <a:schemeClr val="accent6"/>
                </a:solidFill>
              </a:rPr>
              <a:t>guillemets</a:t>
            </a:r>
          </a:p>
          <a:p>
            <a:pPr lvl="1"/>
            <a:r>
              <a:rPr lang="fr-FR" altLang="fr-FR" b="1" dirty="0" smtClean="0">
                <a:solidFill>
                  <a:schemeClr val="accent6"/>
                </a:solidFill>
              </a:rPr>
              <a:t>‘</a:t>
            </a:r>
            <a:r>
              <a:rPr lang="fr-FR" altLang="fr-FR" dirty="0" smtClean="0">
                <a:solidFill>
                  <a:schemeClr val="accent6"/>
                </a:solidFill>
              </a:rPr>
              <a:t>Coucou</a:t>
            </a:r>
            <a:r>
              <a:rPr lang="fr-FR" altLang="fr-FR" b="1" dirty="0" smtClean="0">
                <a:solidFill>
                  <a:schemeClr val="accent6"/>
                </a:solidFill>
              </a:rPr>
              <a:t>’</a:t>
            </a:r>
            <a:r>
              <a:rPr lang="fr-FR" altLang="fr-FR" dirty="0" smtClean="0">
                <a:solidFill>
                  <a:schemeClr val="accent6"/>
                </a:solidFill>
              </a:rPr>
              <a:t> </a:t>
            </a:r>
            <a:r>
              <a:rPr lang="fr-FR" altLang="fr-FR" dirty="0" smtClean="0">
                <a:sym typeface="Wingdings" pitchFamily="2" charset="2"/>
              </a:rPr>
              <a:t> PHP reproduit tel quel (notion de </a:t>
            </a:r>
            <a:r>
              <a:rPr lang="fr-FR" altLang="fr-FR" i="1" dirty="0" smtClean="0">
                <a:sym typeface="Wingdings" pitchFamily="2" charset="2"/>
              </a:rPr>
              <a:t>constante</a:t>
            </a:r>
            <a:r>
              <a:rPr lang="fr-FR" altLang="fr-FR" dirty="0" smtClean="0">
                <a:sym typeface="Wingdings" pitchFamily="2" charset="2"/>
              </a:rPr>
              <a:t>)</a:t>
            </a:r>
          </a:p>
          <a:p>
            <a:pPr lvl="1"/>
            <a:r>
              <a:rPr lang="fr-FR" altLang="fr-FR" b="1" dirty="0" smtClean="0">
                <a:solidFill>
                  <a:schemeClr val="accent6"/>
                </a:solidFill>
                <a:sym typeface="Wingdings" pitchFamily="2" charset="2"/>
              </a:rPr>
              <a:t>"</a:t>
            </a:r>
            <a:r>
              <a:rPr lang="fr-FR" altLang="fr-FR" dirty="0" smtClean="0">
                <a:solidFill>
                  <a:schemeClr val="accent6"/>
                </a:solidFill>
                <a:sym typeface="Wingdings" pitchFamily="2" charset="2"/>
              </a:rPr>
              <a:t>Coucou numéro : $nombre</a:t>
            </a:r>
            <a:r>
              <a:rPr lang="fr-FR" altLang="fr-FR" b="1" dirty="0" smtClean="0">
                <a:solidFill>
                  <a:schemeClr val="accent6"/>
                </a:solidFill>
                <a:sym typeface="Wingdings" pitchFamily="2" charset="2"/>
              </a:rPr>
              <a:t>" </a:t>
            </a:r>
            <a:r>
              <a:rPr lang="fr-FR" altLang="fr-FR" dirty="0" smtClean="0">
                <a:sym typeface="Wingdings" pitchFamily="2" charset="2"/>
              </a:rPr>
              <a:t>   PHP </a:t>
            </a:r>
            <a:r>
              <a:rPr lang="fr-FR" altLang="fr-FR" b="1" dirty="0" smtClean="0">
                <a:solidFill>
                  <a:schemeClr val="accent6"/>
                </a:solidFill>
                <a:sym typeface="Wingdings" pitchFamily="2" charset="2"/>
              </a:rPr>
              <a:t>évalue la chaîne </a:t>
            </a:r>
            <a:r>
              <a:rPr lang="fr-FR" altLang="fr-FR" dirty="0" smtClean="0">
                <a:sym typeface="Wingdings" pitchFamily="2" charset="2"/>
              </a:rPr>
              <a:t>puis retourne le résultat (ici, la concaténation est donc implicite)</a:t>
            </a:r>
            <a:endParaRPr lang="fr-FR" altLang="fr-FR" dirty="0" smtClean="0"/>
          </a:p>
          <a:p>
            <a:pPr marL="361800" indent="-342900">
              <a:buFont typeface="Wingdings" panose="05000000000000000000" pitchFamily="2" charset="2"/>
              <a:buChar char="Ø"/>
            </a:pPr>
            <a:r>
              <a:rPr lang="fr-FR" altLang="fr-FR" dirty="0" smtClean="0"/>
              <a:t>Le caractère </a:t>
            </a:r>
            <a:r>
              <a:rPr lang="fr-FR" altLang="fr-FR" dirty="0" err="1" smtClean="0"/>
              <a:t>backslash</a:t>
            </a:r>
            <a:r>
              <a:rPr lang="fr-FR" altLang="fr-FR" dirty="0" smtClean="0"/>
              <a:t> (\) est utilisé pour "protéger" un caractère spécial (comme en Java, JavaScript, C#) :	</a:t>
            </a:r>
          </a:p>
          <a:p>
            <a:pPr lvl="1"/>
            <a:r>
              <a:rPr lang="fr-FR" altLang="fr-FR" sz="1600" dirty="0" smtClean="0"/>
              <a:t>\n	nouvelle ligne	</a:t>
            </a:r>
          </a:p>
          <a:p>
            <a:pPr lvl="1"/>
            <a:r>
              <a:rPr lang="fr-FR" altLang="fr-FR" sz="1600" dirty="0" smtClean="0"/>
              <a:t>\t 	tabulation horizontale	</a:t>
            </a:r>
          </a:p>
          <a:p>
            <a:pPr lvl="1"/>
            <a:r>
              <a:rPr lang="fr-FR" altLang="fr-FR" sz="1600" dirty="0" smtClean="0"/>
              <a:t>\\	  	</a:t>
            </a:r>
            <a:r>
              <a:rPr lang="fr-FR" altLang="fr-FR" sz="1600" dirty="0" err="1" smtClean="0"/>
              <a:t>backslash</a:t>
            </a:r>
            <a:r>
              <a:rPr lang="fr-FR" altLang="fr-FR" sz="1600" dirty="0" smtClean="0"/>
              <a:t>	</a:t>
            </a:r>
          </a:p>
          <a:p>
            <a:pPr lvl="1"/>
            <a:r>
              <a:rPr lang="fr-FR" altLang="fr-FR" sz="1600" dirty="0" smtClean="0"/>
              <a:t>\$	caractère $	</a:t>
            </a:r>
          </a:p>
          <a:p>
            <a:pPr lvl="1"/>
            <a:r>
              <a:rPr lang="fr-FR" altLang="fr-FR" sz="1600" dirty="0" smtClean="0"/>
              <a:t>\" </a:t>
            </a:r>
            <a:r>
              <a:rPr lang="fr-FR" altLang="fr-FR" sz="1600" dirty="0"/>
              <a:t> </a:t>
            </a:r>
            <a:r>
              <a:rPr lang="fr-FR" altLang="fr-FR" sz="1600" dirty="0" smtClean="0"/>
              <a:t>	double-</a:t>
            </a:r>
            <a:r>
              <a:rPr lang="fr-FR" altLang="fr-FR" sz="1600" dirty="0" err="1" smtClean="0"/>
              <a:t>quote</a:t>
            </a:r>
            <a:r>
              <a:rPr lang="fr-FR" altLang="fr-FR" sz="1600" dirty="0" smtClean="0"/>
              <a:t> (guillemet)</a:t>
            </a:r>
          </a:p>
          <a:p>
            <a:pPr lvl="1"/>
            <a:r>
              <a:rPr lang="fr-FR" altLang="fr-FR" sz="1600" dirty="0" smtClean="0"/>
              <a:t>\’	 	simple-</a:t>
            </a:r>
            <a:r>
              <a:rPr lang="fr-FR" altLang="fr-FR" sz="1600" dirty="0" err="1" smtClean="0"/>
              <a:t>quote</a:t>
            </a:r>
            <a:r>
              <a:rPr lang="fr-FR" altLang="fr-FR" sz="1600" dirty="0" smtClean="0"/>
              <a:t> (apostrophe)</a:t>
            </a:r>
          </a:p>
          <a:p>
            <a:pPr marL="361800" indent="-342900">
              <a:buFont typeface="Wingdings" panose="05000000000000000000" pitchFamily="2" charset="2"/>
              <a:buChar char="Ø"/>
            </a:pPr>
            <a:r>
              <a:rPr lang="fr-FR" altLang="fr-FR" dirty="0" smtClean="0"/>
              <a:t>Il existe un grand nombre de </a:t>
            </a:r>
            <a:r>
              <a:rPr lang="fr-FR" altLang="fr-FR" i="1" dirty="0" smtClean="0">
                <a:solidFill>
                  <a:schemeClr val="accent6"/>
                </a:solidFill>
              </a:rPr>
              <a:t>fonctions du langage </a:t>
            </a:r>
            <a:r>
              <a:rPr lang="fr-FR" altLang="fr-FR" dirty="0" smtClean="0"/>
              <a:t>s'appliquant aux chaînes de caractères</a:t>
            </a:r>
          </a:p>
          <a:p>
            <a:pPr lvl="1"/>
            <a:r>
              <a:rPr lang="fr-FR" altLang="fr-FR" dirty="0" smtClean="0"/>
              <a:t>	</a:t>
            </a:r>
            <a:r>
              <a:rPr lang="fr-FR" altLang="fr-FR" sz="1600" dirty="0" err="1" smtClean="0"/>
              <a:t>strlen</a:t>
            </a:r>
            <a:r>
              <a:rPr lang="fr-FR" altLang="fr-FR" sz="1600" dirty="0" smtClean="0"/>
              <a:t>(), </a:t>
            </a:r>
            <a:r>
              <a:rPr lang="fr-FR" altLang="fr-FR" sz="1600" dirty="0" err="1" smtClean="0"/>
              <a:t>trim</a:t>
            </a:r>
            <a:r>
              <a:rPr lang="fr-FR" altLang="fr-FR" sz="1600" dirty="0" smtClean="0"/>
              <a:t>(), </a:t>
            </a:r>
            <a:r>
              <a:rPr lang="fr-FR" altLang="fr-FR" sz="1600" dirty="0" err="1" smtClean="0"/>
              <a:t>substr</a:t>
            </a:r>
            <a:r>
              <a:rPr lang="fr-FR" altLang="fr-FR" sz="1600" dirty="0" smtClean="0"/>
              <a:t>()…</a:t>
            </a:r>
          </a:p>
          <a:p>
            <a:pPr lvl="1"/>
            <a:endParaRPr lang="fr-FR" altLang="fr-FR" dirty="0" smtClean="0"/>
          </a:p>
        </p:txBody>
      </p:sp>
    </p:spTree>
    <p:extLst>
      <p:ext uri="{BB962C8B-B14F-4D97-AF65-F5344CB8AC3E}">
        <p14:creationId xmlns:p14="http://schemas.microsoft.com/office/powerpoint/2010/main" val="3137370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Personnalisée 5">
      <a:dk1>
        <a:sysClr val="windowText" lastClr="000000"/>
      </a:dk1>
      <a:lt1>
        <a:sysClr val="window" lastClr="FFFFFF"/>
      </a:lt1>
      <a:dk2>
        <a:srgbClr val="575256"/>
      </a:dk2>
      <a:lt2>
        <a:srgbClr val="D8C9BD"/>
      </a:lt2>
      <a:accent1>
        <a:srgbClr val="61BF1A"/>
      </a:accent1>
      <a:accent2>
        <a:srgbClr val="692170"/>
      </a:accent2>
      <a:accent3>
        <a:srgbClr val="768EAA"/>
      </a:accent3>
      <a:accent4>
        <a:srgbClr val="1FA22E"/>
      </a:accent4>
      <a:accent5>
        <a:srgbClr val="BB90BD"/>
      </a:accent5>
      <a:accent6>
        <a:srgbClr val="BA491A"/>
      </a:accent6>
      <a:hlink>
        <a:srgbClr val="F08A00"/>
      </a:hlink>
      <a:folHlink>
        <a:srgbClr val="FFDE1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Infos_x0020_de_x0020_publication xmlns="668a61b8-fb9f-462f-b303-c258b07ed3af">27/04/2016 18:14 Ok</Infos_x0020_de_x0020_publication>
    <Language xmlns="http://schemas.microsoft.com/sharepoint/v3">Français (France)</Language>
    <ModePlay xmlns="668a61b8-fb9f-462f-b303-c258b07ed3af" xsi:nil="true"/>
    <a748770f74294d258b496d167148dbe2 xmlns="668a61b8-fb9f-462f-b303-c258b07ed3af">
      <Terms xmlns="http://schemas.microsoft.com/office/infopath/2007/PartnerControls">
        <TermInfo xmlns="http://schemas.microsoft.com/office/infopath/2007/PartnerControls">
          <TermName xmlns="http://schemas.microsoft.com/office/infopath/2007/PartnerControls">SEA-021471-01 : Développer les composants serveurs web - JO2013.2</TermName>
          <TermId xmlns="http://schemas.microsoft.com/office/infopath/2007/PartnerControls">9d72813b-3e91-4fa9-a297-b04b7d715890</TermId>
        </TermInfo>
      </Terms>
    </a748770f74294d258b496d167148dbe2>
    <Contributeur xmlns="668a61b8-fb9f-462f-b303-c258b07ed3af">Contribution collective AFPA</Contributeur>
    <Publication xmlns="668a61b8-fb9f-462f-b303-c258b07ed3af">false</Publication>
    <TaxCatchAll xmlns="668a61b8-fb9f-462f-b303-c258b07ed3af">
      <Value>6419</Value>
    </TaxCatchAll>
  </documentManagement>
</p:properties>
</file>

<file path=customXml/item2.xml><?xml version="1.0" encoding="utf-8"?>
<?mso-contentType ?>
<SharedContentType xmlns="Microsoft.SharePoint.Taxonomy.ContentTypeSync" SourceId="b63d366e-7468-4419-9614-c6ed98e60c10" ContentTypeId="0x01010063CC4759A810D64AB831E8AE1042BD3D" PreviousValue="false"/>
</file>

<file path=customXml/item3.xml><?xml version="1.0" encoding="utf-8"?>
<ct:contentTypeSchema xmlns:ct="http://schemas.microsoft.com/office/2006/metadata/contentType" xmlns:ma="http://schemas.microsoft.com/office/2006/metadata/properties/metaAttributes" ct:_="" ma:_="" ma:contentTypeName="Ressource simple" ma:contentTypeID="0x01010063CC4759A810D64AB831E8AE1042BD3D00D51B95DBFCFEC24F887D1A1D9B1B5AD3" ma:contentTypeVersion="29" ma:contentTypeDescription="" ma:contentTypeScope="" ma:versionID="b19077fa5b2582d3b5f5cab148434adb">
  <xsd:schema xmlns:xsd="http://www.w3.org/2001/XMLSchema" xmlns:xs="http://www.w3.org/2001/XMLSchema" xmlns:p="http://schemas.microsoft.com/office/2006/metadata/properties" xmlns:ns1="http://schemas.microsoft.com/sharepoint/v3" xmlns:ns2="668a61b8-fb9f-462f-b303-c258b07ed3af" targetNamespace="http://schemas.microsoft.com/office/2006/metadata/properties" ma:root="true" ma:fieldsID="30eb4df253f16c56d50fa56214f5a376" ns1:_="" ns2:_="">
    <xsd:import namespace="http://schemas.microsoft.com/sharepoint/v3"/>
    <xsd:import namespace="668a61b8-fb9f-462f-b303-c258b07ed3af"/>
    <xsd:element name="properties">
      <xsd:complexType>
        <xsd:sequence>
          <xsd:element name="documentManagement">
            <xsd:complexType>
              <xsd:all>
                <xsd:element ref="ns2:Contributeur" minOccurs="0"/>
                <xsd:element ref="ns1:Language" minOccurs="0"/>
                <xsd:element ref="ns2:Infos_x0020_de_x0020_publication" minOccurs="0"/>
                <xsd:element ref="ns2:ModePlay" minOccurs="0"/>
                <xsd:element ref="ns2:Publication" minOccurs="0"/>
                <xsd:element ref="ns2:a748770f74294d258b496d167148dbe2"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4" nillable="true" ma:displayName="Langue" ma:default="Français (France)" ma:format="Dropdown" ma:internalName="Language">
      <xsd:simpleType>
        <xsd:union memberTypes="dms:Text">
          <xsd:simpleType>
            <xsd:restriction base="dms:Choice">
              <xsd:enumeration value="Arabe (Arabie saoudite)"/>
              <xsd:enumeration value="Bulgare (Bulgarie)"/>
              <xsd:enumeration value="Chinois (R.A.S. de Hong Kong)"/>
              <xsd:enumeration value="Chinois (République populaire de Chine)"/>
              <xsd:enumeration value="Chinois (Taïwan)"/>
              <xsd:enumeration value="Croate (Croatie)"/>
              <xsd:enumeration value="Tchèque (République tchèque)"/>
              <xsd:enumeration value="Danois (Danemark)"/>
              <xsd:enumeration value="Néerlandais (Pays-Bas)"/>
              <xsd:enumeration value="Anglais"/>
              <xsd:enumeration value="Estonien (Estonie)"/>
              <xsd:enumeration value="Finnois (Finlande)"/>
              <xsd:enumeration value="Français (France)"/>
              <xsd:enumeration value="Allemand (Allemagne)"/>
              <xsd:enumeration value="Grec (Grèce)"/>
              <xsd:enumeration value="Hébreu (Israël)"/>
              <xsd:enumeration value="Hindi (Inde)"/>
              <xsd:enumeration value="Hongrois (Hongrie)"/>
              <xsd:enumeration value="Indonésien (Indonésie)"/>
              <xsd:enumeration value="Italien (Italie)"/>
              <xsd:enumeration value="Japonais (Japon)"/>
              <xsd:enumeration value="Coréen (Corée)"/>
              <xsd:enumeration value="Letton (Lettonie)"/>
              <xsd:enumeration value="Lituanien (Lituanie)"/>
              <xsd:enumeration value="Malais (Malaisie)"/>
              <xsd:enumeration value="Norvégien (Bokmal) (Norvège)"/>
              <xsd:enumeration value="Polonais (Pologne)"/>
              <xsd:enumeration value="Portugais (Brésil)"/>
              <xsd:enumeration value="Portugais (Portugal)"/>
              <xsd:enumeration value="Roumain (Roumanie)"/>
              <xsd:enumeration value="Russe (Russie)"/>
              <xsd:enumeration value="Serbe (Latin, Serbie)"/>
              <xsd:enumeration value="Slovaque (Slovaquie)"/>
              <xsd:enumeration value="Slovène (Slovénie)"/>
              <xsd:enumeration value="Espagnol (Espagne)"/>
              <xsd:enumeration value="Suédois (Suède)"/>
              <xsd:enumeration value="Thaï (Thaïlande)"/>
              <xsd:enumeration value="Turc (Turquie)"/>
              <xsd:enumeration value="Ukrainien (Ukraine)"/>
              <xsd:enumeration value="Ourdou (République islamique du Pakistan)"/>
              <xsd:enumeration value="Vietnamien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668a61b8-fb9f-462f-b303-c258b07ed3af" elementFormDefault="qualified">
    <xsd:import namespace="http://schemas.microsoft.com/office/2006/documentManagement/types"/>
    <xsd:import namespace="http://schemas.microsoft.com/office/infopath/2007/PartnerControls"/>
    <xsd:element name="Contributeur" ma:index="2" nillable="true" ma:displayName="Contributeur" ma:default="Contribution collective AFPA" ma:internalName="Contributeur">
      <xsd:simpleType>
        <xsd:restriction base="dms:Text">
          <xsd:maxLength value="255"/>
        </xsd:restriction>
      </xsd:simpleType>
    </xsd:element>
    <xsd:element name="Infos_x0020_de_x0020_publication" ma:index="5" nillable="true" ma:displayName="Infos de publication" ma:internalName="Infos_x0020_de_x0020_publication">
      <xsd:simpleType>
        <xsd:restriction base="dms:Text">
          <xsd:maxLength value="255"/>
        </xsd:restriction>
      </xsd:simpleType>
    </xsd:element>
    <xsd:element name="ModePlay" ma:index="6" nillable="true" ma:displayName="ModePLAY" ma:internalName="ModePlay">
      <xsd:simpleType>
        <xsd:restriction base="dms:Text">
          <xsd:maxLength value="255"/>
        </xsd:restriction>
      </xsd:simpleType>
    </xsd:element>
    <xsd:element name="Publication" ma:index="7" nillable="true" ma:displayName="Publication" ma:default="0" ma:internalName="Publication">
      <xsd:simpleType>
        <xsd:restriction base="dms:Boolean"/>
      </xsd:simpleType>
    </xsd:element>
    <xsd:element name="a748770f74294d258b496d167148dbe2" ma:index="12" nillable="true" ma:taxonomy="true" ma:internalName="a748770f74294d258b496d167148dbe2" ma:taxonomyFieldName="S_x00e9_ance" ma:displayName="-" ma:default="" ma:fieldId="{a748770f-7429-4d25-8b49-6d167148dbe2}" ma:sspId="b63d366e-7468-4419-9614-c6ed98e60c10" ma:termSetId="00635404-0000-0000-0000-000000000000" ma:anchorId="00000000-0000-0000-0000-000000000000" ma:open="true" ma:isKeyword="false">
      <xsd:complexType>
        <xsd:sequence>
          <xsd:element ref="pc:Terms" minOccurs="0" maxOccurs="1"/>
        </xsd:sequence>
      </xsd:complexType>
    </xsd:element>
    <xsd:element name="TaxCatchAll" ma:index="13" nillable="true" ma:displayName="Taxonomy Catch All Column" ma:hidden="true" ma:list="{bfb8eb92-0ac6-488f-afb3-3aff108bf45a}" ma:internalName="TaxCatchAll" ma:showField="CatchAllData" ma:web="67ab4112-1a85-4217-b961-379f8a81b1b7">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bfb8eb92-0ac6-488f-afb3-3aff108bf45a}" ma:internalName="TaxCatchAllLabel" ma:readOnly="true" ma:showField="CatchAllDataLabel" ma:web="67ab4112-1a85-4217-b961-379f8a81b1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Type de contenu"/>
        <xsd:element ref="dc:title" minOccurs="0" maxOccurs="1" ma:index="1" ma:displayName="Séanc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file>

<file path=customXml/itemProps1.xml><?xml version="1.0" encoding="utf-8"?>
<ds:datastoreItem xmlns:ds="http://schemas.openxmlformats.org/officeDocument/2006/customXml" ds:itemID="{E11326F3-F990-4FB4-90F9-4A2C7D3D5D6F}">
  <ds:schemaRefs>
    <ds:schemaRef ds:uri="http://schemas.microsoft.com/office/2006/metadata/properties"/>
    <ds:schemaRef ds:uri="http://schemas.microsoft.com/office/infopath/2007/PartnerControls"/>
    <ds:schemaRef ds:uri="668a61b8-fb9f-462f-b303-c258b07ed3af"/>
    <ds:schemaRef ds:uri="http://schemas.microsoft.com/sharepoint/v3"/>
  </ds:schemaRefs>
</ds:datastoreItem>
</file>

<file path=customXml/itemProps2.xml><?xml version="1.0" encoding="utf-8"?>
<ds:datastoreItem xmlns:ds="http://schemas.openxmlformats.org/officeDocument/2006/customXml" ds:itemID="{86EE7EA2-B50A-4C9B-80E4-A5313BDA74F7}">
  <ds:schemaRefs>
    <ds:schemaRef ds:uri="Microsoft.SharePoint.Taxonomy.ContentTypeSync"/>
  </ds:schemaRefs>
</ds:datastoreItem>
</file>

<file path=customXml/itemProps3.xml><?xml version="1.0" encoding="utf-8"?>
<ds:datastoreItem xmlns:ds="http://schemas.openxmlformats.org/officeDocument/2006/customXml" ds:itemID="{A4B6BA5B-2446-4920-A22E-F8C4FCECBE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68a61b8-fb9f-462f-b303-c258b07ed3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3D08C02-1806-4797-9660-0AFA59EACD01}">
  <ds:schemaRefs>
    <ds:schemaRef ds:uri="http://schemas.microsoft.com/sharepoint/v3/contenttype/forms"/>
  </ds:schemaRefs>
</ds:datastoreItem>
</file>

<file path=customXml/itemProps5.xml><?xml version="1.0" encoding="utf-8"?>
<ds:datastoreItem xmlns:ds="http://schemas.openxmlformats.org/officeDocument/2006/customXml" ds:itemID="{2EB40657-3656-4E45-B317-546BE6015EB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2382</TotalTime>
  <Words>2754</Words>
  <Application>Microsoft Office PowerPoint</Application>
  <PresentationFormat>Affichage à l'écran (4:3)</PresentationFormat>
  <Paragraphs>475</Paragraphs>
  <Slides>38</Slides>
  <Notes>2</Notes>
  <HiddenSlides>0</HiddenSlides>
  <MMClips>0</MMClips>
  <ScaleCrop>false</ScaleCrop>
  <HeadingPairs>
    <vt:vector size="8" baseType="variant">
      <vt:variant>
        <vt:lpstr>Polices utilisées</vt:lpstr>
      </vt:variant>
      <vt:variant>
        <vt:i4>11</vt:i4>
      </vt:variant>
      <vt:variant>
        <vt:lpstr>Thème</vt:lpstr>
      </vt:variant>
      <vt:variant>
        <vt:i4>2</vt:i4>
      </vt:variant>
      <vt:variant>
        <vt:lpstr>Serveurs OLE incorporés</vt:lpstr>
      </vt:variant>
      <vt:variant>
        <vt:i4>1</vt:i4>
      </vt:variant>
      <vt:variant>
        <vt:lpstr>Titres des diapositives</vt:lpstr>
      </vt:variant>
      <vt:variant>
        <vt:i4>38</vt:i4>
      </vt:variant>
    </vt:vector>
  </HeadingPairs>
  <TitlesOfParts>
    <vt:vector size="52" baseType="lpstr">
      <vt:lpstr>ＭＳ Ｐゴシック</vt:lpstr>
      <vt:lpstr>Arial</vt:lpstr>
      <vt:lpstr>Arial Unicode MS</vt:lpstr>
      <vt:lpstr>Calibri</vt:lpstr>
      <vt:lpstr>Comic Sans MS</vt:lpstr>
      <vt:lpstr>Courier New</vt:lpstr>
      <vt:lpstr>Symbol</vt:lpstr>
      <vt:lpstr>Tahoma</vt:lpstr>
      <vt:lpstr>Times New Roman</vt:lpstr>
      <vt:lpstr>Wingdings</vt:lpstr>
      <vt:lpstr>Wingdings 3</vt:lpstr>
      <vt:lpstr>Thème Office</vt:lpstr>
      <vt:lpstr>1_Thème Office</vt:lpstr>
      <vt:lpstr>Graphique Microsoft Excel</vt:lpstr>
      <vt:lpstr>Initiation au langage PHP (actualisé PHP7)</vt:lpstr>
      <vt:lpstr>PHP, un langage pour le Web… et le reste…</vt:lpstr>
      <vt:lpstr>Le langage PHP</vt:lpstr>
      <vt:lpstr>Le langage PHP, comment ça marche ?</vt:lpstr>
      <vt:lpstr>La forme du langage PHP</vt:lpstr>
      <vt:lpstr>La forme du langage PHP (suite)</vt:lpstr>
      <vt:lpstr>Les variables en PHP</vt:lpstr>
      <vt:lpstr>Les nombres en PHP</vt:lpstr>
      <vt:lpstr>Les chaînes de caractères  en PHP</vt:lpstr>
      <vt:lpstr>Fonctions particulières de PHP pour le Web</vt:lpstr>
      <vt:lpstr>Les tableaux de variables en PHP</vt:lpstr>
      <vt:lpstr>Tableaux indicés et ‘associatifs’</vt:lpstr>
      <vt:lpstr>Les variables ‘superglobales’ en PHP</vt:lpstr>
      <vt:lpstr>Opérateurs d’assignation et de concaténation en PHP</vt:lpstr>
      <vt:lpstr>Les opérateurs arithmétiques et de comparaison en PHP</vt:lpstr>
      <vt:lpstr>Les opérateurs logiques en PHP</vt:lpstr>
      <vt:lpstr>Générer un message HTML/CSS/JavaScript</vt:lpstr>
      <vt:lpstr>Formatage du texte généré</vt:lpstr>
      <vt:lpstr>Bufferisation du flux généré</vt:lpstr>
      <vt:lpstr>PHP et HTTP : la fonction header() </vt:lpstr>
      <vt:lpstr>La fonction header(), suite</vt:lpstr>
      <vt:lpstr>Structures conditionnelles if</vt:lpstr>
      <vt:lpstr>Structure conditionnelle switch</vt:lpstr>
      <vt:lpstr>PHP et les boucles</vt:lpstr>
      <vt:lpstr>Les boucles (suite)</vt:lpstr>
      <vt:lpstr>Les boucles (suite)</vt:lpstr>
      <vt:lpstr>PHP et la gestion des erreurs</vt:lpstr>
      <vt:lpstr>La portée des variables en PHP</vt:lpstr>
      <vt:lpstr>Modularisation du code PHP</vt:lpstr>
      <vt:lpstr>PHP et la propagation des données de page en page</vt:lpstr>
      <vt:lpstr>Passage des données de formulaire HTML</vt:lpstr>
      <vt:lpstr>Passage des données de formulaire HTML (suite)</vt:lpstr>
      <vt:lpstr>Passage des données de formulaire HTML (suite)</vt:lpstr>
      <vt:lpstr>Passage des données de formulaire HTML (suite)</vt:lpstr>
      <vt:lpstr>PHP et les sessions</vt:lpstr>
      <vt:lpstr>PHP et les sessions (suite)</vt:lpstr>
      <vt:lpstr>Astuces pour propager des données de page en page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Agnès</dc:creator>
  <cp:lastModifiedBy>Restoueix Alexandre</cp:lastModifiedBy>
  <cp:revision>237</cp:revision>
  <cp:lastPrinted>2014-05-28T10:53:57Z</cp:lastPrinted>
  <dcterms:created xsi:type="dcterms:W3CDTF">2010-06-21T12:48:42Z</dcterms:created>
  <dcterms:modified xsi:type="dcterms:W3CDTF">2020-12-24T08:53:05Z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c68d975c-2bf3-40b5-8ce3-72041381325d</vt:lpwstr>
  </property>
  <property fmtid="{D5CDD505-2E9C-101B-9397-08002B2CF9AE}" pid="3" name="Séance">
    <vt:lpwstr>6419;#SEA-021471-01 : Développer les composants serveurs web - JO2013.2|9d72813b-3e91-4fa9-a297-b04b7d715890</vt:lpwstr>
  </property>
</Properties>
</file>