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54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59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51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99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25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308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935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30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71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04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4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95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61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9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05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45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80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B37209-29C4-410E-A133-E2DC8A4EDBC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89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2148" y="207198"/>
            <a:ext cx="9144000" cy="96967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SQL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6800" y="1773382"/>
            <a:ext cx="10169237" cy="2202872"/>
          </a:xfrm>
        </p:spPr>
        <p:txBody>
          <a:bodyPr>
            <a:normAutofit/>
          </a:bodyPr>
          <a:lstStyle/>
          <a:p>
            <a:pPr algn="ctr"/>
            <a:r>
              <a:rPr lang="fr-FR" sz="4400" b="1" spc="-5" dirty="0" smtClean="0">
                <a:latin typeface="Arial"/>
                <a:cs typeface="Arial"/>
              </a:rPr>
              <a:t>LE langage </a:t>
            </a:r>
            <a:r>
              <a:rPr lang="fr-FR" sz="4400" b="1" spc="-5" dirty="0">
                <a:latin typeface="Arial"/>
                <a:cs typeface="Arial"/>
              </a:rPr>
              <a:t>SQL et </a:t>
            </a:r>
            <a:r>
              <a:rPr lang="fr-FR" sz="4400" b="1" spc="-5" dirty="0" smtClean="0">
                <a:latin typeface="Arial"/>
                <a:cs typeface="Arial"/>
              </a:rPr>
              <a:t>les </a:t>
            </a:r>
            <a:r>
              <a:rPr lang="fr-FR" sz="4400" b="1" spc="-5" dirty="0">
                <a:latin typeface="Arial"/>
                <a:cs typeface="Arial"/>
              </a:rPr>
              <a:t>bases de</a:t>
            </a:r>
            <a:r>
              <a:rPr lang="fr-FR" sz="4400" b="1" spc="-120" dirty="0">
                <a:latin typeface="Arial"/>
                <a:cs typeface="Arial"/>
              </a:rPr>
              <a:t> </a:t>
            </a:r>
            <a:r>
              <a:rPr lang="fr-FR" sz="4400" b="1" spc="-5" dirty="0">
                <a:latin typeface="Arial"/>
                <a:cs typeface="Arial"/>
              </a:rPr>
              <a:t>données</a:t>
            </a:r>
            <a:endParaRPr lang="fr-FR" sz="4400" b="1" dirty="0">
              <a:latin typeface="Arial"/>
              <a:cs typeface="Arial"/>
            </a:endParaRPr>
          </a:p>
          <a:p>
            <a:endParaRPr lang="fr-FR" b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5512" y="1447351"/>
            <a:ext cx="1108918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620"/>
              </a:spcBef>
            </a:pPr>
            <a:r>
              <a:rPr lang="fr-FR" spc="-5" dirty="0">
                <a:latin typeface="Arial"/>
                <a:cs typeface="Arial"/>
              </a:rPr>
              <a:t>Une requête SQL peut être restreinte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l’aide de </a:t>
            </a: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condition </a:t>
            </a:r>
            <a:r>
              <a:rPr lang="fr-FR" b="1" spc="-5" dirty="0">
                <a:latin typeface="Arial"/>
                <a:cs typeface="Arial"/>
              </a:rPr>
              <a:t>WHERE</a:t>
            </a:r>
            <a:r>
              <a:rPr lang="fr-FR" spc="-5" dirty="0">
                <a:latin typeface="Arial"/>
                <a:cs typeface="Arial"/>
              </a:rPr>
              <a:t>.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opérateurs logiques </a:t>
            </a:r>
            <a:r>
              <a:rPr lang="fr-FR" b="1" spc="-5" dirty="0">
                <a:latin typeface="Arial"/>
                <a:cs typeface="Arial"/>
              </a:rPr>
              <a:t>AND</a:t>
            </a:r>
            <a:r>
              <a:rPr lang="fr-FR" spc="-5" dirty="0">
                <a:latin typeface="Arial"/>
                <a:cs typeface="Arial"/>
              </a:rPr>
              <a:t>  </a:t>
            </a:r>
            <a:r>
              <a:rPr lang="fr-FR" dirty="0">
                <a:latin typeface="Arial"/>
                <a:cs typeface="Arial"/>
              </a:rPr>
              <a:t>et </a:t>
            </a:r>
            <a:r>
              <a:rPr lang="fr-FR" b="1" spc="-5" dirty="0">
                <a:latin typeface="Arial"/>
                <a:cs typeface="Arial"/>
              </a:rPr>
              <a:t>OR</a:t>
            </a:r>
            <a:r>
              <a:rPr lang="fr-FR" spc="-5" dirty="0">
                <a:latin typeface="Arial"/>
                <a:cs typeface="Arial"/>
              </a:rPr>
              <a:t> peuvent être utilisées au </a:t>
            </a:r>
            <a:r>
              <a:rPr lang="fr-FR" dirty="0">
                <a:latin typeface="Arial"/>
                <a:cs typeface="Arial"/>
              </a:rPr>
              <a:t>sein </a:t>
            </a:r>
            <a:r>
              <a:rPr lang="fr-FR" spc="-5" dirty="0">
                <a:latin typeface="Arial"/>
                <a:cs typeface="Arial"/>
              </a:rPr>
              <a:t>de la commande </a:t>
            </a:r>
            <a:r>
              <a:rPr lang="fr-FR" b="1" spc="-5" dirty="0">
                <a:latin typeface="Arial"/>
                <a:cs typeface="Arial"/>
              </a:rPr>
              <a:t>WHERE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pour </a:t>
            </a:r>
            <a:r>
              <a:rPr lang="fr-FR" spc="-5" dirty="0">
                <a:latin typeface="Arial"/>
                <a:cs typeface="Arial"/>
              </a:rPr>
              <a:t>combiner </a:t>
            </a:r>
            <a:r>
              <a:rPr lang="fr-FR" dirty="0">
                <a:latin typeface="Arial"/>
                <a:cs typeface="Arial"/>
              </a:rPr>
              <a:t>des</a:t>
            </a:r>
            <a:r>
              <a:rPr lang="fr-FR" spc="45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conditions.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dirty="0" smtClean="0"/>
              <a:t>SQL AND &amp; OR</a:t>
            </a:r>
            <a:endParaRPr lang="fr-FR" dirty="0"/>
          </a:p>
        </p:txBody>
      </p:sp>
      <p:graphicFrame>
        <p:nvGraphicFramePr>
          <p:cNvPr id="7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64793"/>
              </p:ext>
            </p:extLst>
          </p:nvPr>
        </p:nvGraphicFramePr>
        <p:xfrm>
          <a:off x="664846" y="2574689"/>
          <a:ext cx="6927446" cy="1295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5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prix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ordinateur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clavier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crayon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fourniture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11"/>
          <p:cNvSpPr txBox="1"/>
          <p:nvPr/>
        </p:nvSpPr>
        <p:spPr>
          <a:xfrm>
            <a:off x="664844" y="4566907"/>
            <a:ext cx="10252538" cy="529632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produit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categorie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'informatique' AND stock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1400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64028"/>
              </p:ext>
            </p:extLst>
          </p:nvPr>
        </p:nvGraphicFramePr>
        <p:xfrm>
          <a:off x="664845" y="5404740"/>
          <a:ext cx="6927446" cy="777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5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2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prix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ordinateur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664844" y="4129449"/>
            <a:ext cx="191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Opérateur 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dirty="0" smtClean="0"/>
              <a:t>SQL AND &amp; OR</a:t>
            </a:r>
            <a:endParaRPr lang="fr-FR" dirty="0"/>
          </a:p>
        </p:txBody>
      </p:sp>
      <p:graphicFrame>
        <p:nvGraphicFramePr>
          <p:cNvPr id="7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0228"/>
              </p:ext>
            </p:extLst>
          </p:nvPr>
        </p:nvGraphicFramePr>
        <p:xfrm>
          <a:off x="664844" y="1384070"/>
          <a:ext cx="7869556" cy="1295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3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prix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ordinateur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clavier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crayon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fourniture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664844" y="3083230"/>
            <a:ext cx="191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Opérateur 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664843" y="3509899"/>
            <a:ext cx="10252537" cy="529632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produit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nom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'ordinateur' OR nom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'clavier'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88296"/>
              </p:ext>
            </p:extLst>
          </p:nvPr>
        </p:nvGraphicFramePr>
        <p:xfrm>
          <a:off x="664844" y="4481343"/>
          <a:ext cx="7869555" cy="777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3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4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2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prix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ordinateur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clavier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5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dirty="0" smtClean="0"/>
              <a:t>SQL AND &amp; OR</a:t>
            </a:r>
            <a:endParaRPr lang="fr-FR" dirty="0"/>
          </a:p>
        </p:txBody>
      </p:sp>
      <p:graphicFrame>
        <p:nvGraphicFramePr>
          <p:cNvPr id="7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76347"/>
              </p:ext>
            </p:extLst>
          </p:nvPr>
        </p:nvGraphicFramePr>
        <p:xfrm>
          <a:off x="664844" y="1384070"/>
          <a:ext cx="8202066" cy="1295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prix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ordinateur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clavier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fr-FR" sz="1400" b="1" spc="5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fr-FR" sz="1400" b="1" spc="5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crayon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fourniture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650989" y="3083230"/>
            <a:ext cx="43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Combiner 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et  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844" y="3572945"/>
            <a:ext cx="10252537" cy="566758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produit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 marR="1837689">
              <a:lnSpc>
                <a:spcPct val="147200"/>
              </a:lnSpc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'informatique' AND stock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'fourniture' AND stock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r>
              <a:rPr sz="1400" b="1" spc="-7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16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826076"/>
              </p:ext>
            </p:extLst>
          </p:nvPr>
        </p:nvGraphicFramePr>
        <p:xfrm>
          <a:off x="664845" y="4775142"/>
          <a:ext cx="8202066" cy="1223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968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prix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ordinateur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clavier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fr-FR" sz="1400" b="1" spc="5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crayon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fourniture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7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dirty="0" smtClean="0"/>
              <a:t>SQL IN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01263" y="2415239"/>
            <a:ext cx="43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dirty="0">
                <a:latin typeface="Arial"/>
                <a:cs typeface="Arial"/>
              </a:rPr>
              <a:t>Simplicité </a:t>
            </a:r>
            <a:r>
              <a:rPr lang="fr-FR" spc="-5" dirty="0">
                <a:latin typeface="Arial"/>
                <a:cs typeface="Arial"/>
              </a:rPr>
              <a:t>de </a:t>
            </a:r>
            <a:r>
              <a:rPr lang="fr-FR" dirty="0">
                <a:latin typeface="Arial"/>
                <a:cs typeface="Arial"/>
              </a:rPr>
              <a:t>l’opérateur</a:t>
            </a:r>
            <a:r>
              <a:rPr lang="fr-FR" spc="15" dirty="0">
                <a:latin typeface="Arial"/>
                <a:cs typeface="Arial"/>
              </a:rPr>
              <a:t> </a:t>
            </a:r>
            <a:r>
              <a:rPr lang="fr-FR" b="1" spc="5" dirty="0">
                <a:latin typeface="Arial"/>
                <a:cs typeface="Arial"/>
              </a:rPr>
              <a:t>IN</a:t>
            </a:r>
            <a:endParaRPr lang="fr-FR" b="1" dirty="0">
              <a:latin typeface="Arial"/>
              <a:cs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1263" y="901233"/>
            <a:ext cx="10028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pc="-10" dirty="0">
                <a:latin typeface="Arial"/>
                <a:cs typeface="Arial"/>
              </a:rPr>
              <a:t>L’opérateur </a:t>
            </a:r>
            <a:r>
              <a:rPr lang="fr-FR" spc="-5" dirty="0">
                <a:latin typeface="Arial"/>
                <a:cs typeface="Arial"/>
              </a:rPr>
              <a:t>logique </a:t>
            </a:r>
            <a:r>
              <a:rPr lang="fr-FR" b="1" spc="-5" dirty="0">
                <a:latin typeface="Arial"/>
                <a:cs typeface="Arial"/>
              </a:rPr>
              <a:t>IN</a:t>
            </a:r>
            <a:r>
              <a:rPr lang="fr-FR" spc="-5" dirty="0">
                <a:latin typeface="Arial"/>
                <a:cs typeface="Arial"/>
              </a:rPr>
              <a:t> dans SQL s’utilise avec </a:t>
            </a: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commande </a:t>
            </a:r>
            <a:r>
              <a:rPr lang="fr-FR" b="1" spc="-5" dirty="0">
                <a:latin typeface="Arial"/>
                <a:cs typeface="Arial"/>
              </a:rPr>
              <a:t>WHERE</a:t>
            </a:r>
            <a:r>
              <a:rPr lang="fr-FR" spc="-5" dirty="0">
                <a:latin typeface="Arial"/>
                <a:cs typeface="Arial"/>
              </a:rPr>
              <a:t> pour vérifier </a:t>
            </a:r>
            <a:r>
              <a:rPr lang="fr-FR" dirty="0">
                <a:latin typeface="Arial"/>
                <a:cs typeface="Arial"/>
              </a:rPr>
              <a:t>si une </a:t>
            </a:r>
            <a:r>
              <a:rPr lang="fr-FR" spc="-5" dirty="0">
                <a:latin typeface="Arial"/>
                <a:cs typeface="Arial"/>
              </a:rPr>
              <a:t>colonne est  égale </a:t>
            </a:r>
            <a:r>
              <a:rPr lang="fr-FR" dirty="0">
                <a:latin typeface="Arial"/>
                <a:cs typeface="Arial"/>
              </a:rPr>
              <a:t>à une </a:t>
            </a:r>
            <a:r>
              <a:rPr lang="fr-FR" spc="-5" dirty="0">
                <a:latin typeface="Arial"/>
                <a:cs typeface="Arial"/>
              </a:rPr>
              <a:t>des valeurs comprise </a:t>
            </a:r>
            <a:r>
              <a:rPr lang="fr-FR" dirty="0">
                <a:latin typeface="Arial"/>
                <a:cs typeface="Arial"/>
              </a:rPr>
              <a:t>dans  </a:t>
            </a:r>
            <a:r>
              <a:rPr lang="fr-FR" dirty="0" smtClean="0">
                <a:latin typeface="Arial"/>
                <a:cs typeface="Arial"/>
              </a:rPr>
              <a:t>un jeu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valeurs </a:t>
            </a:r>
            <a:r>
              <a:rPr lang="fr-FR" spc="-5" dirty="0" smtClean="0">
                <a:latin typeface="Arial"/>
                <a:cs typeface="Arial"/>
              </a:rPr>
              <a:t>déterminé. </a:t>
            </a:r>
          </a:p>
          <a:p>
            <a:pPr algn="just"/>
            <a:endParaRPr lang="fr-FR" spc="-5" dirty="0" smtClean="0">
              <a:latin typeface="Arial"/>
              <a:cs typeface="Arial"/>
            </a:endParaRPr>
          </a:p>
          <a:p>
            <a:pPr algn="just"/>
            <a:r>
              <a:rPr lang="fr-FR" spc="-5" dirty="0" smtClean="0">
                <a:latin typeface="Arial"/>
                <a:cs typeface="Arial"/>
              </a:rPr>
              <a:t>C’est </a:t>
            </a:r>
            <a:r>
              <a:rPr lang="fr-FR" spc="-5" dirty="0">
                <a:latin typeface="Arial"/>
                <a:cs typeface="Arial"/>
              </a:rPr>
              <a:t>une méthode simple pour  vérifier si une colonne </a:t>
            </a:r>
            <a:r>
              <a:rPr lang="fr-FR" dirty="0">
                <a:latin typeface="Arial"/>
                <a:cs typeface="Arial"/>
              </a:rPr>
              <a:t>est </a:t>
            </a:r>
            <a:r>
              <a:rPr lang="fr-FR" spc="-5" dirty="0">
                <a:latin typeface="Arial"/>
                <a:cs typeface="Arial"/>
              </a:rPr>
              <a:t>égale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une valeur OU une autre valeur OU une autre valeur </a:t>
            </a:r>
            <a:r>
              <a:rPr lang="fr-FR" dirty="0">
                <a:latin typeface="Arial"/>
                <a:cs typeface="Arial"/>
              </a:rPr>
              <a:t>et </a:t>
            </a:r>
            <a:r>
              <a:rPr lang="fr-FR" spc="-5" dirty="0">
                <a:latin typeface="Arial"/>
                <a:cs typeface="Arial"/>
              </a:rPr>
              <a:t>ainsi </a:t>
            </a:r>
            <a:r>
              <a:rPr lang="fr-FR" dirty="0">
                <a:latin typeface="Arial"/>
                <a:cs typeface="Arial"/>
              </a:rPr>
              <a:t>de  </a:t>
            </a:r>
            <a:r>
              <a:rPr lang="fr-FR" spc="-5" dirty="0">
                <a:latin typeface="Arial"/>
                <a:cs typeface="Arial"/>
              </a:rPr>
              <a:t>suite, </a:t>
            </a:r>
            <a:r>
              <a:rPr lang="fr-FR" dirty="0">
                <a:latin typeface="Arial"/>
                <a:cs typeface="Arial"/>
              </a:rPr>
              <a:t>sans </a:t>
            </a:r>
            <a:r>
              <a:rPr lang="fr-FR" spc="-5" dirty="0">
                <a:latin typeface="Arial"/>
                <a:cs typeface="Arial"/>
              </a:rPr>
              <a:t>avoir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utiliser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multiple fois l’opérateur OR.</a:t>
            </a:r>
            <a:endParaRPr lang="fr-FR" dirty="0">
              <a:latin typeface="Arial"/>
              <a:cs typeface="Arial"/>
            </a:endParaRPr>
          </a:p>
          <a:p>
            <a:pPr algn="just"/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86711" y="2771184"/>
            <a:ext cx="11178813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204470" algn="just">
              <a:lnSpc>
                <a:spcPct val="114900"/>
              </a:lnSpc>
              <a:spcBef>
                <a:spcPts val="615"/>
              </a:spcBef>
            </a:pP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syntaxe utilisée avec l’opérateur </a:t>
            </a:r>
            <a:r>
              <a:rPr lang="fr-FR" dirty="0">
                <a:latin typeface="Arial"/>
                <a:cs typeface="Arial"/>
              </a:rPr>
              <a:t>est </a:t>
            </a:r>
            <a:r>
              <a:rPr lang="fr-FR" spc="-5" dirty="0">
                <a:latin typeface="Arial"/>
                <a:cs typeface="Arial"/>
              </a:rPr>
              <a:t>plus simple </a:t>
            </a:r>
            <a:r>
              <a:rPr lang="fr-FR" dirty="0">
                <a:latin typeface="Arial"/>
                <a:cs typeface="Arial"/>
              </a:rPr>
              <a:t>que </a:t>
            </a:r>
            <a:r>
              <a:rPr lang="fr-FR" spc="-5" dirty="0">
                <a:latin typeface="Arial"/>
                <a:cs typeface="Arial"/>
              </a:rPr>
              <a:t>d’utiliser une succession d’opérateur </a:t>
            </a:r>
            <a:r>
              <a:rPr lang="fr-FR" b="1" spc="-5" dirty="0">
                <a:latin typeface="Arial"/>
                <a:cs typeface="Arial"/>
              </a:rPr>
              <a:t>OR</a:t>
            </a:r>
            <a:r>
              <a:rPr lang="fr-FR" spc="-5" dirty="0">
                <a:latin typeface="Arial"/>
                <a:cs typeface="Arial"/>
              </a:rPr>
              <a:t>.  Pour </a:t>
            </a:r>
            <a:r>
              <a:rPr lang="fr-FR" dirty="0">
                <a:latin typeface="Arial"/>
                <a:cs typeface="Arial"/>
              </a:rPr>
              <a:t>le </a:t>
            </a:r>
            <a:r>
              <a:rPr lang="fr-FR" spc="-5" dirty="0">
                <a:latin typeface="Arial"/>
                <a:cs typeface="Arial"/>
              </a:rPr>
              <a:t>montrer concrètement </a:t>
            </a:r>
            <a:r>
              <a:rPr lang="fr-FR" dirty="0">
                <a:latin typeface="Arial"/>
                <a:cs typeface="Arial"/>
              </a:rPr>
              <a:t>avec un </a:t>
            </a:r>
            <a:r>
              <a:rPr lang="fr-FR" spc="-5" dirty="0">
                <a:latin typeface="Arial"/>
                <a:cs typeface="Arial"/>
              </a:rPr>
              <a:t>exemple, voici </a:t>
            </a:r>
            <a:r>
              <a:rPr lang="fr-FR" dirty="0">
                <a:latin typeface="Arial"/>
                <a:cs typeface="Arial"/>
              </a:rPr>
              <a:t>2 </a:t>
            </a:r>
            <a:r>
              <a:rPr lang="fr-FR" spc="-5" dirty="0">
                <a:latin typeface="Arial"/>
                <a:cs typeface="Arial"/>
              </a:rPr>
              <a:t>requêtes qui retournerons les </a:t>
            </a:r>
            <a:r>
              <a:rPr lang="fr-FR" dirty="0">
                <a:latin typeface="Arial"/>
                <a:cs typeface="Arial"/>
              </a:rPr>
              <a:t>mêmes  </a:t>
            </a:r>
            <a:r>
              <a:rPr lang="fr-FR" spc="-5" dirty="0">
                <a:latin typeface="Arial"/>
                <a:cs typeface="Arial"/>
              </a:rPr>
              <a:t>résultats, l’une utilise l’opérateur </a:t>
            </a:r>
            <a:r>
              <a:rPr lang="fr-FR" b="1" spc="-5" dirty="0">
                <a:latin typeface="Arial"/>
                <a:cs typeface="Arial"/>
              </a:rPr>
              <a:t>IN</a:t>
            </a:r>
            <a:r>
              <a:rPr lang="fr-FR" spc="-5" dirty="0">
                <a:latin typeface="Arial"/>
                <a:cs typeface="Arial"/>
              </a:rPr>
              <a:t>, tandis </a:t>
            </a:r>
            <a:r>
              <a:rPr lang="fr-FR" dirty="0">
                <a:latin typeface="Arial"/>
                <a:cs typeface="Arial"/>
              </a:rPr>
              <a:t>que </a:t>
            </a:r>
            <a:r>
              <a:rPr lang="fr-FR" spc="-5" dirty="0">
                <a:latin typeface="Arial"/>
                <a:cs typeface="Arial"/>
              </a:rPr>
              <a:t>l’autre utilise plusieurs</a:t>
            </a:r>
            <a:r>
              <a:rPr lang="fr-FR" spc="30" dirty="0">
                <a:latin typeface="Arial"/>
                <a:cs typeface="Arial"/>
              </a:rPr>
              <a:t> </a:t>
            </a:r>
            <a:r>
              <a:rPr lang="fr-FR" b="1" spc="-5" dirty="0">
                <a:latin typeface="Arial"/>
                <a:cs typeface="Arial"/>
              </a:rPr>
              <a:t>OR</a:t>
            </a:r>
            <a:r>
              <a:rPr lang="fr-FR" spc="-5" dirty="0">
                <a:latin typeface="Arial"/>
                <a:cs typeface="Arial"/>
              </a:rPr>
              <a:t>.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486711" y="4331618"/>
            <a:ext cx="10721614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prenom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utilisateur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prenom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'Maurice' OR prenom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'Marie' OR prenom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spc="-4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'Thimoté'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501263" y="5784195"/>
            <a:ext cx="10750717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prenom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utilisateur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prenom IN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'Maurice', 'Marie', 'Thimoté'</a:t>
            </a:r>
            <a:r>
              <a:rPr sz="1400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86711" y="3855753"/>
            <a:ext cx="43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dirty="0" smtClean="0">
                <a:latin typeface="Arial"/>
                <a:cs typeface="Arial"/>
              </a:rPr>
              <a:t>Requête avec plusieurs </a:t>
            </a:r>
            <a:r>
              <a:rPr lang="fr-FR" b="1" dirty="0" smtClean="0">
                <a:latin typeface="Arial"/>
                <a:cs typeface="Arial"/>
              </a:rPr>
              <a:t>OR</a:t>
            </a:r>
            <a:endParaRPr lang="fr-FR" b="1" dirty="0">
              <a:latin typeface="Arial"/>
              <a:cs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86711" y="5283937"/>
            <a:ext cx="908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dirty="0" smtClean="0">
                <a:latin typeface="Arial"/>
                <a:cs typeface="Arial"/>
              </a:rPr>
              <a:t>Requête équivalente avec l’opérateur IN</a:t>
            </a:r>
            <a:endParaRPr lang="fr-FR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44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dirty="0" smtClean="0"/>
              <a:t>SQL BETWEEN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680675" y="1238461"/>
            <a:ext cx="1070706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620"/>
              </a:spcBef>
            </a:pPr>
            <a:r>
              <a:rPr lang="fr-FR" spc="-10" dirty="0">
                <a:latin typeface="Arial"/>
                <a:cs typeface="Arial"/>
              </a:rPr>
              <a:t>L’opérateur </a:t>
            </a:r>
            <a:r>
              <a:rPr lang="fr-FR" b="1" spc="-5" dirty="0">
                <a:latin typeface="Arial"/>
                <a:cs typeface="Arial"/>
              </a:rPr>
              <a:t>BETWEEN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est </a:t>
            </a:r>
            <a:r>
              <a:rPr lang="fr-FR" spc="-5" dirty="0">
                <a:latin typeface="Arial"/>
                <a:cs typeface="Arial"/>
              </a:rPr>
              <a:t>utilisé </a:t>
            </a:r>
            <a:r>
              <a:rPr lang="fr-FR" dirty="0">
                <a:latin typeface="Arial"/>
                <a:cs typeface="Arial"/>
              </a:rPr>
              <a:t>dans </a:t>
            </a:r>
            <a:r>
              <a:rPr lang="fr-FR" spc="-5" dirty="0">
                <a:latin typeface="Arial"/>
                <a:cs typeface="Arial"/>
              </a:rPr>
              <a:t>une requête SQL pour sélectionner un intervalle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données  </a:t>
            </a:r>
            <a:r>
              <a:rPr lang="fr-FR" dirty="0">
                <a:latin typeface="Arial"/>
                <a:cs typeface="Arial"/>
              </a:rPr>
              <a:t>dans </a:t>
            </a:r>
            <a:r>
              <a:rPr lang="fr-FR" spc="-5" dirty="0">
                <a:latin typeface="Arial"/>
                <a:cs typeface="Arial"/>
              </a:rPr>
              <a:t>une requête utilisant </a:t>
            </a:r>
            <a:r>
              <a:rPr lang="fr-FR" b="1" spc="-5" dirty="0">
                <a:latin typeface="Arial"/>
                <a:cs typeface="Arial"/>
              </a:rPr>
              <a:t>WHERE</a:t>
            </a:r>
            <a:r>
              <a:rPr lang="fr-FR" spc="-5" dirty="0">
                <a:latin typeface="Arial"/>
                <a:cs typeface="Arial"/>
              </a:rPr>
              <a:t>. </a:t>
            </a:r>
            <a:r>
              <a:rPr lang="fr-FR" spc="-10" dirty="0">
                <a:latin typeface="Arial"/>
                <a:cs typeface="Arial"/>
              </a:rPr>
              <a:t>L’intervalle </a:t>
            </a:r>
            <a:r>
              <a:rPr lang="fr-FR" spc="-5" dirty="0">
                <a:latin typeface="Arial"/>
                <a:cs typeface="Arial"/>
              </a:rPr>
              <a:t>peut être constitué de </a:t>
            </a:r>
            <a:r>
              <a:rPr lang="fr-FR" b="1" spc="-5" dirty="0">
                <a:latin typeface="Arial"/>
                <a:cs typeface="Arial"/>
              </a:rPr>
              <a:t>chaînes </a:t>
            </a:r>
            <a:r>
              <a:rPr lang="fr-FR" b="1" dirty="0">
                <a:latin typeface="Arial"/>
                <a:cs typeface="Arial"/>
              </a:rPr>
              <a:t>de </a:t>
            </a:r>
            <a:r>
              <a:rPr lang="fr-FR" b="1" spc="-5" dirty="0">
                <a:latin typeface="Arial"/>
                <a:cs typeface="Arial"/>
              </a:rPr>
              <a:t>caractères</a:t>
            </a:r>
            <a:r>
              <a:rPr lang="fr-FR" spc="-5" dirty="0">
                <a:latin typeface="Arial"/>
                <a:cs typeface="Arial"/>
              </a:rPr>
              <a:t>, de  </a:t>
            </a:r>
            <a:r>
              <a:rPr lang="fr-FR" b="1" spc="-5" dirty="0">
                <a:latin typeface="Arial"/>
                <a:cs typeface="Arial"/>
              </a:rPr>
              <a:t>nombres</a:t>
            </a:r>
            <a:r>
              <a:rPr lang="fr-FR" spc="-5" dirty="0">
                <a:latin typeface="Arial"/>
                <a:cs typeface="Arial"/>
              </a:rPr>
              <a:t> ou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b="1" spc="-5" dirty="0">
                <a:latin typeface="Arial"/>
                <a:cs typeface="Arial"/>
              </a:rPr>
              <a:t>dates</a:t>
            </a:r>
            <a:r>
              <a:rPr lang="fr-FR" spc="-5" dirty="0">
                <a:latin typeface="Arial"/>
                <a:cs typeface="Arial"/>
              </a:rPr>
              <a:t>. </a:t>
            </a:r>
            <a:r>
              <a:rPr lang="fr-FR" spc="-10" dirty="0">
                <a:latin typeface="Arial"/>
                <a:cs typeface="Arial"/>
              </a:rPr>
              <a:t>L’exemple </a:t>
            </a:r>
            <a:r>
              <a:rPr lang="fr-FR" dirty="0">
                <a:latin typeface="Arial"/>
                <a:cs typeface="Arial"/>
              </a:rPr>
              <a:t>le </a:t>
            </a:r>
            <a:r>
              <a:rPr lang="fr-FR" spc="-5" dirty="0">
                <a:latin typeface="Arial"/>
                <a:cs typeface="Arial"/>
              </a:rPr>
              <a:t>plus concret consiste </a:t>
            </a:r>
            <a:r>
              <a:rPr lang="fr-FR" dirty="0">
                <a:latin typeface="Arial"/>
                <a:cs typeface="Arial"/>
              </a:rPr>
              <a:t>par </a:t>
            </a:r>
            <a:r>
              <a:rPr lang="fr-FR" spc="-5" dirty="0">
                <a:latin typeface="Arial"/>
                <a:cs typeface="Arial"/>
              </a:rPr>
              <a:t>exemple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récupérer uniquement les  enregistrements entre </a:t>
            </a:r>
            <a:r>
              <a:rPr lang="fr-FR" dirty="0">
                <a:latin typeface="Arial"/>
                <a:cs typeface="Arial"/>
              </a:rPr>
              <a:t>2 </a:t>
            </a:r>
            <a:r>
              <a:rPr lang="fr-FR" spc="-5" dirty="0">
                <a:latin typeface="Arial"/>
                <a:cs typeface="Arial"/>
              </a:rPr>
              <a:t>dates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définies.</a:t>
            </a:r>
            <a:endParaRPr lang="fr-FR" dirty="0">
              <a:latin typeface="Arial"/>
              <a:cs typeface="Arial"/>
            </a:endParaRPr>
          </a:p>
          <a:p>
            <a:pPr algn="just"/>
            <a:endParaRPr lang="fr-FR" dirty="0"/>
          </a:p>
        </p:txBody>
      </p:sp>
      <p:graphicFrame>
        <p:nvGraphicFramePr>
          <p:cNvPr id="14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04744"/>
              </p:ext>
            </p:extLst>
          </p:nvPr>
        </p:nvGraphicFramePr>
        <p:xfrm>
          <a:off x="790174" y="3112599"/>
          <a:ext cx="7716517" cy="1554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8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date_inscription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Maurice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2012­03­02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2012­03­05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Chloé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2012­04­14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2012­04­15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Clémentine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2012­04­26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680679" y="2618572"/>
            <a:ext cx="43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dirty="0" smtClean="0">
                <a:latin typeface="Arial"/>
                <a:cs typeface="Arial"/>
              </a:rPr>
              <a:t>Filtrer entre 2 dates :</a:t>
            </a:r>
            <a:endParaRPr lang="fr-FR" b="1" dirty="0">
              <a:latin typeface="Arial"/>
              <a:cs typeface="Arial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763805" y="4800702"/>
            <a:ext cx="10264416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utilisateur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date_inscription BETWEEN ’2012-04-01′ AND</a:t>
            </a:r>
            <a:r>
              <a:rPr sz="1400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’2012-04-20′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44497"/>
              </p:ext>
            </p:extLst>
          </p:nvPr>
        </p:nvGraphicFramePr>
        <p:xfrm>
          <a:off x="763805" y="5808551"/>
          <a:ext cx="7813500" cy="77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date_inscription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Chloé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2012­04­14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2012­04­15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6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dirty="0" smtClean="0"/>
              <a:t>SQL LIKE</a:t>
            </a:r>
            <a:endParaRPr lang="fr-FR" dirty="0"/>
          </a:p>
        </p:txBody>
      </p:sp>
      <p:sp>
        <p:nvSpPr>
          <p:cNvPr id="9" name="object 2"/>
          <p:cNvSpPr txBox="1"/>
          <p:nvPr/>
        </p:nvSpPr>
        <p:spPr>
          <a:xfrm>
            <a:off x="460938" y="1049443"/>
            <a:ext cx="10831368" cy="1463221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pc="-10" dirty="0" err="1" smtClean="0">
                <a:latin typeface="Arial"/>
                <a:cs typeface="Arial"/>
              </a:rPr>
              <a:t>L’opérateur</a:t>
            </a:r>
            <a:r>
              <a:rPr spc="-10" dirty="0" smtClean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LIKE</a:t>
            </a:r>
            <a:r>
              <a:rPr spc="-5" dirty="0">
                <a:latin typeface="Arial"/>
                <a:cs typeface="Arial"/>
              </a:rPr>
              <a:t> est utilisé dans la clause WHERE des requêtes SQL. </a:t>
            </a:r>
            <a:endParaRPr lang="fr-FR" spc="-5" dirty="0" smtClean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370"/>
              </a:spcBef>
            </a:pPr>
            <a:r>
              <a:rPr spc="-5" dirty="0" smtClean="0">
                <a:latin typeface="Arial"/>
                <a:cs typeface="Arial"/>
              </a:rPr>
              <a:t>Ce </a:t>
            </a:r>
            <a:r>
              <a:rPr spc="-5" dirty="0">
                <a:latin typeface="Arial"/>
                <a:cs typeface="Arial"/>
              </a:rPr>
              <a:t>mot-clé </a:t>
            </a:r>
            <a:r>
              <a:rPr dirty="0">
                <a:latin typeface="Arial"/>
                <a:cs typeface="Arial"/>
              </a:rPr>
              <a:t>permet </a:t>
            </a:r>
            <a:r>
              <a:rPr spc="-5" dirty="0">
                <a:latin typeface="Arial"/>
                <a:cs typeface="Arial"/>
              </a:rPr>
              <a:t>d’effectuer  </a:t>
            </a:r>
            <a:r>
              <a:rPr dirty="0">
                <a:latin typeface="Arial"/>
                <a:cs typeface="Arial"/>
              </a:rPr>
              <a:t>une </a:t>
            </a:r>
            <a:r>
              <a:rPr spc="-5" dirty="0">
                <a:latin typeface="Arial"/>
                <a:cs typeface="Arial"/>
              </a:rPr>
              <a:t>recherche </a:t>
            </a:r>
            <a:r>
              <a:rPr dirty="0">
                <a:latin typeface="Arial"/>
                <a:cs typeface="Arial"/>
              </a:rPr>
              <a:t>sur un </a:t>
            </a:r>
            <a:r>
              <a:rPr spc="-5" dirty="0">
                <a:latin typeface="Arial"/>
                <a:cs typeface="Arial"/>
              </a:rPr>
              <a:t>modèle </a:t>
            </a:r>
            <a:r>
              <a:rPr spc="-10" dirty="0">
                <a:latin typeface="Arial"/>
                <a:cs typeface="Arial"/>
              </a:rPr>
              <a:t>particulier. </a:t>
            </a:r>
            <a:r>
              <a:rPr spc="-5" dirty="0">
                <a:latin typeface="Arial"/>
                <a:cs typeface="Arial"/>
              </a:rPr>
              <a:t>Il est par exemple possible </a:t>
            </a:r>
            <a:r>
              <a:rPr dirty="0">
                <a:latin typeface="Arial"/>
                <a:cs typeface="Arial"/>
              </a:rPr>
              <a:t>de </a:t>
            </a:r>
            <a:r>
              <a:rPr spc="-5" dirty="0">
                <a:latin typeface="Arial"/>
                <a:cs typeface="Arial"/>
              </a:rPr>
              <a:t>rechercher </a:t>
            </a:r>
            <a:r>
              <a:rPr dirty="0">
                <a:latin typeface="Arial"/>
                <a:cs typeface="Arial"/>
              </a:rPr>
              <a:t>les  </a:t>
            </a:r>
            <a:r>
              <a:rPr spc="-5" dirty="0">
                <a:latin typeface="Arial"/>
                <a:cs typeface="Arial"/>
              </a:rPr>
              <a:t>enregistrements dont </a:t>
            </a:r>
            <a:r>
              <a:rPr dirty="0">
                <a:latin typeface="Arial"/>
                <a:cs typeface="Arial"/>
              </a:rPr>
              <a:t>la </a:t>
            </a:r>
            <a:r>
              <a:rPr spc="-5" dirty="0">
                <a:latin typeface="Arial"/>
                <a:cs typeface="Arial"/>
              </a:rPr>
              <a:t>valeur d’une colonne commence </a:t>
            </a:r>
            <a:r>
              <a:rPr dirty="0">
                <a:latin typeface="Arial"/>
                <a:cs typeface="Arial"/>
              </a:rPr>
              <a:t>par </a:t>
            </a:r>
            <a:r>
              <a:rPr spc="-5" dirty="0">
                <a:latin typeface="Arial"/>
                <a:cs typeface="Arial"/>
              </a:rPr>
              <a:t>telle ou telle lettre. </a:t>
            </a:r>
            <a:r>
              <a:rPr dirty="0">
                <a:latin typeface="Arial"/>
                <a:cs typeface="Arial"/>
              </a:rPr>
              <a:t>Les </a:t>
            </a:r>
            <a:r>
              <a:rPr spc="-5" dirty="0">
                <a:latin typeface="Arial"/>
                <a:cs typeface="Arial"/>
              </a:rPr>
              <a:t>modèles </a:t>
            </a:r>
            <a:r>
              <a:rPr dirty="0">
                <a:latin typeface="Arial"/>
                <a:cs typeface="Arial"/>
              </a:rPr>
              <a:t>de  </a:t>
            </a:r>
            <a:r>
              <a:rPr spc="-5" dirty="0">
                <a:latin typeface="Arial"/>
                <a:cs typeface="Arial"/>
              </a:rPr>
              <a:t>recherches </a:t>
            </a:r>
            <a:r>
              <a:rPr dirty="0" err="1">
                <a:latin typeface="Arial"/>
                <a:cs typeface="Arial"/>
              </a:rPr>
              <a:t>sont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multiple</a:t>
            </a:r>
            <a:r>
              <a:rPr lang="fr-FR" spc="-5" dirty="0">
                <a:latin typeface="Arial"/>
                <a:cs typeface="Arial"/>
              </a:rPr>
              <a:t>s</a:t>
            </a:r>
            <a:r>
              <a:rPr spc="-5" dirty="0" smtClean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69095"/>
              </p:ext>
            </p:extLst>
          </p:nvPr>
        </p:nvGraphicFramePr>
        <p:xfrm>
          <a:off x="460938" y="2725390"/>
          <a:ext cx="9569752" cy="1295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Léon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Odette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Vivien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Nantes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Etienne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Lille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7"/>
          <p:cNvSpPr txBox="1"/>
          <p:nvPr/>
        </p:nvSpPr>
        <p:spPr>
          <a:xfrm>
            <a:off x="460938" y="4233513"/>
            <a:ext cx="9676260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ville LIKE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'N%'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88208"/>
              </p:ext>
            </p:extLst>
          </p:nvPr>
        </p:nvGraphicFramePr>
        <p:xfrm>
          <a:off x="460938" y="5353017"/>
          <a:ext cx="9569752" cy="777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Odette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Nice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Vivien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Nantes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81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dirty="0" smtClean="0"/>
              <a:t>SQL IS NULL</a:t>
            </a:r>
            <a:endParaRPr lang="fr-FR" dirty="0"/>
          </a:p>
        </p:txBody>
      </p:sp>
      <p:sp>
        <p:nvSpPr>
          <p:cNvPr id="8" name="object 2"/>
          <p:cNvSpPr txBox="1"/>
          <p:nvPr/>
        </p:nvSpPr>
        <p:spPr>
          <a:xfrm>
            <a:off x="390813" y="983002"/>
            <a:ext cx="10374168" cy="1845377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 marR="5080" algn="just">
              <a:lnSpc>
                <a:spcPct val="114799"/>
              </a:lnSpc>
              <a:spcBef>
                <a:spcPts val="620"/>
              </a:spcBef>
            </a:pPr>
            <a:r>
              <a:rPr spc="-5" dirty="0" err="1" smtClean="0">
                <a:latin typeface="Arial"/>
                <a:cs typeface="Arial"/>
              </a:rPr>
              <a:t>Dans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le langage SQL, l’opérateur </a:t>
            </a:r>
            <a:r>
              <a:rPr b="1" spc="-5" dirty="0">
                <a:latin typeface="Arial"/>
                <a:cs typeface="Arial"/>
              </a:rPr>
              <a:t>IS</a:t>
            </a:r>
            <a:r>
              <a:rPr spc="-5" dirty="0">
                <a:latin typeface="Arial"/>
                <a:cs typeface="Arial"/>
              </a:rPr>
              <a:t> </a:t>
            </a:r>
            <a:r>
              <a:rPr lang="fr-FR" b="1" spc="-5" dirty="0" smtClean="0">
                <a:latin typeface="Arial"/>
                <a:cs typeface="Arial"/>
              </a:rPr>
              <a:t>NULL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spc="-5" dirty="0" err="1" smtClean="0">
                <a:latin typeface="Arial"/>
                <a:cs typeface="Arial"/>
              </a:rPr>
              <a:t>permet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 filtrer les résultats </a:t>
            </a:r>
            <a:r>
              <a:rPr dirty="0">
                <a:latin typeface="Arial"/>
                <a:cs typeface="Arial"/>
              </a:rPr>
              <a:t>qui </a:t>
            </a:r>
            <a:r>
              <a:rPr spc="-5" dirty="0">
                <a:latin typeface="Arial"/>
                <a:cs typeface="Arial"/>
              </a:rPr>
              <a:t>contiennent la valeur </a:t>
            </a:r>
            <a:r>
              <a:rPr b="1" spc="-5" dirty="0">
                <a:latin typeface="Arial"/>
                <a:cs typeface="Arial"/>
              </a:rPr>
              <a:t>NULL</a:t>
            </a:r>
            <a:r>
              <a:rPr spc="-5" dirty="0">
                <a:latin typeface="Arial"/>
                <a:cs typeface="Arial"/>
              </a:rPr>
              <a:t>.  </a:t>
            </a:r>
            <a:endParaRPr lang="fr-FR" spc="-5" dirty="0" smtClean="0">
              <a:latin typeface="Arial"/>
              <a:cs typeface="Arial"/>
            </a:endParaRPr>
          </a:p>
          <a:p>
            <a:pPr marL="12700" marR="5080" algn="just">
              <a:lnSpc>
                <a:spcPct val="114799"/>
              </a:lnSpc>
              <a:spcBef>
                <a:spcPts val="620"/>
              </a:spcBef>
            </a:pPr>
            <a:r>
              <a:rPr dirty="0" err="1" smtClean="0">
                <a:latin typeface="Arial"/>
                <a:cs typeface="Arial"/>
              </a:rPr>
              <a:t>Cet</a:t>
            </a:r>
            <a:r>
              <a:rPr dirty="0" smtClean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opérateur est indispensable </a:t>
            </a:r>
            <a:r>
              <a:rPr dirty="0">
                <a:latin typeface="Arial"/>
                <a:cs typeface="Arial"/>
              </a:rPr>
              <a:t>car la </a:t>
            </a:r>
            <a:r>
              <a:rPr spc="-5" dirty="0">
                <a:latin typeface="Arial"/>
                <a:cs typeface="Arial"/>
              </a:rPr>
              <a:t>valeur </a:t>
            </a:r>
            <a:r>
              <a:rPr b="1" spc="-5" dirty="0">
                <a:latin typeface="Arial"/>
                <a:cs typeface="Arial"/>
              </a:rPr>
              <a:t>NULL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est une </a:t>
            </a:r>
            <a:r>
              <a:rPr spc="-5" dirty="0">
                <a:latin typeface="Arial"/>
                <a:cs typeface="Arial"/>
              </a:rPr>
              <a:t>valeur inconnue </a:t>
            </a:r>
            <a:r>
              <a:rPr dirty="0">
                <a:latin typeface="Arial"/>
                <a:cs typeface="Arial"/>
              </a:rPr>
              <a:t>et ne </a:t>
            </a:r>
            <a:r>
              <a:rPr spc="-5" dirty="0">
                <a:latin typeface="Arial"/>
                <a:cs typeface="Arial"/>
              </a:rPr>
              <a:t>peut par  conséquent </a:t>
            </a:r>
            <a:r>
              <a:rPr dirty="0">
                <a:latin typeface="Arial"/>
                <a:cs typeface="Arial"/>
              </a:rPr>
              <a:t>pas </a:t>
            </a:r>
            <a:r>
              <a:rPr spc="-5" dirty="0">
                <a:latin typeface="Arial"/>
                <a:cs typeface="Arial"/>
              </a:rPr>
              <a:t>être filtrée </a:t>
            </a:r>
            <a:r>
              <a:rPr dirty="0">
                <a:latin typeface="Arial"/>
                <a:cs typeface="Arial"/>
              </a:rPr>
              <a:t>par </a:t>
            </a:r>
            <a:r>
              <a:rPr spc="-5" dirty="0">
                <a:latin typeface="Arial"/>
                <a:cs typeface="Arial"/>
              </a:rPr>
              <a:t>les opérateurs de comparaison (cf. égal, </a:t>
            </a:r>
            <a:r>
              <a:rPr spc="-10" dirty="0">
                <a:latin typeface="Arial"/>
                <a:cs typeface="Arial"/>
              </a:rPr>
              <a:t>inférieur, </a:t>
            </a:r>
            <a:r>
              <a:rPr spc="-5" dirty="0">
                <a:latin typeface="Arial"/>
                <a:cs typeface="Arial"/>
              </a:rPr>
              <a:t>supérieur </a:t>
            </a:r>
            <a:r>
              <a:rPr dirty="0">
                <a:latin typeface="Arial"/>
                <a:cs typeface="Arial"/>
              </a:rPr>
              <a:t>ou  </a:t>
            </a:r>
            <a:r>
              <a:rPr spc="-5" dirty="0" err="1">
                <a:latin typeface="Arial"/>
                <a:cs typeface="Arial"/>
              </a:rPr>
              <a:t>différent</a:t>
            </a:r>
            <a:r>
              <a:rPr spc="-5" dirty="0" smtClean="0">
                <a:latin typeface="Arial"/>
                <a:cs typeface="Arial"/>
              </a:rPr>
              <a:t>).</a:t>
            </a:r>
            <a:endParaRPr dirty="0">
              <a:latin typeface="Arial"/>
              <a:cs typeface="Arial"/>
            </a:endParaRPr>
          </a:p>
        </p:txBody>
      </p:sp>
      <p:graphicFrame>
        <p:nvGraphicFramePr>
          <p:cNvPr id="10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64842"/>
              </p:ext>
            </p:extLst>
          </p:nvPr>
        </p:nvGraphicFramePr>
        <p:xfrm>
          <a:off x="390813" y="2949314"/>
          <a:ext cx="10775950" cy="1295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3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1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date_inscription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fk_adresse_livraison_id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fk_adresse_facturation_id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Grégoire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2013­02­12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8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Sarah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2013­02­17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2013­02­21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Frédérique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2013­03­02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2"/>
          <p:cNvSpPr txBox="1"/>
          <p:nvPr/>
        </p:nvSpPr>
        <p:spPr>
          <a:xfrm>
            <a:off x="479121" y="4393623"/>
            <a:ext cx="8069133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`utilisateur`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`fk_adresse_livraison_id` IS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78705"/>
              </p:ext>
            </p:extLst>
          </p:nvPr>
        </p:nvGraphicFramePr>
        <p:xfrm>
          <a:off x="479121" y="5565430"/>
          <a:ext cx="10687642" cy="777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4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9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6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date_inscription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fk_adresse_livraison_id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fk_adresse_facturation_id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8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Sarah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2013­02­17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Frédérique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2013­03­02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2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dirty="0" smtClean="0"/>
              <a:t>SQL GROUP BY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500148" y="1049443"/>
            <a:ext cx="9906000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just">
              <a:lnSpc>
                <a:spcPct val="114799"/>
              </a:lnSpc>
              <a:spcBef>
                <a:spcPts val="620"/>
              </a:spcBef>
            </a:pP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commande </a:t>
            </a:r>
            <a:r>
              <a:rPr lang="fr-FR" b="1" spc="-5" dirty="0">
                <a:latin typeface="Arial"/>
                <a:cs typeface="Arial"/>
              </a:rPr>
              <a:t>GROUP </a:t>
            </a:r>
            <a:r>
              <a:rPr lang="fr-FR" b="1" dirty="0">
                <a:latin typeface="Arial"/>
                <a:cs typeface="Arial"/>
              </a:rPr>
              <a:t>BY </a:t>
            </a:r>
            <a:r>
              <a:rPr lang="fr-FR" dirty="0">
                <a:latin typeface="Arial"/>
                <a:cs typeface="Arial"/>
              </a:rPr>
              <a:t>est </a:t>
            </a:r>
            <a:r>
              <a:rPr lang="fr-FR" spc="-5" dirty="0">
                <a:latin typeface="Arial"/>
                <a:cs typeface="Arial"/>
              </a:rPr>
              <a:t>utilisée en SQL </a:t>
            </a:r>
            <a:r>
              <a:rPr lang="fr-FR" dirty="0">
                <a:latin typeface="Arial"/>
                <a:cs typeface="Arial"/>
              </a:rPr>
              <a:t>pour </a:t>
            </a:r>
            <a:r>
              <a:rPr lang="fr-FR" spc="-5" dirty="0">
                <a:latin typeface="Arial"/>
                <a:cs typeface="Arial"/>
              </a:rPr>
              <a:t>grouper plusieurs résultats </a:t>
            </a:r>
            <a:r>
              <a:rPr lang="fr-FR" dirty="0">
                <a:latin typeface="Arial"/>
                <a:cs typeface="Arial"/>
              </a:rPr>
              <a:t>et </a:t>
            </a:r>
            <a:r>
              <a:rPr lang="fr-FR" spc="-5" dirty="0">
                <a:latin typeface="Arial"/>
                <a:cs typeface="Arial"/>
              </a:rPr>
              <a:t>utiliser </a:t>
            </a:r>
            <a:r>
              <a:rPr lang="fr-FR" dirty="0">
                <a:latin typeface="Arial"/>
                <a:cs typeface="Arial"/>
              </a:rPr>
              <a:t>une </a:t>
            </a:r>
            <a:r>
              <a:rPr lang="fr-FR" spc="-5" dirty="0">
                <a:latin typeface="Arial"/>
                <a:cs typeface="Arial"/>
              </a:rPr>
              <a:t>fonction 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totaux </a:t>
            </a:r>
            <a:r>
              <a:rPr lang="fr-FR" dirty="0">
                <a:latin typeface="Arial"/>
                <a:cs typeface="Arial"/>
              </a:rPr>
              <a:t>sur un </a:t>
            </a:r>
            <a:r>
              <a:rPr lang="fr-FR" spc="-5" dirty="0">
                <a:latin typeface="Arial"/>
                <a:cs typeface="Arial"/>
              </a:rPr>
              <a:t>groupe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résultat. Sur une table qui contient toutes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ventes d’un magasin, </a:t>
            </a:r>
            <a:r>
              <a:rPr lang="fr-FR" dirty="0">
                <a:latin typeface="Arial"/>
                <a:cs typeface="Arial"/>
              </a:rPr>
              <a:t>il est  par </a:t>
            </a:r>
            <a:r>
              <a:rPr lang="fr-FR" spc="-5" dirty="0">
                <a:latin typeface="Arial"/>
                <a:cs typeface="Arial"/>
              </a:rPr>
              <a:t>exemple possible de liste regrouper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ventes par clients identiques </a:t>
            </a:r>
            <a:r>
              <a:rPr lang="fr-FR" dirty="0">
                <a:latin typeface="Arial"/>
                <a:cs typeface="Arial"/>
              </a:rPr>
              <a:t>et </a:t>
            </a:r>
            <a:r>
              <a:rPr lang="fr-FR" spc="-5" dirty="0">
                <a:latin typeface="Arial"/>
                <a:cs typeface="Arial"/>
              </a:rPr>
              <a:t>d’obtenir le coût total des  achats pour chaque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client</a:t>
            </a:r>
            <a:r>
              <a:rPr lang="fr-FR" spc="-5" dirty="0" smtClean="0">
                <a:latin typeface="Arial"/>
                <a:cs typeface="Arial"/>
              </a:rPr>
              <a:t>. On utilise ici la </a:t>
            </a:r>
            <a:r>
              <a:rPr lang="fr-FR" spc="-5" dirty="0" smtClean="0">
                <a:solidFill>
                  <a:srgbClr val="FFC000"/>
                </a:solidFill>
                <a:latin typeface="Arial"/>
                <a:cs typeface="Arial"/>
              </a:rPr>
              <a:t>fonction statistique </a:t>
            </a:r>
            <a:r>
              <a:rPr lang="fr-FR" b="1" spc="-5" dirty="0" smtClean="0">
                <a:latin typeface="Arial"/>
                <a:cs typeface="Arial"/>
              </a:rPr>
              <a:t>SUM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endParaRPr lang="fr-FR" dirty="0">
              <a:latin typeface="Arial"/>
              <a:cs typeface="Arial"/>
            </a:endParaRPr>
          </a:p>
        </p:txBody>
      </p:sp>
      <p:graphicFrame>
        <p:nvGraphicFramePr>
          <p:cNvPr id="9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37271"/>
              </p:ext>
            </p:extLst>
          </p:nvPr>
        </p:nvGraphicFramePr>
        <p:xfrm>
          <a:off x="853352" y="2443522"/>
          <a:ext cx="9426722" cy="1611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6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client</a:t>
                      </a:r>
                      <a:endParaRPr sz="16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tarif</a:t>
                      </a:r>
                      <a:endParaRPr sz="16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6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Pierre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102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2012-10-23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10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Simon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47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2012-10-27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Marie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18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2012-11-05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Marie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20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2012-11-14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Pierre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160</a:t>
                      </a:r>
                      <a:endParaRPr sz="16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2012-12-03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7"/>
          <p:cNvSpPr txBox="1"/>
          <p:nvPr/>
        </p:nvSpPr>
        <p:spPr>
          <a:xfrm>
            <a:off x="853351" y="4338550"/>
            <a:ext cx="8775557" cy="528478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client,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SUM(tarif)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 marR="4306570">
              <a:lnSpc>
                <a:spcPct val="147200"/>
              </a:lnSpc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achat  GROUP BY</a:t>
            </a:r>
            <a:r>
              <a:rPr sz="1400" b="1" spc="-9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48156"/>
              </p:ext>
            </p:extLst>
          </p:nvPr>
        </p:nvGraphicFramePr>
        <p:xfrm>
          <a:off x="853351" y="5150426"/>
          <a:ext cx="9426723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1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5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SUM(tarif)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Pierre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9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Fonctions Statistiques</a:t>
            </a:r>
            <a:endParaRPr lang="fr-FR" sz="4800" dirty="0"/>
          </a:p>
        </p:txBody>
      </p:sp>
      <p:sp>
        <p:nvSpPr>
          <p:cNvPr id="8" name="object 6"/>
          <p:cNvSpPr txBox="1"/>
          <p:nvPr/>
        </p:nvSpPr>
        <p:spPr>
          <a:xfrm>
            <a:off x="1153505" y="1238461"/>
            <a:ext cx="9944678" cy="506638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b="1" dirty="0">
                <a:latin typeface="Arial"/>
                <a:cs typeface="Arial"/>
              </a:rPr>
              <a:t>Utilisation d’autres fonctions de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dirty="0" err="1" smtClean="0">
                <a:latin typeface="Arial"/>
                <a:cs typeface="Arial"/>
              </a:rPr>
              <a:t>statistiques</a:t>
            </a:r>
            <a:r>
              <a:rPr lang="fr-FR" b="1" dirty="0" smtClean="0">
                <a:latin typeface="Arial"/>
                <a:cs typeface="Arial"/>
              </a:rPr>
              <a:t> :</a:t>
            </a:r>
            <a:endParaRPr dirty="0">
              <a:latin typeface="Arial"/>
              <a:cs typeface="Arial"/>
            </a:endParaRPr>
          </a:p>
          <a:p>
            <a:pPr marL="12700" marR="293370">
              <a:lnSpc>
                <a:spcPct val="114599"/>
              </a:lnSpc>
              <a:spcBef>
                <a:spcPts val="620"/>
              </a:spcBef>
            </a:pPr>
            <a:r>
              <a:rPr spc="-5" dirty="0">
                <a:latin typeface="Arial"/>
                <a:cs typeface="Arial"/>
              </a:rPr>
              <a:t>Il existe plusieurs fonctions qui peuvent être utilisées pour manipuler plusieurs enregistrements, il  s’agit des fonctions </a:t>
            </a:r>
            <a:r>
              <a:rPr b="1" spc="-5" dirty="0">
                <a:latin typeface="Arial"/>
                <a:cs typeface="Arial"/>
              </a:rPr>
              <a:t>d’agrégations statistiques</a:t>
            </a:r>
            <a:r>
              <a:rPr spc="-5" dirty="0">
                <a:latin typeface="Arial"/>
                <a:cs typeface="Arial"/>
              </a:rPr>
              <a:t>, </a:t>
            </a:r>
            <a:r>
              <a:rPr dirty="0">
                <a:latin typeface="Arial"/>
                <a:cs typeface="Arial"/>
              </a:rPr>
              <a:t>les </a:t>
            </a:r>
            <a:r>
              <a:rPr spc="-5" dirty="0">
                <a:latin typeface="Arial"/>
                <a:cs typeface="Arial"/>
              </a:rPr>
              <a:t>principales </a:t>
            </a:r>
            <a:r>
              <a:rPr dirty="0">
                <a:latin typeface="Arial"/>
                <a:cs typeface="Arial"/>
              </a:rPr>
              <a:t>sont les </a:t>
            </a:r>
            <a:r>
              <a:rPr spc="-5" dirty="0">
                <a:latin typeface="Arial"/>
                <a:cs typeface="Arial"/>
              </a:rPr>
              <a:t>suivantes</a:t>
            </a:r>
            <a:r>
              <a:rPr spc="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:</a:t>
            </a:r>
          </a:p>
          <a:p>
            <a:pPr marL="469900" marR="396875" indent="-228600">
              <a:lnSpc>
                <a:spcPct val="104200"/>
              </a:lnSpc>
              <a:spcBef>
                <a:spcPts val="869"/>
              </a:spcBef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b="1" spc="-20" dirty="0">
                <a:solidFill>
                  <a:srgbClr val="FFC000"/>
                </a:solidFill>
                <a:latin typeface="Arial"/>
                <a:cs typeface="Arial"/>
              </a:rPr>
              <a:t>AVG() </a:t>
            </a:r>
            <a:r>
              <a:rPr spc="-5" dirty="0">
                <a:latin typeface="Arial"/>
                <a:cs typeface="Arial"/>
              </a:rPr>
              <a:t>pour calculer la moyenne d’un set </a:t>
            </a:r>
            <a:r>
              <a:rPr dirty="0">
                <a:latin typeface="Arial"/>
                <a:cs typeface="Arial"/>
              </a:rPr>
              <a:t>de </a:t>
            </a:r>
            <a:r>
              <a:rPr spc="-15" dirty="0">
                <a:latin typeface="Arial"/>
                <a:cs typeface="Arial"/>
              </a:rPr>
              <a:t>valeur. </a:t>
            </a:r>
            <a:r>
              <a:rPr spc="-5" dirty="0">
                <a:latin typeface="Arial"/>
                <a:cs typeface="Arial"/>
              </a:rPr>
              <a:t>Permet de connaître le </a:t>
            </a:r>
            <a:r>
              <a:rPr dirty="0">
                <a:latin typeface="Arial"/>
                <a:cs typeface="Arial"/>
              </a:rPr>
              <a:t>prix du </a:t>
            </a:r>
            <a:r>
              <a:rPr spc="-5" dirty="0">
                <a:latin typeface="Arial"/>
                <a:cs typeface="Arial"/>
              </a:rPr>
              <a:t>panier  </a:t>
            </a:r>
            <a:r>
              <a:rPr dirty="0">
                <a:latin typeface="Arial"/>
                <a:cs typeface="Arial"/>
              </a:rPr>
              <a:t>moyen </a:t>
            </a:r>
            <a:r>
              <a:rPr spc="-5" dirty="0">
                <a:latin typeface="Arial"/>
                <a:cs typeface="Arial"/>
              </a:rPr>
              <a:t>pour </a:t>
            </a:r>
            <a:r>
              <a:rPr dirty="0">
                <a:latin typeface="Arial"/>
                <a:cs typeface="Arial"/>
              </a:rPr>
              <a:t>de </a:t>
            </a:r>
            <a:r>
              <a:rPr spc="-5" dirty="0" err="1">
                <a:latin typeface="Arial"/>
                <a:cs typeface="Arial"/>
              </a:rPr>
              <a:t>chaque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client</a:t>
            </a:r>
            <a:endParaRPr lang="fr-FR" spc="-5" dirty="0" smtClean="0">
              <a:latin typeface="Arial"/>
              <a:cs typeface="Arial"/>
            </a:endParaRPr>
          </a:p>
          <a:p>
            <a:pPr marL="469900" marR="396875" indent="-228600">
              <a:lnSpc>
                <a:spcPct val="104200"/>
              </a:lnSpc>
              <a:spcBef>
                <a:spcPts val="869"/>
              </a:spcBef>
              <a:buFont typeface="Calibri"/>
              <a:buChar char="•"/>
              <a:tabLst>
                <a:tab pos="469265" algn="l"/>
                <a:tab pos="469900" algn="l"/>
              </a:tabLst>
            </a:pPr>
            <a:endParaRPr b="1" dirty="0">
              <a:solidFill>
                <a:srgbClr val="FFC000"/>
              </a:solidFill>
              <a:latin typeface="Arial"/>
              <a:cs typeface="Arial"/>
            </a:endParaRPr>
          </a:p>
          <a:p>
            <a:pPr marL="469900" indent="-228600">
              <a:lnSpc>
                <a:spcPts val="1380"/>
              </a:lnSpc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b="1" spc="-5" dirty="0">
                <a:solidFill>
                  <a:srgbClr val="FFC000"/>
                </a:solidFill>
                <a:latin typeface="Arial"/>
                <a:cs typeface="Arial"/>
              </a:rPr>
              <a:t>COUNT() </a:t>
            </a:r>
            <a:r>
              <a:rPr dirty="0">
                <a:latin typeface="Arial"/>
                <a:cs typeface="Arial"/>
              </a:rPr>
              <a:t>pour </a:t>
            </a:r>
            <a:r>
              <a:rPr spc="-5" dirty="0">
                <a:latin typeface="Arial"/>
                <a:cs typeface="Arial"/>
              </a:rPr>
              <a:t>compter le nombre de lignes concernées. Permet de savoir combien </a:t>
            </a:r>
            <a:r>
              <a:rPr spc="-5" dirty="0" err="1">
                <a:latin typeface="Arial"/>
                <a:cs typeface="Arial"/>
              </a:rPr>
              <a:t>d’achats</a:t>
            </a:r>
            <a:r>
              <a:rPr spc="150" dirty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a</a:t>
            </a:r>
            <a:r>
              <a:rPr lang="fr-FR" dirty="0" smtClean="0">
                <a:latin typeface="Arial"/>
                <a:cs typeface="Arial"/>
              </a:rPr>
              <a:t> </a:t>
            </a:r>
            <a:r>
              <a:rPr spc="-5" dirty="0" err="1" smtClean="0">
                <a:latin typeface="Arial"/>
                <a:cs typeface="Arial"/>
              </a:rPr>
              <a:t>été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effectué par </a:t>
            </a:r>
            <a:r>
              <a:rPr spc="-5" dirty="0" err="1">
                <a:latin typeface="Arial"/>
                <a:cs typeface="Arial"/>
              </a:rPr>
              <a:t>chaque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client</a:t>
            </a:r>
            <a:endParaRPr lang="fr-FR" spc="-5" dirty="0" smtClean="0">
              <a:latin typeface="Arial"/>
              <a:cs typeface="Arial"/>
            </a:endParaRPr>
          </a:p>
          <a:p>
            <a:pPr marL="469900" indent="-228600">
              <a:lnSpc>
                <a:spcPts val="1380"/>
              </a:lnSpc>
              <a:buFont typeface="Calibri"/>
              <a:buChar char="•"/>
              <a:tabLst>
                <a:tab pos="469265" algn="l"/>
                <a:tab pos="469900" algn="l"/>
              </a:tabLst>
            </a:pPr>
            <a:endParaRPr dirty="0">
              <a:latin typeface="Arial"/>
              <a:cs typeface="Arial"/>
            </a:endParaRPr>
          </a:p>
          <a:p>
            <a:pPr marL="469900" indent="-228600">
              <a:lnSpc>
                <a:spcPts val="1410"/>
              </a:lnSpc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MAX(</a:t>
            </a:r>
            <a:r>
              <a:rPr dirty="0">
                <a:solidFill>
                  <a:srgbClr val="FFC000"/>
                </a:solidFill>
                <a:latin typeface="Arial"/>
                <a:cs typeface="Arial"/>
              </a:rPr>
              <a:t>)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pour récupérer </a:t>
            </a:r>
            <a:r>
              <a:rPr dirty="0">
                <a:latin typeface="Arial"/>
                <a:cs typeface="Arial"/>
              </a:rPr>
              <a:t>la </a:t>
            </a:r>
            <a:r>
              <a:rPr spc="-5" dirty="0">
                <a:latin typeface="Arial"/>
                <a:cs typeface="Arial"/>
              </a:rPr>
              <a:t>plus haute </a:t>
            </a:r>
            <a:r>
              <a:rPr spc="-15" dirty="0">
                <a:latin typeface="Arial"/>
                <a:cs typeface="Arial"/>
              </a:rPr>
              <a:t>valeur. </a:t>
            </a:r>
            <a:r>
              <a:rPr spc="-5" dirty="0">
                <a:latin typeface="Arial"/>
                <a:cs typeface="Arial"/>
              </a:rPr>
              <a:t>Pratique </a:t>
            </a:r>
            <a:r>
              <a:rPr dirty="0">
                <a:latin typeface="Arial"/>
                <a:cs typeface="Arial"/>
              </a:rPr>
              <a:t>pour </a:t>
            </a:r>
            <a:r>
              <a:rPr spc="-5" dirty="0">
                <a:latin typeface="Arial"/>
                <a:cs typeface="Arial"/>
              </a:rPr>
              <a:t>savoir l’achat le plus</a:t>
            </a:r>
            <a:r>
              <a:rPr spc="60" dirty="0">
                <a:latin typeface="Arial"/>
                <a:cs typeface="Arial"/>
              </a:rPr>
              <a:t> </a:t>
            </a:r>
            <a:r>
              <a:rPr dirty="0" err="1" smtClean="0">
                <a:latin typeface="Arial"/>
                <a:cs typeface="Arial"/>
              </a:rPr>
              <a:t>cher</a:t>
            </a:r>
            <a:endParaRPr lang="fr-FR" dirty="0" smtClean="0">
              <a:latin typeface="Arial"/>
              <a:cs typeface="Arial"/>
            </a:endParaRPr>
          </a:p>
          <a:p>
            <a:pPr marL="469900" indent="-228600">
              <a:lnSpc>
                <a:spcPts val="1410"/>
              </a:lnSpc>
              <a:buFont typeface="Calibri"/>
              <a:buChar char="•"/>
              <a:tabLst>
                <a:tab pos="469265" algn="l"/>
                <a:tab pos="469900" algn="l"/>
              </a:tabLst>
            </a:pPr>
            <a:endParaRPr dirty="0">
              <a:latin typeface="Arial"/>
              <a:cs typeface="Arial"/>
            </a:endParaRPr>
          </a:p>
          <a:p>
            <a:pPr marL="469900" marR="47625" indent="-228600">
              <a:lnSpc>
                <a:spcPct val="104200"/>
              </a:lnSpc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b="1" spc="-5" dirty="0">
                <a:solidFill>
                  <a:srgbClr val="FFC000"/>
                </a:solidFill>
                <a:latin typeface="Arial"/>
                <a:cs typeface="Arial"/>
              </a:rPr>
              <a:t>MIN() </a:t>
            </a:r>
            <a:r>
              <a:rPr spc="-5" dirty="0">
                <a:latin typeface="Arial"/>
                <a:cs typeface="Arial"/>
              </a:rPr>
              <a:t>pour récupérer </a:t>
            </a:r>
            <a:r>
              <a:rPr dirty="0">
                <a:latin typeface="Arial"/>
                <a:cs typeface="Arial"/>
              </a:rPr>
              <a:t>la </a:t>
            </a:r>
            <a:r>
              <a:rPr spc="-5" dirty="0">
                <a:latin typeface="Arial"/>
                <a:cs typeface="Arial"/>
              </a:rPr>
              <a:t>plus petite </a:t>
            </a:r>
            <a:r>
              <a:rPr spc="-10" dirty="0">
                <a:latin typeface="Arial"/>
                <a:cs typeface="Arial"/>
              </a:rPr>
              <a:t>valeur. </a:t>
            </a:r>
            <a:r>
              <a:rPr spc="-5" dirty="0">
                <a:latin typeface="Arial"/>
                <a:cs typeface="Arial"/>
              </a:rPr>
              <a:t>Utile par exemple pour connaître la date du premier  </a:t>
            </a:r>
            <a:r>
              <a:rPr dirty="0">
                <a:latin typeface="Arial"/>
                <a:cs typeface="Arial"/>
              </a:rPr>
              <a:t>achat </a:t>
            </a:r>
            <a:r>
              <a:rPr spc="-5" dirty="0">
                <a:latin typeface="Arial"/>
                <a:cs typeface="Arial"/>
              </a:rPr>
              <a:t>d’un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client</a:t>
            </a:r>
            <a:endParaRPr lang="fr-FR" spc="-5" dirty="0" smtClean="0">
              <a:latin typeface="Arial"/>
              <a:cs typeface="Arial"/>
            </a:endParaRPr>
          </a:p>
          <a:p>
            <a:pPr marL="469900" marR="47625" indent="-228600">
              <a:lnSpc>
                <a:spcPct val="104200"/>
              </a:lnSpc>
              <a:buFont typeface="Calibri"/>
              <a:buChar char="•"/>
              <a:tabLst>
                <a:tab pos="469265" algn="l"/>
                <a:tab pos="469900" algn="l"/>
              </a:tabLst>
            </a:pPr>
            <a:endParaRPr dirty="0">
              <a:latin typeface="Arial"/>
              <a:cs typeface="Arial"/>
            </a:endParaRPr>
          </a:p>
          <a:p>
            <a:pPr marL="469900" indent="-228600">
              <a:lnSpc>
                <a:spcPts val="1380"/>
              </a:lnSpc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b="1" spc="-5" dirty="0">
                <a:solidFill>
                  <a:srgbClr val="FFC000"/>
                </a:solidFill>
                <a:latin typeface="Arial"/>
                <a:cs typeface="Arial"/>
              </a:rPr>
              <a:t>SUM() </a:t>
            </a:r>
            <a:r>
              <a:rPr dirty="0">
                <a:latin typeface="Arial"/>
                <a:cs typeface="Arial"/>
              </a:rPr>
              <a:t>pour </a:t>
            </a:r>
            <a:r>
              <a:rPr spc="-5" dirty="0">
                <a:latin typeface="Arial"/>
                <a:cs typeface="Arial"/>
              </a:rPr>
              <a:t>calculer la somme </a:t>
            </a:r>
            <a:r>
              <a:rPr dirty="0">
                <a:latin typeface="Arial"/>
                <a:cs typeface="Arial"/>
              </a:rPr>
              <a:t>de </a:t>
            </a:r>
            <a:r>
              <a:rPr spc="-5" dirty="0">
                <a:latin typeface="Arial"/>
                <a:cs typeface="Arial"/>
              </a:rPr>
              <a:t>plusieurs lignes. Permet </a:t>
            </a:r>
            <a:r>
              <a:rPr dirty="0">
                <a:latin typeface="Arial"/>
                <a:cs typeface="Arial"/>
              </a:rPr>
              <a:t>par </a:t>
            </a:r>
            <a:r>
              <a:rPr spc="-5" dirty="0">
                <a:latin typeface="Arial"/>
                <a:cs typeface="Arial"/>
              </a:rPr>
              <a:t>exemple </a:t>
            </a:r>
            <a:r>
              <a:rPr dirty="0">
                <a:latin typeface="Arial"/>
                <a:cs typeface="Arial"/>
              </a:rPr>
              <a:t>de </a:t>
            </a:r>
            <a:r>
              <a:rPr spc="-5" dirty="0">
                <a:latin typeface="Arial"/>
                <a:cs typeface="Arial"/>
              </a:rPr>
              <a:t>connaître le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total</a:t>
            </a:r>
            <a:endParaRPr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"/>
              </a:spcBef>
            </a:pPr>
            <a:r>
              <a:rPr dirty="0">
                <a:latin typeface="Arial"/>
                <a:cs typeface="Arial"/>
              </a:rPr>
              <a:t>de </a:t>
            </a:r>
            <a:r>
              <a:rPr spc="-5" dirty="0">
                <a:latin typeface="Arial"/>
                <a:cs typeface="Arial"/>
              </a:rPr>
              <a:t>tous </a:t>
            </a:r>
            <a:r>
              <a:rPr dirty="0">
                <a:latin typeface="Arial"/>
                <a:cs typeface="Arial"/>
              </a:rPr>
              <a:t>les </a:t>
            </a:r>
            <a:r>
              <a:rPr spc="-5" dirty="0">
                <a:latin typeface="Arial"/>
                <a:cs typeface="Arial"/>
              </a:rPr>
              <a:t>achats d’un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client</a:t>
            </a:r>
            <a:endParaRPr lang="fr-FR" spc="-5" dirty="0" smtClean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"/>
              </a:spcBef>
            </a:pP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>
                <a:latin typeface="Arial"/>
                <a:cs typeface="Arial"/>
              </a:rPr>
              <a:t>Ces </a:t>
            </a:r>
            <a:r>
              <a:rPr spc="-5" dirty="0">
                <a:latin typeface="Arial"/>
                <a:cs typeface="Arial"/>
              </a:rPr>
              <a:t>petites fonctions se révèlent </a:t>
            </a:r>
            <a:r>
              <a:rPr spc="-5" dirty="0" err="1">
                <a:latin typeface="Arial"/>
                <a:cs typeface="Arial"/>
              </a:rPr>
              <a:t>rapidement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indispensable</a:t>
            </a:r>
            <a:r>
              <a:rPr lang="fr-FR" spc="-5" dirty="0" smtClean="0">
                <a:latin typeface="Arial"/>
                <a:cs typeface="Arial"/>
              </a:rPr>
              <a:t>s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pour travailler sur des</a:t>
            </a:r>
            <a:r>
              <a:rPr spc="9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données.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7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HAVING</a:t>
            </a:r>
            <a:endParaRPr lang="fr-FR" sz="4800" dirty="0"/>
          </a:p>
        </p:txBody>
      </p:sp>
      <p:sp>
        <p:nvSpPr>
          <p:cNvPr id="2" name="ZoneTexte 1"/>
          <p:cNvSpPr txBox="1"/>
          <p:nvPr/>
        </p:nvSpPr>
        <p:spPr>
          <a:xfrm>
            <a:off x="694112" y="1384070"/>
            <a:ext cx="9712036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620"/>
              </a:spcBef>
            </a:pP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condition </a:t>
            </a:r>
            <a:r>
              <a:rPr lang="fr-FR" b="1" spc="-20" dirty="0">
                <a:latin typeface="Arial"/>
                <a:cs typeface="Arial"/>
              </a:rPr>
              <a:t>HAVING</a:t>
            </a:r>
            <a:r>
              <a:rPr lang="fr-FR" spc="-2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en </a:t>
            </a:r>
            <a:r>
              <a:rPr lang="fr-FR" spc="-5" dirty="0">
                <a:latin typeface="Arial"/>
                <a:cs typeface="Arial"/>
              </a:rPr>
              <a:t>SQL </a:t>
            </a:r>
            <a:r>
              <a:rPr lang="fr-FR" dirty="0">
                <a:latin typeface="Arial"/>
                <a:cs typeface="Arial"/>
              </a:rPr>
              <a:t>est </a:t>
            </a:r>
            <a:r>
              <a:rPr lang="fr-FR" spc="-5" dirty="0">
                <a:latin typeface="Arial"/>
                <a:cs typeface="Arial"/>
              </a:rPr>
              <a:t>presque similaire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WHERE </a:t>
            </a:r>
            <a:r>
              <a:rPr lang="fr-FR" dirty="0">
                <a:latin typeface="Arial"/>
                <a:cs typeface="Arial"/>
              </a:rPr>
              <a:t>à la </a:t>
            </a:r>
            <a:r>
              <a:rPr lang="fr-FR" spc="-5" dirty="0">
                <a:latin typeface="Arial"/>
                <a:cs typeface="Arial"/>
              </a:rPr>
              <a:t>seule différence </a:t>
            </a:r>
            <a:r>
              <a:rPr lang="fr-FR" dirty="0">
                <a:latin typeface="Arial"/>
                <a:cs typeface="Arial"/>
              </a:rPr>
              <a:t>que </a:t>
            </a:r>
            <a:r>
              <a:rPr lang="fr-FR" spc="-20" dirty="0">
                <a:latin typeface="Arial"/>
                <a:cs typeface="Arial"/>
              </a:rPr>
              <a:t>HAVING  </a:t>
            </a:r>
            <a:r>
              <a:rPr lang="fr-FR" dirty="0">
                <a:latin typeface="Arial"/>
                <a:cs typeface="Arial"/>
              </a:rPr>
              <a:t>permet de </a:t>
            </a:r>
            <a:r>
              <a:rPr lang="fr-FR" spc="-5" dirty="0">
                <a:latin typeface="Arial"/>
                <a:cs typeface="Arial"/>
              </a:rPr>
              <a:t>filtrer </a:t>
            </a:r>
            <a:r>
              <a:rPr lang="fr-FR" dirty="0">
                <a:latin typeface="Arial"/>
                <a:cs typeface="Arial"/>
              </a:rPr>
              <a:t>en </a:t>
            </a:r>
            <a:r>
              <a:rPr lang="fr-FR" spc="-5" dirty="0">
                <a:latin typeface="Arial"/>
                <a:cs typeface="Arial"/>
              </a:rPr>
              <a:t>utilisant </a:t>
            </a:r>
            <a:r>
              <a:rPr lang="fr-FR" dirty="0">
                <a:latin typeface="Arial"/>
                <a:cs typeface="Arial"/>
              </a:rPr>
              <a:t>des </a:t>
            </a:r>
            <a:r>
              <a:rPr lang="fr-FR" spc="-5" dirty="0">
                <a:latin typeface="Arial"/>
                <a:cs typeface="Arial"/>
              </a:rPr>
              <a:t>fonctions telles que SUM(), COUNT(), </a:t>
            </a:r>
            <a:r>
              <a:rPr lang="fr-FR" spc="-20" dirty="0">
                <a:latin typeface="Arial"/>
                <a:cs typeface="Arial"/>
              </a:rPr>
              <a:t>AVG(), </a:t>
            </a:r>
            <a:r>
              <a:rPr lang="fr-FR" spc="-5" dirty="0">
                <a:latin typeface="Arial"/>
                <a:cs typeface="Arial"/>
              </a:rPr>
              <a:t>MIN() </a:t>
            </a:r>
            <a:r>
              <a:rPr lang="fr-FR" dirty="0">
                <a:latin typeface="Arial"/>
                <a:cs typeface="Arial"/>
              </a:rPr>
              <a:t>ou</a:t>
            </a:r>
            <a:r>
              <a:rPr lang="fr-FR" spc="1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MAX().</a:t>
            </a:r>
          </a:p>
        </p:txBody>
      </p:sp>
      <p:graphicFrame>
        <p:nvGraphicFramePr>
          <p:cNvPr id="6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61290"/>
              </p:ext>
            </p:extLst>
          </p:nvPr>
        </p:nvGraphicFramePr>
        <p:xfrm>
          <a:off x="804946" y="2610715"/>
          <a:ext cx="8976362" cy="1554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4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4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1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tarif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date_achat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Pierre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2012­10­23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2012­10­27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2012­11­05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2012­11­14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Pierre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2012­12­03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04946" y="4468091"/>
            <a:ext cx="8449890" cy="846322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client,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SUM(tarif)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 marR="4306570">
              <a:lnSpc>
                <a:spcPct val="147200"/>
              </a:lnSpc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achat  GROUP BY</a:t>
            </a:r>
            <a:r>
              <a:rPr sz="1400" b="1" spc="-9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SUM(tarif)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17844"/>
              </p:ext>
            </p:extLst>
          </p:nvPr>
        </p:nvGraphicFramePr>
        <p:xfrm>
          <a:off x="804946" y="5617313"/>
          <a:ext cx="6840219" cy="737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3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client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SUM(tarif)</a:t>
                      </a:r>
                      <a:endParaRPr sz="1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0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Pierre</a:t>
                      </a:r>
                      <a:endParaRPr sz="1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62</a:t>
                      </a: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Simon</a:t>
                      </a:r>
                      <a:endParaRPr sz="1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47</a:t>
                      </a: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5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2148" y="207198"/>
            <a:ext cx="9144000" cy="96967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SQL SELECT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4675" y="1384069"/>
            <a:ext cx="11089180" cy="1020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615"/>
              </a:spcBef>
            </a:pPr>
            <a:r>
              <a:rPr lang="fr-FR" spc="-10" dirty="0">
                <a:latin typeface="Arial"/>
                <a:cs typeface="Arial"/>
              </a:rPr>
              <a:t>L’utilisation </a:t>
            </a:r>
            <a:r>
              <a:rPr lang="fr-FR" spc="-5" dirty="0">
                <a:latin typeface="Arial"/>
                <a:cs typeface="Arial"/>
              </a:rPr>
              <a:t>la </a:t>
            </a:r>
            <a:r>
              <a:rPr lang="fr-FR" dirty="0">
                <a:latin typeface="Arial"/>
                <a:cs typeface="Arial"/>
              </a:rPr>
              <a:t>plus </a:t>
            </a:r>
            <a:r>
              <a:rPr lang="fr-FR" spc="-5" dirty="0">
                <a:latin typeface="Arial"/>
                <a:cs typeface="Arial"/>
              </a:rPr>
              <a:t>courante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SQL consiste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lire </a:t>
            </a:r>
            <a:r>
              <a:rPr lang="fr-FR" dirty="0">
                <a:latin typeface="Arial"/>
                <a:cs typeface="Arial"/>
              </a:rPr>
              <a:t>des </a:t>
            </a:r>
            <a:r>
              <a:rPr lang="fr-FR" spc="-5" dirty="0">
                <a:latin typeface="Arial"/>
                <a:cs typeface="Arial"/>
              </a:rPr>
              <a:t>données issues </a:t>
            </a:r>
            <a:r>
              <a:rPr lang="fr-FR" dirty="0">
                <a:latin typeface="Arial"/>
                <a:cs typeface="Arial"/>
              </a:rPr>
              <a:t>de la </a:t>
            </a:r>
            <a:r>
              <a:rPr lang="fr-FR" spc="-5" dirty="0">
                <a:latin typeface="Arial"/>
                <a:cs typeface="Arial"/>
              </a:rPr>
              <a:t>base de données. Cela  s’effectue grâce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la commande </a:t>
            </a:r>
            <a:r>
              <a:rPr lang="fr-FR" b="1" spc="-25" dirty="0">
                <a:latin typeface="Arial"/>
                <a:cs typeface="Arial"/>
              </a:rPr>
              <a:t>SELECT</a:t>
            </a:r>
            <a:r>
              <a:rPr lang="fr-FR" spc="-25" dirty="0">
                <a:latin typeface="Arial"/>
                <a:cs typeface="Arial"/>
              </a:rPr>
              <a:t>, </a:t>
            </a:r>
            <a:r>
              <a:rPr lang="fr-FR" spc="-5" dirty="0">
                <a:latin typeface="Arial"/>
                <a:cs typeface="Arial"/>
              </a:rPr>
              <a:t>qui retourne des enregistrements </a:t>
            </a:r>
            <a:r>
              <a:rPr lang="fr-FR" dirty="0">
                <a:latin typeface="Arial"/>
                <a:cs typeface="Arial"/>
              </a:rPr>
              <a:t>dans </a:t>
            </a:r>
            <a:r>
              <a:rPr lang="fr-FR" spc="-5" dirty="0">
                <a:latin typeface="Arial"/>
                <a:cs typeface="Arial"/>
              </a:rPr>
              <a:t>un tableau de  résultat. Cette commande peut sélectionner une ou plusieurs colonnes d’une</a:t>
            </a:r>
            <a:r>
              <a:rPr lang="fr-FR" spc="70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table.</a:t>
            </a:r>
            <a:endParaRPr lang="fr-FR" dirty="0">
              <a:latin typeface="Arial"/>
              <a:cs typeface="Arial"/>
            </a:endParaRPr>
          </a:p>
        </p:txBody>
      </p:sp>
      <p:graphicFrame>
        <p:nvGraphicFramePr>
          <p:cNvPr id="8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47460"/>
              </p:ext>
            </p:extLst>
          </p:nvPr>
        </p:nvGraphicFramePr>
        <p:xfrm>
          <a:off x="867207" y="2574782"/>
          <a:ext cx="7500938" cy="1605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5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827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identifiant</a:t>
                      </a:r>
                      <a:endParaRPr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prenom</a:t>
                      </a:r>
                      <a:endParaRPr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ville</a:t>
                      </a:r>
                      <a:endParaRPr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Pierre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Dupond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Paris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27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Sabrina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Durand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Nantes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Julien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Martin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5" dirty="0">
                          <a:latin typeface="Arial"/>
                          <a:cs typeface="Arial"/>
                        </a:rPr>
                        <a:t>Lyon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27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David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Bernard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Marseille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1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Marie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Leroy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Grenoble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7"/>
          <p:cNvSpPr txBox="1"/>
          <p:nvPr/>
        </p:nvSpPr>
        <p:spPr>
          <a:xfrm>
            <a:off x="932323" y="4475394"/>
            <a:ext cx="10511532" cy="468077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2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2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ville</a:t>
            </a:r>
            <a:endParaRPr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2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2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74228"/>
              </p:ext>
            </p:extLst>
          </p:nvPr>
        </p:nvGraphicFramePr>
        <p:xfrm>
          <a:off x="932323" y="5113263"/>
          <a:ext cx="7435821" cy="1554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3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Nantes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Lyon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Marseille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Grenoble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44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ORDER BY</a:t>
            </a:r>
            <a:endParaRPr lang="fr-FR" sz="4800" dirty="0"/>
          </a:p>
        </p:txBody>
      </p:sp>
      <p:sp>
        <p:nvSpPr>
          <p:cNvPr id="3" name="ZoneTexte 2"/>
          <p:cNvSpPr txBox="1"/>
          <p:nvPr/>
        </p:nvSpPr>
        <p:spPr>
          <a:xfrm>
            <a:off x="983673" y="1384070"/>
            <a:ext cx="9919854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281305" algn="just">
              <a:lnSpc>
                <a:spcPct val="114599"/>
              </a:lnSpc>
              <a:spcBef>
                <a:spcPts val="620"/>
              </a:spcBef>
            </a:pP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commande </a:t>
            </a:r>
            <a:r>
              <a:rPr lang="fr-FR" b="1" spc="-5" dirty="0">
                <a:latin typeface="Arial"/>
                <a:cs typeface="Arial"/>
              </a:rPr>
              <a:t>ORDER BY </a:t>
            </a:r>
            <a:r>
              <a:rPr lang="fr-FR" spc="-5" dirty="0">
                <a:latin typeface="Arial"/>
                <a:cs typeface="Arial"/>
              </a:rPr>
              <a:t>permet de trier les lignes </a:t>
            </a:r>
            <a:r>
              <a:rPr lang="fr-FR" dirty="0">
                <a:latin typeface="Arial"/>
                <a:cs typeface="Arial"/>
              </a:rPr>
              <a:t>dans un </a:t>
            </a:r>
            <a:r>
              <a:rPr lang="fr-FR" spc="-5" dirty="0">
                <a:latin typeface="Arial"/>
                <a:cs typeface="Arial"/>
              </a:rPr>
              <a:t>résultat d’une requête SQL. Il </a:t>
            </a:r>
            <a:r>
              <a:rPr lang="fr-FR" dirty="0">
                <a:latin typeface="Arial"/>
                <a:cs typeface="Arial"/>
              </a:rPr>
              <a:t>est  </a:t>
            </a:r>
            <a:r>
              <a:rPr lang="fr-FR" spc="-5" dirty="0">
                <a:latin typeface="Arial"/>
                <a:cs typeface="Arial"/>
              </a:rPr>
              <a:t>possible de trier les données </a:t>
            </a:r>
            <a:r>
              <a:rPr lang="fr-FR" dirty="0">
                <a:latin typeface="Arial"/>
                <a:cs typeface="Arial"/>
              </a:rPr>
              <a:t>sur </a:t>
            </a:r>
            <a:r>
              <a:rPr lang="fr-FR" spc="-5" dirty="0">
                <a:latin typeface="Arial"/>
                <a:cs typeface="Arial"/>
              </a:rPr>
              <a:t>une </a:t>
            </a:r>
            <a:r>
              <a:rPr lang="fr-FR" dirty="0">
                <a:latin typeface="Arial"/>
                <a:cs typeface="Arial"/>
              </a:rPr>
              <a:t>ou </a:t>
            </a:r>
            <a:r>
              <a:rPr lang="fr-FR" spc="-5" dirty="0">
                <a:latin typeface="Arial"/>
                <a:cs typeface="Arial"/>
              </a:rPr>
              <a:t>plusieurs colonnes, par ordre </a:t>
            </a:r>
            <a:r>
              <a:rPr lang="fr-FR" b="1" spc="-5" dirty="0" smtClean="0">
                <a:latin typeface="Arial"/>
                <a:cs typeface="Arial"/>
              </a:rPr>
              <a:t>ascendant (ASC)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ou</a:t>
            </a:r>
            <a:r>
              <a:rPr lang="fr-FR" spc="150" dirty="0">
                <a:latin typeface="Arial"/>
                <a:cs typeface="Arial"/>
              </a:rPr>
              <a:t> </a:t>
            </a:r>
            <a:r>
              <a:rPr lang="fr-FR" b="1" spc="-5" dirty="0" smtClean="0">
                <a:latin typeface="Arial"/>
                <a:cs typeface="Arial"/>
              </a:rPr>
              <a:t>descendant (DESC)</a:t>
            </a:r>
            <a:r>
              <a:rPr lang="fr-FR" spc="-5" dirty="0" smtClean="0">
                <a:latin typeface="Arial"/>
                <a:cs typeface="Arial"/>
              </a:rPr>
              <a:t>.</a:t>
            </a:r>
            <a:endParaRPr lang="fr-FR" dirty="0">
              <a:latin typeface="Arial"/>
              <a:cs typeface="Arial"/>
            </a:endParaRPr>
          </a:p>
        </p:txBody>
      </p:sp>
      <p:graphicFrame>
        <p:nvGraphicFramePr>
          <p:cNvPr id="10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91737"/>
              </p:ext>
            </p:extLst>
          </p:nvPr>
        </p:nvGraphicFramePr>
        <p:xfrm>
          <a:off x="983673" y="2588203"/>
          <a:ext cx="9102434" cy="1554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0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date_inscription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tarif_total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Durand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Maurice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2012­02­05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Dupond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Fabrice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2012­02­07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Durand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Fabienne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2012­02­13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Dubois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Chloé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2012­02­16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Dubois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2012­02­23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9"/>
          <p:cNvSpPr txBox="1"/>
          <p:nvPr/>
        </p:nvSpPr>
        <p:spPr>
          <a:xfrm>
            <a:off x="983673" y="4279318"/>
            <a:ext cx="8548254" cy="528478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 marR="4237990">
              <a:lnSpc>
                <a:spcPct val="147200"/>
              </a:lnSpc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9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utilisateur  ORDER BY</a:t>
            </a:r>
            <a:r>
              <a:rPr sz="1400" b="1" spc="-3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68283"/>
              </p:ext>
            </p:extLst>
          </p:nvPr>
        </p:nvGraphicFramePr>
        <p:xfrm>
          <a:off x="983673" y="4986000"/>
          <a:ext cx="9102434" cy="1554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0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date_inscription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tarif_total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Dubois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Chloé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2012­02­16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Dubois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2012­02­23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Dupond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Fabrice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2012­02­07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Durand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Maurice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2012­02­05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Durand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Fabienne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2012­02­13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8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LIMIT</a:t>
            </a:r>
            <a:endParaRPr lang="fr-FR" sz="4800" dirty="0"/>
          </a:p>
        </p:txBody>
      </p:sp>
      <p:sp>
        <p:nvSpPr>
          <p:cNvPr id="2" name="ZoneTexte 1"/>
          <p:cNvSpPr txBox="1"/>
          <p:nvPr/>
        </p:nvSpPr>
        <p:spPr>
          <a:xfrm>
            <a:off x="692726" y="1206000"/>
            <a:ext cx="10681856" cy="173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just">
              <a:lnSpc>
                <a:spcPct val="114799"/>
              </a:lnSpc>
              <a:spcBef>
                <a:spcPts val="620"/>
              </a:spcBef>
            </a:pP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clause </a:t>
            </a:r>
            <a:r>
              <a:rPr lang="fr-FR" b="1" dirty="0">
                <a:latin typeface="Arial"/>
                <a:cs typeface="Arial"/>
              </a:rPr>
              <a:t>LIMIT</a:t>
            </a:r>
            <a:r>
              <a:rPr lang="fr-FR" dirty="0">
                <a:latin typeface="Arial"/>
                <a:cs typeface="Arial"/>
              </a:rPr>
              <a:t> est à </a:t>
            </a:r>
            <a:r>
              <a:rPr lang="fr-FR" spc="-5" dirty="0">
                <a:latin typeface="Arial"/>
                <a:cs typeface="Arial"/>
              </a:rPr>
              <a:t>utiliser dans </a:t>
            </a:r>
            <a:r>
              <a:rPr lang="fr-FR" dirty="0">
                <a:latin typeface="Arial"/>
                <a:cs typeface="Arial"/>
              </a:rPr>
              <a:t>une </a:t>
            </a:r>
            <a:r>
              <a:rPr lang="fr-FR" spc="-5" dirty="0">
                <a:latin typeface="Arial"/>
                <a:cs typeface="Arial"/>
              </a:rPr>
              <a:t>requête SQL </a:t>
            </a:r>
            <a:r>
              <a:rPr lang="fr-FR" dirty="0">
                <a:latin typeface="Arial"/>
                <a:cs typeface="Arial"/>
              </a:rPr>
              <a:t>pour </a:t>
            </a:r>
            <a:r>
              <a:rPr lang="fr-FR" spc="-5" dirty="0">
                <a:latin typeface="Arial"/>
                <a:cs typeface="Arial"/>
              </a:rPr>
              <a:t>spécifier </a:t>
            </a:r>
            <a:r>
              <a:rPr lang="fr-FR" dirty="0">
                <a:latin typeface="Arial"/>
                <a:cs typeface="Arial"/>
              </a:rPr>
              <a:t>le </a:t>
            </a:r>
            <a:r>
              <a:rPr lang="fr-FR" spc="-5" dirty="0">
                <a:latin typeface="Arial"/>
                <a:cs typeface="Arial"/>
              </a:rPr>
              <a:t>nombre maximum de résultats  </a:t>
            </a:r>
            <a:r>
              <a:rPr lang="fr-FR" dirty="0">
                <a:latin typeface="Arial"/>
                <a:cs typeface="Arial"/>
              </a:rPr>
              <a:t>que </a:t>
            </a:r>
            <a:r>
              <a:rPr lang="fr-FR" spc="-5" dirty="0">
                <a:latin typeface="Arial"/>
                <a:cs typeface="Arial"/>
              </a:rPr>
              <a:t>l’ont souhaite </a:t>
            </a:r>
            <a:r>
              <a:rPr lang="fr-FR" spc="-10" dirty="0">
                <a:latin typeface="Arial"/>
                <a:cs typeface="Arial"/>
              </a:rPr>
              <a:t>obtenir. </a:t>
            </a:r>
            <a:endParaRPr lang="fr-FR" spc="-10" dirty="0" smtClean="0">
              <a:latin typeface="Arial"/>
              <a:cs typeface="Arial"/>
            </a:endParaRPr>
          </a:p>
          <a:p>
            <a:pPr marL="12700" marR="5080" algn="just">
              <a:lnSpc>
                <a:spcPct val="114799"/>
              </a:lnSpc>
              <a:spcBef>
                <a:spcPts val="620"/>
              </a:spcBef>
            </a:pPr>
            <a:r>
              <a:rPr lang="fr-FR" spc="-5" dirty="0" smtClean="0">
                <a:latin typeface="Arial"/>
                <a:cs typeface="Arial"/>
              </a:rPr>
              <a:t>Cette </a:t>
            </a:r>
            <a:r>
              <a:rPr lang="fr-FR" spc="-5" dirty="0">
                <a:latin typeface="Arial"/>
                <a:cs typeface="Arial"/>
              </a:rPr>
              <a:t>clause </a:t>
            </a:r>
            <a:r>
              <a:rPr lang="fr-FR" dirty="0">
                <a:latin typeface="Arial"/>
                <a:cs typeface="Arial"/>
              </a:rPr>
              <a:t>est </a:t>
            </a:r>
            <a:r>
              <a:rPr lang="fr-FR" spc="-5" dirty="0">
                <a:latin typeface="Arial"/>
                <a:cs typeface="Arial"/>
              </a:rPr>
              <a:t>souvent associé </a:t>
            </a:r>
            <a:r>
              <a:rPr lang="fr-FR" dirty="0">
                <a:latin typeface="Arial"/>
                <a:cs typeface="Arial"/>
              </a:rPr>
              <a:t>à un </a:t>
            </a:r>
            <a:r>
              <a:rPr lang="fr-FR" b="1" spc="-25" dirty="0" smtClean="0">
                <a:latin typeface="Arial"/>
                <a:cs typeface="Arial"/>
              </a:rPr>
              <a:t>OFFSET </a:t>
            </a:r>
            <a:r>
              <a:rPr lang="fr-FR" spc="-25" dirty="0" smtClean="0">
                <a:latin typeface="Arial"/>
                <a:cs typeface="Arial"/>
              </a:rPr>
              <a:t>(qui démarre toujours à </a:t>
            </a:r>
            <a:r>
              <a:rPr lang="fr-FR" b="1" spc="-25" dirty="0" smtClean="0">
                <a:latin typeface="Arial"/>
                <a:cs typeface="Arial"/>
              </a:rPr>
              <a:t>0</a:t>
            </a:r>
            <a:r>
              <a:rPr lang="fr-FR" spc="-25" dirty="0" smtClean="0">
                <a:latin typeface="Arial"/>
                <a:cs typeface="Arial"/>
              </a:rPr>
              <a:t>), </a:t>
            </a:r>
            <a:r>
              <a:rPr lang="fr-FR" spc="-5" dirty="0">
                <a:latin typeface="Arial"/>
                <a:cs typeface="Arial"/>
              </a:rPr>
              <a:t>c’est-à-dire effectuer un  décalage </a:t>
            </a:r>
            <a:r>
              <a:rPr lang="fr-FR" dirty="0">
                <a:latin typeface="Arial"/>
                <a:cs typeface="Arial"/>
              </a:rPr>
              <a:t>sur </a:t>
            </a:r>
            <a:r>
              <a:rPr lang="fr-FR" spc="-5" dirty="0">
                <a:latin typeface="Arial"/>
                <a:cs typeface="Arial"/>
              </a:rPr>
              <a:t>le jeu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résultat. </a:t>
            </a:r>
            <a:r>
              <a:rPr lang="fr-FR" dirty="0">
                <a:latin typeface="Arial"/>
                <a:cs typeface="Arial"/>
              </a:rPr>
              <a:t>Ces 2 </a:t>
            </a:r>
            <a:r>
              <a:rPr lang="fr-FR" spc="-5" dirty="0">
                <a:latin typeface="Arial"/>
                <a:cs typeface="Arial"/>
              </a:rPr>
              <a:t>clauses permettent </a:t>
            </a:r>
            <a:r>
              <a:rPr lang="fr-FR" dirty="0">
                <a:latin typeface="Arial"/>
                <a:cs typeface="Arial"/>
              </a:rPr>
              <a:t>par </a:t>
            </a:r>
            <a:r>
              <a:rPr lang="fr-FR" spc="-5" dirty="0">
                <a:latin typeface="Arial"/>
                <a:cs typeface="Arial"/>
              </a:rPr>
              <a:t>exemple d’effectuer des système de  pagination (exemple </a:t>
            </a:r>
            <a:r>
              <a:rPr lang="fr-FR" dirty="0">
                <a:latin typeface="Arial"/>
                <a:cs typeface="Arial"/>
              </a:rPr>
              <a:t>: </a:t>
            </a:r>
            <a:r>
              <a:rPr lang="fr-FR" spc="-5" dirty="0">
                <a:latin typeface="Arial"/>
                <a:cs typeface="Arial"/>
              </a:rPr>
              <a:t>récupérer </a:t>
            </a:r>
            <a:r>
              <a:rPr lang="fr-FR" dirty="0">
                <a:latin typeface="Arial"/>
                <a:cs typeface="Arial"/>
              </a:rPr>
              <a:t>les 10 </a:t>
            </a:r>
            <a:r>
              <a:rPr lang="fr-FR" spc="-5" dirty="0">
                <a:latin typeface="Arial"/>
                <a:cs typeface="Arial"/>
              </a:rPr>
              <a:t>articles </a:t>
            </a:r>
            <a:r>
              <a:rPr lang="fr-FR" dirty="0">
                <a:latin typeface="Arial"/>
                <a:cs typeface="Arial"/>
              </a:rPr>
              <a:t>de la </a:t>
            </a:r>
            <a:r>
              <a:rPr lang="fr-FR" spc="-5" dirty="0">
                <a:latin typeface="Arial"/>
                <a:cs typeface="Arial"/>
              </a:rPr>
              <a:t>page</a:t>
            </a:r>
            <a:r>
              <a:rPr lang="fr-FR" spc="-1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4).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825038" y="3605308"/>
            <a:ext cx="8540636" cy="566758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 marR="4512310">
              <a:lnSpc>
                <a:spcPct val="147200"/>
              </a:lnSpc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table  LIMIT </a:t>
            </a:r>
            <a:r>
              <a:rPr lang="fr-FR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fr-FR" sz="1400" b="1" spc="-9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OFFSET  5 </a:t>
            </a:r>
            <a:r>
              <a:rPr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92726" y="3122623"/>
            <a:ext cx="491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Syntaxe usuelle avec MySQL :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92726" y="5302247"/>
            <a:ext cx="1039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Syntaxe plus courte avec MySQL  (Notez l’inversion des nombres dans ce cas):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825038" y="5665569"/>
            <a:ext cx="8540636" cy="528478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 marR="4512310">
              <a:lnSpc>
                <a:spcPct val="147200"/>
              </a:lnSpc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table  LIMIT 5,</a:t>
            </a:r>
            <a:r>
              <a:rPr sz="1400" b="1" spc="-9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10;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825038" y="4227828"/>
            <a:ext cx="10549545" cy="658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Cette requête retourne </a:t>
            </a:r>
            <a:r>
              <a:rPr dirty="0">
                <a:latin typeface="Arial"/>
                <a:cs typeface="Arial"/>
              </a:rPr>
              <a:t>les </a:t>
            </a:r>
            <a:r>
              <a:rPr spc="-5" dirty="0">
                <a:latin typeface="Arial"/>
                <a:cs typeface="Arial"/>
              </a:rPr>
              <a:t>enregistrements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6</a:t>
            </a:r>
            <a:r>
              <a:rPr dirty="0">
                <a:latin typeface="Arial"/>
                <a:cs typeface="Arial"/>
              </a:rPr>
              <a:t> à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15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d’une table. Le premier nombre </a:t>
            </a:r>
            <a:r>
              <a:rPr dirty="0">
                <a:latin typeface="Arial"/>
                <a:cs typeface="Arial"/>
              </a:rPr>
              <a:t>est </a:t>
            </a:r>
            <a:r>
              <a:rPr spc="-5" dirty="0">
                <a:latin typeface="Arial"/>
                <a:cs typeface="Arial"/>
              </a:rPr>
              <a:t>l’OFFSET  tandis que </a:t>
            </a:r>
            <a:r>
              <a:rPr dirty="0">
                <a:latin typeface="Arial"/>
                <a:cs typeface="Arial"/>
              </a:rPr>
              <a:t>le </a:t>
            </a:r>
            <a:r>
              <a:rPr spc="-5" dirty="0">
                <a:latin typeface="Arial"/>
                <a:cs typeface="Arial"/>
              </a:rPr>
              <a:t>suivant </a:t>
            </a:r>
            <a:r>
              <a:rPr dirty="0">
                <a:latin typeface="Arial"/>
                <a:cs typeface="Arial"/>
              </a:rPr>
              <a:t>est la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limite.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8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UNION</a:t>
            </a:r>
            <a:endParaRPr lang="fr-FR" sz="4800" dirty="0"/>
          </a:p>
        </p:txBody>
      </p:sp>
      <p:sp>
        <p:nvSpPr>
          <p:cNvPr id="3" name="ZoneTexte 2"/>
          <p:cNvSpPr txBox="1"/>
          <p:nvPr/>
        </p:nvSpPr>
        <p:spPr>
          <a:xfrm>
            <a:off x="655060" y="1196214"/>
            <a:ext cx="10443122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615"/>
              </a:spcBef>
            </a:pP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commande </a:t>
            </a:r>
            <a:r>
              <a:rPr lang="fr-FR" b="1" spc="-5" dirty="0">
                <a:latin typeface="Arial"/>
                <a:cs typeface="Arial"/>
              </a:rPr>
              <a:t>UNION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SQL permet de mettre bout-à-bout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résultats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plusieurs requêtes  utilisant </a:t>
            </a:r>
            <a:r>
              <a:rPr lang="fr-FR" spc="-5" dirty="0" smtClean="0">
                <a:latin typeface="Arial"/>
                <a:cs typeface="Arial"/>
              </a:rPr>
              <a:t>elles-mêmes </a:t>
            </a: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commande </a:t>
            </a:r>
            <a:r>
              <a:rPr lang="fr-FR" spc="-25" dirty="0">
                <a:latin typeface="Arial"/>
                <a:cs typeface="Arial"/>
              </a:rPr>
              <a:t>SELECT. </a:t>
            </a:r>
            <a:r>
              <a:rPr lang="fr-FR" spc="-5" dirty="0">
                <a:latin typeface="Arial"/>
                <a:cs typeface="Arial"/>
              </a:rPr>
              <a:t>C’est donc </a:t>
            </a:r>
            <a:r>
              <a:rPr lang="fr-FR" dirty="0">
                <a:latin typeface="Arial"/>
                <a:cs typeface="Arial"/>
              </a:rPr>
              <a:t>une </a:t>
            </a:r>
            <a:r>
              <a:rPr lang="fr-FR" spc="-5" dirty="0">
                <a:latin typeface="Arial"/>
                <a:cs typeface="Arial"/>
              </a:rPr>
              <a:t>commande qui permet de concaténer les  résultats </a:t>
            </a:r>
            <a:r>
              <a:rPr lang="fr-FR" dirty="0">
                <a:latin typeface="Arial"/>
                <a:cs typeface="Arial"/>
              </a:rPr>
              <a:t>de 2 </a:t>
            </a:r>
            <a:r>
              <a:rPr lang="fr-FR" spc="-5" dirty="0">
                <a:latin typeface="Arial"/>
                <a:cs typeface="Arial"/>
              </a:rPr>
              <a:t>requêtes ou </a:t>
            </a:r>
            <a:r>
              <a:rPr lang="fr-FR" dirty="0">
                <a:latin typeface="Arial"/>
                <a:cs typeface="Arial"/>
              </a:rPr>
              <a:t>plus. </a:t>
            </a:r>
            <a:r>
              <a:rPr lang="fr-FR" spc="-5" dirty="0">
                <a:latin typeface="Arial"/>
                <a:cs typeface="Arial"/>
              </a:rPr>
              <a:t>Pour l’utiliser il </a:t>
            </a:r>
            <a:r>
              <a:rPr lang="fr-FR" dirty="0">
                <a:latin typeface="Arial"/>
                <a:cs typeface="Arial"/>
              </a:rPr>
              <a:t>est </a:t>
            </a:r>
            <a:r>
              <a:rPr lang="fr-FR" spc="-5" dirty="0">
                <a:latin typeface="Arial"/>
                <a:cs typeface="Arial"/>
              </a:rPr>
              <a:t>nécessaire </a:t>
            </a:r>
            <a:r>
              <a:rPr lang="fr-FR" dirty="0">
                <a:latin typeface="Arial"/>
                <a:cs typeface="Arial"/>
              </a:rPr>
              <a:t>que </a:t>
            </a:r>
            <a:r>
              <a:rPr lang="fr-FR" spc="-5" dirty="0">
                <a:latin typeface="Arial"/>
                <a:cs typeface="Arial"/>
              </a:rPr>
              <a:t>chacune </a:t>
            </a:r>
            <a:r>
              <a:rPr lang="fr-FR" dirty="0">
                <a:latin typeface="Arial"/>
                <a:cs typeface="Arial"/>
              </a:rPr>
              <a:t>des </a:t>
            </a:r>
            <a:r>
              <a:rPr lang="fr-FR" spc="-5" dirty="0">
                <a:latin typeface="Arial"/>
                <a:cs typeface="Arial"/>
              </a:rPr>
              <a:t>requêtes </a:t>
            </a:r>
            <a:r>
              <a:rPr lang="fr-FR" dirty="0">
                <a:latin typeface="Arial"/>
                <a:cs typeface="Arial"/>
              </a:rPr>
              <a:t>à  </a:t>
            </a:r>
            <a:r>
              <a:rPr lang="fr-FR" spc="-5" dirty="0">
                <a:latin typeface="Arial"/>
                <a:cs typeface="Arial"/>
              </a:rPr>
              <a:t>concaténer retournes le </a:t>
            </a:r>
            <a:r>
              <a:rPr lang="fr-FR" b="1" spc="-5" dirty="0">
                <a:latin typeface="Arial"/>
                <a:cs typeface="Arial"/>
              </a:rPr>
              <a:t>même nombre de colonnes</a:t>
            </a:r>
            <a:r>
              <a:rPr lang="fr-FR" spc="-5" dirty="0">
                <a:latin typeface="Arial"/>
                <a:cs typeface="Arial"/>
              </a:rPr>
              <a:t>, avec les </a:t>
            </a:r>
            <a:r>
              <a:rPr lang="fr-FR" b="1" dirty="0">
                <a:latin typeface="Arial"/>
                <a:cs typeface="Arial"/>
              </a:rPr>
              <a:t>mêmes </a:t>
            </a:r>
            <a:r>
              <a:rPr lang="fr-FR" b="1" spc="-5" dirty="0">
                <a:latin typeface="Arial"/>
                <a:cs typeface="Arial"/>
              </a:rPr>
              <a:t>types </a:t>
            </a:r>
            <a:r>
              <a:rPr lang="fr-FR" b="1" dirty="0">
                <a:latin typeface="Arial"/>
                <a:cs typeface="Arial"/>
              </a:rPr>
              <a:t>de </a:t>
            </a:r>
            <a:r>
              <a:rPr lang="fr-FR" b="1" spc="-5" dirty="0">
                <a:latin typeface="Arial"/>
                <a:cs typeface="Arial"/>
              </a:rPr>
              <a:t>données </a:t>
            </a:r>
            <a:r>
              <a:rPr lang="fr-FR" dirty="0">
                <a:latin typeface="Arial"/>
                <a:cs typeface="Arial"/>
              </a:rPr>
              <a:t>et dans </a:t>
            </a:r>
            <a:r>
              <a:rPr lang="fr-FR" spc="-5" dirty="0">
                <a:latin typeface="Arial"/>
                <a:cs typeface="Arial"/>
              </a:rPr>
              <a:t>le  </a:t>
            </a:r>
            <a:r>
              <a:rPr lang="fr-FR" b="1" dirty="0">
                <a:latin typeface="Arial"/>
                <a:cs typeface="Arial"/>
              </a:rPr>
              <a:t>même</a:t>
            </a:r>
            <a:r>
              <a:rPr lang="fr-FR" b="1" spc="-10" dirty="0">
                <a:latin typeface="Arial"/>
                <a:cs typeface="Arial"/>
              </a:rPr>
              <a:t> </a:t>
            </a:r>
            <a:r>
              <a:rPr lang="fr-FR" b="1" spc="-5" dirty="0">
                <a:latin typeface="Arial"/>
                <a:cs typeface="Arial"/>
              </a:rPr>
              <a:t>ordre</a:t>
            </a:r>
            <a:r>
              <a:rPr lang="fr-FR" spc="-5" dirty="0">
                <a:latin typeface="Arial"/>
                <a:cs typeface="Arial"/>
              </a:rPr>
              <a:t>.</a:t>
            </a:r>
            <a:endParaRPr lang="fr-FR" dirty="0">
              <a:latin typeface="Arial"/>
              <a:cs typeface="Arial"/>
            </a:endParaRPr>
          </a:p>
        </p:txBody>
      </p:sp>
      <p:graphicFrame>
        <p:nvGraphicFramePr>
          <p:cNvPr id="11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26935"/>
              </p:ext>
            </p:extLst>
          </p:nvPr>
        </p:nvGraphicFramePr>
        <p:xfrm>
          <a:off x="655061" y="3514301"/>
          <a:ext cx="9476682" cy="1295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6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date_naissance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5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total_achat</a:t>
                      </a:r>
                      <a:r>
                        <a:rPr lang="fr-FR" sz="1400" b="1" spc="25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(€)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Léon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Dupuis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1983­03­06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Marie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Bernard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1993­07­03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sz="1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Sophie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Dupond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Marseille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1986­02­22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Marcel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Martin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1976­11­24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655061" y="3067920"/>
            <a:ext cx="543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Liste des Clients du magasin 1 :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30962"/>
              </p:ext>
            </p:extLst>
          </p:nvPr>
        </p:nvGraphicFramePr>
        <p:xfrm>
          <a:off x="655061" y="5320150"/>
          <a:ext cx="9476682" cy="1295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6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6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date_naissance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25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total_achat</a:t>
                      </a:r>
                      <a:r>
                        <a:rPr lang="fr-FR" sz="1400" b="1" spc="25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(€)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Leroy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1982­10­27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Paul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Moreau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1976­04­19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Marie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4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Bernard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7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1993­07­03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sz="1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Marcel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Martin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1976­11­24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ZoneTexte 17"/>
          <p:cNvSpPr txBox="1"/>
          <p:nvPr/>
        </p:nvSpPr>
        <p:spPr>
          <a:xfrm>
            <a:off x="655060" y="4886746"/>
            <a:ext cx="543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Liste des Clients du magasin 2 :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6"/>
          <p:cNvSpPr/>
          <p:nvPr/>
        </p:nvSpPr>
        <p:spPr>
          <a:xfrm>
            <a:off x="1515571" y="161594"/>
            <a:ext cx="1657120" cy="1023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80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UNION …</a:t>
            </a:r>
            <a:endParaRPr lang="fr-FR" sz="4800" dirty="0"/>
          </a:p>
        </p:txBody>
      </p:sp>
      <p:sp>
        <p:nvSpPr>
          <p:cNvPr id="9" name="object 6"/>
          <p:cNvSpPr txBox="1"/>
          <p:nvPr/>
        </p:nvSpPr>
        <p:spPr>
          <a:xfrm>
            <a:off x="598733" y="1573088"/>
            <a:ext cx="5358722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magasin1_client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magasin2_client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72031"/>
              </p:ext>
            </p:extLst>
          </p:nvPr>
        </p:nvGraphicFramePr>
        <p:xfrm>
          <a:off x="598732" y="2748449"/>
          <a:ext cx="8933196" cy="1794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date_naissance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5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total_achat</a:t>
                      </a:r>
                      <a:r>
                        <a:rPr lang="fr-FR" sz="1400" b="1" spc="25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(€)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Léon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Dupuis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1983­03­06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Marie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Bernard</a:t>
                      </a:r>
                      <a:endParaRPr sz="1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1993­07­03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sz="1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Sophie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Dupond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Marseille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1986­02­22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Marcel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-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Martin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7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1976­11­24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Leroy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1982­10­27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Paul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Moreau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1976­04­19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object 9"/>
          <p:cNvSpPr txBox="1"/>
          <p:nvPr/>
        </p:nvSpPr>
        <p:spPr>
          <a:xfrm>
            <a:off x="598732" y="4909120"/>
            <a:ext cx="9807416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Le </a:t>
            </a:r>
            <a:r>
              <a:rPr spc="-5" dirty="0">
                <a:latin typeface="Arial"/>
                <a:cs typeface="Arial"/>
              </a:rPr>
              <a:t>résultat </a:t>
            </a:r>
            <a:r>
              <a:rPr dirty="0">
                <a:latin typeface="Arial"/>
                <a:cs typeface="Arial"/>
              </a:rPr>
              <a:t>de </a:t>
            </a:r>
            <a:r>
              <a:rPr spc="-5" dirty="0">
                <a:latin typeface="Arial"/>
                <a:cs typeface="Arial"/>
              </a:rPr>
              <a:t>cette requête montre bien que les enregistrements </a:t>
            </a:r>
            <a:r>
              <a:rPr dirty="0">
                <a:latin typeface="Arial"/>
                <a:cs typeface="Arial"/>
              </a:rPr>
              <a:t>des 2 </a:t>
            </a:r>
            <a:r>
              <a:rPr spc="-5" dirty="0">
                <a:latin typeface="Arial"/>
                <a:cs typeface="Arial"/>
              </a:rPr>
              <a:t>requêtes sont mis bout-à-  </a:t>
            </a:r>
            <a:r>
              <a:rPr dirty="0">
                <a:latin typeface="Arial"/>
                <a:cs typeface="Arial"/>
              </a:rPr>
              <a:t>bout mais </a:t>
            </a:r>
            <a:r>
              <a:rPr b="1" spc="-5" dirty="0">
                <a:latin typeface="Arial"/>
                <a:cs typeface="Arial"/>
              </a:rPr>
              <a:t>sans inclure plusieurs fois </a:t>
            </a:r>
            <a:r>
              <a:rPr b="1" dirty="0">
                <a:latin typeface="Arial"/>
                <a:cs typeface="Arial"/>
              </a:rPr>
              <a:t>les mêmes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lignes</a:t>
            </a:r>
            <a:r>
              <a:rPr spc="-5" dirty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98732" y="5619098"/>
            <a:ext cx="9986141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Pour concaténer </a:t>
            </a:r>
            <a:r>
              <a:rPr b="1" spc="-5" dirty="0" smtClean="0">
                <a:latin typeface="Arial"/>
                <a:cs typeface="Arial"/>
              </a:rPr>
              <a:t>tous </a:t>
            </a:r>
            <a:r>
              <a:rPr b="1" dirty="0">
                <a:latin typeface="Arial"/>
                <a:cs typeface="Arial"/>
              </a:rPr>
              <a:t>les </a:t>
            </a:r>
            <a:r>
              <a:rPr b="1" spc="-5" dirty="0">
                <a:latin typeface="Arial"/>
                <a:cs typeface="Arial"/>
              </a:rPr>
              <a:t>enregistrements </a:t>
            </a:r>
            <a:r>
              <a:rPr spc="-5" dirty="0">
                <a:latin typeface="Arial"/>
                <a:cs typeface="Arial"/>
              </a:rPr>
              <a:t>de ces tables, il </a:t>
            </a:r>
            <a:r>
              <a:rPr dirty="0">
                <a:latin typeface="Arial"/>
                <a:cs typeface="Arial"/>
              </a:rPr>
              <a:t>est </a:t>
            </a:r>
            <a:r>
              <a:rPr spc="-5" dirty="0">
                <a:latin typeface="Arial"/>
                <a:cs typeface="Arial"/>
              </a:rPr>
              <a:t>possible d’effectuer une seule  requête utilisant la commande </a:t>
            </a:r>
            <a:r>
              <a:rPr b="1" spc="-5" dirty="0">
                <a:latin typeface="Arial"/>
                <a:cs typeface="Arial"/>
              </a:rPr>
              <a:t>UNION </a:t>
            </a:r>
            <a:r>
              <a:rPr b="1" spc="-5" dirty="0" smtClean="0">
                <a:latin typeface="Arial"/>
                <a:cs typeface="Arial"/>
              </a:rPr>
              <a:t>ALL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19" name="object 6"/>
          <p:cNvSpPr/>
          <p:nvPr/>
        </p:nvSpPr>
        <p:spPr>
          <a:xfrm>
            <a:off x="1482429" y="208932"/>
            <a:ext cx="1657120" cy="1023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4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INTERSECT</a:t>
            </a:r>
            <a:endParaRPr lang="fr-FR" sz="4800" dirty="0"/>
          </a:p>
        </p:txBody>
      </p:sp>
      <p:sp>
        <p:nvSpPr>
          <p:cNvPr id="10" name="object 7"/>
          <p:cNvSpPr/>
          <p:nvPr/>
        </p:nvSpPr>
        <p:spPr>
          <a:xfrm>
            <a:off x="1792662" y="265565"/>
            <a:ext cx="1490865" cy="783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ZoneTexte 1"/>
          <p:cNvSpPr txBox="1"/>
          <p:nvPr/>
        </p:nvSpPr>
        <p:spPr>
          <a:xfrm>
            <a:off x="613042" y="1234158"/>
            <a:ext cx="10527160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615"/>
              </a:spcBef>
            </a:pP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commande SQL </a:t>
            </a:r>
            <a:r>
              <a:rPr lang="fr-FR" b="1" spc="-5" dirty="0">
                <a:latin typeface="Arial"/>
                <a:cs typeface="Arial"/>
              </a:rPr>
              <a:t>INTERSECT</a:t>
            </a:r>
            <a:r>
              <a:rPr lang="fr-FR" spc="-5" dirty="0">
                <a:latin typeface="Arial"/>
                <a:cs typeface="Arial"/>
              </a:rPr>
              <a:t> permet d’obtenir l’intersection </a:t>
            </a:r>
            <a:r>
              <a:rPr lang="fr-FR" dirty="0">
                <a:latin typeface="Arial"/>
                <a:cs typeface="Arial"/>
              </a:rPr>
              <a:t>des </a:t>
            </a:r>
            <a:r>
              <a:rPr lang="fr-FR" spc="-5" dirty="0">
                <a:latin typeface="Arial"/>
                <a:cs typeface="Arial"/>
              </a:rPr>
              <a:t>résultats </a:t>
            </a:r>
            <a:r>
              <a:rPr lang="fr-FR" dirty="0">
                <a:latin typeface="Arial"/>
                <a:cs typeface="Arial"/>
              </a:rPr>
              <a:t>de 2 </a:t>
            </a:r>
            <a:r>
              <a:rPr lang="fr-FR" spc="-5" dirty="0">
                <a:latin typeface="Arial"/>
                <a:cs typeface="Arial"/>
              </a:rPr>
              <a:t>requêtes. Cette  commande </a:t>
            </a:r>
            <a:r>
              <a:rPr lang="fr-FR" dirty="0">
                <a:latin typeface="Arial"/>
                <a:cs typeface="Arial"/>
              </a:rPr>
              <a:t>permet donc </a:t>
            </a:r>
            <a:r>
              <a:rPr lang="fr-FR" spc="-5" dirty="0">
                <a:latin typeface="Arial"/>
                <a:cs typeface="Arial"/>
              </a:rPr>
              <a:t>de récupérer les enregistrements </a:t>
            </a:r>
            <a:r>
              <a:rPr lang="fr-FR" dirty="0">
                <a:latin typeface="Arial"/>
                <a:cs typeface="Arial"/>
              </a:rPr>
              <a:t>communs à 2 </a:t>
            </a:r>
            <a:r>
              <a:rPr lang="fr-FR" spc="-5" dirty="0">
                <a:latin typeface="Arial"/>
                <a:cs typeface="Arial"/>
              </a:rPr>
              <a:t>requêtes. Cela peut s’avérer  utile lorsqu’il faut trouver s’il </a:t>
            </a:r>
            <a:r>
              <a:rPr lang="fr-FR" dirty="0">
                <a:latin typeface="Arial"/>
                <a:cs typeface="Arial"/>
              </a:rPr>
              <a:t>y a des </a:t>
            </a:r>
            <a:r>
              <a:rPr lang="fr-FR" spc="-5" dirty="0">
                <a:latin typeface="Arial"/>
                <a:cs typeface="Arial"/>
              </a:rPr>
              <a:t>données similaires </a:t>
            </a:r>
            <a:r>
              <a:rPr lang="fr-FR" dirty="0">
                <a:latin typeface="Arial"/>
                <a:cs typeface="Arial"/>
              </a:rPr>
              <a:t>sur 2 </a:t>
            </a:r>
            <a:r>
              <a:rPr lang="fr-FR" spc="-5" dirty="0">
                <a:latin typeface="Arial"/>
                <a:cs typeface="Arial"/>
              </a:rPr>
              <a:t>tables</a:t>
            </a:r>
            <a:r>
              <a:rPr lang="fr-FR" spc="25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distinctes.</a:t>
            </a:r>
            <a:endParaRPr lang="fr-FR" dirty="0">
              <a:latin typeface="Arial"/>
              <a:cs typeface="Arial"/>
            </a:endParaRPr>
          </a:p>
        </p:txBody>
      </p:sp>
      <p:graphicFrame>
        <p:nvGraphicFramePr>
          <p:cNvPr id="11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07018"/>
              </p:ext>
            </p:extLst>
          </p:nvPr>
        </p:nvGraphicFramePr>
        <p:xfrm>
          <a:off x="681167" y="2294809"/>
          <a:ext cx="9476682" cy="1295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6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date_naissance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5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total_achat</a:t>
                      </a:r>
                      <a:r>
                        <a:rPr lang="fr-FR" sz="1400" b="1" spc="25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(€)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Léon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Dupuis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1983­03­06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Marie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Bernard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1993­07­03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sz="1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Sophie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Dupond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Marseille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1986­02­22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Marcel</a:t>
                      </a:r>
                      <a:endParaRPr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Martin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1976­11­24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03135"/>
              </p:ext>
            </p:extLst>
          </p:nvPr>
        </p:nvGraphicFramePr>
        <p:xfrm>
          <a:off x="681167" y="3674645"/>
          <a:ext cx="9476682" cy="1295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6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6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date_naissance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25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total_achat</a:t>
                      </a:r>
                      <a:r>
                        <a:rPr lang="fr-FR" sz="1400" b="1" spc="25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(€)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Leroy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1982­10­27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Paul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Moreau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1976­04­19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Marie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4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Bernard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7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1993­07­03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sz="1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Marcel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Martin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1976­11­24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6"/>
          <p:cNvSpPr txBox="1"/>
          <p:nvPr/>
        </p:nvSpPr>
        <p:spPr>
          <a:xfrm>
            <a:off x="681167" y="5048718"/>
            <a:ext cx="8781488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magasin1_client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INTERSECT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magasin2_client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52061"/>
              </p:ext>
            </p:extLst>
          </p:nvPr>
        </p:nvGraphicFramePr>
        <p:xfrm>
          <a:off x="681167" y="5936591"/>
          <a:ext cx="9476682" cy="777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6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6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date_naissance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25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total_achat</a:t>
                      </a:r>
                      <a:r>
                        <a:rPr lang="fr-FR" sz="1400" b="1" spc="25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(€)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Marie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4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Bernard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7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1993­07­03</a:t>
                      </a:r>
                      <a:endParaRPr sz="1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sz="1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Marcel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-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Martin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7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1976­11­24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8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MINUS</a:t>
            </a:r>
            <a:endParaRPr lang="fr-FR" sz="4800" dirty="0"/>
          </a:p>
        </p:txBody>
      </p:sp>
      <p:sp>
        <p:nvSpPr>
          <p:cNvPr id="2" name="ZoneTexte 1"/>
          <p:cNvSpPr txBox="1"/>
          <p:nvPr/>
        </p:nvSpPr>
        <p:spPr>
          <a:xfrm>
            <a:off x="446787" y="1669275"/>
            <a:ext cx="10527160" cy="144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just">
              <a:lnSpc>
                <a:spcPct val="114799"/>
              </a:lnSpc>
              <a:spcBef>
                <a:spcPts val="620"/>
              </a:spcBef>
            </a:pPr>
            <a:r>
              <a:rPr lang="fr-FR" spc="-5" dirty="0">
                <a:latin typeface="Arial"/>
                <a:cs typeface="Arial"/>
              </a:rPr>
              <a:t>Dans le langage SQL la commande </a:t>
            </a:r>
            <a:r>
              <a:rPr lang="fr-FR" b="1" spc="-5" dirty="0" smtClean="0">
                <a:latin typeface="Arial"/>
                <a:cs typeface="Arial"/>
              </a:rPr>
              <a:t>MINUS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s’utilise entre </a:t>
            </a:r>
            <a:r>
              <a:rPr lang="fr-FR" dirty="0">
                <a:latin typeface="Arial"/>
                <a:cs typeface="Arial"/>
              </a:rPr>
              <a:t>2 </a:t>
            </a:r>
            <a:r>
              <a:rPr lang="fr-FR" spc="-5" dirty="0">
                <a:latin typeface="Arial"/>
                <a:cs typeface="Arial"/>
              </a:rPr>
              <a:t>instructions pour récupérer les  enregistrements </a:t>
            </a:r>
            <a:r>
              <a:rPr lang="fr-FR" dirty="0">
                <a:latin typeface="Arial"/>
                <a:cs typeface="Arial"/>
              </a:rPr>
              <a:t>de la </a:t>
            </a:r>
            <a:r>
              <a:rPr lang="fr-FR" spc="-5" dirty="0">
                <a:latin typeface="Arial"/>
                <a:cs typeface="Arial"/>
              </a:rPr>
              <a:t>première instruction </a:t>
            </a:r>
            <a:r>
              <a:rPr lang="fr-FR" dirty="0">
                <a:latin typeface="Arial"/>
                <a:cs typeface="Arial"/>
              </a:rPr>
              <a:t>sans </a:t>
            </a:r>
            <a:r>
              <a:rPr lang="fr-FR" spc="-5" dirty="0">
                <a:latin typeface="Arial"/>
                <a:cs typeface="Arial"/>
              </a:rPr>
              <a:t>inclure les résultats de </a:t>
            </a: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seconde requête. </a:t>
            </a:r>
            <a:endParaRPr lang="fr-FR" spc="-5" dirty="0" smtClean="0">
              <a:latin typeface="Arial"/>
              <a:cs typeface="Arial"/>
            </a:endParaRPr>
          </a:p>
          <a:p>
            <a:pPr marL="12700" marR="5080">
              <a:lnSpc>
                <a:spcPct val="114799"/>
              </a:lnSpc>
              <a:spcBef>
                <a:spcPts val="620"/>
              </a:spcBef>
            </a:pPr>
            <a:r>
              <a:rPr lang="fr-FR" spc="-5" dirty="0" smtClean="0">
                <a:latin typeface="Arial"/>
                <a:cs typeface="Arial"/>
              </a:rPr>
              <a:t>Si </a:t>
            </a:r>
            <a:r>
              <a:rPr lang="fr-FR" spc="-5" dirty="0">
                <a:latin typeface="Arial"/>
                <a:cs typeface="Arial"/>
              </a:rPr>
              <a:t>un  </a:t>
            </a:r>
            <a:r>
              <a:rPr lang="fr-FR" dirty="0">
                <a:latin typeface="Arial"/>
                <a:cs typeface="Arial"/>
              </a:rPr>
              <a:t>même </a:t>
            </a:r>
            <a:r>
              <a:rPr lang="fr-FR" spc="-5" dirty="0">
                <a:latin typeface="Arial"/>
                <a:cs typeface="Arial"/>
              </a:rPr>
              <a:t>enregistrement devait être présent </a:t>
            </a:r>
            <a:r>
              <a:rPr lang="fr-FR" dirty="0">
                <a:latin typeface="Arial"/>
                <a:cs typeface="Arial"/>
              </a:rPr>
              <a:t>dans </a:t>
            </a:r>
            <a:r>
              <a:rPr lang="fr-FR" spc="-5" dirty="0">
                <a:latin typeface="Arial"/>
                <a:cs typeface="Arial"/>
              </a:rPr>
              <a:t>les résultats des </a:t>
            </a:r>
            <a:r>
              <a:rPr lang="fr-FR" dirty="0">
                <a:latin typeface="Arial"/>
                <a:cs typeface="Arial"/>
              </a:rPr>
              <a:t>2 </a:t>
            </a:r>
            <a:r>
              <a:rPr lang="fr-FR" spc="-5" dirty="0">
                <a:latin typeface="Arial"/>
                <a:cs typeface="Arial"/>
              </a:rPr>
              <a:t>syntaxes, ils ne </a:t>
            </a:r>
            <a:r>
              <a:rPr lang="fr-FR" dirty="0">
                <a:latin typeface="Arial"/>
                <a:cs typeface="Arial"/>
              </a:rPr>
              <a:t>seront pas </a:t>
            </a:r>
            <a:r>
              <a:rPr lang="fr-FR" spc="-5" dirty="0" smtClean="0">
                <a:latin typeface="Arial"/>
                <a:cs typeface="Arial"/>
              </a:rPr>
              <a:t>présents  </a:t>
            </a:r>
            <a:r>
              <a:rPr lang="fr-FR" dirty="0">
                <a:latin typeface="Arial"/>
                <a:cs typeface="Arial"/>
              </a:rPr>
              <a:t>dans </a:t>
            </a:r>
            <a:r>
              <a:rPr lang="fr-FR" spc="-5" dirty="0">
                <a:latin typeface="Arial"/>
                <a:cs typeface="Arial"/>
              </a:rPr>
              <a:t>le résultat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final.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613042" y="3447374"/>
            <a:ext cx="7729452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table1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lang="fr-FR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MINUS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table2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3042" y="4591197"/>
            <a:ext cx="10983214" cy="1925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15300"/>
              </a:lnSpc>
              <a:spcBef>
                <a:spcPts val="100"/>
              </a:spcBef>
            </a:pPr>
            <a:r>
              <a:rPr lang="fr-FR" spc="-5" dirty="0">
                <a:latin typeface="Arial"/>
                <a:cs typeface="Arial"/>
              </a:rPr>
              <a:t>Cette requête permet de lister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résultats </a:t>
            </a:r>
            <a:r>
              <a:rPr lang="fr-FR" dirty="0" smtClean="0">
                <a:latin typeface="Arial"/>
                <a:cs typeface="Arial"/>
              </a:rPr>
              <a:t>de la </a:t>
            </a:r>
            <a:r>
              <a:rPr lang="fr-FR" spc="-5" dirty="0">
                <a:latin typeface="Arial"/>
                <a:cs typeface="Arial"/>
              </a:rPr>
              <a:t>table </a:t>
            </a:r>
            <a:r>
              <a:rPr lang="fr-FR" dirty="0">
                <a:latin typeface="Arial"/>
                <a:cs typeface="Arial"/>
              </a:rPr>
              <a:t>1 </a:t>
            </a:r>
            <a:r>
              <a:rPr lang="fr-FR" spc="-5" dirty="0">
                <a:latin typeface="Arial"/>
                <a:cs typeface="Arial"/>
              </a:rPr>
              <a:t>sans inclure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enregistrements de la table </a:t>
            </a:r>
            <a:r>
              <a:rPr lang="fr-FR" dirty="0">
                <a:latin typeface="Arial"/>
                <a:cs typeface="Arial"/>
              </a:rPr>
              <a:t>1  </a:t>
            </a:r>
            <a:r>
              <a:rPr lang="fr-FR" spc="-5" dirty="0">
                <a:latin typeface="Arial"/>
                <a:cs typeface="Arial"/>
              </a:rPr>
              <a:t>qui sont aussi </a:t>
            </a:r>
            <a:r>
              <a:rPr lang="fr-FR" dirty="0">
                <a:latin typeface="Arial"/>
                <a:cs typeface="Arial"/>
              </a:rPr>
              <a:t>dans la </a:t>
            </a:r>
            <a:r>
              <a:rPr lang="fr-FR" spc="-5" dirty="0">
                <a:latin typeface="Arial"/>
                <a:cs typeface="Arial"/>
              </a:rPr>
              <a:t>table </a:t>
            </a:r>
            <a:r>
              <a:rPr lang="fr-FR" dirty="0">
                <a:latin typeface="Arial"/>
                <a:cs typeface="Arial"/>
              </a:rPr>
              <a:t>2.</a:t>
            </a:r>
          </a:p>
          <a:p>
            <a:pPr marL="12700" marR="420370">
              <a:lnSpc>
                <a:spcPct val="114599"/>
              </a:lnSpc>
              <a:spcBef>
                <a:spcPts val="1000"/>
              </a:spcBef>
            </a:pPr>
            <a:r>
              <a:rPr lang="fr-FR" b="1" spc="-5" dirty="0">
                <a:latin typeface="Arial"/>
                <a:cs typeface="Arial"/>
              </a:rPr>
              <a:t>Attention </a:t>
            </a:r>
            <a:r>
              <a:rPr lang="fr-FR" b="1" dirty="0">
                <a:latin typeface="Arial"/>
                <a:cs typeface="Arial"/>
              </a:rPr>
              <a:t>: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colonnes de </a:t>
            </a: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première requête doivent être similaires entre la première </a:t>
            </a:r>
            <a:r>
              <a:rPr lang="fr-FR" dirty="0">
                <a:latin typeface="Arial"/>
                <a:cs typeface="Arial"/>
              </a:rPr>
              <a:t>et </a:t>
            </a:r>
            <a:r>
              <a:rPr lang="fr-FR" spc="-5" dirty="0">
                <a:latin typeface="Arial"/>
                <a:cs typeface="Arial"/>
              </a:rPr>
              <a:t>la  deuxième requête </a:t>
            </a:r>
            <a:r>
              <a:rPr lang="fr-FR" dirty="0">
                <a:latin typeface="Arial"/>
                <a:cs typeface="Arial"/>
              </a:rPr>
              <a:t>(</a:t>
            </a:r>
            <a:r>
              <a:rPr lang="fr-FR" b="1" dirty="0">
                <a:latin typeface="Arial"/>
                <a:cs typeface="Arial"/>
              </a:rPr>
              <a:t>même </a:t>
            </a:r>
            <a:r>
              <a:rPr lang="fr-FR" b="1" spc="-5" dirty="0">
                <a:latin typeface="Arial"/>
                <a:cs typeface="Arial"/>
              </a:rPr>
              <a:t>nombre</a:t>
            </a:r>
            <a:r>
              <a:rPr lang="fr-FR" spc="-5" dirty="0">
                <a:latin typeface="Arial"/>
                <a:cs typeface="Arial"/>
              </a:rPr>
              <a:t>, </a:t>
            </a:r>
            <a:r>
              <a:rPr lang="fr-FR" b="1" spc="-5" dirty="0">
                <a:latin typeface="Arial"/>
                <a:cs typeface="Arial"/>
              </a:rPr>
              <a:t>même type </a:t>
            </a:r>
            <a:r>
              <a:rPr lang="fr-FR" dirty="0">
                <a:latin typeface="Arial"/>
                <a:cs typeface="Arial"/>
              </a:rPr>
              <a:t>et </a:t>
            </a:r>
            <a:r>
              <a:rPr lang="fr-FR" b="1" dirty="0">
                <a:latin typeface="Arial"/>
                <a:cs typeface="Arial"/>
              </a:rPr>
              <a:t>même</a:t>
            </a:r>
            <a:r>
              <a:rPr lang="fr-FR" b="1" spc="-5" dirty="0">
                <a:latin typeface="Arial"/>
                <a:cs typeface="Arial"/>
              </a:rPr>
              <a:t> ordre</a:t>
            </a:r>
            <a:r>
              <a:rPr lang="fr-FR" spc="-5" dirty="0">
                <a:latin typeface="Arial"/>
                <a:cs typeface="Arial"/>
              </a:rPr>
              <a:t>).</a:t>
            </a:r>
            <a:endParaRPr lang="fr-FR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fr-FR" sz="2800" dirty="0">
              <a:latin typeface="Times New Roman"/>
              <a:cs typeface="Times New Roman"/>
            </a:endParaRPr>
          </a:p>
        </p:txBody>
      </p:sp>
      <p:sp>
        <p:nvSpPr>
          <p:cNvPr id="16" name="object 6"/>
          <p:cNvSpPr/>
          <p:nvPr/>
        </p:nvSpPr>
        <p:spPr>
          <a:xfrm>
            <a:off x="2139025" y="88370"/>
            <a:ext cx="1587848" cy="961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15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MINUS …</a:t>
            </a:r>
            <a:endParaRPr lang="fr-FR" sz="4800" dirty="0"/>
          </a:p>
        </p:txBody>
      </p:sp>
      <p:sp>
        <p:nvSpPr>
          <p:cNvPr id="16" name="object 6"/>
          <p:cNvSpPr/>
          <p:nvPr/>
        </p:nvSpPr>
        <p:spPr>
          <a:xfrm>
            <a:off x="2139025" y="88370"/>
            <a:ext cx="1587848" cy="961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67415"/>
              </p:ext>
            </p:extLst>
          </p:nvPr>
        </p:nvGraphicFramePr>
        <p:xfrm>
          <a:off x="678700" y="2218978"/>
          <a:ext cx="9435118" cy="1295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7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9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date_inscription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Lionel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Martineau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2012­11­14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Paul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Cornu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2012­12­15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8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Sarah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Schmitt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2012­12­17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Sabine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Lenoir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2012­12­18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585788" y="1849646"/>
            <a:ext cx="543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clients_inscrits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21778"/>
              </p:ext>
            </p:extLst>
          </p:nvPr>
        </p:nvGraphicFramePr>
        <p:xfrm>
          <a:off x="678700" y="4683909"/>
          <a:ext cx="9435118" cy="1295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7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9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date_inscription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Paul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Cornu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2013­01­27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Manuel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Guillot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2013­01­27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Sabine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Lenoir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2013­01­29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Natalie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Petitjean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2013­02­03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585789" y="4314577"/>
            <a:ext cx="543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clients_refus_email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MINUS …</a:t>
            </a:r>
            <a:endParaRPr lang="fr-FR" sz="4800" dirty="0"/>
          </a:p>
        </p:txBody>
      </p:sp>
      <p:sp>
        <p:nvSpPr>
          <p:cNvPr id="16" name="object 6"/>
          <p:cNvSpPr/>
          <p:nvPr/>
        </p:nvSpPr>
        <p:spPr>
          <a:xfrm>
            <a:off x="2139025" y="88370"/>
            <a:ext cx="1587848" cy="961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/>
          <p:cNvSpPr txBox="1"/>
          <p:nvPr/>
        </p:nvSpPr>
        <p:spPr>
          <a:xfrm>
            <a:off x="455698" y="1717488"/>
            <a:ext cx="11260859" cy="622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lang="fr-FR" spc="-5" dirty="0" smtClean="0">
                <a:latin typeface="Arial"/>
                <a:cs typeface="Arial"/>
              </a:rPr>
              <a:t>Pour </a:t>
            </a:r>
            <a:r>
              <a:rPr lang="fr-FR" spc="-5" dirty="0">
                <a:latin typeface="Arial"/>
                <a:cs typeface="Arial"/>
              </a:rPr>
              <a:t>pouvoir sélectionner uniquement </a:t>
            </a:r>
            <a:r>
              <a:rPr lang="fr-FR" dirty="0">
                <a:latin typeface="Arial"/>
                <a:cs typeface="Arial"/>
              </a:rPr>
              <a:t>le </a:t>
            </a:r>
            <a:r>
              <a:rPr lang="fr-FR" b="1" spc="-5" dirty="0">
                <a:latin typeface="Arial"/>
                <a:cs typeface="Arial"/>
              </a:rPr>
              <a:t>prénom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et </a:t>
            </a:r>
            <a:r>
              <a:rPr lang="fr-FR" spc="-5" dirty="0">
                <a:latin typeface="Arial"/>
                <a:cs typeface="Arial"/>
              </a:rPr>
              <a:t>le </a:t>
            </a:r>
            <a:r>
              <a:rPr lang="fr-FR" b="1" dirty="0">
                <a:latin typeface="Arial"/>
                <a:cs typeface="Arial"/>
              </a:rPr>
              <a:t>nom</a:t>
            </a:r>
            <a:r>
              <a:rPr lang="fr-FR" dirty="0">
                <a:latin typeface="Arial"/>
                <a:cs typeface="Arial"/>
              </a:rPr>
              <a:t> des </a:t>
            </a:r>
            <a:r>
              <a:rPr lang="fr-FR" spc="-5" dirty="0">
                <a:latin typeface="Arial"/>
                <a:cs typeface="Arial"/>
              </a:rPr>
              <a:t>utilisateurs qui accepte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recevoir  </a:t>
            </a:r>
            <a:r>
              <a:rPr lang="fr-FR" dirty="0">
                <a:latin typeface="Arial"/>
                <a:cs typeface="Arial"/>
              </a:rPr>
              <a:t>des </a:t>
            </a:r>
            <a:r>
              <a:rPr lang="fr-FR" spc="-5" dirty="0">
                <a:latin typeface="Arial"/>
                <a:cs typeface="Arial"/>
              </a:rPr>
              <a:t>emails informatifs. La requête SQL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utiliser </a:t>
            </a:r>
            <a:r>
              <a:rPr lang="fr-FR" dirty="0">
                <a:latin typeface="Arial"/>
                <a:cs typeface="Arial"/>
              </a:rPr>
              <a:t>est la </a:t>
            </a:r>
            <a:r>
              <a:rPr lang="fr-FR" spc="-5" dirty="0" smtClean="0">
                <a:latin typeface="Arial"/>
                <a:cs typeface="Arial"/>
              </a:rPr>
              <a:t>suivante : </a:t>
            </a:r>
            <a:endParaRPr dirty="0">
              <a:latin typeface="Arial"/>
              <a:cs typeface="Arial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583275" y="2700828"/>
            <a:ext cx="8546869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prenom, nom FROM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clients_inscrits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lang="fr-FR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MINUS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prenom, nom FROM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clients_refus_email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94213"/>
              </p:ext>
            </p:extLst>
          </p:nvPr>
        </p:nvGraphicFramePr>
        <p:xfrm>
          <a:off x="583275" y="4008293"/>
          <a:ext cx="8061961" cy="897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9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3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5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prenom</a:t>
                      </a:r>
                      <a:endParaRPr sz="18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nom</a:t>
                      </a: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Lionel</a:t>
                      </a:r>
                      <a:endParaRPr sz="18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Martineau</a:t>
                      </a:r>
                      <a:endParaRPr sz="18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Sarah</a:t>
                      </a:r>
                      <a:endParaRPr sz="18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Schmitt</a:t>
                      </a:r>
                      <a:endParaRPr sz="18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0"/>
          <p:cNvSpPr txBox="1"/>
          <p:nvPr/>
        </p:nvSpPr>
        <p:spPr>
          <a:xfrm>
            <a:off x="583275" y="5350164"/>
            <a:ext cx="11206943" cy="65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Ce </a:t>
            </a:r>
            <a:r>
              <a:rPr spc="-5" dirty="0">
                <a:latin typeface="Arial"/>
                <a:cs typeface="Arial"/>
              </a:rPr>
              <a:t>tableau </a:t>
            </a:r>
            <a:r>
              <a:rPr dirty="0">
                <a:latin typeface="Arial"/>
                <a:cs typeface="Arial"/>
              </a:rPr>
              <a:t>de </a:t>
            </a:r>
            <a:r>
              <a:rPr spc="-5" dirty="0">
                <a:latin typeface="Arial"/>
                <a:cs typeface="Arial"/>
              </a:rPr>
              <a:t>résultats montre bien les utilisateurs qui </a:t>
            </a:r>
            <a:r>
              <a:rPr dirty="0" smtClean="0">
                <a:latin typeface="Arial"/>
                <a:cs typeface="Arial"/>
              </a:rPr>
              <a:t>sont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inscrits </a:t>
            </a:r>
            <a:r>
              <a:rPr dirty="0">
                <a:latin typeface="Arial"/>
                <a:cs typeface="Arial"/>
              </a:rPr>
              <a:t>et </a:t>
            </a:r>
            <a:r>
              <a:rPr spc="-5" dirty="0">
                <a:latin typeface="Arial"/>
                <a:cs typeface="Arial"/>
              </a:rPr>
              <a:t>qui ne sont pas </a:t>
            </a:r>
            <a:r>
              <a:rPr spc="-5" dirty="0" smtClean="0">
                <a:latin typeface="Arial"/>
                <a:cs typeface="Arial"/>
              </a:rPr>
              <a:t>présent</a:t>
            </a:r>
            <a:r>
              <a:rPr lang="fr-FR" spc="-5" dirty="0" smtClean="0">
                <a:latin typeface="Arial"/>
                <a:cs typeface="Arial"/>
              </a:rPr>
              <a:t>s</a:t>
            </a:r>
            <a:r>
              <a:rPr spc="-5" dirty="0" smtClean="0">
                <a:latin typeface="Arial"/>
                <a:cs typeface="Arial"/>
              </a:rPr>
              <a:t>  </a:t>
            </a:r>
            <a:r>
              <a:rPr dirty="0">
                <a:latin typeface="Arial"/>
                <a:cs typeface="Arial"/>
              </a:rPr>
              <a:t>dans </a:t>
            </a:r>
            <a:r>
              <a:rPr spc="-5" dirty="0" smtClean="0">
                <a:latin typeface="Arial"/>
                <a:cs typeface="Arial"/>
              </a:rPr>
              <a:t>l</a:t>
            </a:r>
            <a:r>
              <a:rPr lang="fr-FR" spc="-5" dirty="0">
                <a:latin typeface="Arial"/>
                <a:cs typeface="Arial"/>
              </a:rPr>
              <a:t>a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deuxième </a:t>
            </a:r>
            <a:r>
              <a:rPr spc="-5" dirty="0" smtClean="0">
                <a:latin typeface="Arial"/>
                <a:cs typeface="Arial"/>
              </a:rPr>
              <a:t>table. </a:t>
            </a:r>
            <a:r>
              <a:rPr spc="-5" dirty="0">
                <a:latin typeface="Arial"/>
                <a:cs typeface="Arial"/>
              </a:rPr>
              <a:t>Par ailleurs, les résultats </a:t>
            </a:r>
            <a:r>
              <a:rPr dirty="0" smtClean="0">
                <a:latin typeface="Arial"/>
                <a:cs typeface="Arial"/>
              </a:rPr>
              <a:t>d</a:t>
            </a:r>
            <a:r>
              <a:rPr lang="fr-FR" dirty="0" smtClean="0">
                <a:latin typeface="Arial"/>
                <a:cs typeface="Arial"/>
              </a:rPr>
              <a:t>e la</a:t>
            </a:r>
            <a:r>
              <a:rPr dirty="0" smtClean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deuxième </a:t>
            </a:r>
            <a:r>
              <a:rPr spc="-5" dirty="0" smtClean="0">
                <a:latin typeface="Arial"/>
                <a:cs typeface="Arial"/>
              </a:rPr>
              <a:t>table </a:t>
            </a:r>
            <a:r>
              <a:rPr dirty="0">
                <a:latin typeface="Arial"/>
                <a:cs typeface="Arial"/>
              </a:rPr>
              <a:t>ne </a:t>
            </a:r>
            <a:r>
              <a:rPr spc="-5" dirty="0">
                <a:latin typeface="Arial"/>
                <a:cs typeface="Arial"/>
              </a:rPr>
              <a:t>sont </a:t>
            </a:r>
            <a:r>
              <a:rPr dirty="0">
                <a:latin typeface="Arial"/>
                <a:cs typeface="Arial"/>
              </a:rPr>
              <a:t>pas </a:t>
            </a:r>
            <a:r>
              <a:rPr spc="-5" dirty="0" smtClean="0">
                <a:latin typeface="Arial"/>
                <a:cs typeface="Arial"/>
              </a:rPr>
              <a:t>présent</a:t>
            </a:r>
            <a:r>
              <a:rPr lang="fr-FR" spc="-5" dirty="0" smtClean="0">
                <a:latin typeface="Arial"/>
                <a:cs typeface="Arial"/>
              </a:rPr>
              <a:t>s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sur ce  résultat final.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3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INSERT INTO</a:t>
            </a:r>
            <a:endParaRPr lang="fr-FR" sz="4800" dirty="0"/>
          </a:p>
        </p:txBody>
      </p:sp>
      <p:sp>
        <p:nvSpPr>
          <p:cNvPr id="2" name="Rectangle 1"/>
          <p:cNvSpPr/>
          <p:nvPr/>
        </p:nvSpPr>
        <p:spPr>
          <a:xfrm>
            <a:off x="678873" y="1238461"/>
            <a:ext cx="10889672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08915" algn="just">
              <a:lnSpc>
                <a:spcPct val="114900"/>
              </a:lnSpc>
              <a:spcBef>
                <a:spcPts val="615"/>
              </a:spcBef>
            </a:pPr>
            <a:r>
              <a:rPr lang="fr-FR" spc="-10" dirty="0">
                <a:latin typeface="Arial"/>
                <a:cs typeface="Arial"/>
              </a:rPr>
              <a:t>L’insertion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données dans </a:t>
            </a:r>
            <a:r>
              <a:rPr lang="fr-FR" dirty="0">
                <a:latin typeface="Arial"/>
                <a:cs typeface="Arial"/>
              </a:rPr>
              <a:t>une </a:t>
            </a:r>
            <a:r>
              <a:rPr lang="fr-FR" spc="-5" dirty="0">
                <a:latin typeface="Arial"/>
                <a:cs typeface="Arial"/>
              </a:rPr>
              <a:t>table s’effectue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l’aide de la commande </a:t>
            </a:r>
            <a:r>
              <a:rPr lang="fr-FR" b="1" spc="-10" dirty="0">
                <a:latin typeface="Arial"/>
                <a:cs typeface="Arial"/>
              </a:rPr>
              <a:t>INSERT </a:t>
            </a:r>
            <a:r>
              <a:rPr lang="fr-FR" b="1" spc="-5" dirty="0">
                <a:latin typeface="Arial"/>
                <a:cs typeface="Arial"/>
              </a:rPr>
              <a:t>INTO</a:t>
            </a:r>
            <a:r>
              <a:rPr lang="fr-FR" spc="-5" dirty="0">
                <a:latin typeface="Arial"/>
                <a:cs typeface="Arial"/>
              </a:rPr>
              <a:t>. Cette  commande </a:t>
            </a:r>
            <a:r>
              <a:rPr lang="fr-FR" dirty="0">
                <a:latin typeface="Arial"/>
                <a:cs typeface="Arial"/>
              </a:rPr>
              <a:t>permet au </a:t>
            </a:r>
            <a:r>
              <a:rPr lang="fr-FR" spc="-5" dirty="0">
                <a:latin typeface="Arial"/>
                <a:cs typeface="Arial"/>
              </a:rPr>
              <a:t>choix d’inclure </a:t>
            </a:r>
            <a:r>
              <a:rPr lang="fr-FR" b="1" spc="-5" dirty="0">
                <a:latin typeface="Arial"/>
                <a:cs typeface="Arial"/>
              </a:rPr>
              <a:t>une seule ligne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la base existante ou </a:t>
            </a:r>
            <a:r>
              <a:rPr lang="fr-FR" b="1" spc="-5" dirty="0">
                <a:latin typeface="Arial"/>
                <a:cs typeface="Arial"/>
              </a:rPr>
              <a:t>plusieurs lignes </a:t>
            </a:r>
            <a:r>
              <a:rPr lang="fr-FR" spc="-5" dirty="0">
                <a:latin typeface="Arial"/>
                <a:cs typeface="Arial"/>
              </a:rPr>
              <a:t>d’un  </a:t>
            </a:r>
            <a:r>
              <a:rPr lang="fr-FR" dirty="0">
                <a:latin typeface="Arial"/>
                <a:cs typeface="Arial"/>
              </a:rPr>
              <a:t>coup.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804946" y="2835676"/>
            <a:ext cx="6233165" cy="883447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 marR="2866390">
              <a:lnSpc>
                <a:spcPct val="147200"/>
              </a:lnSpc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(nom_colonne_1, nom_colonne_2, ... </a:t>
            </a:r>
            <a:r>
              <a:rPr lang="fr-FR"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('valeur 1', 'valeur 2',</a:t>
            </a:r>
            <a:r>
              <a:rPr sz="1400" b="1" spc="-8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...)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873" y="2376392"/>
            <a:ext cx="543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d’une seule ligne :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78873" y="4268359"/>
            <a:ext cx="543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de plusieurs lignes :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7"/>
          <p:cNvSpPr txBox="1"/>
          <p:nvPr/>
        </p:nvSpPr>
        <p:spPr>
          <a:xfrm>
            <a:off x="804947" y="4719788"/>
            <a:ext cx="6233164" cy="1368323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R="2263140" algn="ctr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client (prenom, nom, ville,</a:t>
            </a:r>
            <a:r>
              <a:rPr sz="1400" b="1" spc="-7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age)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189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189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('Rébecca', 'Armand', 'Saint-Didier-des-Bois',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24),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189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('Aimée', 'Hebert', 'Marigny-le-Châtel',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36),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189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('Marielle', 'Ribeiro', 'Maillères',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27),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UPDATE</a:t>
            </a:r>
            <a:endParaRPr lang="fr-FR" sz="4800" dirty="0"/>
          </a:p>
        </p:txBody>
      </p:sp>
      <p:sp>
        <p:nvSpPr>
          <p:cNvPr id="3" name="Rectangle 2"/>
          <p:cNvSpPr/>
          <p:nvPr/>
        </p:nvSpPr>
        <p:spPr>
          <a:xfrm>
            <a:off x="415636" y="1238461"/>
            <a:ext cx="11374582" cy="1124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615"/>
              </a:spcBef>
            </a:pP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commande </a:t>
            </a:r>
            <a:r>
              <a:rPr lang="fr-FR" b="1" spc="-20" dirty="0">
                <a:latin typeface="Arial"/>
                <a:cs typeface="Arial"/>
              </a:rPr>
              <a:t>UPDATE</a:t>
            </a:r>
            <a:r>
              <a:rPr lang="fr-FR" spc="-2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permet </a:t>
            </a:r>
            <a:r>
              <a:rPr lang="fr-FR" spc="-5" dirty="0">
                <a:latin typeface="Arial"/>
                <a:cs typeface="Arial"/>
              </a:rPr>
              <a:t>d’effectuer des modifications </a:t>
            </a:r>
            <a:r>
              <a:rPr lang="fr-FR" dirty="0">
                <a:latin typeface="Arial"/>
                <a:cs typeface="Arial"/>
              </a:rPr>
              <a:t>sur des </a:t>
            </a:r>
            <a:r>
              <a:rPr lang="fr-FR" spc="-5" dirty="0">
                <a:latin typeface="Arial"/>
                <a:cs typeface="Arial"/>
              </a:rPr>
              <a:t>lignes existantes. </a:t>
            </a:r>
            <a:endParaRPr lang="fr-FR" spc="-5" dirty="0" smtClean="0">
              <a:latin typeface="Arial"/>
              <a:cs typeface="Arial"/>
            </a:endParaRPr>
          </a:p>
          <a:p>
            <a:pPr marL="12700" marR="5080" algn="just">
              <a:lnSpc>
                <a:spcPct val="114900"/>
              </a:lnSpc>
              <a:spcBef>
                <a:spcPts val="615"/>
              </a:spcBef>
            </a:pPr>
            <a:r>
              <a:rPr lang="fr-FR" spc="-15" dirty="0" smtClean="0">
                <a:latin typeface="Arial"/>
                <a:cs typeface="Arial"/>
              </a:rPr>
              <a:t>Très </a:t>
            </a:r>
            <a:r>
              <a:rPr lang="fr-FR" spc="-5" dirty="0">
                <a:latin typeface="Arial"/>
                <a:cs typeface="Arial"/>
              </a:rPr>
              <a:t>souvent  cette commande </a:t>
            </a:r>
            <a:r>
              <a:rPr lang="fr-FR" dirty="0">
                <a:latin typeface="Arial"/>
                <a:cs typeface="Arial"/>
              </a:rPr>
              <a:t>est </a:t>
            </a:r>
            <a:r>
              <a:rPr lang="fr-FR" spc="-5" dirty="0">
                <a:latin typeface="Arial"/>
                <a:cs typeface="Arial"/>
              </a:rPr>
              <a:t>utilisée </a:t>
            </a:r>
            <a:r>
              <a:rPr lang="fr-FR" dirty="0">
                <a:latin typeface="Arial"/>
                <a:cs typeface="Arial"/>
              </a:rPr>
              <a:t>avec </a:t>
            </a:r>
            <a:r>
              <a:rPr lang="fr-FR" b="1" spc="-5" dirty="0">
                <a:latin typeface="Arial"/>
                <a:cs typeface="Arial"/>
              </a:rPr>
              <a:t>WHERE</a:t>
            </a:r>
            <a:r>
              <a:rPr lang="fr-FR" spc="-5" dirty="0">
                <a:latin typeface="Arial"/>
                <a:cs typeface="Arial"/>
              </a:rPr>
              <a:t> pour spécifier </a:t>
            </a:r>
            <a:r>
              <a:rPr lang="fr-FR" dirty="0">
                <a:latin typeface="Arial"/>
                <a:cs typeface="Arial"/>
              </a:rPr>
              <a:t>sur </a:t>
            </a:r>
            <a:r>
              <a:rPr lang="fr-FR" spc="-5" dirty="0">
                <a:latin typeface="Arial"/>
                <a:cs typeface="Arial"/>
              </a:rPr>
              <a:t>quelles lignes doivent porter la </a:t>
            </a:r>
            <a:r>
              <a:rPr lang="fr-FR" dirty="0">
                <a:latin typeface="Arial"/>
                <a:cs typeface="Arial"/>
              </a:rPr>
              <a:t>ou les  </a:t>
            </a:r>
            <a:r>
              <a:rPr lang="fr-FR" spc="-5" dirty="0">
                <a:latin typeface="Arial"/>
                <a:cs typeface="Arial"/>
              </a:rPr>
              <a:t>modifications.</a:t>
            </a:r>
            <a:endParaRPr lang="fr-FR" dirty="0">
              <a:latin typeface="Arial"/>
              <a:cs typeface="Arial"/>
            </a:endParaRPr>
          </a:p>
        </p:txBody>
      </p:sp>
      <p:graphicFrame>
        <p:nvGraphicFramePr>
          <p:cNvPr id="13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87354"/>
              </p:ext>
            </p:extLst>
          </p:nvPr>
        </p:nvGraphicFramePr>
        <p:xfrm>
          <a:off x="415635" y="2538469"/>
          <a:ext cx="10418619" cy="103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2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5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code_postal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pays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Chantal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</a:t>
                      </a: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Avenue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 </a:t>
                      </a: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Petit</a:t>
                      </a: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Trianon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Puteaux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92800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France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4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Pierre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</a:t>
                      </a:r>
                      <a:r>
                        <a:rPr sz="1400" b="1" spc="1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Rue </a:t>
                      </a:r>
                      <a:r>
                        <a:rPr sz="1400" b="1" spc="4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  <a:r>
                        <a:rPr sz="1400" b="1" spc="1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l'Allier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Ponthion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51300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7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France</a:t>
                      </a:r>
                      <a:endParaRPr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Romain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Chemin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Chiron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Trévérien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35190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France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9"/>
          <p:cNvSpPr txBox="1"/>
          <p:nvPr/>
        </p:nvSpPr>
        <p:spPr>
          <a:xfrm>
            <a:off x="479122" y="3776930"/>
            <a:ext cx="8941970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rue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'49 Rue</a:t>
            </a:r>
            <a:r>
              <a:rPr sz="14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Ameline</a:t>
            </a:r>
            <a:r>
              <a:rPr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  <a:r>
              <a:rPr lang="fr-F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ville</a:t>
            </a:r>
            <a:r>
              <a:rPr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'Saint-Eustache-la-Forêt',  code_postal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'76210'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id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aphicFrame>
        <p:nvGraphicFramePr>
          <p:cNvPr id="16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68571"/>
              </p:ext>
            </p:extLst>
          </p:nvPr>
        </p:nvGraphicFramePr>
        <p:xfrm>
          <a:off x="415635" y="5047961"/>
          <a:ext cx="10418619" cy="1036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4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5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9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code_postal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pays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Chantal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</a:t>
                      </a: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Avenue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 </a:t>
                      </a: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Petit</a:t>
                      </a: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Trianon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Puteaux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92800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France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Pierre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 </a:t>
                      </a:r>
                      <a:r>
                        <a:rPr sz="1400" b="1" spc="1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Rue</a:t>
                      </a:r>
                      <a:r>
                        <a:rPr sz="1400" b="1" spc="6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4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Ameline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Saint</a:t>
                      </a:r>
                      <a:r>
                        <a:rPr sz="1400" b="1" spc="5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­</a:t>
                      </a:r>
                      <a:r>
                        <a:rPr lang="fr-FR" sz="1400" b="1" spc="5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sz="1400" b="1" spc="5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Eustache</a:t>
                      </a:r>
                      <a:r>
                        <a:rPr lang="fr-FR" sz="1400" b="1" spc="5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sz="1400" b="1" spc="5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­la</a:t>
                      </a:r>
                      <a:r>
                        <a:rPr lang="fr-FR" sz="1400" b="1" spc="5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sz="1400" b="1" spc="5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­</a:t>
                      </a:r>
                      <a:r>
                        <a:rPr sz="1400" b="1" spc="50" dirty="0" err="1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Forêt</a:t>
                      </a:r>
                      <a:endParaRPr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76210</a:t>
                      </a:r>
                      <a:endParaRPr sz="14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75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France</a:t>
                      </a:r>
                      <a:endParaRPr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Romain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Chemin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</a:t>
                      </a: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Chiron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Trévérien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35190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France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5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2148" y="207198"/>
            <a:ext cx="9144000" cy="96967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SQL SELECT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4675" y="1384069"/>
            <a:ext cx="1108918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615"/>
              </a:spcBef>
            </a:pPr>
            <a:r>
              <a:rPr lang="fr-FR" spc="-10" dirty="0">
                <a:latin typeface="Arial"/>
                <a:cs typeface="Arial"/>
              </a:rPr>
              <a:t>Avec </a:t>
            </a: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même table client il </a:t>
            </a:r>
            <a:r>
              <a:rPr lang="fr-FR" dirty="0">
                <a:latin typeface="Arial"/>
                <a:cs typeface="Arial"/>
              </a:rPr>
              <a:t>est </a:t>
            </a:r>
            <a:r>
              <a:rPr lang="fr-FR" spc="-5" dirty="0">
                <a:latin typeface="Arial"/>
                <a:cs typeface="Arial"/>
              </a:rPr>
              <a:t>possible de lire </a:t>
            </a:r>
            <a:r>
              <a:rPr lang="fr-FR" b="1" spc="-5" dirty="0">
                <a:latin typeface="Arial"/>
                <a:cs typeface="Arial"/>
              </a:rPr>
              <a:t>plusieurs colonnes </a:t>
            </a:r>
            <a:r>
              <a:rPr lang="fr-FR" dirty="0">
                <a:latin typeface="Arial"/>
                <a:cs typeface="Arial"/>
              </a:rPr>
              <a:t>à la </a:t>
            </a:r>
            <a:r>
              <a:rPr lang="fr-FR" spc="-5" dirty="0">
                <a:latin typeface="Arial"/>
                <a:cs typeface="Arial"/>
              </a:rPr>
              <a:t>fois. Il </a:t>
            </a:r>
            <a:r>
              <a:rPr lang="fr-FR" spc="-10" dirty="0">
                <a:latin typeface="Arial"/>
                <a:cs typeface="Arial"/>
              </a:rPr>
              <a:t>suffit </a:t>
            </a:r>
            <a:r>
              <a:rPr lang="fr-FR" spc="-5" dirty="0">
                <a:latin typeface="Arial"/>
                <a:cs typeface="Arial"/>
              </a:rPr>
              <a:t>tout simplement 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séparer </a:t>
            </a:r>
            <a:r>
              <a:rPr lang="fr-FR" dirty="0">
                <a:latin typeface="Arial"/>
                <a:cs typeface="Arial"/>
              </a:rPr>
              <a:t>les noms des </a:t>
            </a:r>
            <a:r>
              <a:rPr lang="fr-FR" spc="-5" dirty="0">
                <a:latin typeface="Arial"/>
                <a:cs typeface="Arial"/>
              </a:rPr>
              <a:t>champs souhaités par </a:t>
            </a:r>
            <a:r>
              <a:rPr lang="fr-FR" dirty="0">
                <a:latin typeface="Arial"/>
                <a:cs typeface="Arial"/>
              </a:rPr>
              <a:t>une </a:t>
            </a:r>
            <a:r>
              <a:rPr lang="fr-FR" spc="-5" dirty="0">
                <a:latin typeface="Arial"/>
                <a:cs typeface="Arial"/>
              </a:rPr>
              <a:t>virgule. </a:t>
            </a:r>
            <a:endParaRPr lang="fr-FR" dirty="0">
              <a:latin typeface="Arial"/>
              <a:cs typeface="Arial"/>
            </a:endParaRPr>
          </a:p>
        </p:txBody>
      </p:sp>
      <p:graphicFrame>
        <p:nvGraphicFramePr>
          <p:cNvPr id="8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1561"/>
              </p:ext>
            </p:extLst>
          </p:nvPr>
        </p:nvGraphicFramePr>
        <p:xfrm>
          <a:off x="932324" y="2333008"/>
          <a:ext cx="7726768" cy="1605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827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identifiant</a:t>
                      </a:r>
                      <a:endParaRPr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prenom</a:t>
                      </a:r>
                      <a:endParaRPr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nom</a:t>
                      </a: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ville</a:t>
                      </a:r>
                      <a:endParaRPr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Pierre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Dupond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Paris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27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Sabrina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Durand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Nantes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Julien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Martin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5" dirty="0">
                          <a:latin typeface="Arial"/>
                          <a:cs typeface="Arial"/>
                        </a:rPr>
                        <a:t>Lyon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27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David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Bernard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Marseille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1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Marie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Leroy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Grenoble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7"/>
          <p:cNvSpPr txBox="1"/>
          <p:nvPr/>
        </p:nvSpPr>
        <p:spPr>
          <a:xfrm>
            <a:off x="932323" y="4316510"/>
            <a:ext cx="9901931" cy="529632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lang="en-US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400" b="1" spc="-5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prenom</a:t>
            </a:r>
            <a:r>
              <a:rPr lang="en-US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b="1" spc="-1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lang="en-US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400" b="1" spc="-1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75567"/>
              </p:ext>
            </p:extLst>
          </p:nvPr>
        </p:nvGraphicFramePr>
        <p:xfrm>
          <a:off x="932324" y="4982871"/>
          <a:ext cx="7726767" cy="1554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1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4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Pierre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Dupond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Sabrina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Durand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Julien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Martin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Bernard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Leroy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DELETE</a:t>
            </a:r>
            <a:endParaRPr lang="fr-FR" sz="4800" dirty="0"/>
          </a:p>
        </p:txBody>
      </p:sp>
      <p:sp>
        <p:nvSpPr>
          <p:cNvPr id="2" name="Rectangle 1"/>
          <p:cNvSpPr/>
          <p:nvPr/>
        </p:nvSpPr>
        <p:spPr>
          <a:xfrm>
            <a:off x="265532" y="1238461"/>
            <a:ext cx="11222181" cy="1813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84785" algn="just">
              <a:lnSpc>
                <a:spcPct val="114900"/>
              </a:lnSpc>
              <a:spcBef>
                <a:spcPts val="615"/>
              </a:spcBef>
            </a:pP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commande </a:t>
            </a:r>
            <a:r>
              <a:rPr lang="fr-FR" b="1" spc="-5" dirty="0">
                <a:latin typeface="Arial"/>
                <a:cs typeface="Arial"/>
              </a:rPr>
              <a:t>DELETE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en </a:t>
            </a:r>
            <a:r>
              <a:rPr lang="fr-FR" spc="-5" dirty="0">
                <a:latin typeface="Arial"/>
                <a:cs typeface="Arial"/>
              </a:rPr>
              <a:t>SQL permet de supprimer des lignes dans une table. </a:t>
            </a:r>
            <a:r>
              <a:rPr lang="fr-FR" spc="-10" dirty="0">
                <a:latin typeface="Arial"/>
                <a:cs typeface="Arial"/>
              </a:rPr>
              <a:t>En </a:t>
            </a:r>
            <a:r>
              <a:rPr lang="fr-FR" spc="-5" dirty="0">
                <a:latin typeface="Arial"/>
                <a:cs typeface="Arial"/>
              </a:rPr>
              <a:t>utilisant cette  commande associé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WHERE il </a:t>
            </a:r>
            <a:r>
              <a:rPr lang="fr-FR" dirty="0">
                <a:latin typeface="Arial"/>
                <a:cs typeface="Arial"/>
              </a:rPr>
              <a:t>est </a:t>
            </a:r>
            <a:r>
              <a:rPr lang="fr-FR" spc="-5" dirty="0">
                <a:latin typeface="Arial"/>
                <a:cs typeface="Arial"/>
              </a:rPr>
              <a:t>possible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sélectionner les lignes concernées qui seront  supprimées.</a:t>
            </a:r>
            <a:endParaRPr lang="fr-FR" dirty="0">
              <a:latin typeface="Arial"/>
              <a:cs typeface="Arial"/>
            </a:endParaRPr>
          </a:p>
          <a:p>
            <a:pPr marL="12700" marR="5080" algn="just">
              <a:lnSpc>
                <a:spcPct val="114900"/>
              </a:lnSpc>
              <a:spcBef>
                <a:spcPts val="994"/>
              </a:spcBef>
            </a:pPr>
            <a:r>
              <a:rPr lang="fr-FR" b="1" spc="-5" dirty="0">
                <a:latin typeface="Arial"/>
                <a:cs typeface="Arial"/>
              </a:rPr>
              <a:t>Attention </a:t>
            </a:r>
            <a:r>
              <a:rPr lang="fr-FR" b="1" dirty="0">
                <a:latin typeface="Arial"/>
                <a:cs typeface="Arial"/>
              </a:rPr>
              <a:t>: </a:t>
            </a:r>
            <a:r>
              <a:rPr lang="fr-FR" spc="-5" dirty="0">
                <a:latin typeface="Arial"/>
                <a:cs typeface="Arial"/>
              </a:rPr>
              <a:t>Avant d’essayer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supprimer </a:t>
            </a:r>
            <a:r>
              <a:rPr lang="fr-FR" dirty="0">
                <a:latin typeface="Arial"/>
                <a:cs typeface="Arial"/>
              </a:rPr>
              <a:t>des </a:t>
            </a:r>
            <a:r>
              <a:rPr lang="fr-FR" spc="-5" dirty="0">
                <a:latin typeface="Arial"/>
                <a:cs typeface="Arial"/>
              </a:rPr>
              <a:t>lignes, </a:t>
            </a:r>
            <a:r>
              <a:rPr lang="fr-FR" dirty="0">
                <a:latin typeface="Arial"/>
                <a:cs typeface="Arial"/>
              </a:rPr>
              <a:t>il est </a:t>
            </a:r>
            <a:r>
              <a:rPr lang="fr-FR" spc="-5" dirty="0">
                <a:latin typeface="Arial"/>
                <a:cs typeface="Arial"/>
              </a:rPr>
              <a:t>recommandé d’effectuer une sauvegarde  </a:t>
            </a:r>
            <a:r>
              <a:rPr lang="fr-FR" dirty="0">
                <a:latin typeface="Arial"/>
                <a:cs typeface="Arial"/>
              </a:rPr>
              <a:t>de la </a:t>
            </a:r>
            <a:r>
              <a:rPr lang="fr-FR" spc="-5" dirty="0">
                <a:latin typeface="Arial"/>
                <a:cs typeface="Arial"/>
              </a:rPr>
              <a:t>base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données, </a:t>
            </a:r>
            <a:r>
              <a:rPr lang="fr-FR" dirty="0">
                <a:latin typeface="Arial"/>
                <a:cs typeface="Arial"/>
              </a:rPr>
              <a:t>ou </a:t>
            </a:r>
            <a:r>
              <a:rPr lang="fr-FR" spc="-5" dirty="0">
                <a:latin typeface="Arial"/>
                <a:cs typeface="Arial"/>
              </a:rPr>
              <a:t>tout du moins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la table concernée </a:t>
            </a:r>
            <a:r>
              <a:rPr lang="fr-FR" dirty="0">
                <a:latin typeface="Arial"/>
                <a:cs typeface="Arial"/>
              </a:rPr>
              <a:t>par </a:t>
            </a:r>
            <a:r>
              <a:rPr lang="fr-FR" spc="-5" dirty="0">
                <a:latin typeface="Arial"/>
                <a:cs typeface="Arial"/>
              </a:rPr>
              <a:t>la suppression. Ainsi, s’il </a:t>
            </a:r>
            <a:r>
              <a:rPr lang="fr-FR" dirty="0">
                <a:latin typeface="Arial"/>
                <a:cs typeface="Arial"/>
              </a:rPr>
              <a:t>y a une  </a:t>
            </a:r>
            <a:r>
              <a:rPr lang="fr-FR" spc="-5" dirty="0">
                <a:latin typeface="Arial"/>
                <a:cs typeface="Arial"/>
              </a:rPr>
              <a:t>mauvaise manipulation </a:t>
            </a:r>
            <a:r>
              <a:rPr lang="fr-FR" dirty="0">
                <a:latin typeface="Arial"/>
                <a:cs typeface="Arial"/>
              </a:rPr>
              <a:t>il est </a:t>
            </a:r>
            <a:r>
              <a:rPr lang="fr-FR" spc="-5" dirty="0">
                <a:latin typeface="Arial"/>
                <a:cs typeface="Arial"/>
              </a:rPr>
              <a:t>toujours possible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restaurer les</a:t>
            </a:r>
            <a:r>
              <a:rPr lang="fr-FR" spc="15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données.</a:t>
            </a:r>
            <a:endParaRPr lang="fr-FR" dirty="0">
              <a:latin typeface="Arial"/>
              <a:cs typeface="Arial"/>
            </a:endParaRPr>
          </a:p>
        </p:txBody>
      </p:sp>
      <p:graphicFrame>
        <p:nvGraphicFramePr>
          <p:cNvPr id="9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24763"/>
              </p:ext>
            </p:extLst>
          </p:nvPr>
        </p:nvGraphicFramePr>
        <p:xfrm>
          <a:off x="459496" y="3240796"/>
          <a:ext cx="10266390" cy="1554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5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date_inscription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Bazin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2012­02­13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Favre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Constantin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2012­04­03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Clerc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Guillaume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2012­04­12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Ricard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Rosemonde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2012­06­24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Martin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Natalie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2012­07­02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7"/>
          <p:cNvSpPr txBox="1"/>
          <p:nvPr/>
        </p:nvSpPr>
        <p:spPr>
          <a:xfrm>
            <a:off x="479122" y="4984290"/>
            <a:ext cx="7861314" cy="529632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utilisateur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date_inscription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'2012-04-10'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62417"/>
              </p:ext>
            </p:extLst>
          </p:nvPr>
        </p:nvGraphicFramePr>
        <p:xfrm>
          <a:off x="459496" y="5702940"/>
          <a:ext cx="10266390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5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date_inscription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Clerc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Guillaume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2012­04­12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Ricard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Rosemonde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2012­06­24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Martin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Natalie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2012­07­02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2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2148" y="207198"/>
            <a:ext cx="9144000" cy="96967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SQL SELECT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0093" y="1481399"/>
            <a:ext cx="11089180" cy="1020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615"/>
              </a:spcBef>
            </a:pPr>
            <a:r>
              <a:rPr lang="fr-FR" spc="-5" dirty="0">
                <a:latin typeface="Arial"/>
                <a:cs typeface="Arial"/>
              </a:rPr>
              <a:t>Il est possible de retourner automatiquement </a:t>
            </a:r>
            <a:r>
              <a:rPr lang="fr-FR" b="1" spc="-5" dirty="0">
                <a:latin typeface="Arial"/>
                <a:cs typeface="Arial"/>
              </a:rPr>
              <a:t>toutes les colonnes </a:t>
            </a:r>
            <a:r>
              <a:rPr lang="fr-FR" spc="-5" dirty="0">
                <a:latin typeface="Arial"/>
                <a:cs typeface="Arial"/>
              </a:rPr>
              <a:t>d’un tableau sans avoir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connaître  </a:t>
            </a:r>
            <a:r>
              <a:rPr lang="fr-FR" dirty="0">
                <a:latin typeface="Arial"/>
                <a:cs typeface="Arial"/>
              </a:rPr>
              <a:t>le nom </a:t>
            </a:r>
            <a:r>
              <a:rPr lang="fr-FR" spc="-5" dirty="0">
                <a:latin typeface="Arial"/>
                <a:cs typeface="Arial"/>
              </a:rPr>
              <a:t>de toutes les colonnes. I</a:t>
            </a:r>
            <a:r>
              <a:rPr lang="fr-FR" dirty="0" smtClean="0">
                <a:latin typeface="Arial"/>
                <a:cs typeface="Arial"/>
              </a:rPr>
              <a:t>l </a:t>
            </a:r>
            <a:r>
              <a:rPr lang="fr-FR" spc="-5" dirty="0">
                <a:latin typeface="Arial"/>
                <a:cs typeface="Arial"/>
              </a:rPr>
              <a:t>faut simplement utiliser </a:t>
            </a:r>
            <a:r>
              <a:rPr lang="fr-FR" dirty="0">
                <a:latin typeface="Arial"/>
                <a:cs typeface="Arial"/>
              </a:rPr>
              <a:t>le  </a:t>
            </a:r>
            <a:r>
              <a:rPr lang="fr-FR" spc="-5" dirty="0">
                <a:latin typeface="Arial"/>
                <a:cs typeface="Arial"/>
              </a:rPr>
              <a:t>caractère </a:t>
            </a:r>
            <a:r>
              <a:rPr lang="fr-FR" dirty="0">
                <a:latin typeface="Arial"/>
                <a:cs typeface="Arial"/>
              </a:rPr>
              <a:t>« </a:t>
            </a:r>
            <a:r>
              <a:rPr lang="fr-FR" b="1" dirty="0">
                <a:latin typeface="Arial"/>
                <a:cs typeface="Arial"/>
              </a:rPr>
              <a:t>* </a:t>
            </a:r>
            <a:r>
              <a:rPr lang="fr-FR" dirty="0">
                <a:latin typeface="Arial"/>
                <a:cs typeface="Arial"/>
              </a:rPr>
              <a:t>» </a:t>
            </a:r>
            <a:r>
              <a:rPr lang="fr-FR" spc="-5" dirty="0">
                <a:latin typeface="Arial"/>
                <a:cs typeface="Arial"/>
              </a:rPr>
              <a:t>(étoile). C’est </a:t>
            </a:r>
            <a:r>
              <a:rPr lang="fr-FR" dirty="0">
                <a:latin typeface="Arial"/>
                <a:cs typeface="Arial"/>
              </a:rPr>
              <a:t>un </a:t>
            </a:r>
            <a:r>
              <a:rPr lang="fr-FR" spc="-5" dirty="0">
                <a:latin typeface="Arial"/>
                <a:cs typeface="Arial"/>
              </a:rPr>
              <a:t>joker qui </a:t>
            </a:r>
            <a:r>
              <a:rPr lang="fr-FR" dirty="0">
                <a:latin typeface="Arial"/>
                <a:cs typeface="Arial"/>
              </a:rPr>
              <a:t>permet de </a:t>
            </a:r>
            <a:r>
              <a:rPr lang="fr-FR" spc="-5" dirty="0">
                <a:latin typeface="Arial"/>
                <a:cs typeface="Arial"/>
              </a:rPr>
              <a:t>sélectionner toutes les </a:t>
            </a:r>
            <a:r>
              <a:rPr lang="fr-FR" spc="-5" dirty="0" smtClean="0">
                <a:latin typeface="Arial"/>
                <a:cs typeface="Arial"/>
              </a:rPr>
              <a:t>colonnes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: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835340" y="2681814"/>
            <a:ext cx="6840219" cy="250068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lang="fr-FR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fr-FR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sz="1400" b="1" spc="-1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89931"/>
              </p:ext>
            </p:extLst>
          </p:nvPr>
        </p:nvGraphicFramePr>
        <p:xfrm>
          <a:off x="835341" y="3460691"/>
          <a:ext cx="6840218" cy="1554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identifiant</a:t>
                      </a: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Pierre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Dupond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Sabrina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Durand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Nantes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Julien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Martin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Bernard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Marseille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Leroy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Grenoble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3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2148" y="207198"/>
            <a:ext cx="9144000" cy="96967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SQL DISTINCT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0093" y="1481399"/>
            <a:ext cx="11089180" cy="1020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615"/>
              </a:spcBef>
            </a:pPr>
            <a:r>
              <a:rPr lang="fr-FR" spc="-10" dirty="0">
                <a:latin typeface="Arial"/>
                <a:cs typeface="Arial"/>
              </a:rPr>
              <a:t>L’utilisation </a:t>
            </a:r>
            <a:r>
              <a:rPr lang="fr-FR" spc="-5" dirty="0">
                <a:latin typeface="Arial"/>
                <a:cs typeface="Arial"/>
              </a:rPr>
              <a:t>de la commande SELECT </a:t>
            </a:r>
            <a:r>
              <a:rPr lang="fr-FR" dirty="0">
                <a:latin typeface="Arial"/>
                <a:cs typeface="Arial"/>
              </a:rPr>
              <a:t>en </a:t>
            </a:r>
            <a:r>
              <a:rPr lang="fr-FR" spc="-5" dirty="0">
                <a:latin typeface="Arial"/>
                <a:cs typeface="Arial"/>
              </a:rPr>
              <a:t>SQL permet de lire toutes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données d’une ou plusieurs  colonnes. Cette commande peut potentiellement afficher des lignes </a:t>
            </a:r>
            <a:r>
              <a:rPr lang="fr-FR" dirty="0">
                <a:latin typeface="Arial"/>
                <a:cs typeface="Arial"/>
              </a:rPr>
              <a:t>en </a:t>
            </a:r>
            <a:r>
              <a:rPr lang="fr-FR" spc="-5" dirty="0">
                <a:latin typeface="Arial"/>
                <a:cs typeface="Arial"/>
              </a:rPr>
              <a:t>doubles. Pour éviter des  redondances dans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résultats il faut simplement ajouter </a:t>
            </a:r>
            <a:r>
              <a:rPr lang="fr-FR" b="1" spc="-5" dirty="0">
                <a:latin typeface="Arial"/>
                <a:cs typeface="Arial"/>
              </a:rPr>
              <a:t>DISTINCT</a:t>
            </a:r>
            <a:r>
              <a:rPr lang="fr-FR" spc="-5" dirty="0">
                <a:latin typeface="Arial"/>
                <a:cs typeface="Arial"/>
              </a:rPr>
              <a:t> après </a:t>
            </a:r>
            <a:r>
              <a:rPr lang="fr-FR" dirty="0">
                <a:latin typeface="Arial"/>
                <a:cs typeface="Arial"/>
              </a:rPr>
              <a:t>le mot</a:t>
            </a:r>
            <a:r>
              <a:rPr lang="fr-FR" spc="45" dirty="0">
                <a:latin typeface="Arial"/>
                <a:cs typeface="Arial"/>
              </a:rPr>
              <a:t> </a:t>
            </a:r>
            <a:r>
              <a:rPr lang="fr-FR" spc="-25" dirty="0">
                <a:latin typeface="Arial"/>
                <a:cs typeface="Arial"/>
              </a:rPr>
              <a:t>SELECT.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876905" y="4614406"/>
            <a:ext cx="9529243" cy="529632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lang="en-US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DISTINCT</a:t>
            </a:r>
            <a:r>
              <a:rPr lang="en-US" sz="1400" b="1" spc="-1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prenom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lang="en-US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400" b="1" spc="-1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3374"/>
              </p:ext>
            </p:extLst>
          </p:nvPr>
        </p:nvGraphicFramePr>
        <p:xfrm>
          <a:off x="876906" y="2599649"/>
          <a:ext cx="7228003" cy="1917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598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identifiant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9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0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Pierre</a:t>
                      </a:r>
                      <a:endParaRPr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0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Dupond</a:t>
                      </a:r>
                      <a:endParaRPr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98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0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Sabrina</a:t>
                      </a:r>
                      <a:endParaRPr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0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Bernard</a:t>
                      </a:r>
                      <a:endParaRPr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9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0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</a:t>
                      </a:r>
                      <a:endParaRPr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0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Durand</a:t>
                      </a:r>
                      <a:endParaRPr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98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0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Pierre</a:t>
                      </a:r>
                      <a:endParaRPr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0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Leroy</a:t>
                      </a:r>
                      <a:endParaRPr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98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0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Marie</a:t>
                      </a:r>
                      <a:endParaRPr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0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Leroy</a:t>
                      </a:r>
                      <a:endParaRPr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08511"/>
              </p:ext>
            </p:extLst>
          </p:nvPr>
        </p:nvGraphicFramePr>
        <p:xfrm>
          <a:off x="876904" y="5350034"/>
          <a:ext cx="7228005" cy="1243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51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1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Pierre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1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6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Sabrina</a:t>
                      </a:r>
                      <a:endParaRPr lang="fr-FR" sz="1400" b="1" spc="65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lang="fr-FR" sz="1400" b="1" spc="6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</a:t>
                      </a:r>
                    </a:p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lang="fr-FR" sz="1400" b="1" spc="6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Marie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7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3996" y="245445"/>
            <a:ext cx="9144000" cy="96967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SQL  AS (Alias)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0093" y="1481399"/>
            <a:ext cx="1108918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1285">
              <a:lnSpc>
                <a:spcPct val="114900"/>
              </a:lnSpc>
              <a:spcBef>
                <a:spcPts val="615"/>
              </a:spcBef>
            </a:pPr>
            <a:r>
              <a:rPr lang="fr-FR" spc="-5" dirty="0">
                <a:latin typeface="Arial"/>
                <a:cs typeface="Arial"/>
              </a:rPr>
              <a:t>Dans le langage SQL il est possible d’utiliser </a:t>
            </a:r>
            <a:r>
              <a:rPr lang="fr-FR" dirty="0">
                <a:latin typeface="Arial"/>
                <a:cs typeface="Arial"/>
              </a:rPr>
              <a:t>des </a:t>
            </a:r>
            <a:r>
              <a:rPr lang="fr-FR" b="1" spc="-5" dirty="0">
                <a:latin typeface="Arial"/>
                <a:cs typeface="Arial"/>
              </a:rPr>
              <a:t>alias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pour </a:t>
            </a:r>
            <a:r>
              <a:rPr lang="fr-FR" spc="-5" dirty="0">
                <a:latin typeface="Arial"/>
                <a:cs typeface="Arial"/>
              </a:rPr>
              <a:t>renommer temporairement une </a:t>
            </a:r>
            <a:r>
              <a:rPr lang="fr-FR" b="1" spc="-5" dirty="0">
                <a:latin typeface="Arial"/>
                <a:cs typeface="Arial"/>
              </a:rPr>
              <a:t>colonne</a:t>
            </a:r>
            <a:r>
              <a:rPr lang="fr-FR" spc="-5" dirty="0">
                <a:latin typeface="Arial"/>
                <a:cs typeface="Arial"/>
              </a:rPr>
              <a:t>  </a:t>
            </a:r>
            <a:r>
              <a:rPr lang="fr-FR" dirty="0">
                <a:latin typeface="Arial"/>
                <a:cs typeface="Arial"/>
              </a:rPr>
              <a:t>ou </a:t>
            </a:r>
            <a:r>
              <a:rPr lang="fr-FR" spc="-5" dirty="0">
                <a:latin typeface="Arial"/>
                <a:cs typeface="Arial"/>
              </a:rPr>
              <a:t>une </a:t>
            </a:r>
            <a:r>
              <a:rPr lang="fr-FR" b="1" spc="-5" dirty="0">
                <a:latin typeface="Arial"/>
                <a:cs typeface="Arial"/>
              </a:rPr>
              <a:t>table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dans </a:t>
            </a:r>
            <a:r>
              <a:rPr lang="fr-FR" spc="-5" dirty="0">
                <a:latin typeface="Arial"/>
                <a:cs typeface="Arial"/>
              </a:rPr>
              <a:t>une requête. Cette astuce </a:t>
            </a:r>
            <a:r>
              <a:rPr lang="fr-FR" dirty="0">
                <a:latin typeface="Arial"/>
                <a:cs typeface="Arial"/>
              </a:rPr>
              <a:t>est </a:t>
            </a:r>
            <a:r>
              <a:rPr lang="fr-FR" spc="-5" dirty="0">
                <a:latin typeface="Arial"/>
                <a:cs typeface="Arial"/>
              </a:rPr>
              <a:t>particulièrement utile </a:t>
            </a:r>
            <a:r>
              <a:rPr lang="fr-FR" dirty="0">
                <a:latin typeface="Arial"/>
                <a:cs typeface="Arial"/>
              </a:rPr>
              <a:t>pour </a:t>
            </a:r>
            <a:r>
              <a:rPr lang="fr-FR" spc="-5" dirty="0">
                <a:latin typeface="Arial"/>
                <a:cs typeface="Arial"/>
              </a:rPr>
              <a:t>faciliter la lecture des  requêtes.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987742" y="3255205"/>
            <a:ext cx="8848986" cy="529632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lang="en-US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colonne1 AS c1,</a:t>
            </a:r>
            <a:r>
              <a:rPr lang="en-US" sz="1400" b="1" spc="-1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colonne2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lang="en-US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400" b="1" spc="-1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`table`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86691" y="2721073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Sur une colonne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86691" y="4612824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Sur une table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987742" y="5119960"/>
            <a:ext cx="8848986" cy="529632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`nom_table` AS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3996" y="245445"/>
            <a:ext cx="9144000" cy="96967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SQL  AS (Alias) …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0093" y="1481399"/>
            <a:ext cx="1108918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1285">
              <a:lnSpc>
                <a:spcPct val="114900"/>
              </a:lnSpc>
              <a:spcBef>
                <a:spcPts val="615"/>
              </a:spcBef>
            </a:pPr>
            <a:r>
              <a:rPr lang="fr-FR" spc="-5" dirty="0" smtClean="0">
                <a:latin typeface="Arial"/>
                <a:cs typeface="Arial"/>
              </a:rPr>
              <a:t>Les </a:t>
            </a:r>
            <a:r>
              <a:rPr lang="fr-FR" b="1" spc="-5" dirty="0" smtClean="0">
                <a:latin typeface="Arial"/>
                <a:cs typeface="Arial"/>
              </a:rPr>
              <a:t>alias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sont utiles pour simplifier le nom de certaines </a:t>
            </a:r>
            <a:r>
              <a:rPr lang="fr-FR" b="1" dirty="0" smtClean="0">
                <a:latin typeface="Arial"/>
                <a:cs typeface="Arial"/>
              </a:rPr>
              <a:t>colonnes</a:t>
            </a:r>
            <a:r>
              <a:rPr lang="fr-FR" dirty="0" smtClean="0">
                <a:latin typeface="Arial"/>
                <a:cs typeface="Arial"/>
              </a:rPr>
              <a:t> ou </a:t>
            </a:r>
            <a:r>
              <a:rPr lang="fr-FR" b="1" dirty="0" smtClean="0">
                <a:latin typeface="Arial"/>
                <a:cs typeface="Arial"/>
              </a:rPr>
              <a:t>tables</a:t>
            </a:r>
            <a:r>
              <a:rPr lang="fr-FR" spc="-5" dirty="0" smtClean="0">
                <a:latin typeface="Arial"/>
                <a:cs typeface="Arial"/>
              </a:rPr>
              <a:t>.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860366" y="2675197"/>
            <a:ext cx="9821489" cy="1170833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53975" marR="672465">
              <a:lnSpc>
                <a:spcPts val="1019"/>
              </a:lnSpc>
              <a:spcBef>
                <a:spcPts val="350"/>
              </a:spcBef>
            </a:pPr>
            <a:endParaRPr lang="fr-FR" sz="1400" b="1" spc="-5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 marR="672465">
              <a:lnSpc>
                <a:spcPts val="1019"/>
              </a:lnSpc>
              <a:spcBef>
                <a:spcPts val="350"/>
              </a:spcBef>
            </a:pPr>
            <a:r>
              <a:rPr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p_id, p_nom_fr_fr AS nom, </a:t>
            </a:r>
            <a:r>
              <a:rPr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p_description_f</a:t>
            </a:r>
            <a:r>
              <a:rPr lang="fr-FR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marL="53975" marR="672465">
              <a:lnSpc>
                <a:spcPts val="1019"/>
              </a:lnSpc>
              <a:spcBef>
                <a:spcPts val="350"/>
              </a:spcBef>
            </a:pPr>
            <a:endParaRPr lang="fr-FR" sz="1400" b="1" spc="-5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 marR="672465">
              <a:lnSpc>
                <a:spcPts val="1019"/>
              </a:lnSpc>
              <a:spcBef>
                <a:spcPts val="350"/>
              </a:spcBef>
            </a:pPr>
            <a:r>
              <a:rPr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description,  p_prix_euro AS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prix</a:t>
            </a:r>
            <a:endParaRPr lang="fr-FR" sz="1400" b="1" spc="-5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 marR="672465">
              <a:lnSpc>
                <a:spcPts val="1019"/>
              </a:lnSpc>
              <a:spcBef>
                <a:spcPts val="350"/>
              </a:spcBef>
            </a:pP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48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`produit`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15474"/>
              </p:ext>
            </p:extLst>
          </p:nvPr>
        </p:nvGraphicFramePr>
        <p:xfrm>
          <a:off x="860365" y="4310398"/>
          <a:ext cx="8533017" cy="1295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8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9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prix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8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Ecran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8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Ecran </a:t>
                      </a: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grandes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tailles.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399.99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Clavier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Clavier </a:t>
                      </a:r>
                      <a:r>
                        <a:rPr sz="1400" b="1" spc="9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sans</a:t>
                      </a: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fil.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Souris </a:t>
                      </a:r>
                      <a:r>
                        <a:rPr sz="1400" b="1" spc="9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sans</a:t>
                      </a: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fil.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Ordinateur</a:t>
                      </a: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portable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Grande </a:t>
                      </a: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autonomie </a:t>
                      </a: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 et </a:t>
                      </a: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sacoche</a:t>
                      </a:r>
                      <a:r>
                        <a:rPr sz="1400" b="1" spc="204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offerte.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dirty="0" smtClean="0"/>
              <a:t>SQL WHERE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1038" y="1221902"/>
            <a:ext cx="11089180" cy="702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620"/>
              </a:spcBef>
            </a:pP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commande </a:t>
            </a:r>
            <a:r>
              <a:rPr lang="fr-FR" b="1" spc="-5" dirty="0">
                <a:latin typeface="Arial"/>
                <a:cs typeface="Arial"/>
              </a:rPr>
              <a:t>WHERE</a:t>
            </a:r>
            <a:r>
              <a:rPr lang="fr-FR" spc="-5" dirty="0">
                <a:latin typeface="Arial"/>
                <a:cs typeface="Arial"/>
              </a:rPr>
              <a:t> dans une requête SQL permet </a:t>
            </a:r>
            <a:r>
              <a:rPr lang="fr-FR" b="1" spc="-5" dirty="0">
                <a:latin typeface="Arial"/>
                <a:cs typeface="Arial"/>
              </a:rPr>
              <a:t>d’extraire les lignes </a:t>
            </a:r>
            <a:r>
              <a:rPr lang="fr-FR" spc="-5" dirty="0">
                <a:latin typeface="Arial"/>
                <a:cs typeface="Arial"/>
              </a:rPr>
              <a:t>d’une base de données  qui respectent une </a:t>
            </a:r>
            <a:r>
              <a:rPr lang="fr-FR" b="1" spc="-5" dirty="0">
                <a:latin typeface="Arial"/>
                <a:cs typeface="Arial"/>
              </a:rPr>
              <a:t>condition</a:t>
            </a:r>
            <a:r>
              <a:rPr lang="fr-FR" spc="-5" dirty="0">
                <a:latin typeface="Arial"/>
                <a:cs typeface="Arial"/>
              </a:rPr>
              <a:t>. Cela </a:t>
            </a:r>
            <a:r>
              <a:rPr lang="fr-FR" dirty="0">
                <a:latin typeface="Arial"/>
                <a:cs typeface="Arial"/>
              </a:rPr>
              <a:t>permet </a:t>
            </a:r>
            <a:r>
              <a:rPr lang="fr-FR" spc="-5" dirty="0">
                <a:latin typeface="Arial"/>
                <a:cs typeface="Arial"/>
              </a:rPr>
              <a:t>d’obtenir uniquement les informations</a:t>
            </a:r>
            <a:r>
              <a:rPr lang="fr-FR" spc="50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désirées.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860366" y="2536647"/>
            <a:ext cx="10347961" cy="577017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lang="fr-FR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fr-FR" sz="1400" b="1" spc="-1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nom_colonnes</a:t>
            </a:r>
            <a:endParaRPr lang="fr-FR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 marR="4306570">
              <a:lnSpc>
                <a:spcPct val="147200"/>
              </a:lnSpc>
            </a:pPr>
            <a:r>
              <a:rPr lang="fr-FR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nom_table  WHERE</a:t>
            </a:r>
            <a:r>
              <a:rPr lang="fr-FR" sz="1400" b="1" spc="-9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endParaRPr lang="fr-FR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60365" y="2133287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Syntaxe Générale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67907"/>
              </p:ext>
            </p:extLst>
          </p:nvPr>
        </p:nvGraphicFramePr>
        <p:xfrm>
          <a:off x="860365" y="3290176"/>
          <a:ext cx="6840218" cy="1295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4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nbr_commande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Paul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Maurice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rennes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Joséphine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toulouse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Gérard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7"/>
          <p:cNvSpPr txBox="1"/>
          <p:nvPr/>
        </p:nvSpPr>
        <p:spPr>
          <a:xfrm>
            <a:off x="860365" y="4600868"/>
            <a:ext cx="10347962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ville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'paris'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59633"/>
              </p:ext>
            </p:extLst>
          </p:nvPr>
        </p:nvGraphicFramePr>
        <p:xfrm>
          <a:off x="860365" y="5615157"/>
          <a:ext cx="6840218" cy="924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062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nbr_commande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fr-FR" sz="1400" b="1" spc="45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63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Paul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62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Gérard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9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5512" y="2061905"/>
            <a:ext cx="11089180" cy="702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12140">
              <a:lnSpc>
                <a:spcPct val="115300"/>
              </a:lnSpc>
              <a:spcBef>
                <a:spcPts val="610"/>
              </a:spcBef>
            </a:pPr>
            <a:r>
              <a:rPr lang="fr-FR" spc="-5" dirty="0">
                <a:latin typeface="Arial"/>
                <a:cs typeface="Arial"/>
              </a:rPr>
              <a:t>Il existe plusieurs </a:t>
            </a:r>
            <a:r>
              <a:rPr lang="fr-FR" b="1" spc="-5" dirty="0">
                <a:latin typeface="Arial"/>
                <a:cs typeface="Arial"/>
              </a:rPr>
              <a:t>opérateurs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comparaisons. La liste ci-jointe présente quelques </a:t>
            </a:r>
            <a:r>
              <a:rPr lang="fr-FR" dirty="0">
                <a:latin typeface="Arial"/>
                <a:cs typeface="Arial"/>
              </a:rPr>
              <a:t>uns des  </a:t>
            </a:r>
            <a:r>
              <a:rPr lang="fr-FR" spc="-5" dirty="0">
                <a:latin typeface="Arial"/>
                <a:cs typeface="Arial"/>
              </a:rPr>
              <a:t>opérateurs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plus couramment</a:t>
            </a:r>
            <a:r>
              <a:rPr lang="fr-FR" spc="5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utilisés.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13112" y="1253465"/>
            <a:ext cx="1039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Les Opérateurs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14036"/>
              </p:ext>
            </p:extLst>
          </p:nvPr>
        </p:nvGraphicFramePr>
        <p:xfrm>
          <a:off x="581194" y="2915377"/>
          <a:ext cx="10857816" cy="3329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7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Opérateur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Égale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&lt;&gt;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</a:t>
                      </a: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égale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</a:t>
                      </a: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égale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Supérieur</a:t>
                      </a: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Inférieur</a:t>
                      </a: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Supérieur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égale</a:t>
                      </a:r>
                      <a:r>
                        <a:rPr sz="1400" b="1" spc="114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Inférieur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égale</a:t>
                      </a:r>
                      <a:r>
                        <a:rPr sz="1400" b="1" spc="1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Liste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plusieurs </a:t>
                      </a: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valeurs</a:t>
                      </a:r>
                      <a:r>
                        <a:rPr sz="1400" b="1" spc="9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possibles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BETWEEN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Valeur comprise </a:t>
                      </a: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dans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intervalle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donnée </a:t>
                      </a:r>
                      <a:r>
                        <a:rPr sz="1400" b="1" spc="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(utile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pour </a:t>
                      </a: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nombres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</a:t>
                      </a:r>
                      <a:r>
                        <a:rPr sz="1400" b="1" spc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dates)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Recherche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</a:t>
                      </a: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spécifiant le </a:t>
                      </a:r>
                      <a:r>
                        <a:rPr sz="1400" b="1" spc="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début,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milieu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 </a:t>
                      </a: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d'un</a:t>
                      </a:r>
                      <a:r>
                        <a:rPr sz="1400" b="1" spc="29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mot.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Valeur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</a:t>
                      </a: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</a:t>
                      </a:r>
                      <a:r>
                        <a:rPr sz="1400" b="1" spc="1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sz="1400" b="1" spc="-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Valeur </a:t>
                      </a: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n'est </a:t>
                      </a:r>
                      <a:r>
                        <a:rPr sz="1400" b="1" spc="8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</a:t>
                      </a:r>
                      <a:r>
                        <a:rPr sz="1400" b="1" spc="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nulle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dirty="0" smtClean="0"/>
              <a:t>SQL WHERE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9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6148</TotalTime>
  <Words>2905</Words>
  <Application>Microsoft Office PowerPoint</Application>
  <PresentationFormat>Grand écran</PresentationFormat>
  <Paragraphs>994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Times New Roman</vt:lpstr>
      <vt:lpstr>Wingdings 3</vt:lpstr>
      <vt:lpstr>Ion</vt:lpstr>
      <vt:lpstr>SQL</vt:lpstr>
      <vt:lpstr>SQL SELECT</vt:lpstr>
      <vt:lpstr>SQL SELECT</vt:lpstr>
      <vt:lpstr>SQL SELECT</vt:lpstr>
      <vt:lpstr>SQL DISTINCT</vt:lpstr>
      <vt:lpstr>SQL  AS (Alias)</vt:lpstr>
      <vt:lpstr>SQL  AS (Alias) …</vt:lpstr>
      <vt:lpstr>SQL WHERE</vt:lpstr>
      <vt:lpstr>SQL WHERE …</vt:lpstr>
      <vt:lpstr>SQL AND &amp; OR</vt:lpstr>
      <vt:lpstr>SQL AND &amp; OR</vt:lpstr>
      <vt:lpstr>SQL AND &amp; OR</vt:lpstr>
      <vt:lpstr>SQL IN</vt:lpstr>
      <vt:lpstr>SQL BETWEEN</vt:lpstr>
      <vt:lpstr>SQL LIKE</vt:lpstr>
      <vt:lpstr>SQL IS NULL</vt:lpstr>
      <vt:lpstr>SQL GROUP BY</vt:lpstr>
      <vt:lpstr>SQL Fonctions Statistiques</vt:lpstr>
      <vt:lpstr>SQL HAVING</vt:lpstr>
      <vt:lpstr>SQL ORDER BY</vt:lpstr>
      <vt:lpstr>SQL LIMIT</vt:lpstr>
      <vt:lpstr>SQL UNION</vt:lpstr>
      <vt:lpstr>SQL UNION …</vt:lpstr>
      <vt:lpstr>SQL INTERSECT</vt:lpstr>
      <vt:lpstr>SQL MINUS</vt:lpstr>
      <vt:lpstr>SQL MINUS …</vt:lpstr>
      <vt:lpstr>SQL MINUS …</vt:lpstr>
      <vt:lpstr>SQL INSERT INTO</vt:lpstr>
      <vt:lpstr>SQL UPDATE</vt:lpstr>
      <vt:lpstr>SQL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Sacha</dc:creator>
  <cp:lastModifiedBy>Restoueix Alexandre</cp:lastModifiedBy>
  <cp:revision>121</cp:revision>
  <dcterms:created xsi:type="dcterms:W3CDTF">2020-08-29T15:32:27Z</dcterms:created>
  <dcterms:modified xsi:type="dcterms:W3CDTF">2020-12-15T14:55:16Z</dcterms:modified>
</cp:coreProperties>
</file>