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86" r:id="rId3"/>
    <p:sldId id="287" r:id="rId4"/>
    <p:sldId id="288" r:id="rId5"/>
    <p:sldId id="289" r:id="rId6"/>
    <p:sldId id="305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54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59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1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99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25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30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935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30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71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04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4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95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61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9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05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5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80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B37209-29C4-410E-A133-E2DC8A4EDBC4}" type="datetimeFigureOut">
              <a:rPr lang="fr-FR" smtClean="0"/>
              <a:t>10/07/2021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9373-BD7E-43CE-A6B1-A2E7BA847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89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ime.marechal@example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lucrolland@example.com" TargetMode="External"/><Relationship Id="rId5" Type="http://schemas.openxmlformats.org/officeDocument/2006/relationships/hyperlink" Target="mailto:m.prevost@example.com" TargetMode="External"/><Relationship Id="rId4" Type="http://schemas.openxmlformats.org/officeDocument/2006/relationships/hyperlink" Target="mailto:esmee.lefort@example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ime.marechal@example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lucrolland@example.com" TargetMode="External"/><Relationship Id="rId5" Type="http://schemas.openxmlformats.org/officeDocument/2006/relationships/hyperlink" Target="mailto:m.prevost@example.com" TargetMode="External"/><Relationship Id="rId4" Type="http://schemas.openxmlformats.org/officeDocument/2006/relationships/hyperlink" Target="mailto:esmee.lefort@example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ime.marechal@example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lucrolland@example.com" TargetMode="External"/><Relationship Id="rId5" Type="http://schemas.openxmlformats.org/officeDocument/2006/relationships/hyperlink" Target="mailto:m.prevost@example.com" TargetMode="External"/><Relationship Id="rId4" Type="http://schemas.openxmlformats.org/officeDocument/2006/relationships/hyperlink" Target="mailto:esmee.lefort@example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2148" y="207198"/>
            <a:ext cx="9144000" cy="96967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SQL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6800" y="1773382"/>
            <a:ext cx="10169237" cy="4267200"/>
          </a:xfrm>
        </p:spPr>
        <p:txBody>
          <a:bodyPr>
            <a:normAutofit/>
          </a:bodyPr>
          <a:lstStyle/>
          <a:p>
            <a:pPr algn="ctr"/>
            <a:r>
              <a:rPr lang="fr-FR" sz="4400" b="1" spc="-5" dirty="0" smtClean="0">
                <a:latin typeface="Arial"/>
                <a:cs typeface="Arial"/>
              </a:rPr>
              <a:t>LE </a:t>
            </a:r>
            <a:r>
              <a:rPr lang="fr-FR" sz="4400" b="1" spc="-5" dirty="0">
                <a:latin typeface="Arial"/>
                <a:cs typeface="Arial"/>
              </a:rPr>
              <a:t>langage SQL et </a:t>
            </a:r>
            <a:r>
              <a:rPr lang="fr-FR" sz="4400" b="1" spc="-5" dirty="0" smtClean="0">
                <a:latin typeface="Arial"/>
                <a:cs typeface="Arial"/>
              </a:rPr>
              <a:t>Les </a:t>
            </a:r>
            <a:r>
              <a:rPr lang="fr-FR" sz="4400" b="1" spc="-5" dirty="0">
                <a:latin typeface="Arial"/>
                <a:cs typeface="Arial"/>
              </a:rPr>
              <a:t>bases de</a:t>
            </a:r>
            <a:r>
              <a:rPr lang="fr-FR" sz="4400" b="1" spc="-120" dirty="0">
                <a:latin typeface="Arial"/>
                <a:cs typeface="Arial"/>
              </a:rPr>
              <a:t> </a:t>
            </a:r>
            <a:r>
              <a:rPr lang="fr-FR" sz="4400" b="1" spc="-5" dirty="0" smtClean="0">
                <a:latin typeface="Arial"/>
                <a:cs typeface="Arial"/>
              </a:rPr>
              <a:t>données</a:t>
            </a:r>
          </a:p>
          <a:p>
            <a:pPr algn="ctr"/>
            <a:endParaRPr lang="fr-FR" sz="4400" b="1" dirty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fr-FR" b="1" dirty="0" smtClean="0"/>
              <a:t>Les Jointures en SQL</a:t>
            </a:r>
          </a:p>
          <a:p>
            <a:pPr marL="342900" indent="-342900">
              <a:buFontTx/>
              <a:buChar char="-"/>
            </a:pPr>
            <a:r>
              <a:rPr lang="fr-FR" b="1" dirty="0" smtClean="0"/>
              <a:t>Les  Sous-Requêtes en SQL</a:t>
            </a:r>
          </a:p>
          <a:p>
            <a:pPr marL="342900" indent="-342900">
              <a:buFontTx/>
              <a:buChar char="-"/>
            </a:pPr>
            <a:r>
              <a:rPr lang="fr-FR" b="1" dirty="0" smtClean="0"/>
              <a:t>Notion d’index</a:t>
            </a:r>
            <a:endParaRPr lang="fr-FR" b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JOINTURES SQL …</a:t>
            </a:r>
            <a:endParaRPr lang="fr-FR" sz="4800" dirty="0"/>
          </a:p>
        </p:txBody>
      </p:sp>
      <p:sp>
        <p:nvSpPr>
          <p:cNvPr id="5" name="Rectangle 4"/>
          <p:cNvSpPr/>
          <p:nvPr/>
        </p:nvSpPr>
        <p:spPr>
          <a:xfrm>
            <a:off x="692727" y="1238461"/>
            <a:ext cx="10543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lang="fr-FR" sz="2800" b="1" spc="15" dirty="0" smtClean="0">
                <a:latin typeface="Arial"/>
                <a:cs typeface="Arial"/>
              </a:rPr>
              <a:t>Jointure externe :  </a:t>
            </a:r>
            <a:r>
              <a:rPr lang="fr-FR" sz="2800" b="1" spc="5" dirty="0" smtClean="0">
                <a:latin typeface="Arial"/>
                <a:cs typeface="Arial"/>
              </a:rPr>
              <a:t>RIGHT OUTER</a:t>
            </a:r>
            <a:r>
              <a:rPr lang="fr-FR" sz="2800" b="1" spc="-45" dirty="0" smtClean="0">
                <a:latin typeface="Arial"/>
                <a:cs typeface="Arial"/>
              </a:rPr>
              <a:t> </a:t>
            </a:r>
            <a:r>
              <a:rPr lang="fr-FR" sz="2800" b="1" spc="5" dirty="0" smtClean="0">
                <a:latin typeface="Arial"/>
                <a:cs typeface="Arial"/>
              </a:rPr>
              <a:t>JOIN</a:t>
            </a:r>
          </a:p>
        </p:txBody>
      </p:sp>
      <p:sp>
        <p:nvSpPr>
          <p:cNvPr id="2" name="Rectangle 1"/>
          <p:cNvSpPr/>
          <p:nvPr/>
        </p:nvSpPr>
        <p:spPr>
          <a:xfrm>
            <a:off x="692727" y="1950699"/>
            <a:ext cx="11000508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615"/>
              </a:spcBef>
            </a:pPr>
            <a:r>
              <a:rPr lang="fr-FR" spc="-5" dirty="0">
                <a:latin typeface="Arial"/>
                <a:cs typeface="Arial"/>
              </a:rPr>
              <a:t>En SQL, </a:t>
            </a: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commande </a:t>
            </a:r>
            <a:r>
              <a:rPr lang="fr-FR" b="1" spc="-5" dirty="0" smtClean="0">
                <a:latin typeface="Arial"/>
                <a:cs typeface="Arial"/>
              </a:rPr>
              <a:t>RIGHT </a:t>
            </a:r>
            <a:r>
              <a:rPr lang="fr-FR" b="1" spc="-5" dirty="0">
                <a:latin typeface="Arial"/>
                <a:cs typeface="Arial"/>
              </a:rPr>
              <a:t>OUTER </a:t>
            </a:r>
            <a:r>
              <a:rPr lang="fr-FR" b="1" spc="-5" dirty="0" smtClean="0">
                <a:latin typeface="Arial"/>
                <a:cs typeface="Arial"/>
              </a:rPr>
              <a:t>JOIN </a:t>
            </a:r>
            <a:r>
              <a:rPr lang="fr-FR" dirty="0" smtClean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un type de jointure entre </a:t>
            </a:r>
            <a:r>
              <a:rPr lang="fr-FR" dirty="0">
                <a:latin typeface="Arial"/>
                <a:cs typeface="Arial"/>
              </a:rPr>
              <a:t>2 </a:t>
            </a:r>
            <a:r>
              <a:rPr lang="fr-FR" spc="-5" dirty="0">
                <a:latin typeface="Arial"/>
                <a:cs typeface="Arial"/>
              </a:rPr>
              <a:t>tables  qui permet de retourner tous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enregistrements de la table de </a:t>
            </a:r>
            <a:r>
              <a:rPr lang="fr-FR" b="1" spc="-5" dirty="0">
                <a:latin typeface="Arial"/>
                <a:cs typeface="Arial"/>
              </a:rPr>
              <a:t>droite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(right = </a:t>
            </a:r>
            <a:r>
              <a:rPr lang="fr-FR" spc="-5" dirty="0">
                <a:latin typeface="Arial"/>
                <a:cs typeface="Arial"/>
              </a:rPr>
              <a:t>droite) </a:t>
            </a:r>
            <a:r>
              <a:rPr lang="fr-FR" b="1" dirty="0">
                <a:latin typeface="Arial"/>
                <a:cs typeface="Arial"/>
              </a:rPr>
              <a:t>même </a:t>
            </a:r>
            <a:r>
              <a:rPr lang="fr-FR" b="1" spc="-5" dirty="0">
                <a:latin typeface="Arial"/>
                <a:cs typeface="Arial"/>
              </a:rPr>
              <a:t>s’il </a:t>
            </a:r>
            <a:r>
              <a:rPr lang="fr-FR" b="1" dirty="0">
                <a:latin typeface="Arial"/>
                <a:cs typeface="Arial"/>
              </a:rPr>
              <a:t>n’y a  pas de </a:t>
            </a:r>
            <a:r>
              <a:rPr lang="fr-FR" b="1" spc="-5" dirty="0">
                <a:latin typeface="Arial"/>
                <a:cs typeface="Arial"/>
              </a:rPr>
              <a:t>correspondance </a:t>
            </a:r>
            <a:r>
              <a:rPr lang="fr-FR" dirty="0">
                <a:latin typeface="Arial"/>
                <a:cs typeface="Arial"/>
              </a:rPr>
              <a:t>avec </a:t>
            </a:r>
            <a:r>
              <a:rPr lang="fr-FR" spc="-5" dirty="0">
                <a:latin typeface="Arial"/>
                <a:cs typeface="Arial"/>
              </a:rPr>
              <a:t>la table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b="1" spc="-5" dirty="0">
                <a:latin typeface="Arial"/>
                <a:cs typeface="Arial"/>
              </a:rPr>
              <a:t>gauche</a:t>
            </a:r>
            <a:r>
              <a:rPr lang="fr-FR" spc="-5" dirty="0">
                <a:latin typeface="Arial"/>
                <a:cs typeface="Arial"/>
              </a:rPr>
              <a:t>. </a:t>
            </a:r>
            <a:endParaRPr lang="fr-FR" spc="-5" dirty="0" smtClean="0">
              <a:latin typeface="Arial"/>
              <a:cs typeface="Arial"/>
            </a:endParaRPr>
          </a:p>
          <a:p>
            <a:pPr marL="12700" marR="5080">
              <a:lnSpc>
                <a:spcPct val="114900"/>
              </a:lnSpc>
              <a:spcBef>
                <a:spcPts val="615"/>
              </a:spcBef>
            </a:pPr>
            <a:r>
              <a:rPr lang="fr-FR" spc="-5" dirty="0" smtClean="0">
                <a:latin typeface="Arial"/>
                <a:cs typeface="Arial"/>
              </a:rPr>
              <a:t>S’il </a:t>
            </a:r>
            <a:r>
              <a:rPr lang="fr-FR" dirty="0">
                <a:latin typeface="Arial"/>
                <a:cs typeface="Arial"/>
              </a:rPr>
              <a:t>y a un </a:t>
            </a:r>
            <a:r>
              <a:rPr lang="fr-FR" spc="-5" dirty="0">
                <a:latin typeface="Arial"/>
                <a:cs typeface="Arial"/>
              </a:rPr>
              <a:t>enregistrement de la table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droite qui  </a:t>
            </a:r>
            <a:r>
              <a:rPr lang="fr-FR" dirty="0">
                <a:latin typeface="Arial"/>
                <a:cs typeface="Arial"/>
              </a:rPr>
              <a:t>ne </a:t>
            </a:r>
            <a:r>
              <a:rPr lang="fr-FR" spc="-5" dirty="0">
                <a:latin typeface="Arial"/>
                <a:cs typeface="Arial"/>
              </a:rPr>
              <a:t>trouve </a:t>
            </a:r>
            <a:r>
              <a:rPr lang="fr-FR" dirty="0">
                <a:latin typeface="Arial"/>
                <a:cs typeface="Arial"/>
              </a:rPr>
              <a:t>pas </a:t>
            </a:r>
            <a:r>
              <a:rPr lang="fr-FR" spc="-5" dirty="0">
                <a:latin typeface="Arial"/>
                <a:cs typeface="Arial"/>
              </a:rPr>
              <a:t>de correspondance dans </a:t>
            </a: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table de gauche, alors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colonnes de la table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gauche  auront </a:t>
            </a:r>
            <a:r>
              <a:rPr lang="fr-FR" b="1" spc="-5" dirty="0">
                <a:latin typeface="Arial"/>
                <a:cs typeface="Arial"/>
              </a:rPr>
              <a:t>NULL</a:t>
            </a:r>
            <a:r>
              <a:rPr lang="fr-FR" spc="-5" dirty="0">
                <a:latin typeface="Arial"/>
                <a:cs typeface="Arial"/>
              </a:rPr>
              <a:t> pour</a:t>
            </a:r>
            <a:r>
              <a:rPr lang="fr-FR" spc="-45" dirty="0">
                <a:latin typeface="Arial"/>
                <a:cs typeface="Arial"/>
              </a:rPr>
              <a:t> </a:t>
            </a:r>
            <a:r>
              <a:rPr lang="fr-FR" spc="-15" dirty="0">
                <a:latin typeface="Arial"/>
                <a:cs typeface="Arial"/>
              </a:rPr>
              <a:t>valeur.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692727" y="3874679"/>
            <a:ext cx="9987743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table1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OUTER JOIN table2 ON table1.id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table2.fk_id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3453" y="4947112"/>
            <a:ext cx="1106978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5"/>
              </a:spcBef>
            </a:pPr>
            <a:r>
              <a:rPr lang="fr-FR" spc="-5" dirty="0">
                <a:latin typeface="Arial"/>
                <a:cs typeface="Arial"/>
              </a:rPr>
              <a:t>Cette syntaxe stipule qu’il faut lister toutes les lignes du tableau </a:t>
            </a:r>
            <a:r>
              <a:rPr lang="fr-FR" b="1" spc="-5" dirty="0">
                <a:latin typeface="Arial"/>
                <a:cs typeface="Arial"/>
              </a:rPr>
              <a:t>table2</a:t>
            </a:r>
            <a:r>
              <a:rPr lang="fr-FR" spc="-5" dirty="0">
                <a:latin typeface="Arial"/>
                <a:cs typeface="Arial"/>
              </a:rPr>
              <a:t> (tableau de droite) </a:t>
            </a:r>
            <a:r>
              <a:rPr lang="fr-FR" dirty="0">
                <a:latin typeface="Arial"/>
                <a:cs typeface="Arial"/>
              </a:rPr>
              <a:t>et </a:t>
            </a:r>
            <a:r>
              <a:rPr lang="fr-FR" spc="-5" dirty="0">
                <a:latin typeface="Arial"/>
                <a:cs typeface="Arial"/>
              </a:rPr>
              <a:t>afficher 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données associées du tableau </a:t>
            </a:r>
            <a:r>
              <a:rPr lang="fr-FR" b="1" spc="-5" dirty="0">
                <a:latin typeface="Arial"/>
                <a:cs typeface="Arial"/>
              </a:rPr>
              <a:t>table1</a:t>
            </a:r>
            <a:r>
              <a:rPr lang="fr-FR" spc="-5" dirty="0">
                <a:latin typeface="Arial"/>
                <a:cs typeface="Arial"/>
              </a:rPr>
              <a:t> s’il </a:t>
            </a:r>
            <a:r>
              <a:rPr lang="fr-FR" dirty="0">
                <a:latin typeface="Arial"/>
                <a:cs typeface="Arial"/>
              </a:rPr>
              <a:t>y a </a:t>
            </a:r>
            <a:r>
              <a:rPr lang="fr-FR" spc="-5" dirty="0">
                <a:latin typeface="Arial"/>
                <a:cs typeface="Arial"/>
              </a:rPr>
              <a:t>une correspondance entre ID de </a:t>
            </a:r>
            <a:r>
              <a:rPr lang="fr-FR" b="1" spc="-5" dirty="0">
                <a:latin typeface="Arial"/>
                <a:cs typeface="Arial"/>
              </a:rPr>
              <a:t>table1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et </a:t>
            </a:r>
            <a:r>
              <a:rPr lang="fr-FR" spc="-5" dirty="0">
                <a:latin typeface="Arial"/>
                <a:cs typeface="Arial"/>
              </a:rPr>
              <a:t>FK_ID de  </a:t>
            </a:r>
            <a:r>
              <a:rPr lang="fr-FR" b="1" spc="-5" dirty="0">
                <a:latin typeface="Arial"/>
                <a:cs typeface="Arial"/>
              </a:rPr>
              <a:t>table2</a:t>
            </a:r>
            <a:r>
              <a:rPr lang="fr-FR" spc="-5" dirty="0">
                <a:latin typeface="Arial"/>
                <a:cs typeface="Arial"/>
              </a:rPr>
              <a:t>. S’il </a:t>
            </a:r>
            <a:r>
              <a:rPr lang="fr-FR" dirty="0">
                <a:latin typeface="Arial"/>
                <a:cs typeface="Arial"/>
              </a:rPr>
              <a:t>n’y a pas </a:t>
            </a:r>
            <a:r>
              <a:rPr lang="fr-FR" spc="-5" dirty="0">
                <a:latin typeface="Arial"/>
                <a:cs typeface="Arial"/>
              </a:rPr>
              <a:t>de correspondance, l’enregistrement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b="1" spc="-5" dirty="0">
                <a:latin typeface="Arial"/>
                <a:cs typeface="Arial"/>
              </a:rPr>
              <a:t>table2</a:t>
            </a:r>
            <a:r>
              <a:rPr lang="fr-FR" spc="-5" dirty="0">
                <a:latin typeface="Arial"/>
                <a:cs typeface="Arial"/>
              </a:rPr>
              <a:t> sera affiché </a:t>
            </a:r>
            <a:r>
              <a:rPr lang="fr-FR" dirty="0">
                <a:latin typeface="Arial"/>
                <a:cs typeface="Arial"/>
              </a:rPr>
              <a:t>et </a:t>
            </a:r>
            <a:r>
              <a:rPr lang="fr-FR" spc="-5" dirty="0">
                <a:latin typeface="Arial"/>
                <a:cs typeface="Arial"/>
              </a:rPr>
              <a:t>les colonnes </a:t>
            </a:r>
            <a:r>
              <a:rPr lang="fr-FR" dirty="0">
                <a:latin typeface="Arial"/>
                <a:cs typeface="Arial"/>
              </a:rPr>
              <a:t>de  </a:t>
            </a:r>
            <a:r>
              <a:rPr lang="fr-FR" b="1" spc="-5" dirty="0">
                <a:latin typeface="Arial"/>
                <a:cs typeface="Arial"/>
              </a:rPr>
              <a:t>table1</a:t>
            </a:r>
            <a:r>
              <a:rPr lang="fr-FR" spc="-5" dirty="0">
                <a:latin typeface="Arial"/>
                <a:cs typeface="Arial"/>
              </a:rPr>
              <a:t> vaudront toutes</a:t>
            </a:r>
            <a:r>
              <a:rPr lang="fr-FR" spc="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NULL.</a:t>
            </a:r>
            <a:endParaRPr lang="fr-F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70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JOINTURE SQL …</a:t>
            </a:r>
            <a:endParaRPr lang="fr-FR" sz="4800" dirty="0"/>
          </a:p>
        </p:txBody>
      </p:sp>
      <p:sp>
        <p:nvSpPr>
          <p:cNvPr id="5" name="Rectangle 4"/>
          <p:cNvSpPr/>
          <p:nvPr/>
        </p:nvSpPr>
        <p:spPr>
          <a:xfrm>
            <a:off x="692727" y="1238461"/>
            <a:ext cx="10543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lang="fr-FR" sz="2800" b="1" spc="15" dirty="0" smtClean="0">
                <a:latin typeface="Arial"/>
                <a:cs typeface="Arial"/>
              </a:rPr>
              <a:t>Jointure externe :  </a:t>
            </a:r>
            <a:r>
              <a:rPr lang="fr-FR" sz="2800" b="1" spc="5" dirty="0" smtClean="0">
                <a:latin typeface="Arial"/>
                <a:cs typeface="Arial"/>
              </a:rPr>
              <a:t>RIGHT OUTER</a:t>
            </a:r>
            <a:r>
              <a:rPr lang="fr-FR" sz="2800" b="1" spc="-45" dirty="0" smtClean="0">
                <a:latin typeface="Arial"/>
                <a:cs typeface="Arial"/>
              </a:rPr>
              <a:t> </a:t>
            </a:r>
            <a:r>
              <a:rPr lang="fr-FR" sz="2800" b="1" spc="5" dirty="0" smtClean="0">
                <a:latin typeface="Arial"/>
                <a:cs typeface="Arial"/>
              </a:rPr>
              <a:t>JOIN …</a:t>
            </a:r>
          </a:p>
        </p:txBody>
      </p:sp>
      <p:graphicFrame>
        <p:nvGraphicFramePr>
          <p:cNvPr id="8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18814"/>
              </p:ext>
            </p:extLst>
          </p:nvPr>
        </p:nvGraphicFramePr>
        <p:xfrm>
          <a:off x="692727" y="2352442"/>
          <a:ext cx="9892145" cy="1295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6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1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1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actif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Marechal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aime.marechal@example.com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9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Lefort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esmee.lefort@example.com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Marine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Prevost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m.prevost@example.com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Lille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9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Luc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Rolland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lucrolland@example.com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Marseille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2793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54182" y="1983110"/>
            <a:ext cx="28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utilisateur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54182" y="3863402"/>
            <a:ext cx="28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commande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81318"/>
              </p:ext>
            </p:extLst>
          </p:nvPr>
        </p:nvGraphicFramePr>
        <p:xfrm>
          <a:off x="692725" y="4239231"/>
          <a:ext cx="9892146" cy="155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utilisateur_id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date_achat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num_facture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prix_total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2013­01­23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203.14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124.00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149.45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2013­02­21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235.35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2013­03­02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47.58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JOINTURES SQL …</a:t>
            </a:r>
            <a:endParaRPr lang="fr-FR" sz="4800" dirty="0"/>
          </a:p>
        </p:txBody>
      </p:sp>
      <p:sp>
        <p:nvSpPr>
          <p:cNvPr id="5" name="Rectangle 4"/>
          <p:cNvSpPr/>
          <p:nvPr/>
        </p:nvSpPr>
        <p:spPr>
          <a:xfrm>
            <a:off x="692727" y="1238461"/>
            <a:ext cx="10543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lang="fr-FR" sz="2800" b="1" spc="15" dirty="0" smtClean="0">
                <a:latin typeface="Arial"/>
                <a:cs typeface="Arial"/>
              </a:rPr>
              <a:t>Jointure externe :  </a:t>
            </a:r>
            <a:r>
              <a:rPr lang="fr-FR" sz="2800" b="1" spc="5" dirty="0" smtClean="0">
                <a:latin typeface="Arial"/>
                <a:cs typeface="Arial"/>
              </a:rPr>
              <a:t>RIGHT OUTER</a:t>
            </a:r>
            <a:r>
              <a:rPr lang="fr-FR" sz="2800" b="1" spc="-45" dirty="0" smtClean="0">
                <a:latin typeface="Arial"/>
                <a:cs typeface="Arial"/>
              </a:rPr>
              <a:t> </a:t>
            </a:r>
            <a:r>
              <a:rPr lang="fr-FR" sz="2800" b="1" spc="5" dirty="0" smtClean="0">
                <a:latin typeface="Arial"/>
                <a:cs typeface="Arial"/>
              </a:rPr>
              <a:t>JOIN …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349250" y="1761681"/>
            <a:ext cx="10886786" cy="1287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Pour afficher </a:t>
            </a:r>
            <a:r>
              <a:rPr b="1" spc="-5" dirty="0">
                <a:latin typeface="Arial"/>
                <a:cs typeface="Arial"/>
              </a:rPr>
              <a:t>toutes</a:t>
            </a:r>
            <a:r>
              <a:rPr spc="-5" dirty="0">
                <a:latin typeface="Arial"/>
                <a:cs typeface="Arial"/>
              </a:rPr>
              <a:t> les </a:t>
            </a:r>
            <a:r>
              <a:rPr b="1" spc="-5" dirty="0">
                <a:latin typeface="Arial"/>
                <a:cs typeface="Arial"/>
              </a:rPr>
              <a:t>commandes</a:t>
            </a:r>
            <a:r>
              <a:rPr spc="-5" dirty="0">
                <a:latin typeface="Arial"/>
                <a:cs typeface="Arial"/>
              </a:rPr>
              <a:t> avec le </a:t>
            </a:r>
            <a:r>
              <a:rPr dirty="0">
                <a:latin typeface="Arial"/>
                <a:cs typeface="Arial"/>
              </a:rPr>
              <a:t>nom de </a:t>
            </a:r>
            <a:r>
              <a:rPr spc="-5" dirty="0">
                <a:latin typeface="Arial"/>
                <a:cs typeface="Arial"/>
              </a:rPr>
              <a:t>l’</a:t>
            </a:r>
            <a:r>
              <a:rPr b="1" spc="-5" dirty="0">
                <a:latin typeface="Arial"/>
                <a:cs typeface="Arial"/>
              </a:rPr>
              <a:t>utilisateur</a:t>
            </a:r>
            <a:r>
              <a:rPr spc="-5" dirty="0">
                <a:latin typeface="Arial"/>
                <a:cs typeface="Arial"/>
              </a:rPr>
              <a:t> correspondant </a:t>
            </a:r>
            <a:r>
              <a:rPr dirty="0">
                <a:latin typeface="Arial"/>
                <a:cs typeface="Arial"/>
              </a:rPr>
              <a:t>il est </a:t>
            </a:r>
            <a:r>
              <a:rPr spc="-5" dirty="0" smtClean="0">
                <a:latin typeface="Arial"/>
                <a:cs typeface="Arial"/>
              </a:rPr>
              <a:t>habitu</a:t>
            </a:r>
            <a:r>
              <a:rPr lang="fr-FR" spc="-5" dirty="0" smtClean="0">
                <a:latin typeface="Arial"/>
                <a:cs typeface="Arial"/>
              </a:rPr>
              <a:t>el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d’utiliser INNER JOIN </a:t>
            </a:r>
            <a:r>
              <a:rPr dirty="0">
                <a:latin typeface="Arial"/>
                <a:cs typeface="Arial"/>
              </a:rPr>
              <a:t>en </a:t>
            </a:r>
            <a:r>
              <a:rPr spc="-5" dirty="0">
                <a:latin typeface="Arial"/>
                <a:cs typeface="Arial"/>
              </a:rPr>
              <a:t>SQL. Malheureusement, </a:t>
            </a:r>
            <a:r>
              <a:rPr dirty="0">
                <a:latin typeface="Arial"/>
                <a:cs typeface="Arial"/>
              </a:rPr>
              <a:t>si </a:t>
            </a:r>
            <a:r>
              <a:rPr spc="-5" dirty="0">
                <a:latin typeface="Arial"/>
                <a:cs typeface="Arial"/>
              </a:rPr>
              <a:t>l’utilisateur </a:t>
            </a: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été supprimé </a:t>
            </a:r>
            <a:r>
              <a:rPr dirty="0">
                <a:latin typeface="Arial"/>
                <a:cs typeface="Arial"/>
              </a:rPr>
              <a:t>de </a:t>
            </a:r>
            <a:r>
              <a:rPr spc="-5" dirty="0">
                <a:latin typeface="Arial"/>
                <a:cs typeface="Arial"/>
              </a:rPr>
              <a:t>la  table, alors ça ne retourne </a:t>
            </a:r>
            <a:r>
              <a:rPr dirty="0">
                <a:latin typeface="Arial"/>
                <a:cs typeface="Arial"/>
              </a:rPr>
              <a:t>pas </a:t>
            </a:r>
            <a:r>
              <a:rPr spc="-5" dirty="0">
                <a:latin typeface="Arial"/>
                <a:cs typeface="Arial"/>
              </a:rPr>
              <a:t>l’achat. </a:t>
            </a:r>
            <a:r>
              <a:rPr spc="-10" dirty="0">
                <a:latin typeface="Arial"/>
                <a:cs typeface="Arial"/>
              </a:rPr>
              <a:t>L’utilisation </a:t>
            </a:r>
            <a:r>
              <a:rPr spc="-5" dirty="0">
                <a:latin typeface="Arial"/>
                <a:cs typeface="Arial"/>
              </a:rPr>
              <a:t>de </a:t>
            </a:r>
            <a:r>
              <a:rPr b="1" spc="-5" dirty="0">
                <a:latin typeface="Arial"/>
                <a:cs typeface="Arial"/>
              </a:rPr>
              <a:t>RIGHT </a:t>
            </a:r>
            <a:r>
              <a:rPr lang="fr-FR" b="1" spc="-5" dirty="0" smtClean="0">
                <a:latin typeface="Arial"/>
                <a:cs typeface="Arial"/>
              </a:rPr>
              <a:t>OUTER </a:t>
            </a:r>
            <a:r>
              <a:rPr b="1" spc="-5" dirty="0" smtClean="0">
                <a:latin typeface="Arial"/>
                <a:cs typeface="Arial"/>
              </a:rPr>
              <a:t>JOIN </a:t>
            </a:r>
            <a:r>
              <a:rPr spc="-5" dirty="0">
                <a:latin typeface="Arial"/>
                <a:cs typeface="Arial"/>
              </a:rPr>
              <a:t>permet de retourner tous </a:t>
            </a:r>
            <a:r>
              <a:rPr dirty="0">
                <a:latin typeface="Arial"/>
                <a:cs typeface="Arial"/>
              </a:rPr>
              <a:t>les  </a:t>
            </a:r>
            <a:r>
              <a:rPr spc="-5" dirty="0">
                <a:latin typeface="Arial"/>
                <a:cs typeface="Arial"/>
              </a:rPr>
              <a:t>achats </a:t>
            </a:r>
            <a:r>
              <a:rPr dirty="0">
                <a:latin typeface="Arial"/>
                <a:cs typeface="Arial"/>
              </a:rPr>
              <a:t>et </a:t>
            </a:r>
            <a:r>
              <a:rPr spc="-5" dirty="0">
                <a:latin typeface="Arial"/>
                <a:cs typeface="Arial"/>
              </a:rPr>
              <a:t>d’afficher le </a:t>
            </a:r>
            <a:r>
              <a:rPr dirty="0">
                <a:latin typeface="Arial"/>
                <a:cs typeface="Arial"/>
              </a:rPr>
              <a:t>nom de </a:t>
            </a:r>
            <a:r>
              <a:rPr spc="-5" dirty="0">
                <a:latin typeface="Arial"/>
                <a:cs typeface="Arial"/>
              </a:rPr>
              <a:t>l’</a:t>
            </a:r>
            <a:r>
              <a:rPr b="1" spc="-5" dirty="0">
                <a:latin typeface="Arial"/>
                <a:cs typeface="Arial"/>
              </a:rPr>
              <a:t>utilisateur</a:t>
            </a:r>
            <a:r>
              <a:rPr spc="-5" dirty="0">
                <a:latin typeface="Arial"/>
                <a:cs typeface="Arial"/>
              </a:rPr>
              <a:t> s’il existe. Pour cela </a:t>
            </a:r>
            <a:r>
              <a:rPr dirty="0">
                <a:latin typeface="Arial"/>
                <a:cs typeface="Arial"/>
              </a:rPr>
              <a:t>il </a:t>
            </a:r>
            <a:r>
              <a:rPr spc="-5" dirty="0">
                <a:latin typeface="Arial"/>
                <a:cs typeface="Arial"/>
              </a:rPr>
              <a:t>convient d’utiliser cette requête</a:t>
            </a:r>
            <a:r>
              <a:rPr spc="1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</a:p>
        </p:txBody>
      </p:sp>
      <p:sp>
        <p:nvSpPr>
          <p:cNvPr id="14" name="object 4"/>
          <p:cNvSpPr txBox="1"/>
          <p:nvPr/>
        </p:nvSpPr>
        <p:spPr>
          <a:xfrm>
            <a:off x="692727" y="3140263"/>
            <a:ext cx="9839267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id, prenom, nom, utilisateur_id, date_achat,</a:t>
            </a:r>
            <a:r>
              <a:rPr sz="1400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num_facture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</a:t>
            </a: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 </a:t>
            </a:r>
            <a:r>
              <a:rPr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commande ON utilisateur.id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3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commande.utilisateur_id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43774"/>
              </p:ext>
            </p:extLst>
          </p:nvPr>
        </p:nvGraphicFramePr>
        <p:xfrm>
          <a:off x="727363" y="4179399"/>
          <a:ext cx="9839267" cy="1554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8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9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utilisateur_id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date_achat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num_facture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Marechal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2013­01­23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Marechal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8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Lefort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Marine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Prevost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2013­02­21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2013­03­02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A00107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bject 7"/>
          <p:cNvSpPr txBox="1"/>
          <p:nvPr/>
        </p:nvSpPr>
        <p:spPr>
          <a:xfrm>
            <a:off x="349250" y="5825489"/>
            <a:ext cx="10886786" cy="9691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Ce </a:t>
            </a:r>
            <a:r>
              <a:rPr spc="-5" dirty="0">
                <a:latin typeface="Arial"/>
                <a:cs typeface="Arial"/>
              </a:rPr>
              <a:t>résultat montre que </a:t>
            </a:r>
            <a:r>
              <a:rPr dirty="0">
                <a:latin typeface="Arial"/>
                <a:cs typeface="Arial"/>
              </a:rPr>
              <a:t>la </a:t>
            </a:r>
            <a:r>
              <a:rPr spc="-5" dirty="0">
                <a:latin typeface="Arial"/>
                <a:cs typeface="Arial"/>
              </a:rPr>
              <a:t>facture A00107 </a:t>
            </a:r>
            <a:r>
              <a:rPr dirty="0">
                <a:latin typeface="Arial"/>
                <a:cs typeface="Arial"/>
              </a:rPr>
              <a:t>est </a:t>
            </a:r>
            <a:r>
              <a:rPr spc="-5" dirty="0">
                <a:latin typeface="Arial"/>
                <a:cs typeface="Arial"/>
              </a:rPr>
              <a:t>liée </a:t>
            </a:r>
            <a:r>
              <a:rPr dirty="0">
                <a:latin typeface="Arial"/>
                <a:cs typeface="Arial"/>
              </a:rPr>
              <a:t>à </a:t>
            </a:r>
            <a:r>
              <a:rPr spc="-5" dirty="0">
                <a:latin typeface="Arial"/>
                <a:cs typeface="Arial"/>
              </a:rPr>
              <a:t>l’utilisateur numéro </a:t>
            </a:r>
            <a:r>
              <a:rPr dirty="0">
                <a:latin typeface="Arial"/>
                <a:cs typeface="Arial"/>
              </a:rPr>
              <a:t>5. </a:t>
            </a:r>
            <a:r>
              <a:rPr spc="-25" dirty="0">
                <a:latin typeface="Arial"/>
                <a:cs typeface="Arial"/>
              </a:rPr>
              <a:t>Or, </a:t>
            </a:r>
            <a:r>
              <a:rPr dirty="0">
                <a:latin typeface="Arial"/>
                <a:cs typeface="Arial"/>
              </a:rPr>
              <a:t>cet </a:t>
            </a:r>
            <a:r>
              <a:rPr spc="-5" dirty="0">
                <a:latin typeface="Arial"/>
                <a:cs typeface="Arial"/>
              </a:rPr>
              <a:t>utilisateur n’existe  </a:t>
            </a:r>
            <a:r>
              <a:rPr dirty="0">
                <a:latin typeface="Arial"/>
                <a:cs typeface="Arial"/>
              </a:rPr>
              <a:t>pas ou </a:t>
            </a:r>
            <a:r>
              <a:rPr spc="-5" dirty="0">
                <a:latin typeface="Arial"/>
                <a:cs typeface="Arial"/>
              </a:rPr>
              <a:t>n’existe plus. Grâce </a:t>
            </a:r>
            <a:r>
              <a:rPr dirty="0">
                <a:latin typeface="Arial"/>
                <a:cs typeface="Arial"/>
              </a:rPr>
              <a:t>à </a:t>
            </a:r>
            <a:r>
              <a:rPr b="1" dirty="0">
                <a:latin typeface="Arial"/>
                <a:cs typeface="Arial"/>
              </a:rPr>
              <a:t>RIGHT </a:t>
            </a:r>
            <a:r>
              <a:rPr lang="fr-FR" b="1" dirty="0" smtClean="0">
                <a:latin typeface="Arial"/>
                <a:cs typeface="Arial"/>
              </a:rPr>
              <a:t>OUTER </a:t>
            </a:r>
            <a:r>
              <a:rPr b="1" spc="-5" dirty="0" smtClean="0">
                <a:latin typeface="Arial"/>
                <a:cs typeface="Arial"/>
              </a:rPr>
              <a:t>JOIN</a:t>
            </a:r>
            <a:r>
              <a:rPr spc="-5" dirty="0">
                <a:latin typeface="Arial"/>
                <a:cs typeface="Arial"/>
              </a:rPr>
              <a:t>, l’achat </a:t>
            </a:r>
            <a:r>
              <a:rPr dirty="0">
                <a:latin typeface="Arial"/>
                <a:cs typeface="Arial"/>
              </a:rPr>
              <a:t>est </a:t>
            </a:r>
            <a:r>
              <a:rPr spc="-5" dirty="0">
                <a:latin typeface="Arial"/>
                <a:cs typeface="Arial"/>
              </a:rPr>
              <a:t>tout de même </a:t>
            </a:r>
            <a:r>
              <a:rPr spc="-10" dirty="0">
                <a:latin typeface="Arial"/>
                <a:cs typeface="Arial"/>
              </a:rPr>
              <a:t>affiché </a:t>
            </a:r>
            <a:r>
              <a:rPr dirty="0">
                <a:latin typeface="Arial"/>
                <a:cs typeface="Arial"/>
              </a:rPr>
              <a:t>mais </a:t>
            </a:r>
            <a:r>
              <a:rPr spc="-5" dirty="0">
                <a:latin typeface="Arial"/>
                <a:cs typeface="Arial"/>
              </a:rPr>
              <a:t>les informations  liées </a:t>
            </a:r>
            <a:r>
              <a:rPr dirty="0">
                <a:latin typeface="Arial"/>
                <a:cs typeface="Arial"/>
              </a:rPr>
              <a:t>à </a:t>
            </a:r>
            <a:r>
              <a:rPr spc="-5" dirty="0">
                <a:latin typeface="Arial"/>
                <a:cs typeface="Arial"/>
              </a:rPr>
              <a:t>l’utilisateur sont remplacé </a:t>
            </a:r>
            <a:r>
              <a:rPr dirty="0">
                <a:latin typeface="Arial"/>
                <a:cs typeface="Arial"/>
              </a:rPr>
              <a:t>par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NULL.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0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Sous-Requêtes</a:t>
            </a:r>
            <a:endParaRPr lang="fr-FR" sz="4800" dirty="0"/>
          </a:p>
        </p:txBody>
      </p:sp>
      <p:sp>
        <p:nvSpPr>
          <p:cNvPr id="5" name="Rectangle 4"/>
          <p:cNvSpPr/>
          <p:nvPr/>
        </p:nvSpPr>
        <p:spPr>
          <a:xfrm>
            <a:off x="349250" y="2892111"/>
            <a:ext cx="10543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000" b="1" spc="-5" dirty="0">
                <a:latin typeface="Arial"/>
                <a:cs typeface="Arial"/>
              </a:rPr>
              <a:t>Requête imbriquée qui retourne un seul</a:t>
            </a:r>
            <a:r>
              <a:rPr lang="fr-FR" sz="2000" b="1" spc="-25" dirty="0">
                <a:latin typeface="Arial"/>
                <a:cs typeface="Arial"/>
              </a:rPr>
              <a:t> </a:t>
            </a:r>
            <a:r>
              <a:rPr lang="fr-FR" sz="2000" b="1" spc="-5" dirty="0">
                <a:latin typeface="Arial"/>
                <a:cs typeface="Arial"/>
              </a:rPr>
              <a:t>résultat</a:t>
            </a:r>
            <a:endParaRPr lang="fr-FR" sz="2000" dirty="0">
              <a:latin typeface="Arial"/>
              <a:cs typeface="Arial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349250" y="1384070"/>
            <a:ext cx="10886786" cy="1363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799"/>
              </a:lnSpc>
              <a:spcBef>
                <a:spcPts val="620"/>
              </a:spcBef>
            </a:pPr>
            <a:r>
              <a:rPr lang="fr-FR" spc="-5" dirty="0">
                <a:latin typeface="Arial"/>
                <a:cs typeface="Arial"/>
              </a:rPr>
              <a:t>Dans le langage SQL une </a:t>
            </a:r>
            <a:r>
              <a:rPr lang="fr-FR" b="1" spc="-5" dirty="0">
                <a:latin typeface="Arial"/>
                <a:cs typeface="Arial"/>
              </a:rPr>
              <a:t>sous-requête </a:t>
            </a:r>
            <a:r>
              <a:rPr lang="fr-FR" dirty="0">
                <a:latin typeface="Arial"/>
                <a:cs typeface="Arial"/>
              </a:rPr>
              <a:t>(aussi </a:t>
            </a:r>
            <a:r>
              <a:rPr lang="fr-FR" spc="-5" dirty="0">
                <a:latin typeface="Arial"/>
                <a:cs typeface="Arial"/>
              </a:rPr>
              <a:t>appelé </a:t>
            </a:r>
            <a:r>
              <a:rPr lang="fr-FR" dirty="0">
                <a:latin typeface="Arial"/>
                <a:cs typeface="Arial"/>
              </a:rPr>
              <a:t>« </a:t>
            </a:r>
            <a:r>
              <a:rPr lang="fr-FR" spc="-5" dirty="0">
                <a:latin typeface="Arial"/>
                <a:cs typeface="Arial"/>
              </a:rPr>
              <a:t>requête imbriquée </a:t>
            </a:r>
            <a:r>
              <a:rPr lang="fr-FR" dirty="0">
                <a:latin typeface="Arial"/>
                <a:cs typeface="Arial"/>
              </a:rPr>
              <a:t>» </a:t>
            </a:r>
            <a:r>
              <a:rPr lang="fr-FR" spc="-5" dirty="0">
                <a:latin typeface="Arial"/>
                <a:cs typeface="Arial"/>
              </a:rPr>
              <a:t>ou </a:t>
            </a:r>
            <a:r>
              <a:rPr lang="fr-FR" dirty="0">
                <a:latin typeface="Arial"/>
                <a:cs typeface="Arial"/>
              </a:rPr>
              <a:t>« </a:t>
            </a:r>
            <a:r>
              <a:rPr lang="fr-FR" spc="-5" dirty="0">
                <a:latin typeface="Arial"/>
                <a:cs typeface="Arial"/>
              </a:rPr>
              <a:t>requête </a:t>
            </a:r>
            <a:r>
              <a:rPr lang="fr-FR" dirty="0">
                <a:latin typeface="Arial"/>
                <a:cs typeface="Arial"/>
              </a:rPr>
              <a:t>en  </a:t>
            </a:r>
            <a:r>
              <a:rPr lang="fr-FR" spc="-5" dirty="0">
                <a:latin typeface="Arial"/>
                <a:cs typeface="Arial"/>
              </a:rPr>
              <a:t>cascade ») consiste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exécuter une requête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l’intérieur d’une autre requête. </a:t>
            </a:r>
            <a:endParaRPr lang="fr-FR" spc="-5" dirty="0" smtClean="0">
              <a:latin typeface="Arial"/>
              <a:cs typeface="Arial"/>
            </a:endParaRPr>
          </a:p>
          <a:p>
            <a:pPr marL="12700" marR="5080">
              <a:lnSpc>
                <a:spcPct val="114799"/>
              </a:lnSpc>
              <a:spcBef>
                <a:spcPts val="620"/>
              </a:spcBef>
            </a:pPr>
            <a:r>
              <a:rPr lang="fr-FR" spc="-5" dirty="0" smtClean="0">
                <a:latin typeface="Arial"/>
                <a:cs typeface="Arial"/>
              </a:rPr>
              <a:t>Une </a:t>
            </a:r>
            <a:r>
              <a:rPr lang="fr-FR" spc="-5" dirty="0">
                <a:latin typeface="Arial"/>
                <a:cs typeface="Arial"/>
              </a:rPr>
              <a:t>requête imbriquée 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souvent utilisée </a:t>
            </a:r>
            <a:r>
              <a:rPr lang="fr-FR" dirty="0">
                <a:latin typeface="Arial"/>
                <a:cs typeface="Arial"/>
              </a:rPr>
              <a:t>au </a:t>
            </a:r>
            <a:r>
              <a:rPr lang="fr-FR" spc="-5" dirty="0">
                <a:latin typeface="Arial"/>
                <a:cs typeface="Arial"/>
              </a:rPr>
              <a:t>sein d’une clause WHERE ou de </a:t>
            </a:r>
            <a:r>
              <a:rPr lang="fr-FR" spc="-20" dirty="0">
                <a:latin typeface="Arial"/>
                <a:cs typeface="Arial"/>
              </a:rPr>
              <a:t>HAVING </a:t>
            </a:r>
            <a:r>
              <a:rPr lang="fr-FR" spc="-5" dirty="0">
                <a:latin typeface="Arial"/>
                <a:cs typeface="Arial"/>
              </a:rPr>
              <a:t>pou remplacer </a:t>
            </a:r>
            <a:r>
              <a:rPr lang="fr-FR" dirty="0">
                <a:latin typeface="Arial"/>
                <a:cs typeface="Arial"/>
              </a:rPr>
              <a:t>une ou </a:t>
            </a:r>
            <a:r>
              <a:rPr lang="fr-FR" spc="-5" dirty="0">
                <a:latin typeface="Arial"/>
                <a:cs typeface="Arial"/>
              </a:rPr>
              <a:t>plusieurs  </a:t>
            </a:r>
            <a:r>
              <a:rPr lang="fr-FR" spc="-5" dirty="0" smtClean="0">
                <a:latin typeface="Arial"/>
                <a:cs typeface="Arial"/>
              </a:rPr>
              <a:t>constantes.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472438" y="3463358"/>
            <a:ext cx="10043162" cy="1048942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`table`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8930" marR="3757929" indent="-274320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`nom_colonne`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9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`valeur`  FROM `table2`  LIMIT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1770">
              <a:lnSpc>
                <a:spcPct val="100000"/>
              </a:lnSpc>
              <a:spcBef>
                <a:spcPts val="509"/>
              </a:spcBef>
            </a:pPr>
            <a:r>
              <a:rPr sz="9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9250" y="4791409"/>
            <a:ext cx="11194473" cy="154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95"/>
              </a:spcBef>
            </a:pPr>
            <a:r>
              <a:rPr lang="fr-FR" dirty="0">
                <a:latin typeface="Arial"/>
                <a:cs typeface="Arial"/>
              </a:rPr>
              <a:t>Cet </a:t>
            </a:r>
            <a:r>
              <a:rPr lang="fr-FR" spc="-5" dirty="0">
                <a:latin typeface="Arial"/>
                <a:cs typeface="Arial"/>
              </a:rPr>
              <a:t>exemple montre </a:t>
            </a:r>
            <a:r>
              <a:rPr lang="fr-FR" dirty="0">
                <a:latin typeface="Arial"/>
                <a:cs typeface="Arial"/>
              </a:rPr>
              <a:t>une </a:t>
            </a:r>
            <a:r>
              <a:rPr lang="fr-FR" spc="-5" dirty="0">
                <a:latin typeface="Arial"/>
                <a:cs typeface="Arial"/>
              </a:rPr>
              <a:t>requête interne (celle </a:t>
            </a:r>
            <a:r>
              <a:rPr lang="fr-FR" dirty="0">
                <a:latin typeface="Arial"/>
                <a:cs typeface="Arial"/>
              </a:rPr>
              <a:t>sur « </a:t>
            </a:r>
            <a:r>
              <a:rPr lang="fr-FR" b="1" spc="-5" dirty="0">
                <a:latin typeface="Arial"/>
                <a:cs typeface="Arial"/>
              </a:rPr>
              <a:t>table2</a:t>
            </a:r>
            <a:r>
              <a:rPr lang="fr-FR" spc="-5" dirty="0">
                <a:latin typeface="Arial"/>
                <a:cs typeface="Arial"/>
              </a:rPr>
              <a:t>″) qui renvoi une seule </a:t>
            </a:r>
            <a:r>
              <a:rPr lang="fr-FR" spc="-15" dirty="0">
                <a:latin typeface="Arial"/>
                <a:cs typeface="Arial"/>
              </a:rPr>
              <a:t>valeur. </a:t>
            </a: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requête  externe quant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elle, </a:t>
            </a:r>
            <a:r>
              <a:rPr lang="fr-FR" dirty="0">
                <a:latin typeface="Arial"/>
                <a:cs typeface="Arial"/>
              </a:rPr>
              <a:t>va </a:t>
            </a:r>
            <a:r>
              <a:rPr lang="fr-FR" spc="-5" dirty="0">
                <a:latin typeface="Arial"/>
                <a:cs typeface="Arial"/>
              </a:rPr>
              <a:t>chercher les </a:t>
            </a:r>
            <a:r>
              <a:rPr lang="fr-FR" spc="-5" dirty="0" smtClean="0">
                <a:latin typeface="Arial"/>
                <a:cs typeface="Arial"/>
              </a:rPr>
              <a:t>résultats </a:t>
            </a:r>
            <a:r>
              <a:rPr lang="fr-FR" dirty="0">
                <a:latin typeface="Arial"/>
                <a:cs typeface="Arial"/>
              </a:rPr>
              <a:t>de « </a:t>
            </a:r>
            <a:r>
              <a:rPr lang="fr-FR" spc="-5" dirty="0">
                <a:latin typeface="Arial"/>
                <a:cs typeface="Arial"/>
              </a:rPr>
              <a:t>table </a:t>
            </a:r>
            <a:r>
              <a:rPr lang="fr-FR" dirty="0">
                <a:latin typeface="Arial"/>
                <a:cs typeface="Arial"/>
              </a:rPr>
              <a:t>» et </a:t>
            </a:r>
            <a:r>
              <a:rPr lang="fr-FR" spc="-5" dirty="0">
                <a:latin typeface="Arial"/>
                <a:cs typeface="Arial"/>
              </a:rPr>
              <a:t>filtre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résultats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partir de la valeur  retournée </a:t>
            </a:r>
            <a:r>
              <a:rPr lang="fr-FR" dirty="0">
                <a:latin typeface="Arial"/>
                <a:cs typeface="Arial"/>
              </a:rPr>
              <a:t>par la </a:t>
            </a:r>
            <a:r>
              <a:rPr lang="fr-FR" spc="-5" dirty="0">
                <a:latin typeface="Arial"/>
                <a:cs typeface="Arial"/>
              </a:rPr>
              <a:t>requête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interne.</a:t>
            </a:r>
            <a:endParaRPr lang="fr-FR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lang="fr-FR" sz="1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lang="fr-FR" b="1" dirty="0">
                <a:latin typeface="Arial"/>
                <a:cs typeface="Arial"/>
              </a:rPr>
              <a:t>A </a:t>
            </a:r>
            <a:r>
              <a:rPr lang="fr-FR" b="1" spc="-5" dirty="0">
                <a:latin typeface="Arial"/>
                <a:cs typeface="Arial"/>
              </a:rPr>
              <a:t>noter </a:t>
            </a:r>
            <a:r>
              <a:rPr lang="fr-FR" b="1" dirty="0">
                <a:latin typeface="Arial"/>
                <a:cs typeface="Arial"/>
              </a:rPr>
              <a:t>: </a:t>
            </a:r>
            <a:r>
              <a:rPr lang="fr-FR" spc="-5" dirty="0">
                <a:latin typeface="Arial"/>
                <a:cs typeface="Arial"/>
              </a:rPr>
              <a:t>il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possible d’utiliser n’importe quel opérateur d’égalité tel que =, &gt;, &lt;, &gt;=, &lt;= </a:t>
            </a:r>
            <a:r>
              <a:rPr lang="fr-FR" dirty="0">
                <a:latin typeface="Arial"/>
                <a:cs typeface="Arial"/>
              </a:rPr>
              <a:t>ou</a:t>
            </a:r>
            <a:r>
              <a:rPr lang="fr-FR" spc="5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&lt;&gt;.</a:t>
            </a:r>
            <a:endParaRPr lang="fr-F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32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Sous-Requêtes …</a:t>
            </a:r>
            <a:endParaRPr lang="fr-FR" sz="4800" dirty="0"/>
          </a:p>
        </p:txBody>
      </p:sp>
      <p:sp>
        <p:nvSpPr>
          <p:cNvPr id="3" name="Rectangle 2"/>
          <p:cNvSpPr/>
          <p:nvPr/>
        </p:nvSpPr>
        <p:spPr>
          <a:xfrm>
            <a:off x="614353" y="1384070"/>
            <a:ext cx="5627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000" b="1" spc="-5" dirty="0">
                <a:latin typeface="Arial"/>
                <a:cs typeface="Arial"/>
              </a:rPr>
              <a:t>Requête imbriquée qui retourne une colonne</a:t>
            </a:r>
            <a:endParaRPr lang="fr-FR" sz="20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4353" y="2118807"/>
            <a:ext cx="10995756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83185" algn="just">
              <a:lnSpc>
                <a:spcPct val="114900"/>
              </a:lnSpc>
              <a:spcBef>
                <a:spcPts val="615"/>
              </a:spcBef>
            </a:pPr>
            <a:r>
              <a:rPr lang="fr-FR" spc="-5" dirty="0">
                <a:latin typeface="Arial"/>
                <a:cs typeface="Arial"/>
              </a:rPr>
              <a:t>Une requête imbriquée peut également retournée une </a:t>
            </a:r>
            <a:r>
              <a:rPr lang="fr-FR" b="1" spc="-5" dirty="0">
                <a:latin typeface="Arial"/>
                <a:cs typeface="Arial"/>
              </a:rPr>
              <a:t>colonne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b="1" spc="-5" dirty="0">
                <a:latin typeface="Arial"/>
                <a:cs typeface="Arial"/>
              </a:rPr>
              <a:t>entière</a:t>
            </a:r>
            <a:r>
              <a:rPr lang="fr-FR" spc="-5" dirty="0">
                <a:latin typeface="Arial"/>
                <a:cs typeface="Arial"/>
              </a:rPr>
              <a:t>. Dès </a:t>
            </a:r>
            <a:r>
              <a:rPr lang="fr-FR" dirty="0">
                <a:latin typeface="Arial"/>
                <a:cs typeface="Arial"/>
              </a:rPr>
              <a:t>lors, la </a:t>
            </a:r>
            <a:r>
              <a:rPr lang="fr-FR" spc="-5" dirty="0">
                <a:latin typeface="Arial"/>
                <a:cs typeface="Arial"/>
              </a:rPr>
              <a:t>requête externe  </a:t>
            </a:r>
            <a:r>
              <a:rPr lang="fr-FR" dirty="0">
                <a:latin typeface="Arial"/>
                <a:cs typeface="Arial"/>
              </a:rPr>
              <a:t>peut </a:t>
            </a:r>
            <a:r>
              <a:rPr lang="fr-FR" spc="-5" dirty="0">
                <a:latin typeface="Arial"/>
                <a:cs typeface="Arial"/>
              </a:rPr>
              <a:t>utiliser </a:t>
            </a: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commande </a:t>
            </a:r>
            <a:r>
              <a:rPr lang="fr-FR" b="1" spc="-5" dirty="0">
                <a:latin typeface="Arial"/>
                <a:cs typeface="Arial"/>
              </a:rPr>
              <a:t>IN</a:t>
            </a:r>
            <a:r>
              <a:rPr lang="fr-FR" spc="-5" dirty="0">
                <a:latin typeface="Arial"/>
                <a:cs typeface="Arial"/>
              </a:rPr>
              <a:t> pour filtrer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lignes qui possèdent une </a:t>
            </a:r>
            <a:r>
              <a:rPr lang="fr-FR" dirty="0">
                <a:latin typeface="Arial"/>
                <a:cs typeface="Arial"/>
              </a:rPr>
              <a:t>des </a:t>
            </a:r>
            <a:r>
              <a:rPr lang="fr-FR" spc="-5" dirty="0">
                <a:latin typeface="Arial"/>
                <a:cs typeface="Arial"/>
              </a:rPr>
              <a:t>valeurs retournées </a:t>
            </a:r>
            <a:r>
              <a:rPr lang="fr-FR" dirty="0">
                <a:latin typeface="Arial"/>
                <a:cs typeface="Arial"/>
              </a:rPr>
              <a:t>par la  </a:t>
            </a:r>
            <a:r>
              <a:rPr lang="fr-FR" spc="-5" dirty="0">
                <a:latin typeface="Arial"/>
                <a:cs typeface="Arial"/>
              </a:rPr>
              <a:t>requête interne. </a:t>
            </a:r>
            <a:r>
              <a:rPr lang="fr-FR" spc="-10" dirty="0">
                <a:latin typeface="Arial"/>
                <a:cs typeface="Arial"/>
              </a:rPr>
              <a:t>L’exemple </a:t>
            </a:r>
            <a:r>
              <a:rPr lang="fr-FR" spc="-5" dirty="0">
                <a:latin typeface="Arial"/>
                <a:cs typeface="Arial"/>
              </a:rPr>
              <a:t>ci-dessous </a:t>
            </a:r>
            <a:r>
              <a:rPr lang="fr-FR" dirty="0">
                <a:latin typeface="Arial"/>
                <a:cs typeface="Arial"/>
              </a:rPr>
              <a:t>met </a:t>
            </a:r>
            <a:r>
              <a:rPr lang="fr-FR" spc="-5" dirty="0">
                <a:latin typeface="Arial"/>
                <a:cs typeface="Arial"/>
              </a:rPr>
              <a:t>en évidence </a:t>
            </a:r>
            <a:r>
              <a:rPr lang="fr-FR" dirty="0">
                <a:latin typeface="Arial"/>
                <a:cs typeface="Arial"/>
              </a:rPr>
              <a:t>un </a:t>
            </a:r>
            <a:r>
              <a:rPr lang="fr-FR" spc="-5" dirty="0">
                <a:latin typeface="Arial"/>
                <a:cs typeface="Arial"/>
              </a:rPr>
              <a:t>tel </a:t>
            </a:r>
            <a:r>
              <a:rPr lang="fr-FR" dirty="0">
                <a:latin typeface="Arial"/>
                <a:cs typeface="Arial"/>
              </a:rPr>
              <a:t>cas de </a:t>
            </a:r>
            <a:r>
              <a:rPr lang="fr-FR" spc="-5" dirty="0">
                <a:latin typeface="Arial"/>
                <a:cs typeface="Arial"/>
              </a:rPr>
              <a:t>figure</a:t>
            </a:r>
            <a:r>
              <a:rPr lang="fr-FR" spc="5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:</a:t>
            </a:r>
          </a:p>
        </p:txBody>
      </p:sp>
      <p:sp>
        <p:nvSpPr>
          <p:cNvPr id="11" name="object 5"/>
          <p:cNvSpPr txBox="1"/>
          <p:nvPr/>
        </p:nvSpPr>
        <p:spPr>
          <a:xfrm>
            <a:off x="714730" y="3655860"/>
            <a:ext cx="11214034" cy="1405449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`table`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8930" marR="3689350" indent="-274320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`nom_colonne` IN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`colonne`  FROM</a:t>
            </a:r>
            <a:r>
              <a:rPr sz="14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`table2`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8930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`cle_etrangere`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1770">
              <a:lnSpc>
                <a:spcPct val="100000"/>
              </a:lnSpc>
              <a:spcBef>
                <a:spcPts val="509"/>
              </a:spcBef>
            </a:pP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10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Sous-Requêtes …</a:t>
            </a:r>
            <a:endParaRPr lang="fr-FR" sz="4800" dirty="0"/>
          </a:p>
        </p:txBody>
      </p:sp>
      <p:sp>
        <p:nvSpPr>
          <p:cNvPr id="3" name="Rectangle 2"/>
          <p:cNvSpPr/>
          <p:nvPr/>
        </p:nvSpPr>
        <p:spPr>
          <a:xfrm>
            <a:off x="614353" y="1384070"/>
            <a:ext cx="1979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000" b="1" spc="-5" dirty="0" smtClean="0">
                <a:latin typeface="Arial"/>
                <a:cs typeface="Arial"/>
              </a:rPr>
              <a:t>Table question</a:t>
            </a:r>
            <a:endParaRPr lang="fr-FR" sz="2000" dirty="0">
              <a:latin typeface="Arial"/>
              <a:cs typeface="Arial"/>
            </a:endParaRPr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36099"/>
              </p:ext>
            </p:extLst>
          </p:nvPr>
        </p:nvGraphicFramePr>
        <p:xfrm>
          <a:off x="614353" y="1845737"/>
          <a:ext cx="10959121" cy="2332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q_id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q_date_ajout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q_titre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q_contenu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83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2013­03­24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réparer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Bonjour, </a:t>
                      </a: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j'ai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 </a:t>
                      </a:r>
                      <a:r>
                        <a:rPr sz="1400" b="1" spc="15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ordinateur</a:t>
                      </a:r>
                      <a:r>
                        <a:rPr sz="1400" b="1" spc="15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8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cassé</a:t>
                      </a:r>
                      <a:r>
                        <a:rPr sz="1400" b="1" spc="8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</a:t>
                      </a:r>
                      <a:r>
                        <a:rPr sz="1400" b="1" spc="2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35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puis</a:t>
                      </a:r>
                      <a:r>
                        <a:rPr lang="fr-FR" sz="1400" b="1" spc="3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sz="1400" b="1" spc="3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­je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85"/>
                        </a:lnSpc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12:54:32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85"/>
                        </a:lnSpc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ordinateur?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385"/>
                        </a:lnSpc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procéder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pour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</a:t>
                      </a:r>
                      <a:r>
                        <a:rPr sz="1400" b="1" spc="1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réparer?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4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2013­03­26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Quel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 la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meilleur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méthode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pour 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changer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</a:t>
                      </a:r>
                      <a:r>
                        <a:rPr sz="1400" b="1" spc="229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pneu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80"/>
                        </a:lnSpc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19:27:41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80"/>
                        </a:lnSpc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</a:t>
                      </a: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pneu?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380"/>
                        </a:lnSpc>
                      </a:pP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facilement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1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783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2013­04­18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faire 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</a:t>
                      </a:r>
                      <a:r>
                        <a:rPr sz="14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­</a:t>
                      </a:r>
                      <a:r>
                        <a:rPr lang="fr-FR" sz="14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sz="1400" b="1" spc="45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</a:t>
                      </a:r>
                      <a:r>
                        <a:rPr sz="14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préférable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réparer 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appareils </a:t>
                      </a: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électriques</a:t>
                      </a:r>
                      <a:r>
                        <a:rPr sz="1400" b="1" spc="2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85"/>
                        </a:lnSpc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20:09:56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85"/>
                        </a:lnSpc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appareil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</a:t>
                      </a: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9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cassé?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385"/>
                        </a:lnSpc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d'en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acheter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  <a:r>
                        <a:rPr sz="1400" b="1" spc="114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nouveaux?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4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2013­04­22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faire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Bonjour, </a:t>
                      </a:r>
                      <a:r>
                        <a:rPr sz="1400" b="1" spc="8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sous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clavier </a:t>
                      </a:r>
                      <a:r>
                        <a:rPr sz="1400" b="1" spc="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d'ordinateur </a:t>
                      </a:r>
                      <a:r>
                        <a:rPr sz="1400" b="1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 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</a:t>
                      </a:r>
                      <a:r>
                        <a:rPr sz="1400" b="1" spc="9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2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beaucoup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3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380"/>
                        </a:lnSpc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17:14:27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80"/>
                        </a:lnSpc>
                      </a:pPr>
                      <a:r>
                        <a:rPr sz="1400" b="1" spc="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nettoyer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</a:t>
                      </a:r>
                      <a:r>
                        <a:rPr sz="1400" b="1" spc="8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clavier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380"/>
                        </a:lnSpc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poussière,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 </a:t>
                      </a:r>
                      <a:r>
                        <a:rPr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faut</a:t>
                      </a:r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­</a:t>
                      </a: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 </a:t>
                      </a: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procéder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pour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</a:t>
                      </a:r>
                      <a:r>
                        <a:rPr sz="1400" b="1" spc="3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nettoyer?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85"/>
                        </a:lnSpc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d'ordinateur?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385"/>
                        </a:lnSpc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Merci.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14353" y="4178273"/>
            <a:ext cx="1909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000" b="1" spc="-5" dirty="0" smtClean="0">
                <a:latin typeface="Arial"/>
                <a:cs typeface="Arial"/>
              </a:rPr>
              <a:t>Table reponse</a:t>
            </a:r>
            <a:endParaRPr lang="fr-FR" sz="2000" dirty="0">
              <a:latin typeface="Arial"/>
              <a:cs typeface="Arial"/>
            </a:endParaRPr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0127"/>
              </p:ext>
            </p:extLst>
          </p:nvPr>
        </p:nvGraphicFramePr>
        <p:xfrm>
          <a:off x="614353" y="4578383"/>
          <a:ext cx="10959121" cy="2116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9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r_id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r_fk_question_id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r_date_ajout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r_contenu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3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2013­03­27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07:44:32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115570">
                        <a:lnSpc>
                          <a:spcPct val="103499"/>
                        </a:lnSpc>
                        <a:spcBef>
                          <a:spcPts val="160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Bonjour. </a:t>
                      </a:r>
                      <a:r>
                        <a:rPr sz="1400" b="1" spc="7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Pouvez</a:t>
                      </a:r>
                      <a:r>
                        <a:rPr sz="1400" b="1" spc="7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­</a:t>
                      </a:r>
                      <a:r>
                        <a:rPr lang="fr-FR" sz="1400" b="1" spc="7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7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vous</a:t>
                      </a:r>
                      <a:r>
                        <a:rPr sz="1400" b="1" spc="7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expliquer </a:t>
                      </a: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</a:t>
                      </a: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fonctionne </a:t>
                      </a:r>
                      <a:r>
                        <a:rPr sz="1400" b="1" spc="8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  </a:t>
                      </a: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avec </a:t>
                      </a:r>
                      <a:r>
                        <a:rPr sz="1400" b="1" spc="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votre </a:t>
                      </a: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ordinateur?</a:t>
                      </a:r>
                      <a:r>
                        <a:rPr sz="1400" b="1" spc="9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Merci.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032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2013­03­28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19:27:11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198755">
                        <a:lnSpc>
                          <a:spcPct val="102800"/>
                        </a:lnSpc>
                        <a:spcBef>
                          <a:spcPts val="180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Bonsoir,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plus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</a:t>
                      </a: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consiste </a:t>
                      </a: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faire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appel </a:t>
                      </a:r>
                      <a:r>
                        <a:rPr sz="1400" b="1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à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 professionnel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pour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réparer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ordinateur.</a:t>
                      </a:r>
                      <a:r>
                        <a:rPr sz="1400" b="1" spc="2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Cordialement,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86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3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2013­05­09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22:10:09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0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 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conseils </a:t>
                      </a: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disponible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 </a:t>
                      </a: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internet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 </a:t>
                      </a:r>
                      <a:r>
                        <a:rPr sz="1400" b="1" spc="8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</a:t>
                      </a: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sujet.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2013­05­24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09:47:12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224790">
                        <a:lnSpc>
                          <a:spcPct val="102800"/>
                        </a:lnSpc>
                        <a:spcBef>
                          <a:spcPts val="180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Bonjour.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Ça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dépend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vous,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sz="1400" b="1" spc="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votre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budget </a:t>
                      </a: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vos 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préférence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vis­à­vis </a:t>
                      </a: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l'écologie.</a:t>
                      </a:r>
                      <a:r>
                        <a:rPr sz="1400" b="1" spc="1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Cordialement,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86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Sous-Requêtes …</a:t>
            </a:r>
            <a:endParaRPr lang="fr-FR" sz="4800" dirty="0"/>
          </a:p>
        </p:txBody>
      </p:sp>
      <p:sp>
        <p:nvSpPr>
          <p:cNvPr id="9" name="object 6"/>
          <p:cNvSpPr txBox="1"/>
          <p:nvPr/>
        </p:nvSpPr>
        <p:spPr>
          <a:xfrm>
            <a:off x="737177" y="1486900"/>
            <a:ext cx="10471149" cy="10992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b="1" spc="-5" dirty="0">
                <a:latin typeface="Arial"/>
                <a:cs typeface="Arial"/>
              </a:rPr>
              <a:t>Requête imbriquée qui retourne un seul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résultat</a:t>
            </a:r>
            <a:endParaRPr b="1" dirty="0">
              <a:latin typeface="Arial"/>
              <a:cs typeface="Arial"/>
            </a:endParaRPr>
          </a:p>
          <a:p>
            <a:pPr marL="12700" marR="5080">
              <a:lnSpc>
                <a:spcPct val="115300"/>
              </a:lnSpc>
              <a:spcBef>
                <a:spcPts val="600"/>
              </a:spcBef>
            </a:pPr>
            <a:r>
              <a:rPr spc="-10" dirty="0">
                <a:latin typeface="Arial"/>
                <a:cs typeface="Arial"/>
              </a:rPr>
              <a:t>Avec </a:t>
            </a:r>
            <a:r>
              <a:rPr spc="-5" dirty="0">
                <a:latin typeface="Arial"/>
                <a:cs typeface="Arial"/>
              </a:rPr>
              <a:t>une telle application, il </a:t>
            </a:r>
            <a:r>
              <a:rPr dirty="0">
                <a:latin typeface="Arial"/>
                <a:cs typeface="Arial"/>
              </a:rPr>
              <a:t>est </a:t>
            </a:r>
            <a:r>
              <a:rPr spc="-5" dirty="0">
                <a:latin typeface="Arial"/>
                <a:cs typeface="Arial"/>
              </a:rPr>
              <a:t>peut-être utile </a:t>
            </a:r>
            <a:r>
              <a:rPr dirty="0">
                <a:latin typeface="Arial"/>
                <a:cs typeface="Arial"/>
              </a:rPr>
              <a:t>de </a:t>
            </a:r>
            <a:r>
              <a:rPr spc="-5" dirty="0">
                <a:latin typeface="Arial"/>
                <a:cs typeface="Arial"/>
              </a:rPr>
              <a:t>connaître la question liée </a:t>
            </a:r>
            <a:r>
              <a:rPr dirty="0">
                <a:latin typeface="Arial"/>
                <a:cs typeface="Arial"/>
              </a:rPr>
              <a:t>à </a:t>
            </a:r>
            <a:r>
              <a:rPr spc="-5" dirty="0">
                <a:latin typeface="Arial"/>
                <a:cs typeface="Arial"/>
              </a:rPr>
              <a:t>la dernière réponse  ajoutée </a:t>
            </a:r>
            <a:r>
              <a:rPr dirty="0">
                <a:latin typeface="Arial"/>
                <a:cs typeface="Arial"/>
              </a:rPr>
              <a:t>sur </a:t>
            </a:r>
            <a:r>
              <a:rPr spc="-5" dirty="0">
                <a:latin typeface="Arial"/>
                <a:cs typeface="Arial"/>
              </a:rPr>
              <a:t>l’application. Cela </a:t>
            </a:r>
            <a:r>
              <a:rPr dirty="0">
                <a:latin typeface="Arial"/>
                <a:cs typeface="Arial"/>
              </a:rPr>
              <a:t>peut </a:t>
            </a:r>
            <a:r>
              <a:rPr spc="-5" dirty="0">
                <a:latin typeface="Arial"/>
                <a:cs typeface="Arial"/>
              </a:rPr>
              <a:t>être </a:t>
            </a:r>
            <a:r>
              <a:rPr spc="-10" dirty="0">
                <a:latin typeface="Arial"/>
                <a:cs typeface="Arial"/>
              </a:rPr>
              <a:t>effectué </a:t>
            </a:r>
            <a:r>
              <a:rPr spc="-5" dirty="0">
                <a:latin typeface="Arial"/>
                <a:cs typeface="Arial"/>
              </a:rPr>
              <a:t>via </a:t>
            </a:r>
            <a:r>
              <a:rPr dirty="0">
                <a:latin typeface="Arial"/>
                <a:cs typeface="Arial"/>
              </a:rPr>
              <a:t>la </a:t>
            </a:r>
            <a:r>
              <a:rPr spc="-5" dirty="0">
                <a:latin typeface="Arial"/>
                <a:cs typeface="Arial"/>
              </a:rPr>
              <a:t>requête SQL suivante</a:t>
            </a:r>
            <a:r>
              <a:rPr spc="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</a:p>
        </p:txBody>
      </p:sp>
      <p:sp>
        <p:nvSpPr>
          <p:cNvPr id="11" name="object 7"/>
          <p:cNvSpPr txBox="1"/>
          <p:nvPr/>
        </p:nvSpPr>
        <p:spPr>
          <a:xfrm>
            <a:off x="874220" y="2800928"/>
            <a:ext cx="9268691" cy="1479700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 marR="4306570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9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`question`  WHERE q_id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7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328930" marR="3483610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r_fk_question_id  FROM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`reponse`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8930" marR="3277870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r_date_ajout DESC  LIMIT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191770">
              <a:lnSpc>
                <a:spcPct val="100000"/>
              </a:lnSpc>
              <a:spcBef>
                <a:spcPts val="509"/>
              </a:spcBef>
            </a:pP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13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440466"/>
              </p:ext>
            </p:extLst>
          </p:nvPr>
        </p:nvGraphicFramePr>
        <p:xfrm>
          <a:off x="737177" y="4839796"/>
          <a:ext cx="9861550" cy="725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5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q_id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q_date_ajout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q_titre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q_contenu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3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2013­04­18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20:09:56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123189">
                        <a:lnSpc>
                          <a:spcPct val="103499"/>
                        </a:lnSpc>
                        <a:spcBef>
                          <a:spcPts val="160"/>
                        </a:spcBef>
                      </a:pP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faire 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appareil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9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cassé?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032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179070">
                        <a:lnSpc>
                          <a:spcPct val="103499"/>
                        </a:lnSpc>
                        <a:spcBef>
                          <a:spcPts val="160"/>
                        </a:spcBef>
                      </a:pPr>
                      <a:r>
                        <a:rPr sz="14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fr-FR" sz="14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sz="14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­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 </a:t>
                      </a:r>
                      <a:r>
                        <a:rPr sz="1400" b="1" spc="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préférable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réparer 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appareils </a:t>
                      </a: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électriques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 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d'en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acheter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  <a:r>
                        <a:rPr sz="1400" b="1" spc="114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nouveaux?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032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Sous-Requêtes …</a:t>
            </a:r>
            <a:endParaRPr lang="fr-FR" sz="4800" dirty="0"/>
          </a:p>
        </p:txBody>
      </p:sp>
      <p:sp>
        <p:nvSpPr>
          <p:cNvPr id="8" name="object 2"/>
          <p:cNvSpPr txBox="1"/>
          <p:nvPr/>
        </p:nvSpPr>
        <p:spPr>
          <a:xfrm>
            <a:off x="473941" y="1384070"/>
            <a:ext cx="11080750" cy="1917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" algn="just">
              <a:lnSpc>
                <a:spcPct val="114599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Ce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résultat démontre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la question liée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à la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dernière réponse sur le forum est bien trouvée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partir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 ce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résultat.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Requête imbriquée qui retourne une colonne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15300"/>
              </a:lnSpc>
              <a:spcBef>
                <a:spcPts val="600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Imaginons maintenant que l’ont souhaite obtenir les questions liées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toutes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réponses comprises  entre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dates. Ces questions peuvent être récupérée par la requête SQL suivante</a:t>
            </a:r>
            <a:r>
              <a:rPr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1192875" y="3302031"/>
            <a:ext cx="10140144" cy="1442574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 marR="4306570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9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`question`  WHERE q_id IN</a:t>
            </a:r>
            <a:r>
              <a:rPr sz="1400" b="1" spc="-9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328930" marR="3483610">
              <a:lnSpc>
                <a:spcPct val="147200"/>
              </a:lnSpc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r_fk_question_id  FROM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`reponse`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8930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r_date_ajout BETWEEN '2013-01-01' AND</a:t>
            </a:r>
            <a:r>
              <a:rPr sz="1400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'2013-12-31'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1770">
              <a:lnSpc>
                <a:spcPct val="100000"/>
              </a:lnSpc>
              <a:spcBef>
                <a:spcPts val="509"/>
              </a:spcBef>
            </a:pP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14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06977"/>
              </p:ext>
            </p:extLst>
          </p:nvPr>
        </p:nvGraphicFramePr>
        <p:xfrm>
          <a:off x="1192875" y="4844525"/>
          <a:ext cx="10140144" cy="1653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5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q_id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q_date_ajout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q_titre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q_contenu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2013­03­24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12:54:32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31115">
                        <a:lnSpc>
                          <a:spcPct val="103499"/>
                        </a:lnSpc>
                        <a:spcBef>
                          <a:spcPts val="16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réparer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 </a:t>
                      </a: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ordinateur?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032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166370">
                        <a:lnSpc>
                          <a:spcPct val="103499"/>
                        </a:lnSpc>
                        <a:spcBef>
                          <a:spcPts val="160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Bonjour, </a:t>
                      </a: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j'ai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ordinateur </a:t>
                      </a: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sz="1400" b="1" spc="8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cassé,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 </a:t>
                      </a:r>
                      <a:r>
                        <a:rPr sz="1400" b="1" spc="3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puis</a:t>
                      </a:r>
                      <a:r>
                        <a:rPr lang="fr-FR" sz="1400" b="1" spc="3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sz="1400" b="1" spc="3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­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  </a:t>
                      </a: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procéder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pour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</a:t>
                      </a:r>
                      <a:r>
                        <a:rPr sz="1400" b="1" spc="1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réparer?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032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2013­03­26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19:27:41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94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182880">
                        <a:lnSpc>
                          <a:spcPct val="102800"/>
                        </a:lnSpc>
                        <a:spcBef>
                          <a:spcPts val="18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</a:t>
                      </a: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changer 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pneu?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86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409575">
                        <a:lnSpc>
                          <a:spcPct val="102800"/>
                        </a:lnSpc>
                        <a:spcBef>
                          <a:spcPts val="18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Quel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 la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meilleur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méthode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pour 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changer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pneu  </a:t>
                      </a: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facilement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1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86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3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2013­04­18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20:09:56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marR="123189">
                        <a:lnSpc>
                          <a:spcPct val="103499"/>
                        </a:lnSpc>
                        <a:spcBef>
                          <a:spcPts val="160"/>
                        </a:spcBef>
                      </a:pP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faire 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 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appareil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9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cassé?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032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179070">
                        <a:lnSpc>
                          <a:spcPct val="103499"/>
                        </a:lnSpc>
                        <a:spcBef>
                          <a:spcPts val="160"/>
                        </a:spcBef>
                      </a:pPr>
                      <a:r>
                        <a:rPr sz="14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fr-FR" sz="14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sz="14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­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 </a:t>
                      </a:r>
                      <a:r>
                        <a:rPr sz="1400" b="1" spc="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préférable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</a:t>
                      </a:r>
                      <a:r>
                        <a:rPr sz="1400" b="1" spc="1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réparer </a:t>
                      </a:r>
                      <a:r>
                        <a:rPr sz="1400" b="1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 </a:t>
                      </a: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appareils </a:t>
                      </a:r>
                      <a:r>
                        <a:rPr sz="1400" b="1" spc="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électriques </a:t>
                      </a: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  </a:t>
                      </a: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d'en </a:t>
                      </a: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acheter </a:t>
                      </a: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  <a:r>
                        <a:rPr sz="1400" b="1" spc="114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nouveaux?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032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5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La notion d’Index</a:t>
            </a:r>
            <a:endParaRPr lang="fr-FR" sz="4800" dirty="0"/>
          </a:p>
        </p:txBody>
      </p:sp>
      <p:sp>
        <p:nvSpPr>
          <p:cNvPr id="2" name="Rectangle 1"/>
          <p:cNvSpPr/>
          <p:nvPr/>
        </p:nvSpPr>
        <p:spPr>
          <a:xfrm>
            <a:off x="845127" y="1384071"/>
            <a:ext cx="9561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 de données 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 reprend la </a:t>
            </a:r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 ordonnée 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 valeurs auxquelles il se rapporte.</a:t>
            </a:r>
            <a:endParaRPr lang="fr-FR" dirty="0"/>
          </a:p>
        </p:txBody>
      </p:sp>
      <p:pic>
        <p:nvPicPr>
          <p:cNvPr id="9" name="Image 8" descr="Index sur l'i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5" y="2179608"/>
            <a:ext cx="8226648" cy="41657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576022" y="2179608"/>
            <a:ext cx="23252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Fixons un </a:t>
            </a:r>
            <a:r>
              <a:rPr lang="fr-FR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fr-FR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 l'</a:t>
            </a:r>
            <a:r>
              <a:rPr lang="fr-FR" b="1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fr-FR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la table </a:t>
            </a:r>
            <a:r>
              <a:rPr lang="fr-FR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</a:p>
          <a:p>
            <a:endParaRPr lang="fr-FR" b="1" i="1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/>
              <a:t>l'index</a:t>
            </a:r>
            <a:r>
              <a:rPr lang="fr-FR" dirty="0"/>
              <a:t> sur </a:t>
            </a:r>
            <a:r>
              <a:rPr lang="fr-FR" b="1" dirty="0"/>
              <a:t>l'</a:t>
            </a:r>
            <a:r>
              <a:rPr lang="fr-FR" b="1" i="1" dirty="0"/>
              <a:t>id</a:t>
            </a:r>
            <a:r>
              <a:rPr lang="fr-FR" i="1" dirty="0"/>
              <a:t> </a:t>
            </a:r>
            <a:r>
              <a:rPr lang="fr-FR" dirty="0"/>
              <a:t>est </a:t>
            </a:r>
            <a:r>
              <a:rPr lang="fr-FR" b="1" dirty="0"/>
              <a:t>trié</a:t>
            </a:r>
            <a:r>
              <a:rPr lang="fr-FR" dirty="0"/>
              <a:t> simplement par </a:t>
            </a:r>
            <a:r>
              <a:rPr lang="fr-FR" b="1" dirty="0"/>
              <a:t>ordre</a:t>
            </a:r>
            <a:r>
              <a:rPr lang="fr-FR" dirty="0"/>
              <a:t> </a:t>
            </a:r>
            <a:r>
              <a:rPr lang="fr-FR" b="1" dirty="0" smtClean="0"/>
              <a:t>croissant</a:t>
            </a:r>
          </a:p>
          <a:p>
            <a:endParaRPr lang="fr-FR" b="1" dirty="0"/>
          </a:p>
          <a:p>
            <a:r>
              <a:rPr lang="fr-FR" dirty="0"/>
              <a:t>Cela permet de grandement </a:t>
            </a:r>
            <a:r>
              <a:rPr lang="fr-FR" b="1" dirty="0"/>
              <a:t>accélérer</a:t>
            </a:r>
            <a:r>
              <a:rPr lang="fr-FR" dirty="0"/>
              <a:t> toute recherche faite sur cet </a:t>
            </a:r>
            <a:r>
              <a:rPr lang="fr-FR" b="1" i="1" dirty="0"/>
              <a:t>id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760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La notion d’Index …</a:t>
            </a:r>
            <a:endParaRPr lang="fr-FR" sz="4800" dirty="0"/>
          </a:p>
        </p:txBody>
      </p:sp>
      <p:sp>
        <p:nvSpPr>
          <p:cNvPr id="6" name="Rectangle 5"/>
          <p:cNvSpPr/>
          <p:nvPr/>
        </p:nvSpPr>
        <p:spPr>
          <a:xfrm>
            <a:off x="637309" y="1384070"/>
            <a:ext cx="111529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 effet, si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voulons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récupérer toutes les lignes dont l'id est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inférieur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ou égal à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Sans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index,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doit parcourir toutes les lignes une à une. 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contre, grâce à l'index, dès qu'il tombe sur la ligne dont l'id est 6, il sait qu'il peut s'arrêter, puisque toutes les lignes suivantes auront un id supérieur ou égal à 6. Dans cet exemple, on ne gagne que quelques lignes, mais imaginez une table contenant des millions de lignes. Le gain de temps peut être assez considérable.</a:t>
            </a:r>
          </a:p>
          <a:p>
            <a:pPr algn="just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ailleurs, avec les id triés par ordre croissant, pour rechercher un id particulier, MySQL n'est pas obligé de simplement parcourir les données ligne par ligne. Il peut utiliser des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algorithmes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de recherche puissants (comme la recherche 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dichotomique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que nous avons déjà rencontré en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algorithmie),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toujours afin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d’accélérer la recherche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8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JOINTURES SQL</a:t>
            </a:r>
            <a:endParaRPr lang="fr-FR" sz="4800" dirty="0"/>
          </a:p>
        </p:txBody>
      </p:sp>
      <p:sp>
        <p:nvSpPr>
          <p:cNvPr id="3" name="Rectangle 2"/>
          <p:cNvSpPr/>
          <p:nvPr/>
        </p:nvSpPr>
        <p:spPr>
          <a:xfrm>
            <a:off x="692727" y="1384070"/>
            <a:ext cx="10293928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70815" algn="just">
              <a:lnSpc>
                <a:spcPct val="114900"/>
              </a:lnSpc>
              <a:spcBef>
                <a:spcPts val="615"/>
              </a:spcBef>
            </a:pPr>
            <a:r>
              <a:rPr lang="fr-FR" dirty="0">
                <a:latin typeface="Arial"/>
                <a:cs typeface="Arial"/>
              </a:rPr>
              <a:t>Les </a:t>
            </a:r>
            <a:r>
              <a:rPr lang="fr-FR" b="1" spc="-5" dirty="0">
                <a:latin typeface="Arial"/>
                <a:cs typeface="Arial"/>
              </a:rPr>
              <a:t>jointures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en </a:t>
            </a:r>
            <a:r>
              <a:rPr lang="fr-FR" spc="-5" dirty="0">
                <a:latin typeface="Arial"/>
                <a:cs typeface="Arial"/>
              </a:rPr>
              <a:t>SQL permettent d’associer plusieurs tables dans </a:t>
            </a:r>
            <a:r>
              <a:rPr lang="fr-FR" dirty="0">
                <a:latin typeface="Arial"/>
                <a:cs typeface="Arial"/>
              </a:rPr>
              <a:t>une même </a:t>
            </a:r>
            <a:r>
              <a:rPr lang="fr-FR" spc="-5" dirty="0">
                <a:latin typeface="Arial"/>
                <a:cs typeface="Arial"/>
              </a:rPr>
              <a:t>requête. Cela permet  d’exploiter la puissance </a:t>
            </a:r>
            <a:r>
              <a:rPr lang="fr-FR" dirty="0">
                <a:latin typeface="Arial"/>
                <a:cs typeface="Arial"/>
              </a:rPr>
              <a:t>des </a:t>
            </a:r>
            <a:r>
              <a:rPr lang="fr-FR" spc="-5" dirty="0">
                <a:latin typeface="Arial"/>
                <a:cs typeface="Arial"/>
              </a:rPr>
              <a:t>bases de données relationnelles pour obtenir des résultats qui  combinent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données de plusieurs tables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manière efficace.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92727" y="2604655"/>
            <a:ext cx="994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Avec le SGBD </a:t>
            </a:r>
            <a:r>
              <a:rPr lang="fr-FR" b="1" dirty="0" smtClean="0">
                <a:solidFill>
                  <a:srgbClr val="FFFF00"/>
                </a:solidFill>
              </a:rPr>
              <a:t>MySQL</a:t>
            </a:r>
            <a:r>
              <a:rPr lang="fr-FR" dirty="0" smtClean="0"/>
              <a:t> il existe </a:t>
            </a:r>
            <a:r>
              <a:rPr lang="fr-FR" b="1" dirty="0" smtClean="0"/>
              <a:t>2 sortes de jointure, </a:t>
            </a:r>
            <a:r>
              <a:rPr lang="fr-FR" dirty="0" smtClean="0"/>
              <a:t>les </a:t>
            </a:r>
            <a:r>
              <a:rPr lang="fr-FR" b="1" dirty="0" smtClean="0">
                <a:solidFill>
                  <a:srgbClr val="FFFF00"/>
                </a:solidFill>
              </a:rPr>
              <a:t>jointures internes </a:t>
            </a:r>
            <a:r>
              <a:rPr lang="fr-FR" dirty="0" smtClean="0"/>
              <a:t>et les </a:t>
            </a:r>
            <a:r>
              <a:rPr lang="fr-FR" b="1" dirty="0" smtClean="0">
                <a:solidFill>
                  <a:srgbClr val="FFFF00"/>
                </a:solidFill>
              </a:rPr>
              <a:t>jointures externes (jointures à gauche et jointures à droite)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92727" y="3423592"/>
            <a:ext cx="10543309" cy="1555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lang="fr-FR" sz="2800" b="1" spc="15" dirty="0" smtClean="0">
                <a:latin typeface="Arial"/>
                <a:cs typeface="Arial"/>
              </a:rPr>
              <a:t>Jointure interne :  </a:t>
            </a:r>
            <a:r>
              <a:rPr lang="fr-FR" sz="2800" b="1" spc="5" dirty="0">
                <a:latin typeface="Arial"/>
                <a:cs typeface="Arial"/>
              </a:rPr>
              <a:t>INNER</a:t>
            </a:r>
            <a:r>
              <a:rPr lang="fr-FR" sz="2800" b="1" spc="-45" dirty="0">
                <a:latin typeface="Arial"/>
                <a:cs typeface="Arial"/>
              </a:rPr>
              <a:t> </a:t>
            </a:r>
            <a:r>
              <a:rPr lang="fr-FR" sz="2800" b="1" spc="5" dirty="0">
                <a:latin typeface="Arial"/>
                <a:cs typeface="Arial"/>
              </a:rPr>
              <a:t>JOIN</a:t>
            </a:r>
            <a:endParaRPr lang="fr-FR" sz="2800" dirty="0">
              <a:latin typeface="Arial"/>
              <a:cs typeface="Arial"/>
            </a:endParaRPr>
          </a:p>
          <a:p>
            <a:pPr marL="12700" marR="5080" algn="just">
              <a:lnSpc>
                <a:spcPct val="114900"/>
              </a:lnSpc>
              <a:spcBef>
                <a:spcPts val="615"/>
              </a:spcBef>
            </a:pPr>
            <a:r>
              <a:rPr lang="fr-FR" spc="-5" dirty="0">
                <a:latin typeface="Arial"/>
                <a:cs typeface="Arial"/>
              </a:rPr>
              <a:t>Dans le langage SQL la commande </a:t>
            </a:r>
            <a:r>
              <a:rPr lang="fr-FR" b="1" spc="-5" dirty="0">
                <a:latin typeface="Arial"/>
                <a:cs typeface="Arial"/>
              </a:rPr>
              <a:t>INNER </a:t>
            </a:r>
            <a:r>
              <a:rPr lang="fr-FR" b="1" dirty="0" smtClean="0">
                <a:latin typeface="Arial"/>
                <a:cs typeface="Arial"/>
              </a:rPr>
              <a:t>JOIN</a:t>
            </a:r>
            <a:r>
              <a:rPr lang="fr-FR" b="1" spc="-5" dirty="0" smtClean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est un </a:t>
            </a:r>
            <a:r>
              <a:rPr lang="fr-FR" spc="-5" dirty="0">
                <a:latin typeface="Arial"/>
                <a:cs typeface="Arial"/>
              </a:rPr>
              <a:t>type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spc="-5" dirty="0">
                <a:latin typeface="Arial"/>
                <a:cs typeface="Arial"/>
              </a:rPr>
              <a:t>jointures </a:t>
            </a:r>
            <a:r>
              <a:rPr lang="fr-FR" spc="-5" dirty="0" smtClean="0">
                <a:latin typeface="Arial"/>
                <a:cs typeface="Arial"/>
              </a:rPr>
              <a:t>très commun </a:t>
            </a:r>
            <a:r>
              <a:rPr lang="fr-FR" spc="-5" dirty="0">
                <a:latin typeface="Arial"/>
                <a:cs typeface="Arial"/>
              </a:rPr>
              <a:t>pour lier plusieurs tables </a:t>
            </a:r>
            <a:r>
              <a:rPr lang="fr-FR" spc="-5" dirty="0" smtClean="0">
                <a:latin typeface="Arial"/>
                <a:cs typeface="Arial"/>
              </a:rPr>
              <a:t>entre-elles</a:t>
            </a:r>
            <a:r>
              <a:rPr lang="fr-FR" spc="-5" dirty="0">
                <a:latin typeface="Arial"/>
                <a:cs typeface="Arial"/>
              </a:rPr>
              <a:t>. Cette commande retourne les enregistrements  lorsqu’il </a:t>
            </a:r>
            <a:r>
              <a:rPr lang="fr-FR" dirty="0">
                <a:latin typeface="Arial"/>
                <a:cs typeface="Arial"/>
              </a:rPr>
              <a:t>y a </a:t>
            </a:r>
            <a:r>
              <a:rPr lang="fr-FR" b="1" spc="-5" dirty="0">
                <a:latin typeface="Arial"/>
                <a:cs typeface="Arial"/>
              </a:rPr>
              <a:t>au moins </a:t>
            </a:r>
            <a:r>
              <a:rPr lang="fr-FR" dirty="0">
                <a:latin typeface="Arial"/>
                <a:cs typeface="Arial"/>
              </a:rPr>
              <a:t>une </a:t>
            </a:r>
            <a:r>
              <a:rPr lang="fr-FR" spc="-5" dirty="0">
                <a:latin typeface="Arial"/>
                <a:cs typeface="Arial"/>
              </a:rPr>
              <a:t>ligne dans chaque colonne qui correspond </a:t>
            </a:r>
            <a:r>
              <a:rPr lang="fr-FR" dirty="0">
                <a:latin typeface="Arial"/>
                <a:cs typeface="Arial"/>
              </a:rPr>
              <a:t>à </a:t>
            </a:r>
            <a:r>
              <a:rPr lang="fr-FR" spc="-5" dirty="0">
                <a:latin typeface="Arial"/>
                <a:cs typeface="Arial"/>
              </a:rPr>
              <a:t>la</a:t>
            </a:r>
            <a:r>
              <a:rPr lang="fr-FR" spc="4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condition.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803563" y="5152009"/>
            <a:ext cx="9253452" cy="1088760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table1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 table2 </a:t>
            </a:r>
            <a:endParaRPr lang="fr-FR" sz="1400" b="1" spc="-5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table1.id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table2.fk_id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La notion d’Index …</a:t>
            </a:r>
            <a:endParaRPr lang="fr-FR" sz="4800" dirty="0"/>
          </a:p>
        </p:txBody>
      </p:sp>
      <p:sp>
        <p:nvSpPr>
          <p:cNvPr id="3" name="Rectangle 2"/>
          <p:cNvSpPr/>
          <p:nvPr/>
        </p:nvSpPr>
        <p:spPr>
          <a:xfrm>
            <a:off x="346364" y="1127044"/>
            <a:ext cx="114438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Mais pourquoi ne pas simplement trier la table complète sur la base de la colonne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? 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Pourquoi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créer et stocker une structure spécialement pour l'index ? 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Tout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simplement parce qu'il peut y avoir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plusieurs index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sur une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même table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et que l'ordre des lignes, pour chacun de ces index, n'est pas nécessairement le même. Par exemple, nous pouvons créer un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second index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notre table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sur la colonne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date_naissance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Image 6" descr="https://user.oc-static.com/files/375001_376000/37584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4" y="3378845"/>
            <a:ext cx="8313548" cy="33172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8862448" y="3326932"/>
            <a:ext cx="3087400" cy="102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Comme vous pouvez le constater, 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l’ordre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n’est pas du tout le même.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7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SQL La notion d’Index …</a:t>
            </a:r>
            <a:endParaRPr lang="fr-FR" sz="4800" dirty="0"/>
          </a:p>
        </p:txBody>
      </p:sp>
      <p:sp>
        <p:nvSpPr>
          <p:cNvPr id="4" name="Rectangle 3"/>
          <p:cNvSpPr/>
          <p:nvPr/>
        </p:nvSpPr>
        <p:spPr>
          <a:xfrm>
            <a:off x="264968" y="1044891"/>
            <a:ext cx="115252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Intérêt des </a:t>
            </a:r>
            <a:r>
              <a:rPr lang="fr-FR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fr-FR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Vous devriez avoir compris maintenant que tout l'intérêt des index est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d'accélérer les requêtes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qui utilisent des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colonnes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indexées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comme critères de recherche. 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conséquent, si vous savez que, dans votre application, vous ferez énormément de recherches sur la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colonne X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ajoutez donc un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sur cette 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colonne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Les index permettent aussi d'assurer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l'intégrité des données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base de données.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Pour cela, il existe plusieurs types d'index différents, et deux types de "clés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Grâce aux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clés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et aux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vous pouvez par exemple avoir la garantie que tous les clients auxquels vous faites référence dans la table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Commande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existent bien dans la table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5918" y="4214990"/>
            <a:ext cx="11544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Désavantages</a:t>
            </a:r>
            <a:endParaRPr lang="fr-FR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Si tout ce que fait un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c'est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accélérer les requêtes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utilisant les critères de recherche correspondants, autant en mettre partout et en profiter à chaque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requête. Seulement, les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index ont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deux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inconvénients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•	Ils prennent de la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place en mémoire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•	Ils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ralentissent les requêtes d'insertion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modification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puisqu'à chaque fois, il faut remettre l'index à jour en plus de la table.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Par conséquent, 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ajoutez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lorsque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c'est 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vraiment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utile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0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JOINTURES SQL …</a:t>
            </a:r>
            <a:endParaRPr lang="fr-FR" sz="4800" dirty="0"/>
          </a:p>
        </p:txBody>
      </p:sp>
      <p:sp>
        <p:nvSpPr>
          <p:cNvPr id="5" name="Rectangle 4"/>
          <p:cNvSpPr/>
          <p:nvPr/>
        </p:nvSpPr>
        <p:spPr>
          <a:xfrm>
            <a:off x="604967" y="1837495"/>
            <a:ext cx="10543309" cy="125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lang="fr-FR" sz="2800" b="1" spc="15" dirty="0" smtClean="0">
                <a:latin typeface="Arial"/>
                <a:cs typeface="Arial"/>
              </a:rPr>
              <a:t>Jointure interne :  </a:t>
            </a:r>
            <a:r>
              <a:rPr lang="fr-FR" sz="2800" b="1" spc="5" dirty="0">
                <a:latin typeface="Arial"/>
                <a:cs typeface="Arial"/>
              </a:rPr>
              <a:t>INNER</a:t>
            </a:r>
            <a:r>
              <a:rPr lang="fr-FR" sz="2800" b="1" spc="-45" dirty="0">
                <a:latin typeface="Arial"/>
                <a:cs typeface="Arial"/>
              </a:rPr>
              <a:t> </a:t>
            </a:r>
            <a:r>
              <a:rPr lang="fr-FR" sz="2800" b="1" spc="5" dirty="0" smtClean="0">
                <a:latin typeface="Arial"/>
                <a:cs typeface="Arial"/>
              </a:rPr>
              <a:t>JOIN …</a:t>
            </a:r>
          </a:p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lang="fr-FR" spc="5" dirty="0" smtClean="0">
                <a:latin typeface="Arial"/>
                <a:cs typeface="Arial"/>
              </a:rPr>
              <a:t>La syntaxe suivante peut aussi être rencontrée même si je vous conseille d’utiliser plutôt la syntaxe précédente.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785076" y="3409615"/>
            <a:ext cx="10183092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table1</a:t>
            </a: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table2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table1.id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table2.fk_id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8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JOINTURES SQL …</a:t>
            </a:r>
            <a:endParaRPr lang="fr-FR" sz="4800" dirty="0"/>
          </a:p>
        </p:txBody>
      </p:sp>
      <p:sp>
        <p:nvSpPr>
          <p:cNvPr id="5" name="Rectangle 4"/>
          <p:cNvSpPr/>
          <p:nvPr/>
        </p:nvSpPr>
        <p:spPr>
          <a:xfrm>
            <a:off x="692727" y="1238461"/>
            <a:ext cx="10543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lang="fr-FR" sz="2800" b="1" spc="15" dirty="0" smtClean="0">
                <a:latin typeface="Arial"/>
                <a:cs typeface="Arial"/>
              </a:rPr>
              <a:t>Jointure interne :  </a:t>
            </a:r>
            <a:r>
              <a:rPr lang="fr-FR" sz="2800" b="1" spc="5" dirty="0">
                <a:latin typeface="Arial"/>
                <a:cs typeface="Arial"/>
              </a:rPr>
              <a:t>INNER</a:t>
            </a:r>
            <a:r>
              <a:rPr lang="fr-FR" sz="2800" b="1" spc="-45" dirty="0">
                <a:latin typeface="Arial"/>
                <a:cs typeface="Arial"/>
              </a:rPr>
              <a:t> </a:t>
            </a:r>
            <a:r>
              <a:rPr lang="fr-FR" sz="2800" b="1" spc="5" dirty="0" smtClean="0">
                <a:latin typeface="Arial"/>
                <a:cs typeface="Arial"/>
              </a:rPr>
              <a:t>JOIN …</a:t>
            </a:r>
          </a:p>
        </p:txBody>
      </p:sp>
      <p:graphicFrame>
        <p:nvGraphicFramePr>
          <p:cNvPr id="9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32832"/>
              </p:ext>
            </p:extLst>
          </p:nvPr>
        </p:nvGraphicFramePr>
        <p:xfrm>
          <a:off x="826639" y="2337905"/>
          <a:ext cx="9217906" cy="1295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5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9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Marechal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aime.marechal@example.com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8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Lefort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esmee.lefort@example.com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Lyon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Marine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Prevost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m.prevost@example.com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Lille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9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Luc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Rolland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lucrolland@example.com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Marseille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692727" y="1950699"/>
            <a:ext cx="28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utilisateur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92727" y="3817969"/>
            <a:ext cx="28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commande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24618"/>
              </p:ext>
            </p:extLst>
          </p:nvPr>
        </p:nvGraphicFramePr>
        <p:xfrm>
          <a:off x="826639" y="4187301"/>
          <a:ext cx="9217906" cy="155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utilisateur_id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date_achat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num_facture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prix_total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2013­01­23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203.14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124.00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149.45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2013­02­21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235.35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2013­03­02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47.58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3"/>
          <p:cNvSpPr txBox="1"/>
          <p:nvPr/>
        </p:nvSpPr>
        <p:spPr>
          <a:xfrm>
            <a:off x="826639" y="5984342"/>
            <a:ext cx="9328743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Pour afficher </a:t>
            </a:r>
            <a:r>
              <a:rPr b="1" spc="-5" dirty="0">
                <a:latin typeface="Arial"/>
                <a:cs typeface="Arial"/>
              </a:rPr>
              <a:t>toutes les commandes </a:t>
            </a:r>
            <a:r>
              <a:rPr spc="-5" dirty="0">
                <a:latin typeface="Arial"/>
                <a:cs typeface="Arial"/>
              </a:rPr>
              <a:t>associées aux </a:t>
            </a:r>
            <a:r>
              <a:rPr b="1" spc="-5" dirty="0">
                <a:latin typeface="Arial"/>
                <a:cs typeface="Arial"/>
              </a:rPr>
              <a:t>utilisateurs</a:t>
            </a:r>
            <a:r>
              <a:rPr spc="-5" dirty="0">
                <a:latin typeface="Arial"/>
                <a:cs typeface="Arial"/>
              </a:rPr>
              <a:t>, </a:t>
            </a:r>
            <a:r>
              <a:rPr dirty="0">
                <a:latin typeface="Arial"/>
                <a:cs typeface="Arial"/>
              </a:rPr>
              <a:t>il </a:t>
            </a:r>
            <a:r>
              <a:rPr spc="-5" dirty="0">
                <a:latin typeface="Arial"/>
                <a:cs typeface="Arial"/>
              </a:rPr>
              <a:t>est possible d’utiliser </a:t>
            </a:r>
            <a:r>
              <a:rPr dirty="0">
                <a:latin typeface="Arial"/>
                <a:cs typeface="Arial"/>
              </a:rPr>
              <a:t>la </a:t>
            </a:r>
            <a:r>
              <a:rPr spc="-5" dirty="0">
                <a:latin typeface="Arial"/>
                <a:cs typeface="Arial"/>
              </a:rPr>
              <a:t>requête  suivante </a:t>
            </a:r>
            <a:r>
              <a:rPr dirty="0">
                <a:latin typeface="Arial"/>
                <a:cs typeface="Arial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482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JOINTURES SQL …</a:t>
            </a:r>
            <a:endParaRPr lang="fr-FR" sz="4800" dirty="0"/>
          </a:p>
        </p:txBody>
      </p:sp>
      <p:sp>
        <p:nvSpPr>
          <p:cNvPr id="5" name="Rectangle 4"/>
          <p:cNvSpPr/>
          <p:nvPr/>
        </p:nvSpPr>
        <p:spPr>
          <a:xfrm>
            <a:off x="692727" y="1238461"/>
            <a:ext cx="10543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lang="fr-FR" sz="2800" b="1" spc="15" dirty="0" smtClean="0">
                <a:latin typeface="Arial"/>
                <a:cs typeface="Arial"/>
              </a:rPr>
              <a:t>Jointure interne :  </a:t>
            </a:r>
            <a:r>
              <a:rPr lang="fr-FR" sz="2800" b="1" spc="5" dirty="0">
                <a:latin typeface="Arial"/>
                <a:cs typeface="Arial"/>
              </a:rPr>
              <a:t>INNER</a:t>
            </a:r>
            <a:r>
              <a:rPr lang="fr-FR" sz="2800" b="1" spc="-45" dirty="0">
                <a:latin typeface="Arial"/>
                <a:cs typeface="Arial"/>
              </a:rPr>
              <a:t> </a:t>
            </a:r>
            <a:r>
              <a:rPr lang="fr-FR" sz="2800" b="1" spc="5" dirty="0" smtClean="0">
                <a:latin typeface="Arial"/>
                <a:cs typeface="Arial"/>
              </a:rPr>
              <a:t>JOIN …</a:t>
            </a:r>
          </a:p>
        </p:txBody>
      </p:sp>
      <p:sp>
        <p:nvSpPr>
          <p:cNvPr id="11" name="object 4"/>
          <p:cNvSpPr txBox="1"/>
          <p:nvPr/>
        </p:nvSpPr>
        <p:spPr>
          <a:xfrm>
            <a:off x="692727" y="1998722"/>
            <a:ext cx="9613670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id, prenom, nom, date_achat, num_facture,</a:t>
            </a:r>
            <a:r>
              <a:rPr sz="1400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prix_total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 commande ON utilisateur.id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3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commande.utilisateur_id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61435"/>
              </p:ext>
            </p:extLst>
          </p:nvPr>
        </p:nvGraphicFramePr>
        <p:xfrm>
          <a:off x="692727" y="3232784"/>
          <a:ext cx="9255012" cy="1295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date_achat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num_facture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prix_total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Marechal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2013­01­23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203.14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Marechal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124.00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9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Lefort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149.45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9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Lefort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2013­02­21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235.35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7"/>
          <p:cNvSpPr txBox="1"/>
          <p:nvPr/>
        </p:nvSpPr>
        <p:spPr>
          <a:xfrm>
            <a:off x="692727" y="4799676"/>
            <a:ext cx="9613670" cy="1733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244" algn="just">
              <a:lnSpc>
                <a:spcPct val="1153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Le </a:t>
            </a:r>
            <a:r>
              <a:rPr spc="-5" dirty="0">
                <a:latin typeface="Arial"/>
                <a:cs typeface="Arial"/>
              </a:rPr>
              <a:t>résultat </a:t>
            </a:r>
            <a:r>
              <a:rPr dirty="0">
                <a:latin typeface="Arial"/>
                <a:cs typeface="Arial"/>
              </a:rPr>
              <a:t>de </a:t>
            </a:r>
            <a:r>
              <a:rPr spc="-5" dirty="0">
                <a:latin typeface="Arial"/>
                <a:cs typeface="Arial"/>
              </a:rPr>
              <a:t>la requête montre </a:t>
            </a:r>
            <a:r>
              <a:rPr spc="-5" dirty="0" smtClean="0">
                <a:latin typeface="Arial"/>
                <a:cs typeface="Arial"/>
              </a:rPr>
              <a:t>la </a:t>
            </a:r>
            <a:r>
              <a:rPr spc="-5" dirty="0">
                <a:latin typeface="Arial"/>
                <a:cs typeface="Arial"/>
              </a:rPr>
              <a:t>jointure entre </a:t>
            </a:r>
            <a:r>
              <a:rPr dirty="0">
                <a:latin typeface="Arial"/>
                <a:cs typeface="Arial"/>
              </a:rPr>
              <a:t>les 2 </a:t>
            </a:r>
            <a:r>
              <a:rPr spc="-5" dirty="0">
                <a:latin typeface="Arial"/>
                <a:cs typeface="Arial"/>
              </a:rPr>
              <a:t>tables. </a:t>
            </a:r>
            <a:r>
              <a:rPr dirty="0">
                <a:latin typeface="Arial"/>
                <a:cs typeface="Arial"/>
              </a:rPr>
              <a:t>Les </a:t>
            </a:r>
            <a:r>
              <a:rPr spc="-5" dirty="0">
                <a:latin typeface="Arial"/>
                <a:cs typeface="Arial"/>
              </a:rPr>
              <a:t>utilisateurs </a:t>
            </a:r>
            <a:r>
              <a:rPr dirty="0">
                <a:latin typeface="Arial"/>
                <a:cs typeface="Arial"/>
              </a:rPr>
              <a:t>3 et 4 ne sont  pas </a:t>
            </a:r>
            <a:r>
              <a:rPr spc="-5" dirty="0">
                <a:latin typeface="Arial"/>
                <a:cs typeface="Arial"/>
              </a:rPr>
              <a:t>affichés puisqu’il n’y </a:t>
            </a: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pas </a:t>
            </a:r>
            <a:r>
              <a:rPr dirty="0">
                <a:latin typeface="Arial"/>
                <a:cs typeface="Arial"/>
              </a:rPr>
              <a:t>de </a:t>
            </a:r>
            <a:r>
              <a:rPr spc="-5" dirty="0">
                <a:latin typeface="Arial"/>
                <a:cs typeface="Arial"/>
              </a:rPr>
              <a:t>commandes associés </a:t>
            </a:r>
            <a:r>
              <a:rPr dirty="0">
                <a:latin typeface="Arial"/>
                <a:cs typeface="Arial"/>
              </a:rPr>
              <a:t>à </a:t>
            </a:r>
            <a:r>
              <a:rPr spc="-5" dirty="0">
                <a:latin typeface="Arial"/>
                <a:cs typeface="Arial"/>
              </a:rPr>
              <a:t>ces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utilisateurs.</a:t>
            </a:r>
            <a:endParaRPr dirty="0">
              <a:latin typeface="Arial"/>
              <a:cs typeface="Arial"/>
            </a:endParaRPr>
          </a:p>
          <a:p>
            <a:pPr marL="12700" marR="5080" algn="just">
              <a:lnSpc>
                <a:spcPct val="114900"/>
              </a:lnSpc>
              <a:spcBef>
                <a:spcPts val="994"/>
              </a:spcBef>
            </a:pPr>
            <a:r>
              <a:rPr b="1" spc="-5" dirty="0">
                <a:latin typeface="Arial"/>
                <a:cs typeface="Arial"/>
              </a:rPr>
              <a:t>Attention </a:t>
            </a:r>
            <a:r>
              <a:rPr b="1" dirty="0">
                <a:latin typeface="Arial"/>
                <a:cs typeface="Arial"/>
              </a:rPr>
              <a:t>: </a:t>
            </a:r>
            <a:r>
              <a:rPr dirty="0">
                <a:latin typeface="Arial"/>
                <a:cs typeface="Arial"/>
              </a:rPr>
              <a:t>il est </a:t>
            </a:r>
            <a:r>
              <a:rPr spc="-5" dirty="0">
                <a:latin typeface="Arial"/>
                <a:cs typeface="Arial"/>
              </a:rPr>
              <a:t>important de noter que </a:t>
            </a:r>
            <a:r>
              <a:rPr dirty="0">
                <a:latin typeface="Arial"/>
                <a:cs typeface="Arial"/>
              </a:rPr>
              <a:t>si un </a:t>
            </a:r>
            <a:r>
              <a:rPr spc="-5" dirty="0">
                <a:latin typeface="Arial"/>
                <a:cs typeface="Arial"/>
              </a:rPr>
              <a:t>utilisateur </a:t>
            </a:r>
            <a:r>
              <a:rPr dirty="0">
                <a:latin typeface="Arial"/>
                <a:cs typeface="Arial"/>
              </a:rPr>
              <a:t>à </a:t>
            </a:r>
            <a:r>
              <a:rPr spc="-5" dirty="0">
                <a:latin typeface="Arial"/>
                <a:cs typeface="Arial"/>
              </a:rPr>
              <a:t>été supprimé, alors </a:t>
            </a:r>
            <a:r>
              <a:rPr dirty="0">
                <a:latin typeface="Arial"/>
                <a:cs typeface="Arial"/>
              </a:rPr>
              <a:t>on </a:t>
            </a:r>
            <a:r>
              <a:rPr spc="-5" dirty="0">
                <a:latin typeface="Arial"/>
                <a:cs typeface="Arial"/>
              </a:rPr>
              <a:t>ne verra pas </a:t>
            </a:r>
            <a:r>
              <a:rPr dirty="0">
                <a:latin typeface="Arial"/>
                <a:cs typeface="Arial"/>
              </a:rPr>
              <a:t>ses  </a:t>
            </a:r>
            <a:r>
              <a:rPr spc="-5" dirty="0">
                <a:latin typeface="Arial"/>
                <a:cs typeface="Arial"/>
              </a:rPr>
              <a:t>commandes </a:t>
            </a:r>
            <a:r>
              <a:rPr dirty="0">
                <a:latin typeface="Arial"/>
                <a:cs typeface="Arial"/>
              </a:rPr>
              <a:t>dans </a:t>
            </a:r>
            <a:r>
              <a:rPr spc="-5" dirty="0">
                <a:latin typeface="Arial"/>
                <a:cs typeface="Arial"/>
              </a:rPr>
              <a:t>la liste puisque </a:t>
            </a:r>
            <a:r>
              <a:rPr b="1" spc="-5" dirty="0">
                <a:latin typeface="Arial"/>
                <a:cs typeface="Arial"/>
              </a:rPr>
              <a:t>INNER JOIN </a:t>
            </a:r>
            <a:r>
              <a:rPr spc="-5" dirty="0">
                <a:latin typeface="Arial"/>
                <a:cs typeface="Arial"/>
              </a:rPr>
              <a:t>retourne uniquement les résultats </a:t>
            </a:r>
            <a:r>
              <a:rPr dirty="0">
                <a:latin typeface="Arial"/>
                <a:cs typeface="Arial"/>
              </a:rPr>
              <a:t>ou la </a:t>
            </a:r>
            <a:r>
              <a:rPr spc="-5" dirty="0">
                <a:latin typeface="Arial"/>
                <a:cs typeface="Arial"/>
              </a:rPr>
              <a:t>condition est </a:t>
            </a:r>
            <a:r>
              <a:rPr lang="fr-FR" spc="-5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vrai</a:t>
            </a:r>
            <a:r>
              <a:rPr lang="fr-FR" dirty="0" smtClean="0">
                <a:latin typeface="Arial"/>
                <a:cs typeface="Arial"/>
              </a:rPr>
              <a:t>e </a:t>
            </a:r>
            <a:r>
              <a:rPr spc="-5" dirty="0" smtClean="0">
                <a:latin typeface="Arial"/>
                <a:cs typeface="Arial"/>
              </a:rPr>
              <a:t>dans </a:t>
            </a:r>
            <a:r>
              <a:rPr spc="-5" dirty="0">
                <a:latin typeface="Arial"/>
                <a:cs typeface="Arial"/>
              </a:rPr>
              <a:t>les </a:t>
            </a:r>
            <a:r>
              <a:rPr dirty="0">
                <a:latin typeface="Arial"/>
                <a:cs typeface="Arial"/>
              </a:rPr>
              <a:t>2</a:t>
            </a:r>
            <a:r>
              <a:rPr spc="-5" dirty="0">
                <a:latin typeface="Arial"/>
                <a:cs typeface="Arial"/>
              </a:rPr>
              <a:t> tables.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JOINTURES SQL …</a:t>
            </a:r>
            <a:endParaRPr lang="fr-FR" sz="4800" dirty="0"/>
          </a:p>
        </p:txBody>
      </p:sp>
      <p:sp>
        <p:nvSpPr>
          <p:cNvPr id="5" name="Rectangle 4"/>
          <p:cNvSpPr/>
          <p:nvPr/>
        </p:nvSpPr>
        <p:spPr>
          <a:xfrm>
            <a:off x="662247" y="1122460"/>
            <a:ext cx="10543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lang="fr-FR" sz="2800" b="1" spc="15" dirty="0" smtClean="0">
                <a:latin typeface="Arial"/>
                <a:cs typeface="Arial"/>
              </a:rPr>
              <a:t>Jointure interne :  </a:t>
            </a:r>
            <a:r>
              <a:rPr lang="fr-FR" sz="2800" b="1" spc="5" dirty="0">
                <a:latin typeface="Arial"/>
                <a:cs typeface="Arial"/>
              </a:rPr>
              <a:t>INNER</a:t>
            </a:r>
            <a:r>
              <a:rPr lang="fr-FR" sz="2800" b="1" spc="-45" dirty="0">
                <a:latin typeface="Arial"/>
                <a:cs typeface="Arial"/>
              </a:rPr>
              <a:t> </a:t>
            </a:r>
            <a:r>
              <a:rPr lang="fr-FR" sz="2800" b="1" spc="5" dirty="0" smtClean="0">
                <a:latin typeface="Arial"/>
                <a:cs typeface="Arial"/>
              </a:rPr>
              <a:t>JOIN …</a:t>
            </a:r>
          </a:p>
        </p:txBody>
      </p:sp>
      <p:sp>
        <p:nvSpPr>
          <p:cNvPr id="17" name="object 7"/>
          <p:cNvSpPr txBox="1"/>
          <p:nvPr/>
        </p:nvSpPr>
        <p:spPr>
          <a:xfrm>
            <a:off x="796682" y="1710999"/>
            <a:ext cx="10543309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244" algn="just">
              <a:lnSpc>
                <a:spcPct val="115300"/>
              </a:lnSpc>
              <a:spcBef>
                <a:spcPts val="100"/>
              </a:spcBef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 fait, lorsque l'on fait une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jointure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on crée une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table virtuelle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temporaire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qui reprend les colonnes des tables liées. Le schéma ci-dessous illustre ce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principe 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78" y="2360921"/>
            <a:ext cx="9544087" cy="429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JOINTURES SQL …</a:t>
            </a:r>
            <a:endParaRPr lang="fr-FR" sz="4800" dirty="0"/>
          </a:p>
        </p:txBody>
      </p:sp>
      <p:sp>
        <p:nvSpPr>
          <p:cNvPr id="5" name="Rectangle 4"/>
          <p:cNvSpPr/>
          <p:nvPr/>
        </p:nvSpPr>
        <p:spPr>
          <a:xfrm>
            <a:off x="692727" y="1238461"/>
            <a:ext cx="10543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lang="fr-FR" sz="2800" b="1" spc="15" dirty="0" smtClean="0">
                <a:latin typeface="Arial"/>
                <a:cs typeface="Arial"/>
              </a:rPr>
              <a:t>Jointure externe :  </a:t>
            </a:r>
            <a:r>
              <a:rPr lang="fr-FR" sz="2800" b="1" spc="5" dirty="0" smtClean="0">
                <a:latin typeface="Arial"/>
                <a:cs typeface="Arial"/>
              </a:rPr>
              <a:t>LEFT OUTER</a:t>
            </a:r>
            <a:r>
              <a:rPr lang="fr-FR" sz="2800" b="1" spc="-45" dirty="0" smtClean="0">
                <a:latin typeface="Arial"/>
                <a:cs typeface="Arial"/>
              </a:rPr>
              <a:t> </a:t>
            </a:r>
            <a:r>
              <a:rPr lang="fr-FR" sz="2800" b="1" spc="5" dirty="0" smtClean="0">
                <a:latin typeface="Arial"/>
                <a:cs typeface="Arial"/>
              </a:rPr>
              <a:t>JOIN</a:t>
            </a:r>
          </a:p>
        </p:txBody>
      </p:sp>
      <p:sp>
        <p:nvSpPr>
          <p:cNvPr id="2" name="Rectangle 1"/>
          <p:cNvSpPr/>
          <p:nvPr/>
        </p:nvSpPr>
        <p:spPr>
          <a:xfrm>
            <a:off x="692727" y="1950699"/>
            <a:ext cx="10972800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615"/>
              </a:spcBef>
            </a:pPr>
            <a:r>
              <a:rPr lang="fr-FR" spc="-5" dirty="0">
                <a:latin typeface="Arial"/>
                <a:cs typeface="Arial"/>
              </a:rPr>
              <a:t>Dans le langage SQL, la commande </a:t>
            </a:r>
            <a:r>
              <a:rPr lang="fr-FR" b="1" spc="-5" dirty="0">
                <a:latin typeface="Arial"/>
                <a:cs typeface="Arial"/>
              </a:rPr>
              <a:t>LEFT </a:t>
            </a:r>
            <a:r>
              <a:rPr lang="fr-FR" b="1" spc="-5" dirty="0" smtClean="0">
                <a:latin typeface="Arial"/>
                <a:cs typeface="Arial"/>
              </a:rPr>
              <a:t>OUTER JOIN </a:t>
            </a:r>
            <a:r>
              <a:rPr lang="fr-FR" dirty="0" smtClean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un type de  jointure entre </a:t>
            </a:r>
            <a:r>
              <a:rPr lang="fr-FR" dirty="0">
                <a:latin typeface="Arial"/>
                <a:cs typeface="Arial"/>
              </a:rPr>
              <a:t>2 </a:t>
            </a:r>
            <a:r>
              <a:rPr lang="fr-FR" spc="-5" dirty="0">
                <a:latin typeface="Arial"/>
                <a:cs typeface="Arial"/>
              </a:rPr>
              <a:t>tables. Cela </a:t>
            </a:r>
            <a:r>
              <a:rPr lang="fr-FR" dirty="0">
                <a:latin typeface="Arial"/>
                <a:cs typeface="Arial"/>
              </a:rPr>
              <a:t>permet de </a:t>
            </a:r>
            <a:r>
              <a:rPr lang="fr-FR" spc="-5" dirty="0">
                <a:latin typeface="Arial"/>
                <a:cs typeface="Arial"/>
              </a:rPr>
              <a:t>lister tous les résultats de </a:t>
            </a:r>
            <a:r>
              <a:rPr lang="fr-FR" b="1" spc="-5" dirty="0">
                <a:latin typeface="Arial"/>
                <a:cs typeface="Arial"/>
              </a:rPr>
              <a:t>la table de gauche </a:t>
            </a:r>
            <a:r>
              <a:rPr lang="fr-FR" spc="-5" dirty="0">
                <a:latin typeface="Arial"/>
                <a:cs typeface="Arial"/>
              </a:rPr>
              <a:t>(left </a:t>
            </a:r>
            <a:r>
              <a:rPr lang="fr-FR" dirty="0">
                <a:latin typeface="Arial"/>
                <a:cs typeface="Arial"/>
              </a:rPr>
              <a:t>= </a:t>
            </a:r>
            <a:r>
              <a:rPr lang="fr-FR" spc="-5" dirty="0">
                <a:latin typeface="Arial"/>
                <a:cs typeface="Arial"/>
              </a:rPr>
              <a:t>gauche)  </a:t>
            </a:r>
            <a:r>
              <a:rPr lang="fr-FR" b="1" dirty="0">
                <a:latin typeface="Arial"/>
                <a:cs typeface="Arial"/>
              </a:rPr>
              <a:t>même </a:t>
            </a:r>
            <a:r>
              <a:rPr lang="fr-FR" b="1" spc="-5" dirty="0">
                <a:latin typeface="Arial"/>
                <a:cs typeface="Arial"/>
              </a:rPr>
              <a:t>s’il </a:t>
            </a:r>
            <a:r>
              <a:rPr lang="fr-FR" b="1" dirty="0">
                <a:latin typeface="Arial"/>
                <a:cs typeface="Arial"/>
              </a:rPr>
              <a:t>n’y a pas de </a:t>
            </a:r>
            <a:r>
              <a:rPr lang="fr-FR" b="1" spc="-5" dirty="0">
                <a:latin typeface="Arial"/>
                <a:cs typeface="Arial"/>
              </a:rPr>
              <a:t>correspondance dans la deuxième</a:t>
            </a:r>
            <a:r>
              <a:rPr lang="fr-FR" b="1" spc="-20" dirty="0">
                <a:latin typeface="Arial"/>
                <a:cs typeface="Arial"/>
              </a:rPr>
              <a:t> </a:t>
            </a:r>
            <a:r>
              <a:rPr lang="fr-FR" b="1" spc="-5" dirty="0" smtClean="0">
                <a:latin typeface="Arial"/>
                <a:cs typeface="Arial"/>
              </a:rPr>
              <a:t>table</a:t>
            </a:r>
            <a:r>
              <a:rPr lang="fr-FR" spc="-5" dirty="0" smtClean="0">
                <a:latin typeface="Arial"/>
                <a:cs typeface="Arial"/>
              </a:rPr>
              <a:t>.</a:t>
            </a:r>
            <a:endParaRPr lang="fr-FR" dirty="0">
              <a:latin typeface="Arial"/>
              <a:cs typeface="Arial"/>
            </a:endParaRPr>
          </a:p>
          <a:p>
            <a:pPr marL="12700" marR="362585">
              <a:lnSpc>
                <a:spcPct val="115300"/>
              </a:lnSpc>
              <a:spcBef>
                <a:spcPts val="610"/>
              </a:spcBef>
            </a:pPr>
            <a:r>
              <a:rPr lang="fr-FR" spc="-5" dirty="0" smtClean="0">
                <a:latin typeface="Arial"/>
                <a:cs typeface="Arial"/>
              </a:rPr>
              <a:t>Pour </a:t>
            </a:r>
            <a:r>
              <a:rPr lang="fr-FR" spc="-5" dirty="0">
                <a:latin typeface="Arial"/>
                <a:cs typeface="Arial"/>
              </a:rPr>
              <a:t>lister les enregistrement de </a:t>
            </a:r>
            <a:r>
              <a:rPr lang="fr-FR" b="1" spc="-5" dirty="0">
                <a:latin typeface="Arial"/>
                <a:cs typeface="Arial"/>
              </a:rPr>
              <a:t>table1</a:t>
            </a:r>
            <a:r>
              <a:rPr lang="fr-FR" spc="-5" dirty="0">
                <a:latin typeface="Arial"/>
                <a:cs typeface="Arial"/>
              </a:rPr>
              <a:t>, </a:t>
            </a:r>
            <a:r>
              <a:rPr lang="fr-FR" dirty="0">
                <a:latin typeface="Arial"/>
                <a:cs typeface="Arial"/>
              </a:rPr>
              <a:t>même </a:t>
            </a:r>
            <a:r>
              <a:rPr lang="fr-FR" spc="-5" dirty="0">
                <a:latin typeface="Arial"/>
                <a:cs typeface="Arial"/>
              </a:rPr>
              <a:t>s’il </a:t>
            </a:r>
            <a:r>
              <a:rPr lang="fr-FR" dirty="0">
                <a:latin typeface="Arial"/>
                <a:cs typeface="Arial"/>
              </a:rPr>
              <a:t>n’y a pas </a:t>
            </a:r>
            <a:r>
              <a:rPr lang="fr-FR" spc="-5" dirty="0">
                <a:latin typeface="Arial"/>
                <a:cs typeface="Arial"/>
              </a:rPr>
              <a:t>de correspondance avec </a:t>
            </a:r>
            <a:r>
              <a:rPr lang="fr-FR" b="1" spc="-5" dirty="0">
                <a:latin typeface="Arial"/>
                <a:cs typeface="Arial"/>
              </a:rPr>
              <a:t>table2</a:t>
            </a:r>
            <a:r>
              <a:rPr lang="fr-FR" spc="-5" dirty="0">
                <a:latin typeface="Arial"/>
                <a:cs typeface="Arial"/>
              </a:rPr>
              <a:t>, </a:t>
            </a:r>
            <a:r>
              <a:rPr lang="fr-FR" dirty="0">
                <a:latin typeface="Arial"/>
                <a:cs typeface="Arial"/>
              </a:rPr>
              <a:t>il  </a:t>
            </a:r>
            <a:r>
              <a:rPr lang="fr-FR" spc="-5" dirty="0">
                <a:latin typeface="Arial"/>
                <a:cs typeface="Arial"/>
              </a:rPr>
              <a:t>convient d’effectuer une requête SQL utilisant </a:t>
            </a:r>
            <a:r>
              <a:rPr lang="fr-FR" dirty="0">
                <a:latin typeface="Arial"/>
                <a:cs typeface="Arial"/>
              </a:rPr>
              <a:t>la </a:t>
            </a:r>
            <a:r>
              <a:rPr lang="fr-FR" spc="-5" dirty="0">
                <a:latin typeface="Arial"/>
                <a:cs typeface="Arial"/>
              </a:rPr>
              <a:t>syntaxe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suivante.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846510" y="3980411"/>
            <a:ext cx="9031779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table1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OUTER JOIN table2 ON table1.id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table2.fk_id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727" y="5057298"/>
            <a:ext cx="10652763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lang="fr-FR" spc="-5" dirty="0">
                <a:latin typeface="Arial"/>
                <a:cs typeface="Arial"/>
              </a:rPr>
              <a:t>Cette requête </a:t>
            </a:r>
            <a:r>
              <a:rPr lang="fr-FR" dirty="0">
                <a:latin typeface="Arial"/>
                <a:cs typeface="Arial"/>
              </a:rPr>
              <a:t>est </a:t>
            </a:r>
            <a:r>
              <a:rPr lang="fr-FR" spc="-5" dirty="0">
                <a:latin typeface="Arial"/>
                <a:cs typeface="Arial"/>
              </a:rPr>
              <a:t>particulièrement intéressante pour récupérer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informations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b="1" spc="-5" dirty="0">
                <a:latin typeface="Arial"/>
                <a:cs typeface="Arial"/>
              </a:rPr>
              <a:t>table1</a:t>
            </a:r>
            <a:r>
              <a:rPr lang="fr-FR" spc="-5" dirty="0">
                <a:latin typeface="Arial"/>
                <a:cs typeface="Arial"/>
              </a:rPr>
              <a:t> tout en  récupérant </a:t>
            </a:r>
            <a:r>
              <a:rPr lang="fr-FR" dirty="0">
                <a:latin typeface="Arial"/>
                <a:cs typeface="Arial"/>
              </a:rPr>
              <a:t>les </a:t>
            </a:r>
            <a:r>
              <a:rPr lang="fr-FR" spc="-5" dirty="0">
                <a:latin typeface="Arial"/>
                <a:cs typeface="Arial"/>
              </a:rPr>
              <a:t>données associées, </a:t>
            </a:r>
            <a:r>
              <a:rPr lang="fr-FR" dirty="0">
                <a:latin typeface="Arial"/>
                <a:cs typeface="Arial"/>
              </a:rPr>
              <a:t>même </a:t>
            </a:r>
            <a:r>
              <a:rPr lang="fr-FR" spc="-5" dirty="0">
                <a:latin typeface="Arial"/>
                <a:cs typeface="Arial"/>
              </a:rPr>
              <a:t>s’il n’y </a:t>
            </a:r>
            <a:r>
              <a:rPr lang="fr-FR" dirty="0">
                <a:latin typeface="Arial"/>
                <a:cs typeface="Arial"/>
              </a:rPr>
              <a:t>a pas de </a:t>
            </a:r>
            <a:r>
              <a:rPr lang="fr-FR" spc="-5" dirty="0">
                <a:latin typeface="Arial"/>
                <a:cs typeface="Arial"/>
              </a:rPr>
              <a:t>correspondance </a:t>
            </a:r>
            <a:r>
              <a:rPr lang="fr-FR" dirty="0">
                <a:latin typeface="Arial"/>
                <a:cs typeface="Arial"/>
              </a:rPr>
              <a:t>avec </a:t>
            </a:r>
            <a:r>
              <a:rPr lang="fr-FR" b="1" spc="-5" dirty="0">
                <a:latin typeface="Arial"/>
                <a:cs typeface="Arial"/>
              </a:rPr>
              <a:t>table2</a:t>
            </a:r>
            <a:r>
              <a:rPr lang="fr-FR" spc="-5" dirty="0">
                <a:latin typeface="Arial"/>
                <a:cs typeface="Arial"/>
              </a:rPr>
              <a:t>. </a:t>
            </a:r>
            <a:r>
              <a:rPr lang="fr-FR" dirty="0">
                <a:latin typeface="Arial"/>
                <a:cs typeface="Arial"/>
              </a:rPr>
              <a:t>A </a:t>
            </a:r>
            <a:r>
              <a:rPr lang="fr-FR" spc="-15" dirty="0">
                <a:latin typeface="Arial"/>
                <a:cs typeface="Arial"/>
              </a:rPr>
              <a:t>savoir, </a:t>
            </a:r>
            <a:r>
              <a:rPr lang="fr-FR" spc="-5" dirty="0">
                <a:latin typeface="Arial"/>
                <a:cs typeface="Arial"/>
              </a:rPr>
              <a:t>s’il  </a:t>
            </a:r>
            <a:r>
              <a:rPr lang="fr-FR" dirty="0">
                <a:latin typeface="Arial"/>
                <a:cs typeface="Arial"/>
              </a:rPr>
              <a:t>n’y a pas </a:t>
            </a:r>
            <a:r>
              <a:rPr lang="fr-FR" spc="-5" dirty="0">
                <a:latin typeface="Arial"/>
                <a:cs typeface="Arial"/>
              </a:rPr>
              <a:t>de correspondance les colonnes </a:t>
            </a:r>
            <a:r>
              <a:rPr lang="fr-FR" dirty="0">
                <a:latin typeface="Arial"/>
                <a:cs typeface="Arial"/>
              </a:rPr>
              <a:t>de </a:t>
            </a:r>
            <a:r>
              <a:rPr lang="fr-FR" b="1" spc="-5" dirty="0">
                <a:latin typeface="Arial"/>
                <a:cs typeface="Arial"/>
              </a:rPr>
              <a:t>table2</a:t>
            </a:r>
            <a:r>
              <a:rPr lang="fr-FR" spc="-5" dirty="0">
                <a:latin typeface="Arial"/>
                <a:cs typeface="Arial"/>
              </a:rPr>
              <a:t> vaudront toutes</a:t>
            </a:r>
            <a:r>
              <a:rPr lang="fr-FR" spc="15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NULL.</a:t>
            </a:r>
            <a:endParaRPr lang="fr-F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JOINTURES SQL …</a:t>
            </a:r>
            <a:endParaRPr lang="fr-FR" sz="4800" dirty="0"/>
          </a:p>
        </p:txBody>
      </p:sp>
      <p:sp>
        <p:nvSpPr>
          <p:cNvPr id="5" name="Rectangle 4"/>
          <p:cNvSpPr/>
          <p:nvPr/>
        </p:nvSpPr>
        <p:spPr>
          <a:xfrm>
            <a:off x="692727" y="1238461"/>
            <a:ext cx="10543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lang="fr-FR" sz="2800" b="1" spc="15" dirty="0" smtClean="0">
                <a:latin typeface="Arial"/>
                <a:cs typeface="Arial"/>
              </a:rPr>
              <a:t>Jointure externe :  </a:t>
            </a:r>
            <a:r>
              <a:rPr lang="fr-FR" sz="2800" b="1" spc="5" dirty="0" smtClean="0">
                <a:latin typeface="Arial"/>
                <a:cs typeface="Arial"/>
              </a:rPr>
              <a:t>LEFT OUTER</a:t>
            </a:r>
            <a:r>
              <a:rPr lang="fr-FR" sz="2800" b="1" spc="-45" dirty="0" smtClean="0">
                <a:latin typeface="Arial"/>
                <a:cs typeface="Arial"/>
              </a:rPr>
              <a:t> </a:t>
            </a:r>
            <a:r>
              <a:rPr lang="fr-FR" sz="2800" b="1" spc="5" dirty="0" smtClean="0">
                <a:latin typeface="Arial"/>
                <a:cs typeface="Arial"/>
              </a:rPr>
              <a:t>JOIN …</a:t>
            </a:r>
          </a:p>
        </p:txBody>
      </p:sp>
      <p:graphicFrame>
        <p:nvGraphicFramePr>
          <p:cNvPr id="8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93990"/>
              </p:ext>
            </p:extLst>
          </p:nvPr>
        </p:nvGraphicFramePr>
        <p:xfrm>
          <a:off x="692727" y="2352442"/>
          <a:ext cx="10377054" cy="1295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ville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Marechal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aime.marechal@example.com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7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8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Lefort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esmee.lefort@example.com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7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Lyon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Marine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Prevost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m.prevost@example.com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Lille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9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Luc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Rolland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lucrolland@example.com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Marseille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54182" y="1983110"/>
            <a:ext cx="28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utilisateur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72586"/>
              </p:ext>
            </p:extLst>
          </p:nvPr>
        </p:nvGraphicFramePr>
        <p:xfrm>
          <a:off x="692727" y="4245099"/>
          <a:ext cx="10377054" cy="155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3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5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5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utilisateur_id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date_achat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num_facture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1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prix_total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2013­01­23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203.14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124.00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149.45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2013­02­21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235.35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2013­03­02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47.58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554182" y="3869270"/>
            <a:ext cx="28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commande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820305" y="5969575"/>
            <a:ext cx="10249476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Pour lister tous les </a:t>
            </a:r>
            <a:r>
              <a:rPr b="1" spc="-5" dirty="0">
                <a:latin typeface="Arial"/>
                <a:cs typeface="Arial"/>
              </a:rPr>
              <a:t>utilisateurs</a:t>
            </a:r>
            <a:r>
              <a:rPr spc="-5" dirty="0">
                <a:latin typeface="Arial"/>
                <a:cs typeface="Arial"/>
              </a:rPr>
              <a:t> avec leurs </a:t>
            </a:r>
            <a:r>
              <a:rPr b="1" spc="-5" dirty="0">
                <a:latin typeface="Arial"/>
                <a:cs typeface="Arial"/>
              </a:rPr>
              <a:t>commandes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et </a:t>
            </a:r>
            <a:r>
              <a:rPr spc="-5" dirty="0">
                <a:latin typeface="Arial"/>
                <a:cs typeface="Arial"/>
              </a:rPr>
              <a:t>afficher également </a:t>
            </a:r>
            <a:r>
              <a:rPr dirty="0">
                <a:latin typeface="Arial"/>
                <a:cs typeface="Arial"/>
              </a:rPr>
              <a:t>les </a:t>
            </a:r>
            <a:r>
              <a:rPr b="1" spc="-5" dirty="0">
                <a:latin typeface="Arial"/>
                <a:cs typeface="Arial"/>
              </a:rPr>
              <a:t>utilisateurs qui n’ont  </a:t>
            </a:r>
            <a:r>
              <a:rPr b="1" dirty="0">
                <a:latin typeface="Arial"/>
                <a:cs typeface="Arial"/>
              </a:rPr>
              <a:t>pas </a:t>
            </a:r>
            <a:r>
              <a:rPr b="1" spc="-5" dirty="0">
                <a:latin typeface="Arial"/>
                <a:cs typeface="Arial"/>
              </a:rPr>
              <a:t>effectuées d’achats</a:t>
            </a:r>
            <a:r>
              <a:rPr spc="-5" dirty="0">
                <a:latin typeface="Arial"/>
                <a:cs typeface="Arial"/>
              </a:rPr>
              <a:t>, il </a:t>
            </a:r>
            <a:r>
              <a:rPr dirty="0">
                <a:latin typeface="Arial"/>
                <a:cs typeface="Arial"/>
              </a:rPr>
              <a:t>est </a:t>
            </a:r>
            <a:r>
              <a:rPr spc="-5" dirty="0">
                <a:latin typeface="Arial"/>
                <a:cs typeface="Arial"/>
              </a:rPr>
              <a:t>possible d’utiliser la requête suivante</a:t>
            </a:r>
            <a:r>
              <a:rPr spc="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89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48" y="0"/>
            <a:ext cx="1384070" cy="138407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ctrTitle"/>
          </p:nvPr>
        </p:nvSpPr>
        <p:spPr>
          <a:xfrm>
            <a:off x="1347096" y="189018"/>
            <a:ext cx="9059052" cy="860425"/>
          </a:xfrm>
        </p:spPr>
        <p:txBody>
          <a:bodyPr/>
          <a:lstStyle/>
          <a:p>
            <a:pPr algn="ctr"/>
            <a:r>
              <a:rPr lang="fr-FR" sz="4800" dirty="0" smtClean="0"/>
              <a:t>JOINTURES SQL …</a:t>
            </a:r>
            <a:endParaRPr lang="fr-FR" sz="4800" dirty="0"/>
          </a:p>
        </p:txBody>
      </p:sp>
      <p:sp>
        <p:nvSpPr>
          <p:cNvPr id="5" name="Rectangle 4"/>
          <p:cNvSpPr/>
          <p:nvPr/>
        </p:nvSpPr>
        <p:spPr>
          <a:xfrm>
            <a:off x="692727" y="1238461"/>
            <a:ext cx="10543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lang="fr-FR" sz="2800" b="1" spc="15" dirty="0" smtClean="0">
                <a:latin typeface="Arial"/>
                <a:cs typeface="Arial"/>
              </a:rPr>
              <a:t>Jointure externe :  </a:t>
            </a:r>
            <a:r>
              <a:rPr lang="fr-FR" sz="2800" b="1" spc="5" dirty="0" smtClean="0">
                <a:latin typeface="Arial"/>
                <a:cs typeface="Arial"/>
              </a:rPr>
              <a:t>LEFT OUTER</a:t>
            </a:r>
            <a:r>
              <a:rPr lang="fr-FR" sz="2800" b="1" spc="-45" dirty="0" smtClean="0">
                <a:latin typeface="Arial"/>
                <a:cs typeface="Arial"/>
              </a:rPr>
              <a:t> </a:t>
            </a:r>
            <a:r>
              <a:rPr lang="fr-FR" sz="2800" b="1" spc="5" dirty="0" smtClean="0">
                <a:latin typeface="Arial"/>
                <a:cs typeface="Arial"/>
              </a:rPr>
              <a:t>JOIN …</a:t>
            </a:r>
          </a:p>
        </p:txBody>
      </p:sp>
      <p:sp>
        <p:nvSpPr>
          <p:cNvPr id="16" name="object 4"/>
          <p:cNvSpPr txBox="1"/>
          <p:nvPr/>
        </p:nvSpPr>
        <p:spPr>
          <a:xfrm>
            <a:off x="692726" y="1818333"/>
            <a:ext cx="8962506" cy="809196"/>
          </a:xfrm>
          <a:prstGeom prst="rect">
            <a:avLst/>
          </a:prstGeom>
          <a:solidFill>
            <a:srgbClr val="E5E5FF"/>
          </a:solidFill>
          <a:ln w="3175">
            <a:solidFill>
              <a:srgbClr val="9999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4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975">
              <a:lnSpc>
                <a:spcPct val="100000"/>
              </a:lnSpc>
              <a:spcBef>
                <a:spcPts val="509"/>
              </a:spcBef>
            </a:pP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</a:t>
            </a:r>
            <a:r>
              <a:rPr lang="fr-FR"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 </a:t>
            </a:r>
            <a:r>
              <a:rPr sz="14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commande ON utilisateur.id </a:t>
            </a:r>
            <a:r>
              <a:rPr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commande.utilisateur_id</a:t>
            </a:r>
            <a:endParaRPr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77482"/>
              </p:ext>
            </p:extLst>
          </p:nvPr>
        </p:nvGraphicFramePr>
        <p:xfrm>
          <a:off x="692726" y="2759464"/>
          <a:ext cx="9713421" cy="181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4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6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date_achat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num_facture</a:t>
                      </a:r>
                      <a:endParaRPr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prix_total</a:t>
                      </a:r>
                      <a:endParaRPr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Marechal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2013­01­23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203.14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4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Marechal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124.00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9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Lefort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2013­02­17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149.45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9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Esmée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Lefort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2013­02­21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6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A00106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235.35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69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2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Marine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Prevost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9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Luc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Rolland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66666"/>
                      </a:solidFill>
                      <a:prstDash val="solid"/>
                    </a:lnL>
                    <a:lnR w="3175">
                      <a:solidFill>
                        <a:srgbClr val="666666"/>
                      </a:solidFill>
                      <a:prstDash val="solid"/>
                    </a:lnR>
                    <a:lnT w="3175">
                      <a:solidFill>
                        <a:srgbClr val="666666"/>
                      </a:solidFill>
                      <a:prstDash val="solid"/>
                    </a:lnT>
                    <a:lnB w="317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object 7"/>
          <p:cNvSpPr txBox="1"/>
          <p:nvPr/>
        </p:nvSpPr>
        <p:spPr>
          <a:xfrm>
            <a:off x="692726" y="4648549"/>
            <a:ext cx="10834256" cy="1917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5740" algn="just">
              <a:lnSpc>
                <a:spcPct val="1153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dernières lignes montrent des utilisateurs qui n’ont effectuée aucune commande.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ligne  retourne la valeur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les colonnes concernant les achats qu’ils n’ont pas</a:t>
            </a:r>
            <a:r>
              <a:rPr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effectués.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Filtrer sur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valeur</a:t>
            </a:r>
            <a:r>
              <a:rPr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14900"/>
              </a:lnSpc>
              <a:spcBef>
                <a:spcPts val="615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Attention, la valeur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n’est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pas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une chaîne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caractère. Pour filtrer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sur ces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caractères il faut  utiliser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commande 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fr-FR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que nous avons déjà rencontré</a:t>
            </a:r>
            <a:r>
              <a:rPr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5904</TotalTime>
  <Words>2345</Words>
  <Application>Microsoft Office PowerPoint</Application>
  <PresentationFormat>Grand écran</PresentationFormat>
  <Paragraphs>497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Courier New</vt:lpstr>
      <vt:lpstr>Times New Roman</vt:lpstr>
      <vt:lpstr>Wingdings 3</vt:lpstr>
      <vt:lpstr>Ion</vt:lpstr>
      <vt:lpstr>SQL</vt:lpstr>
      <vt:lpstr>JOINTURES SQL</vt:lpstr>
      <vt:lpstr>JOINTURES SQL …</vt:lpstr>
      <vt:lpstr>JOINTURES SQL …</vt:lpstr>
      <vt:lpstr>JOINTURES SQL …</vt:lpstr>
      <vt:lpstr>JOINTURES SQL …</vt:lpstr>
      <vt:lpstr>JOINTURES SQL …</vt:lpstr>
      <vt:lpstr>JOINTURES SQL …</vt:lpstr>
      <vt:lpstr>JOINTURES SQL …</vt:lpstr>
      <vt:lpstr>JOINTURES SQL …</vt:lpstr>
      <vt:lpstr>JOINTURE SQL …</vt:lpstr>
      <vt:lpstr>JOINTURES SQL …</vt:lpstr>
      <vt:lpstr>SQL Sous-Requêtes</vt:lpstr>
      <vt:lpstr>SQL Sous-Requêtes …</vt:lpstr>
      <vt:lpstr>SQL Sous-Requêtes …</vt:lpstr>
      <vt:lpstr>SQL Sous-Requêtes …</vt:lpstr>
      <vt:lpstr>SQL Sous-Requêtes …</vt:lpstr>
      <vt:lpstr>SQL La notion d’Index</vt:lpstr>
      <vt:lpstr>SQL La notion d’Index …</vt:lpstr>
      <vt:lpstr>SQL La notion d’Index …</vt:lpstr>
      <vt:lpstr>SQL La notion d’Index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Sacha</dc:creator>
  <cp:lastModifiedBy>Restoueix Alexandre</cp:lastModifiedBy>
  <cp:revision>123</cp:revision>
  <dcterms:created xsi:type="dcterms:W3CDTF">2020-08-29T15:32:27Z</dcterms:created>
  <dcterms:modified xsi:type="dcterms:W3CDTF">2021-07-10T17:00:47Z</dcterms:modified>
</cp:coreProperties>
</file>