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67" r:id="rId7"/>
    <p:sldId id="275" r:id="rId8"/>
    <p:sldId id="269" r:id="rId9"/>
    <p:sldId id="273" r:id="rId10"/>
    <p:sldId id="270" r:id="rId11"/>
    <p:sldId id="259" r:id="rId12"/>
    <p:sldId id="274" r:id="rId13"/>
    <p:sldId id="276" r:id="rId14"/>
    <p:sldId id="279" r:id="rId15"/>
    <p:sldId id="280" r:id="rId16"/>
    <p:sldId id="277" r:id="rId17"/>
    <p:sldId id="278" r:id="rId18"/>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05C0C6C-FE3A-4DC8-9338-A4370FCBCB02}">
          <p14:sldIdLst>
            <p14:sldId id="257"/>
            <p14:sldId id="268"/>
            <p14:sldId id="267"/>
            <p14:sldId id="275"/>
            <p14:sldId id="269"/>
            <p14:sldId id="273"/>
            <p14:sldId id="270"/>
          </p14:sldIdLst>
        </p14:section>
        <p14:section name="Section sans titre" id="{DD892ACB-861E-48F3-9B4D-05F185E43173}">
          <p14:sldIdLst>
            <p14:sldId id="259"/>
            <p14:sldId id="274"/>
            <p14:sldId id="276"/>
            <p14:sldId id="279"/>
            <p14:sldId id="280"/>
            <p14:sldId id="277"/>
            <p14:sldId id="278"/>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ona Makenshi" initials="CM" lastIdx="1" clrIdx="0">
    <p:extLst>
      <p:ext uri="{19B8F6BF-5375-455C-9EA6-DF929625EA0E}">
        <p15:presenceInfo xmlns:p15="http://schemas.microsoft.com/office/powerpoint/2012/main" userId="14e8cad21d172e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6437" autoAdjust="0"/>
  </p:normalViewPr>
  <p:slideViewPr>
    <p:cSldViewPr>
      <p:cViewPr varScale="1">
        <p:scale>
          <a:sx n="68" d="100"/>
          <a:sy n="68" d="100"/>
        </p:scale>
        <p:origin x="738" y="60"/>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rtlCol="0"/>
        <a:lstStyle/>
        <a:p>
          <a:pPr rtl="0"/>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fr-FR"/>
        </a:p>
      </dgm:t>
    </dgm:pt>
    <dgm:pt modelId="{3E0E8213-E460-4EB7-9A92-C2B1CC553F0D}" type="pres">
      <dgm:prSet presAssocID="{CD7942A0-B7D2-4B14-8FEA-55FC702F5BE7}" presName="dummyMaxCanvas" presStyleCnt="0">
        <dgm:presLayoutVars/>
      </dgm:prSet>
      <dgm:spPr/>
    </dgm:pt>
  </dgm:ptLst>
  <dgm:cxnLst>
    <dgm:cxn modelId="{C2D0E194-BD14-4AD2-9E3A-CE984C34B6CD}" type="presOf" srcId="{CD7942A0-B7D2-4B14-8FEA-55FC702F5BE7}" destId="{1D84D8B6-AB32-4491-B5D2-EFE3D7668B88}"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28/07/2021</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28/07/2021</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404533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5</a:t>
            </a:fld>
            <a:endParaRPr lang="fr-FR" dirty="0"/>
          </a:p>
        </p:txBody>
      </p:sp>
    </p:spTree>
    <p:extLst>
      <p:ext uri="{BB962C8B-B14F-4D97-AF65-F5344CB8AC3E}">
        <p14:creationId xmlns:p14="http://schemas.microsoft.com/office/powerpoint/2010/main" val="566996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algn="r" rtl="0"/>
            <a:fld id="{3EBA5BD7-F043-4D1B-AA17-CD412FC534DE}" type="slidenum">
              <a:rPr lang="fr-FR" smtClean="0"/>
              <a:pPr algn="r" rtl="0"/>
              <a:t>7</a:t>
            </a:fld>
            <a:endParaRPr lang="fr-FR" dirty="0"/>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8</a:t>
            </a:fld>
            <a:endParaRPr lang="fr-FR" dirty="0"/>
          </a:p>
        </p:txBody>
      </p:sp>
    </p:spTree>
    <p:extLst>
      <p:ext uri="{BB962C8B-B14F-4D97-AF65-F5344CB8AC3E}">
        <p14:creationId xmlns:p14="http://schemas.microsoft.com/office/powerpoint/2010/main" val="2869341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28/07/2021</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28/07/2021</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28/07/2021</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28/07/2021</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28/07/2021</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28/07/2021</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28/07/2021</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28/07/2021</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28/07/2021</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28/07/2021</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28/07/2021</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28/07/2021</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r>
              <a:rPr lang="fr-FR" b="1" dirty="0">
                <a:effectLst/>
                <a:latin typeface="Baskerville Old Face" panose="02020602080505020303" pitchFamily="18" charset="0"/>
              </a:rPr>
              <a:t>Procédure</a:t>
            </a:r>
            <a:r>
              <a:rPr lang="fr-FR" b="1" i="0" dirty="0">
                <a:effectLst/>
                <a:latin typeface="Baskerville Old Face" panose="02020602080505020303" pitchFamily="18" charset="0"/>
              </a:rPr>
              <a:t> stockée</a:t>
            </a:r>
            <a:endParaRPr lang="fr-FR" b="1" dirty="0">
              <a:latin typeface="Baskerville Old Face" panose="02020602080505020303" pitchFamily="18" charset="0"/>
            </a:endParaRPr>
          </a:p>
        </p:txBody>
      </p:sp>
      <p:sp>
        <p:nvSpPr>
          <p:cNvPr id="5" name="Sous-titre 4" descr="Mysql&#10;"/>
          <p:cNvSpPr>
            <a:spLocks noGrp="1"/>
          </p:cNvSpPr>
          <p:nvPr>
            <p:ph type="subTitle" idx="1"/>
          </p:nvPr>
        </p:nvSpPr>
        <p:spPr>
          <a:xfrm>
            <a:off x="1701924" y="2492896"/>
            <a:ext cx="8658577" cy="1875904"/>
          </a:xfrm>
        </p:spPr>
        <p:txBody>
          <a:bodyPr rtlCol="0">
            <a:normAutofit/>
          </a:bodyPr>
          <a:lstStyle/>
          <a:p>
            <a:pPr rtl="0"/>
            <a:r>
              <a:rPr lang="fr-FR" sz="3600" dirty="0" smtClean="0">
                <a:solidFill>
                  <a:schemeClr val="tx1"/>
                </a:solidFill>
                <a:latin typeface="Baskerville Old Face" panose="02020602080505020303" pitchFamily="18" charset="0"/>
              </a:rPr>
              <a:t>MySQL</a:t>
            </a:r>
            <a:endParaRPr lang="fr-FR" sz="36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73DE8-C2DD-4FC2-93CB-E0C6FDA4D983}"/>
              </a:ext>
            </a:extLst>
          </p:cNvPr>
          <p:cNvSpPr>
            <a:spLocks noGrp="1"/>
          </p:cNvSpPr>
          <p:nvPr>
            <p:ph type="title"/>
          </p:nvPr>
        </p:nvSpPr>
        <p:spPr>
          <a:xfrm>
            <a:off x="1125860" y="404176"/>
            <a:ext cx="10360501" cy="550163"/>
          </a:xfrm>
        </p:spPr>
        <p:txBody>
          <a:bodyPr>
            <a:normAutofit fontScale="90000"/>
          </a:bodyPr>
          <a:lstStyle/>
          <a:p>
            <a:r>
              <a:rPr lang="fr-FR" sz="3200" dirty="0">
                <a:latin typeface="Baskerville Old Face" panose="02020602080505020303" pitchFamily="18" charset="0"/>
              </a:rPr>
              <a:t>Exemple IN :</a:t>
            </a:r>
          </a:p>
        </p:txBody>
      </p:sp>
      <p:sp>
        <p:nvSpPr>
          <p:cNvPr id="3" name="Espace réservé du contenu 2">
            <a:extLst>
              <a:ext uri="{FF2B5EF4-FFF2-40B4-BE49-F238E27FC236}">
                <a16:creationId xmlns:a16="http://schemas.microsoft.com/office/drawing/2014/main" id="{9C668643-F966-4BE6-A2B5-AD05B1E1D7BB}"/>
              </a:ext>
            </a:extLst>
          </p:cNvPr>
          <p:cNvSpPr>
            <a:spLocks noGrp="1"/>
          </p:cNvSpPr>
          <p:nvPr>
            <p:ph idx="1"/>
          </p:nvPr>
        </p:nvSpPr>
        <p:spPr/>
        <p:txBody>
          <a:bodyPr>
            <a:normAutofit/>
          </a:bodyPr>
          <a:lstStyle/>
          <a:p>
            <a:pPr marL="0" indent="0">
              <a:buNone/>
            </a:pPr>
            <a:r>
              <a:rPr lang="fr-FR" sz="2400" dirty="0">
                <a:latin typeface="Baskerville Old Face" panose="02020602080505020303" pitchFamily="18" charset="0"/>
              </a:rPr>
              <a:t>              Quantité demandée est de 5 pour des articles « DEL30 ».</a:t>
            </a:r>
          </a:p>
        </p:txBody>
      </p:sp>
      <p:pic>
        <p:nvPicPr>
          <p:cNvPr id="5" name="Image 4" descr="Une image contenant texte&#10;&#10;Description générée automatiquement">
            <a:extLst>
              <a:ext uri="{FF2B5EF4-FFF2-40B4-BE49-F238E27FC236}">
                <a16:creationId xmlns:a16="http://schemas.microsoft.com/office/drawing/2014/main" id="{C60BA605-41A4-4B6B-9B50-F2D984C3D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2578451"/>
            <a:ext cx="5257370" cy="4204927"/>
          </a:xfrm>
          <a:prstGeom prst="rect">
            <a:avLst/>
          </a:prstGeom>
        </p:spPr>
      </p:pic>
      <p:sp>
        <p:nvSpPr>
          <p:cNvPr id="8" name="Accolade fermante 7">
            <a:extLst>
              <a:ext uri="{FF2B5EF4-FFF2-40B4-BE49-F238E27FC236}">
                <a16:creationId xmlns:a16="http://schemas.microsoft.com/office/drawing/2014/main" id="{395A76FE-5654-4542-8C1E-D66EFB1965B4}"/>
              </a:ext>
            </a:extLst>
          </p:cNvPr>
          <p:cNvSpPr/>
          <p:nvPr/>
        </p:nvSpPr>
        <p:spPr>
          <a:xfrm rot="16200000" flipH="1">
            <a:off x="5662435" y="-2160817"/>
            <a:ext cx="216025" cy="8856983"/>
          </a:xfrm>
          <a:prstGeom prst="rightBrace">
            <a:avLst>
              <a:gd name="adj1" fmla="val 8333"/>
              <a:gd name="adj2" fmla="val 75578"/>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sp>
        <p:nvSpPr>
          <p:cNvPr id="9" name="Accolade fermante 8">
            <a:extLst>
              <a:ext uri="{FF2B5EF4-FFF2-40B4-BE49-F238E27FC236}">
                <a16:creationId xmlns:a16="http://schemas.microsoft.com/office/drawing/2014/main" id="{A9EB3152-389F-43D0-BBE1-218574E296EA}"/>
              </a:ext>
            </a:extLst>
          </p:cNvPr>
          <p:cNvSpPr/>
          <p:nvPr/>
        </p:nvSpPr>
        <p:spPr>
          <a:xfrm rot="5400000">
            <a:off x="5662435" y="-2160817"/>
            <a:ext cx="216024" cy="8856984"/>
          </a:xfrm>
          <a:prstGeom prst="rightBrace">
            <a:avLst>
              <a:gd name="adj1" fmla="val 8333"/>
              <a:gd name="adj2" fmla="val 74945"/>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pic>
        <p:nvPicPr>
          <p:cNvPr id="11" name="Image 10" descr="Une image contenant texte&#10;&#10;Description générée automatiquement">
            <a:extLst>
              <a:ext uri="{FF2B5EF4-FFF2-40B4-BE49-F238E27FC236}">
                <a16:creationId xmlns:a16="http://schemas.microsoft.com/office/drawing/2014/main" id="{DA587EA1-030F-469F-B269-8E778AFE8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133" y="2578451"/>
            <a:ext cx="5116935" cy="2403073"/>
          </a:xfrm>
          <a:prstGeom prst="rect">
            <a:avLst/>
          </a:prstGeom>
        </p:spPr>
      </p:pic>
    </p:spTree>
    <p:extLst>
      <p:ext uri="{BB962C8B-B14F-4D97-AF65-F5344CB8AC3E}">
        <p14:creationId xmlns:p14="http://schemas.microsoft.com/office/powerpoint/2010/main" val="180568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D5717C-4D1B-4DE4-AA76-323B2F35F797}"/>
              </a:ext>
            </a:extLst>
          </p:cNvPr>
          <p:cNvSpPr>
            <a:spLocks noGrp="1"/>
          </p:cNvSpPr>
          <p:nvPr>
            <p:ph type="title"/>
          </p:nvPr>
        </p:nvSpPr>
        <p:spPr>
          <a:xfrm>
            <a:off x="1158637" y="332656"/>
            <a:ext cx="10360501" cy="661888"/>
          </a:xfrm>
        </p:spPr>
        <p:txBody>
          <a:bodyPr/>
          <a:lstStyle/>
          <a:p>
            <a:r>
              <a:rPr lang="fr-FR" sz="3200" dirty="0">
                <a:latin typeface="Baskerville Old Face" panose="02020602080505020303" pitchFamily="18" charset="0"/>
              </a:rPr>
              <a:t>Exemple OUT </a:t>
            </a:r>
            <a:r>
              <a:rPr lang="fr-FR" sz="3600" dirty="0">
                <a:latin typeface="Baskerville Old Face" panose="02020602080505020303" pitchFamily="18" charset="0"/>
              </a:rPr>
              <a:t>:</a:t>
            </a:r>
            <a:endParaRPr lang="fr-FR" dirty="0"/>
          </a:p>
        </p:txBody>
      </p:sp>
      <p:pic>
        <p:nvPicPr>
          <p:cNvPr id="5" name="Espace réservé du contenu 4" descr="Une image contenant texte&#10;&#10;Description générée automatiquement">
            <a:extLst>
              <a:ext uri="{FF2B5EF4-FFF2-40B4-BE49-F238E27FC236}">
                <a16:creationId xmlns:a16="http://schemas.microsoft.com/office/drawing/2014/main" id="{A86B247C-EB04-4CFD-BD7F-5FD811926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836" y="2481524"/>
            <a:ext cx="5184576" cy="4153815"/>
          </a:xfrm>
        </p:spPr>
      </p:pic>
      <p:sp>
        <p:nvSpPr>
          <p:cNvPr id="9" name="ZoneTexte 8">
            <a:extLst>
              <a:ext uri="{FF2B5EF4-FFF2-40B4-BE49-F238E27FC236}">
                <a16:creationId xmlns:a16="http://schemas.microsoft.com/office/drawing/2014/main" id="{A7C7AFE5-634A-4A24-AB8A-35F4068268C5}"/>
              </a:ext>
            </a:extLst>
          </p:cNvPr>
          <p:cNvSpPr txBox="1"/>
          <p:nvPr/>
        </p:nvSpPr>
        <p:spPr>
          <a:xfrm>
            <a:off x="2975459" y="1165410"/>
            <a:ext cx="6480720" cy="523220"/>
          </a:xfrm>
          <a:prstGeom prst="rect">
            <a:avLst/>
          </a:prstGeom>
          <a:noFill/>
        </p:spPr>
        <p:txBody>
          <a:bodyPr wrap="square" rtlCol="0">
            <a:spAutoFit/>
          </a:bodyPr>
          <a:lstStyle/>
          <a:p>
            <a:r>
              <a:rPr lang="fr-FR" sz="2800" dirty="0">
                <a:latin typeface="Baskerville Old Face" panose="02020602080505020303" pitchFamily="18" charset="0"/>
              </a:rPr>
              <a:t>Le nombre </a:t>
            </a:r>
            <a:r>
              <a:rPr lang="fr-FR" sz="2800" dirty="0" smtClean="0">
                <a:latin typeface="Baskerville Old Face" panose="02020602080505020303" pitchFamily="18" charset="0"/>
              </a:rPr>
              <a:t>d’articles </a:t>
            </a:r>
            <a:r>
              <a:rPr lang="fr-FR" sz="2800" dirty="0">
                <a:latin typeface="Baskerville Old Face" panose="02020602080505020303" pitchFamily="18" charset="0"/>
              </a:rPr>
              <a:t>qui coûte « 1500 € » </a:t>
            </a:r>
          </a:p>
        </p:txBody>
      </p:sp>
      <p:sp>
        <p:nvSpPr>
          <p:cNvPr id="10" name="Accolade fermante 9">
            <a:extLst>
              <a:ext uri="{FF2B5EF4-FFF2-40B4-BE49-F238E27FC236}">
                <a16:creationId xmlns:a16="http://schemas.microsoft.com/office/drawing/2014/main" id="{EF2950DE-F008-4DB6-9983-E290C077AC78}"/>
              </a:ext>
            </a:extLst>
          </p:cNvPr>
          <p:cNvSpPr/>
          <p:nvPr/>
        </p:nvSpPr>
        <p:spPr>
          <a:xfrm rot="16200000" flipH="1">
            <a:off x="5970733" y="-2214474"/>
            <a:ext cx="216025" cy="8856983"/>
          </a:xfrm>
          <a:prstGeom prst="rightBrace">
            <a:avLst>
              <a:gd name="adj1" fmla="val 8333"/>
              <a:gd name="adj2" fmla="val 75578"/>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sp>
        <p:nvSpPr>
          <p:cNvPr id="11" name="Accolade fermante 10">
            <a:extLst>
              <a:ext uri="{FF2B5EF4-FFF2-40B4-BE49-F238E27FC236}">
                <a16:creationId xmlns:a16="http://schemas.microsoft.com/office/drawing/2014/main" id="{B3404746-2A44-4EC2-934A-0D1E5AF73E90}"/>
              </a:ext>
            </a:extLst>
          </p:cNvPr>
          <p:cNvSpPr/>
          <p:nvPr/>
        </p:nvSpPr>
        <p:spPr>
          <a:xfrm rot="5400000">
            <a:off x="5986400" y="-2214600"/>
            <a:ext cx="216024" cy="8856984"/>
          </a:xfrm>
          <a:prstGeom prst="rightBrace">
            <a:avLst>
              <a:gd name="adj1" fmla="val 8333"/>
              <a:gd name="adj2" fmla="val 74945"/>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pic>
        <p:nvPicPr>
          <p:cNvPr id="4" name="Image 3" descr="Une image contenant texte&#10;&#10;Description générée automatiquement">
            <a:extLst>
              <a:ext uri="{FF2B5EF4-FFF2-40B4-BE49-F238E27FC236}">
                <a16:creationId xmlns:a16="http://schemas.microsoft.com/office/drawing/2014/main" id="{E34BC81F-DE6D-4C26-A23A-485710AC8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819" y="2492896"/>
            <a:ext cx="5303319" cy="2880320"/>
          </a:xfrm>
          <a:prstGeom prst="rect">
            <a:avLst/>
          </a:prstGeom>
        </p:spPr>
      </p:pic>
    </p:spTree>
    <p:extLst>
      <p:ext uri="{BB962C8B-B14F-4D97-AF65-F5344CB8AC3E}">
        <p14:creationId xmlns:p14="http://schemas.microsoft.com/office/powerpoint/2010/main" val="210551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F7C0A-3C9F-4BE7-86E0-2C971197171F}"/>
              </a:ext>
            </a:extLst>
          </p:cNvPr>
          <p:cNvSpPr>
            <a:spLocks noGrp="1"/>
          </p:cNvSpPr>
          <p:nvPr>
            <p:ph type="title"/>
          </p:nvPr>
        </p:nvSpPr>
        <p:spPr>
          <a:xfrm>
            <a:off x="1197868" y="169968"/>
            <a:ext cx="10360501" cy="733896"/>
          </a:xfrm>
        </p:spPr>
        <p:txBody>
          <a:bodyPr/>
          <a:lstStyle/>
          <a:p>
            <a:r>
              <a:rPr lang="fr-FR" sz="3600" dirty="0">
                <a:latin typeface="Baskerville Old Face" panose="02020602080505020303" pitchFamily="18" charset="0"/>
              </a:rPr>
              <a:t>Exemple INOUT :</a:t>
            </a:r>
            <a:endParaRPr lang="fr-FR" dirty="0"/>
          </a:p>
        </p:txBody>
      </p:sp>
      <p:pic>
        <p:nvPicPr>
          <p:cNvPr id="9" name="Espace réservé du contenu 8" descr="Une image contenant texte&#10;&#10;Description générée automatiquement">
            <a:extLst>
              <a:ext uri="{FF2B5EF4-FFF2-40B4-BE49-F238E27FC236}">
                <a16:creationId xmlns:a16="http://schemas.microsoft.com/office/drawing/2014/main" id="{0CD4E924-9E25-442B-B001-94C4B9149C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1824" y="1870439"/>
            <a:ext cx="3497648" cy="2550800"/>
          </a:xfrm>
        </p:spPr>
      </p:pic>
      <p:sp>
        <p:nvSpPr>
          <p:cNvPr id="5" name="ZoneTexte 4">
            <a:extLst>
              <a:ext uri="{FF2B5EF4-FFF2-40B4-BE49-F238E27FC236}">
                <a16:creationId xmlns:a16="http://schemas.microsoft.com/office/drawing/2014/main" id="{EA9E7ADB-E74A-49B6-9D28-807B4413FD38}"/>
              </a:ext>
            </a:extLst>
          </p:cNvPr>
          <p:cNvSpPr txBox="1"/>
          <p:nvPr/>
        </p:nvSpPr>
        <p:spPr>
          <a:xfrm>
            <a:off x="3358108" y="988269"/>
            <a:ext cx="7056784" cy="523220"/>
          </a:xfrm>
          <a:prstGeom prst="rect">
            <a:avLst/>
          </a:prstGeom>
          <a:noFill/>
        </p:spPr>
        <p:txBody>
          <a:bodyPr wrap="square" rtlCol="0">
            <a:spAutoFit/>
          </a:bodyPr>
          <a:lstStyle/>
          <a:p>
            <a:r>
              <a:rPr lang="fr-FR" sz="2800" dirty="0">
                <a:latin typeface="Baskerville Old Face" panose="02020602080505020303" pitchFamily="18" charset="0"/>
              </a:rPr>
              <a:t>Les deux fonctionnent en INOUT</a:t>
            </a:r>
          </a:p>
        </p:txBody>
      </p:sp>
      <p:sp>
        <p:nvSpPr>
          <p:cNvPr id="6" name="Accolade fermante 5">
            <a:extLst>
              <a:ext uri="{FF2B5EF4-FFF2-40B4-BE49-F238E27FC236}">
                <a16:creationId xmlns:a16="http://schemas.microsoft.com/office/drawing/2014/main" id="{FDADDA30-148B-4361-AAEC-FFCC48E2C7BA}"/>
              </a:ext>
            </a:extLst>
          </p:cNvPr>
          <p:cNvSpPr/>
          <p:nvPr/>
        </p:nvSpPr>
        <p:spPr>
          <a:xfrm rot="5400000">
            <a:off x="5782304" y="-2781304"/>
            <a:ext cx="216024" cy="8856984"/>
          </a:xfrm>
          <a:prstGeom prst="rightBrace">
            <a:avLst>
              <a:gd name="adj1" fmla="val 8333"/>
              <a:gd name="adj2" fmla="val 74945"/>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sp>
        <p:nvSpPr>
          <p:cNvPr id="7" name="Accolade fermante 6">
            <a:extLst>
              <a:ext uri="{FF2B5EF4-FFF2-40B4-BE49-F238E27FC236}">
                <a16:creationId xmlns:a16="http://schemas.microsoft.com/office/drawing/2014/main" id="{7A0BA99A-0AE5-460E-96D9-ED441FBF793C}"/>
              </a:ext>
            </a:extLst>
          </p:cNvPr>
          <p:cNvSpPr/>
          <p:nvPr/>
        </p:nvSpPr>
        <p:spPr>
          <a:xfrm rot="16200000" flipH="1">
            <a:off x="5782303" y="-2781304"/>
            <a:ext cx="216025" cy="8856983"/>
          </a:xfrm>
          <a:prstGeom prst="rightBrace">
            <a:avLst>
              <a:gd name="adj1" fmla="val 8333"/>
              <a:gd name="adj2" fmla="val 75578"/>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pic>
        <p:nvPicPr>
          <p:cNvPr id="11" name="Image 10" descr="Une image contenant texte&#10;&#10;Description générée automatiquement">
            <a:extLst>
              <a:ext uri="{FF2B5EF4-FFF2-40B4-BE49-F238E27FC236}">
                <a16:creationId xmlns:a16="http://schemas.microsoft.com/office/drawing/2014/main" id="{AC4561CB-7915-437E-8C19-590DCADBBE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0938" y="1834151"/>
            <a:ext cx="3975922" cy="3211763"/>
          </a:xfrm>
          <a:prstGeom prst="rect">
            <a:avLst/>
          </a:prstGeom>
        </p:spPr>
      </p:pic>
      <p:pic>
        <p:nvPicPr>
          <p:cNvPr id="13" name="Image 12" descr="Une image contenant texte&#10;&#10;Description générée automatiquement">
            <a:extLst>
              <a:ext uri="{FF2B5EF4-FFF2-40B4-BE49-F238E27FC236}">
                <a16:creationId xmlns:a16="http://schemas.microsoft.com/office/drawing/2014/main" id="{2D3D8B6F-8C39-4D57-A028-6ABF60D2F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572" y="5124864"/>
            <a:ext cx="3428121" cy="1574503"/>
          </a:xfrm>
          <a:prstGeom prst="rect">
            <a:avLst/>
          </a:prstGeom>
        </p:spPr>
      </p:pic>
      <p:pic>
        <p:nvPicPr>
          <p:cNvPr id="17" name="Image 16" descr="Une image contenant texte&#10;&#10;Description générée automatiquement">
            <a:extLst>
              <a:ext uri="{FF2B5EF4-FFF2-40B4-BE49-F238E27FC236}">
                <a16:creationId xmlns:a16="http://schemas.microsoft.com/office/drawing/2014/main" id="{F5FCDA51-6B6E-4358-A5BA-4F9213842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932" y="4482200"/>
            <a:ext cx="3465372" cy="2081289"/>
          </a:xfrm>
          <a:prstGeom prst="rect">
            <a:avLst/>
          </a:prstGeom>
        </p:spPr>
      </p:pic>
    </p:spTree>
    <p:extLst>
      <p:ext uri="{BB962C8B-B14F-4D97-AF65-F5344CB8AC3E}">
        <p14:creationId xmlns:p14="http://schemas.microsoft.com/office/powerpoint/2010/main" val="212808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C634C-AEEE-4D8C-89A1-BD6A9DA02796}"/>
              </a:ext>
            </a:extLst>
          </p:cNvPr>
          <p:cNvSpPr>
            <a:spLocks noGrp="1"/>
          </p:cNvSpPr>
          <p:nvPr>
            <p:ph type="title"/>
          </p:nvPr>
        </p:nvSpPr>
        <p:spPr>
          <a:xfrm>
            <a:off x="1218883" y="332657"/>
            <a:ext cx="10360501" cy="864095"/>
          </a:xfrm>
        </p:spPr>
        <p:txBody>
          <a:bodyPr>
            <a:normAutofit fontScale="90000"/>
          </a:bodyPr>
          <a:lstStyle/>
          <a:p>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Baskerville Old Face" panose="02020602080505020303" pitchFamily="18" charset="0"/>
              </a:rPr>
              <a:t>Conclusion et usage</a:t>
            </a:r>
            <a:r>
              <a:rPr lang="fr-FR" b="1" i="0" dirty="0">
                <a:effectLst/>
                <a:latin typeface="Montserrat"/>
              </a:rPr>
              <a:t/>
            </a:r>
            <a:br>
              <a:rPr lang="fr-FR" b="1" i="0" dirty="0">
                <a:effectLst/>
                <a:latin typeface="Montserrat"/>
              </a:rPr>
            </a:br>
            <a:endParaRPr lang="fr-FR" dirty="0"/>
          </a:p>
        </p:txBody>
      </p:sp>
      <p:sp>
        <p:nvSpPr>
          <p:cNvPr id="3" name="Espace réservé du contenu 2">
            <a:extLst>
              <a:ext uri="{FF2B5EF4-FFF2-40B4-BE49-F238E27FC236}">
                <a16:creationId xmlns:a16="http://schemas.microsoft.com/office/drawing/2014/main" id="{978A7740-E72A-4201-B1DA-9BAD755AF9BD}"/>
              </a:ext>
            </a:extLst>
          </p:cNvPr>
          <p:cNvSpPr>
            <a:spLocks noGrp="1"/>
          </p:cNvSpPr>
          <p:nvPr>
            <p:ph idx="1"/>
          </p:nvPr>
        </p:nvSpPr>
        <p:spPr>
          <a:xfrm>
            <a:off x="1223108" y="1196752"/>
            <a:ext cx="10356276" cy="5184575"/>
          </a:xfrm>
        </p:spPr>
        <p:txBody>
          <a:bodyPr>
            <a:normAutofit fontScale="85000" lnSpcReduction="20000"/>
          </a:bodyPr>
          <a:lstStyle/>
          <a:p>
            <a:pPr marL="0" indent="0" algn="l">
              <a:buNone/>
            </a:pPr>
            <a:r>
              <a:rPr lang="fr-FR" b="0" i="0" dirty="0">
                <a:effectLst/>
                <a:latin typeface="Baskerville Old Face" panose="02020602080505020303" pitchFamily="18" charset="0"/>
              </a:rPr>
              <a:t>Comme souvent, tout est question d'</a:t>
            </a:r>
            <a:r>
              <a:rPr lang="fr-FR" b="1" i="0" dirty="0">
                <a:effectLst/>
                <a:latin typeface="Baskerville Old Face" panose="02020602080505020303" pitchFamily="18" charset="0"/>
              </a:rPr>
              <a:t>équilibre</a:t>
            </a:r>
            <a:r>
              <a:rPr lang="fr-FR" b="0" i="0" dirty="0">
                <a:effectLst/>
                <a:latin typeface="Baskerville Old Face" panose="02020602080505020303" pitchFamily="18" charset="0"/>
              </a:rPr>
              <a:t>. Il faut savoir utiliser des procédures quand c'est utile, quand on a une bonne raison de le faire. Il ne sert à rien d'en abuser</a:t>
            </a:r>
            <a:r>
              <a:rPr lang="fr-FR" b="0" i="0" dirty="0" smtClean="0">
                <a:effectLst/>
                <a:latin typeface="Baskerville Old Face" panose="02020602080505020303" pitchFamily="18" charset="0"/>
              </a:rPr>
              <a:t>.</a:t>
            </a:r>
          </a:p>
          <a:p>
            <a:pPr marL="0" indent="0" algn="l">
              <a:buNone/>
            </a:pPr>
            <a:r>
              <a:rPr lang="fr-FR" b="0" i="0" dirty="0">
                <a:effectLst/>
                <a:latin typeface="Baskerville Old Face" panose="02020602080505020303" pitchFamily="18" charset="0"/>
              </a:rPr>
              <a:t/>
            </a:r>
            <a:br>
              <a:rPr lang="fr-FR" b="0" i="0" dirty="0">
                <a:effectLst/>
                <a:latin typeface="Baskerville Old Face" panose="02020602080505020303" pitchFamily="18" charset="0"/>
              </a:rPr>
            </a:br>
            <a:r>
              <a:rPr lang="fr-FR" b="0" i="0" dirty="0">
                <a:effectLst/>
                <a:latin typeface="Baskerville Old Face" panose="02020602080505020303" pitchFamily="18" charset="0"/>
              </a:rPr>
              <a:t>Pour une base contenant des données ultrasensibles, une bonne gestion des droits des utilisateurs couplée à l'usage de </a:t>
            </a:r>
            <a:r>
              <a:rPr lang="fr-FR" b="1" i="0" dirty="0">
                <a:effectLst/>
                <a:latin typeface="Baskerville Old Face" panose="02020602080505020303" pitchFamily="18" charset="0"/>
              </a:rPr>
              <a:t>procédures stockées </a:t>
            </a:r>
            <a:r>
              <a:rPr lang="fr-FR" b="0" i="0" dirty="0">
                <a:effectLst/>
                <a:latin typeface="Baskerville Old Face" panose="02020602080505020303" pitchFamily="18" charset="0"/>
              </a:rPr>
              <a:t>peut se révéler salutaire</a:t>
            </a:r>
            <a:r>
              <a:rPr lang="fr-FR" b="0" i="0" dirty="0" smtClean="0">
                <a:effectLst/>
                <a:latin typeface="Baskerville Old Face" panose="02020602080505020303" pitchFamily="18" charset="0"/>
              </a:rPr>
              <a:t>.</a:t>
            </a:r>
          </a:p>
          <a:p>
            <a:pPr marL="0" indent="0" algn="l">
              <a:buNone/>
            </a:pPr>
            <a:r>
              <a:rPr lang="fr-FR" b="0" i="0" dirty="0">
                <a:effectLst/>
                <a:latin typeface="Baskerville Old Face" panose="02020602080505020303" pitchFamily="18" charset="0"/>
              </a:rPr>
              <a:t/>
            </a:r>
            <a:br>
              <a:rPr lang="fr-FR" b="0" i="0" dirty="0">
                <a:effectLst/>
                <a:latin typeface="Baskerville Old Face" panose="02020602080505020303" pitchFamily="18" charset="0"/>
              </a:rPr>
            </a:br>
            <a:r>
              <a:rPr lang="fr-FR" b="0" i="0" dirty="0">
                <a:effectLst/>
                <a:latin typeface="Baskerville Old Face" panose="02020602080505020303" pitchFamily="18" charset="0"/>
              </a:rPr>
              <a:t>Pour une base de données destinée à être utilisée par plusieurs applications différentes, on choisira de créer des procédures pour les traitements généraux et/ou pour lesquels la moindre erreur peut poser de gros problèmes</a:t>
            </a:r>
            <a:r>
              <a:rPr lang="fr-FR" b="0" i="0" dirty="0" smtClean="0">
                <a:effectLst/>
                <a:latin typeface="Baskerville Old Face" panose="02020602080505020303" pitchFamily="18" charset="0"/>
              </a:rPr>
              <a:t>.</a:t>
            </a:r>
          </a:p>
          <a:p>
            <a:pPr marL="0" indent="0" algn="l">
              <a:buNone/>
            </a:pPr>
            <a:r>
              <a:rPr lang="fr-FR" b="0" i="0" dirty="0">
                <a:effectLst/>
                <a:latin typeface="Baskerville Old Face" panose="02020602080505020303" pitchFamily="18" charset="0"/>
              </a:rPr>
              <a:t/>
            </a:r>
            <a:br>
              <a:rPr lang="fr-FR" b="0" i="0" dirty="0">
                <a:effectLst/>
                <a:latin typeface="Baskerville Old Face" panose="02020602080505020303" pitchFamily="18" charset="0"/>
              </a:rPr>
            </a:br>
            <a:r>
              <a:rPr lang="fr-FR" b="0" i="0" dirty="0">
                <a:effectLst/>
                <a:latin typeface="Baskerville Old Face" panose="02020602080505020303" pitchFamily="18" charset="0"/>
              </a:rPr>
              <a:t>Pour un traitement long, impliquant de nombreuses requêtes et une logique simple, on peut sérieusement gagner en performance en le faisant dans une procédure stockée (a fortiori si ce traitement est souvent lancé).</a:t>
            </a:r>
          </a:p>
          <a:p>
            <a:pPr marL="0" indent="0" algn="l">
              <a:buNone/>
            </a:pPr>
            <a:r>
              <a:rPr lang="fr-FR" b="0" i="0" dirty="0">
                <a:effectLst/>
                <a:latin typeface="Baskerville Old Face" panose="02020602080505020303" pitchFamily="18" charset="0"/>
              </a:rPr>
              <a:t>À vous de voir quelles procédures sont utiles pour </a:t>
            </a:r>
            <a:r>
              <a:rPr lang="fr-FR" b="1" i="0" dirty="0">
                <a:effectLst/>
                <a:latin typeface="Baskerville Old Face" panose="02020602080505020303" pitchFamily="18" charset="0"/>
              </a:rPr>
              <a:t>votre application et vos besoins</a:t>
            </a:r>
            <a:r>
              <a:rPr lang="fr-FR" b="0" i="0" dirty="0">
                <a:effectLst/>
                <a:latin typeface="Baskerville Old Face" panose="02020602080505020303" pitchFamily="18" charset="0"/>
              </a:rPr>
              <a:t>.</a:t>
            </a:r>
          </a:p>
          <a:p>
            <a:endParaRPr lang="fr-FR" dirty="0"/>
          </a:p>
        </p:txBody>
      </p:sp>
    </p:spTree>
    <p:extLst>
      <p:ext uri="{BB962C8B-B14F-4D97-AF65-F5344CB8AC3E}">
        <p14:creationId xmlns:p14="http://schemas.microsoft.com/office/powerpoint/2010/main" val="148219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9135E-3CE7-4763-B03C-10DBC4F6A63B}"/>
              </a:ext>
            </a:extLst>
          </p:cNvPr>
          <p:cNvSpPr>
            <a:spLocks noGrp="1"/>
          </p:cNvSpPr>
          <p:nvPr>
            <p:ph type="title"/>
          </p:nvPr>
        </p:nvSpPr>
        <p:spPr>
          <a:xfrm>
            <a:off x="1218882" y="461199"/>
            <a:ext cx="10360501" cy="1223963"/>
          </a:xfrm>
        </p:spPr>
        <p:txBody>
          <a:bodyPr>
            <a:normAutofit fontScale="90000"/>
          </a:bodyPr>
          <a:lstStyle/>
          <a:p>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Baskerville Old Face" panose="02020602080505020303" pitchFamily="18" charset="0"/>
              </a:rPr>
              <a:t>En résumé</a:t>
            </a:r>
            <a:r>
              <a:rPr lang="fr-FR" b="1" i="0" dirty="0">
                <a:effectLst/>
                <a:latin typeface="Montserrat"/>
              </a:rPr>
              <a:t/>
            </a:r>
            <a:br>
              <a:rPr lang="fr-FR" b="1" i="0" dirty="0">
                <a:effectLst/>
                <a:latin typeface="Montserrat"/>
              </a:rPr>
            </a:br>
            <a:endParaRPr lang="fr-FR" dirty="0"/>
          </a:p>
        </p:txBody>
      </p:sp>
      <p:sp>
        <p:nvSpPr>
          <p:cNvPr id="4" name="Rectangle 1">
            <a:extLst>
              <a:ext uri="{FF2B5EF4-FFF2-40B4-BE49-F238E27FC236}">
                <a16:creationId xmlns:a16="http://schemas.microsoft.com/office/drawing/2014/main" id="{6BF6F9B1-A640-4745-9588-AFB1AFC443D2}"/>
              </a:ext>
            </a:extLst>
          </p:cNvPr>
          <p:cNvSpPr>
            <a:spLocks noGrp="1" noChangeArrowheads="1"/>
          </p:cNvSpPr>
          <p:nvPr>
            <p:ph idx="1"/>
          </p:nvPr>
        </p:nvSpPr>
        <p:spPr bwMode="auto">
          <a:xfrm>
            <a:off x="1341884" y="1556792"/>
            <a:ext cx="10237499" cy="4955203"/>
          </a:xfrm>
          <a:prstGeom prst="rect">
            <a:avLst/>
          </a:prstGeom>
          <a:solidFill>
            <a:srgbClr val="FFFFFF">
              <a:alpha val="0"/>
            </a:srgbClr>
          </a:solidFill>
          <a:ln>
            <a:noFill/>
          </a:ln>
          <a:effectLst/>
        </p:spPr>
        <p:txBody>
          <a:bodyPr vert="horz" wrap="square" lIns="25392" tIns="0" rIns="25392"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fr-FR" altLang="fr-FR" sz="1800" b="1" i="0" u="none" strike="noStrike" cap="none" normalizeH="0" baseline="0" dirty="0">
                <a:ln>
                  <a:noFill/>
                </a:ln>
                <a:effectLst/>
                <a:latin typeface="Baskerville Old Face" panose="02020602080505020303" pitchFamily="18" charset="0"/>
              </a:rPr>
              <a:t>Une procédure stockée </a:t>
            </a:r>
            <a:r>
              <a:rPr kumimoji="0" lang="fr-FR" altLang="fr-FR" sz="1800" b="0" i="0" u="none" strike="noStrike" cap="none" normalizeH="0" baseline="0" dirty="0">
                <a:ln>
                  <a:noFill/>
                </a:ln>
                <a:effectLst/>
                <a:latin typeface="Baskerville Old Face" panose="02020602080505020303" pitchFamily="18" charset="0"/>
              </a:rPr>
              <a:t>est un </a:t>
            </a:r>
            <a:r>
              <a:rPr kumimoji="0" lang="fr-FR" altLang="fr-FR" sz="1800" b="1" i="0" u="none" strike="noStrike" cap="none" normalizeH="0" baseline="0" dirty="0">
                <a:ln>
                  <a:noFill/>
                </a:ln>
                <a:effectLst/>
                <a:latin typeface="Baskerville Old Face" panose="02020602080505020303" pitchFamily="18" charset="0"/>
              </a:rPr>
              <a:t>ensemble d'instructions</a:t>
            </a:r>
            <a:r>
              <a:rPr kumimoji="0" lang="fr-FR" altLang="fr-FR" sz="1800" b="0" i="0" u="none" strike="noStrike" cap="none" normalizeH="0" baseline="0" dirty="0">
                <a:ln>
                  <a:noFill/>
                </a:ln>
                <a:effectLst/>
                <a:latin typeface="Baskerville Old Face" panose="02020602080505020303" pitchFamily="18" charset="0"/>
              </a:rPr>
              <a:t> que l'on peut exécuter sur commande.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fr-FR" altLang="fr-FR" sz="1800" b="0" i="0" u="none" strike="noStrike" cap="none" normalizeH="0" baseline="0" dirty="0">
              <a:ln>
                <a:noFill/>
              </a:ln>
              <a:effectLst/>
              <a:latin typeface="Baskerville Old Face" panose="02020602080505020303" pitchFamily="18"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fr-FR" altLang="fr-FR" sz="1800" b="0" i="0" u="none" strike="noStrike" cap="none" normalizeH="0" baseline="0" dirty="0">
                <a:ln>
                  <a:noFill/>
                </a:ln>
                <a:effectLst/>
                <a:latin typeface="Baskerville Old Face" panose="02020602080505020303" pitchFamily="18" charset="0"/>
              </a:rPr>
              <a:t>Une </a:t>
            </a:r>
            <a:r>
              <a:rPr kumimoji="0" lang="fr-FR" altLang="fr-FR" sz="1800" b="1" i="0" u="none" strike="noStrike" cap="none" normalizeH="0" baseline="0" dirty="0">
                <a:ln>
                  <a:noFill/>
                </a:ln>
                <a:effectLst/>
                <a:latin typeface="Baskerville Old Face" panose="02020602080505020303" pitchFamily="18" charset="0"/>
              </a:rPr>
              <a:t>procédure stockée</a:t>
            </a:r>
            <a:r>
              <a:rPr kumimoji="0" lang="fr-FR" altLang="fr-FR" sz="1800" b="0" i="0" u="none" strike="noStrike" cap="none" normalizeH="0" baseline="0" dirty="0">
                <a:ln>
                  <a:noFill/>
                </a:ln>
                <a:effectLst/>
                <a:latin typeface="Baskerville Old Face" panose="02020602080505020303" pitchFamily="18" charset="0"/>
              </a:rPr>
              <a:t> est un objet de la base de données </a:t>
            </a:r>
            <a:r>
              <a:rPr kumimoji="0" lang="fr-FR" altLang="fr-FR" sz="1800" b="1" i="0" u="none" strike="noStrike" cap="none" normalizeH="0" baseline="0" dirty="0">
                <a:ln>
                  <a:noFill/>
                </a:ln>
                <a:effectLst/>
                <a:latin typeface="Baskerville Old Face" panose="02020602080505020303" pitchFamily="18" charset="0"/>
              </a:rPr>
              <a:t>stocké de manière durable</a:t>
            </a:r>
            <a:r>
              <a:rPr kumimoji="0" lang="fr-FR" altLang="fr-FR" sz="1800" b="0" i="0" u="none" strike="noStrike" cap="none" normalizeH="0" baseline="0" dirty="0">
                <a:ln>
                  <a:noFill/>
                </a:ln>
                <a:effectLst/>
                <a:latin typeface="Baskerville Old Face" panose="02020602080505020303" pitchFamily="18" charset="0"/>
              </a:rPr>
              <a:t>, au même titre qu'une table. Elle n'est pas supprimée à la fin de la session comme l'est une requête préparée.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fr-FR" altLang="fr-FR" sz="1800" b="0" i="0" u="none" strike="noStrike" cap="none" normalizeH="0" baseline="0" dirty="0">
              <a:ln>
                <a:noFill/>
              </a:ln>
              <a:effectLst/>
              <a:latin typeface="Baskerville Old Face" panose="02020602080505020303" pitchFamily="18"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fr-FR" altLang="fr-FR" sz="1800" b="0" i="0" u="none" strike="noStrike" cap="none" normalizeH="0" baseline="0" dirty="0">
                <a:ln>
                  <a:noFill/>
                </a:ln>
                <a:effectLst/>
                <a:latin typeface="Baskerville Old Face" panose="02020602080505020303" pitchFamily="18" charset="0"/>
              </a:rPr>
              <a:t>On peut passer des </a:t>
            </a:r>
            <a:r>
              <a:rPr kumimoji="0" lang="fr-FR" altLang="fr-FR" sz="1800" b="1" i="0" u="none" strike="noStrike" cap="none" normalizeH="0" baseline="0" dirty="0">
                <a:ln>
                  <a:noFill/>
                </a:ln>
                <a:effectLst/>
                <a:latin typeface="Baskerville Old Face" panose="02020602080505020303" pitchFamily="18" charset="0"/>
              </a:rPr>
              <a:t>paramètres</a:t>
            </a:r>
            <a:r>
              <a:rPr kumimoji="0" lang="fr-FR" altLang="fr-FR" sz="1800" b="0" i="0" u="none" strike="noStrike" cap="none" normalizeH="0" baseline="0" dirty="0">
                <a:ln>
                  <a:noFill/>
                </a:ln>
                <a:effectLst/>
                <a:latin typeface="Baskerville Old Face" panose="02020602080505020303" pitchFamily="18" charset="0"/>
              </a:rPr>
              <a:t> à une procédure stockée, qui peuvent avoir trois sens :</a:t>
            </a:r>
            <a:r>
              <a:rPr kumimoji="0" lang="fr-FR" altLang="fr-FR" sz="1800" b="0" i="0" u="none" strike="noStrike" cap="none" normalizeH="0" dirty="0">
                <a:ln>
                  <a:noFill/>
                </a:ln>
                <a:effectLst/>
                <a:latin typeface="Baskerville Old Face" panose="02020602080505020303" pitchFamily="18" charset="0"/>
              </a:rPr>
              <a:t> </a:t>
            </a:r>
            <a:r>
              <a:rPr kumimoji="0" lang="fr-FR" altLang="fr-FR" sz="1800" b="0" i="0" u="none" strike="noStrike" cap="none" normalizeH="0" baseline="0" dirty="0">
                <a:ln>
                  <a:noFill/>
                </a:ln>
                <a:effectLst/>
                <a:latin typeface="Baskerville Old Face" panose="02020602080505020303" pitchFamily="18" charset="0"/>
                <a:cs typeface="Courier New" panose="02070309020205020404" pitchFamily="49" charset="0"/>
              </a:rPr>
              <a:t>IN</a:t>
            </a:r>
            <a:r>
              <a:rPr kumimoji="0" lang="fr-FR" altLang="fr-FR" sz="1800" b="0" i="0" u="none" strike="noStrike" cap="none" normalizeH="0" baseline="0" dirty="0">
                <a:ln>
                  <a:noFill/>
                </a:ln>
                <a:effectLst/>
                <a:latin typeface="Baskerville Old Face" panose="02020602080505020303" pitchFamily="18" charset="0"/>
              </a:rPr>
              <a:t>(entrant), </a:t>
            </a:r>
            <a:r>
              <a:rPr kumimoji="0" lang="fr-FR" altLang="fr-FR" sz="1800" b="0" i="0" u="none" strike="noStrike" cap="none" normalizeH="0" baseline="0" dirty="0">
                <a:ln>
                  <a:noFill/>
                </a:ln>
                <a:effectLst/>
                <a:latin typeface="Baskerville Old Face" panose="02020602080505020303" pitchFamily="18" charset="0"/>
                <a:cs typeface="Courier New" panose="02070309020205020404" pitchFamily="49" charset="0"/>
              </a:rPr>
              <a:t>OUT</a:t>
            </a:r>
            <a:r>
              <a:rPr kumimoji="0" lang="fr-FR" altLang="fr-FR" sz="1800" b="0" i="0" u="none" strike="noStrike" cap="none" normalizeH="0" baseline="0" dirty="0">
                <a:ln>
                  <a:noFill/>
                </a:ln>
                <a:effectLst/>
                <a:latin typeface="Baskerville Old Face" panose="02020602080505020303" pitchFamily="18" charset="0"/>
              </a:rPr>
              <a:t>  (sortant) ou </a:t>
            </a:r>
            <a:r>
              <a:rPr kumimoji="0" lang="fr-FR" altLang="fr-FR" sz="1800" b="0" i="0" u="none" strike="noStrike" cap="none" normalizeH="0" baseline="0" dirty="0">
                <a:ln>
                  <a:noFill/>
                </a:ln>
                <a:effectLst/>
                <a:latin typeface="Baskerville Old Face" panose="02020602080505020303" pitchFamily="18" charset="0"/>
                <a:cs typeface="Courier New" panose="02070309020205020404" pitchFamily="49" charset="0"/>
              </a:rPr>
              <a:t>INOUT</a:t>
            </a:r>
            <a:r>
              <a:rPr kumimoji="0" lang="fr-FR" altLang="fr-FR" sz="1800" b="0" i="0" u="none" strike="noStrike" cap="none" normalizeH="0" baseline="0" dirty="0">
                <a:ln>
                  <a:noFill/>
                </a:ln>
                <a:effectLst/>
                <a:latin typeface="Baskerville Old Face" panose="02020602080505020303" pitchFamily="18" charset="0"/>
              </a:rPr>
              <a:t>  (les </a:t>
            </a:r>
            <a:r>
              <a:rPr kumimoji="0" lang="fr-FR" altLang="fr-FR" sz="1800" b="0" i="0" u="none" strike="noStrike" cap="none" normalizeH="0" baseline="0" dirty="0" smtClean="0">
                <a:ln>
                  <a:noFill/>
                </a:ln>
                <a:effectLst/>
                <a:latin typeface="Baskerville Old Face" panose="02020602080505020303" pitchFamily="18" charset="0"/>
              </a:rPr>
              <a:t>deux sens).</a:t>
            </a:r>
            <a:endParaRPr kumimoji="0" lang="fr-FR" altLang="fr-FR" sz="1800" b="0" i="0" u="none" strike="noStrike" cap="none" normalizeH="0" baseline="0" dirty="0">
              <a:ln>
                <a:noFill/>
              </a:ln>
              <a:effectLst/>
              <a:latin typeface="Baskerville Old Face" panose="02020602080505020303" pitchFamily="18"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fr-FR" altLang="fr-FR" sz="1800" b="0" i="0" u="none" strike="noStrike" cap="none" normalizeH="0" baseline="0" dirty="0">
              <a:ln>
                <a:noFill/>
              </a:ln>
              <a:effectLst/>
              <a:latin typeface="Baskerville Old Face" panose="02020602080505020303" pitchFamily="18"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fr-FR" altLang="fr-FR" sz="1800" b="0" i="0" u="none" strike="noStrike" cap="none" normalizeH="0" baseline="0" dirty="0">
                <a:ln>
                  <a:noFill/>
                </a:ln>
                <a:effectLst/>
                <a:latin typeface="Baskerville Old Face" panose="02020602080505020303" pitchFamily="18" charset="0"/>
                <a:cs typeface="Courier New" panose="02070309020205020404" pitchFamily="49" charset="0"/>
              </a:rPr>
              <a:t>SELECT ... INTO</a:t>
            </a:r>
            <a:r>
              <a:rPr kumimoji="0" lang="fr-FR" altLang="fr-FR" sz="1800" b="0" i="0" u="none" strike="noStrike" cap="none" normalizeH="0" baseline="0" dirty="0">
                <a:ln>
                  <a:noFill/>
                </a:ln>
                <a:effectLst/>
                <a:latin typeface="Baskerville Old Face" panose="02020602080505020303" pitchFamily="18" charset="0"/>
              </a:rPr>
              <a:t>  permet d'assigner des données sélectionnées à des variables ou des paramètres, à condition que le </a:t>
            </a:r>
            <a:r>
              <a:rPr kumimoji="0" lang="fr-FR" altLang="fr-FR" sz="1800" b="0" i="0" u="none" strike="noStrike" cap="none" normalizeH="0" baseline="0" dirty="0">
                <a:ln>
                  <a:noFill/>
                </a:ln>
                <a:effectLst/>
                <a:latin typeface="Baskerville Old Face" panose="02020602080505020303" pitchFamily="18" charset="0"/>
                <a:cs typeface="Courier New" panose="02070309020205020404" pitchFamily="49" charset="0"/>
              </a:rPr>
              <a:t>SELECT</a:t>
            </a:r>
            <a:r>
              <a:rPr kumimoji="0" lang="fr-FR" altLang="fr-FR" sz="1800" b="0" i="0" u="none" strike="noStrike" cap="none" normalizeH="0" baseline="0" dirty="0">
                <a:ln>
                  <a:noFill/>
                </a:ln>
                <a:effectLst/>
                <a:latin typeface="Baskerville Old Face" panose="02020602080505020303" pitchFamily="18" charset="0"/>
              </a:rPr>
              <a:t>  ne renvoie qu'une seule ligne, et qu'il y ait autant de valeurs sélectionnées que de variables à assigner.</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fr-FR" altLang="fr-FR" sz="1800" b="0" i="0" u="none" strike="noStrike" cap="none" normalizeH="0" baseline="0" dirty="0">
              <a:ln>
                <a:noFill/>
              </a:ln>
              <a:effectLst/>
              <a:latin typeface="Baskerville Old Face" panose="02020602080505020303" pitchFamily="18"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fr-FR" altLang="fr-FR" sz="1800" b="0" i="0" u="none" strike="noStrike" cap="none" normalizeH="0" baseline="0" dirty="0">
                <a:ln>
                  <a:noFill/>
                </a:ln>
                <a:effectLst/>
                <a:latin typeface="Baskerville Old Face" panose="02020602080505020303" pitchFamily="18" charset="0"/>
              </a:rPr>
              <a:t>Les </a:t>
            </a:r>
            <a:r>
              <a:rPr kumimoji="0" lang="fr-FR" altLang="fr-FR" sz="1800" b="1" i="0" u="none" strike="noStrike" cap="none" normalizeH="0" baseline="0" dirty="0">
                <a:ln>
                  <a:noFill/>
                </a:ln>
                <a:effectLst/>
                <a:latin typeface="Baskerville Old Face" panose="02020602080505020303" pitchFamily="18" charset="0"/>
              </a:rPr>
              <a:t>procédures stockées </a:t>
            </a:r>
            <a:r>
              <a:rPr kumimoji="0" lang="fr-FR" altLang="fr-FR" sz="1800" b="0" i="0" u="none" strike="noStrike" cap="none" normalizeH="0" baseline="0" dirty="0">
                <a:ln>
                  <a:noFill/>
                </a:ln>
                <a:effectLst/>
                <a:latin typeface="Baskerville Old Face" panose="02020602080505020303" pitchFamily="18" charset="0"/>
              </a:rPr>
              <a:t>peuvent permettre de </a:t>
            </a:r>
            <a:r>
              <a:rPr kumimoji="0" lang="fr-FR" altLang="fr-FR" sz="1800" b="1" i="0" u="none" strike="noStrike" cap="none" normalizeH="0" baseline="0" dirty="0">
                <a:ln>
                  <a:noFill/>
                </a:ln>
                <a:effectLst/>
                <a:latin typeface="Baskerville Old Face" panose="02020602080505020303" pitchFamily="18" charset="0"/>
              </a:rPr>
              <a:t>gagner en performance</a:t>
            </a:r>
            <a:r>
              <a:rPr kumimoji="0" lang="fr-FR" altLang="fr-FR" sz="1800" b="0" i="0" u="none" strike="noStrike" cap="none" normalizeH="0" baseline="0" dirty="0">
                <a:ln>
                  <a:noFill/>
                </a:ln>
                <a:effectLst/>
                <a:latin typeface="Baskerville Old Face" panose="02020602080505020303" pitchFamily="18" charset="0"/>
              </a:rPr>
              <a:t> en diminuant les allers-retours entre le client et le serveur. Elles peuvent également aider à </a:t>
            </a:r>
            <a:r>
              <a:rPr kumimoji="0" lang="fr-FR" altLang="fr-FR" sz="1800" b="1" i="0" u="none" strike="noStrike" cap="none" normalizeH="0" baseline="0" dirty="0">
                <a:ln>
                  <a:noFill/>
                </a:ln>
                <a:effectLst/>
                <a:latin typeface="Baskerville Old Face" panose="02020602080505020303" pitchFamily="18" charset="0"/>
              </a:rPr>
              <a:t>sécuriser une base de données</a:t>
            </a:r>
            <a:r>
              <a:rPr kumimoji="0" lang="fr-FR" altLang="fr-FR" sz="1800" b="0" i="0" u="none" strike="noStrike" cap="none" normalizeH="0" baseline="0" dirty="0">
                <a:ln>
                  <a:noFill/>
                </a:ln>
                <a:effectLst/>
                <a:latin typeface="Baskerville Old Face" panose="02020602080505020303" pitchFamily="18" charset="0"/>
              </a:rPr>
              <a:t> et à s'assurer que les traitements sensibles sont toujours exécutés de la même manière.</a:t>
            </a:r>
          </a:p>
          <a:p>
            <a:pPr marR="0" lvl="0" algn="l" defTabSz="914400" rtl="0" eaLnBrk="0" fontAlgn="base" latinLnBrk="0" hangingPunct="0">
              <a:lnSpc>
                <a:spcPct val="100000"/>
              </a:lnSpc>
              <a:spcBef>
                <a:spcPct val="0"/>
              </a:spcBef>
              <a:spcAft>
                <a:spcPct val="0"/>
              </a:spcAft>
              <a:buClr>
                <a:schemeClr val="tx2"/>
              </a:buClr>
              <a:buSzTx/>
              <a:buFont typeface="Wingdings" panose="05000000000000000000" pitchFamily="2" charset="2"/>
              <a:buChar char="§"/>
              <a:tabLst/>
            </a:pPr>
            <a:endParaRPr kumimoji="0" lang="fr-FR" altLang="fr-FR" sz="1800" b="0" i="0" u="none" strike="noStrike" cap="none" normalizeH="0" baseline="0" dirty="0">
              <a:ln>
                <a:noFill/>
              </a:ln>
              <a:effectLst/>
              <a:latin typeface="Baskerville Old Face" panose="02020602080505020303" pitchFamily="18"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fr-FR" altLang="fr-FR" sz="1800" b="0" i="0" u="none" strike="noStrike" cap="none" normalizeH="0" baseline="0" dirty="0">
                <a:ln>
                  <a:noFill/>
                </a:ln>
                <a:effectLst/>
                <a:latin typeface="Baskerville Old Face" panose="02020602080505020303" pitchFamily="18" charset="0"/>
              </a:rPr>
              <a:t>Par contre, elle </a:t>
            </a:r>
            <a:r>
              <a:rPr kumimoji="0" lang="fr-FR" altLang="fr-FR" sz="1800" b="1" i="0" u="none" strike="noStrike" cap="none" normalizeH="0" baseline="0" dirty="0">
                <a:ln>
                  <a:noFill/>
                </a:ln>
                <a:effectLst/>
                <a:latin typeface="Baskerville Old Face" panose="02020602080505020303" pitchFamily="18" charset="0"/>
              </a:rPr>
              <a:t>ajoute à la charge du serveur</a:t>
            </a:r>
            <a:r>
              <a:rPr kumimoji="0" lang="fr-FR" altLang="fr-FR" sz="1800" b="0" i="0" u="none" strike="noStrike" cap="none" normalizeH="0" baseline="0" dirty="0">
                <a:ln>
                  <a:noFill/>
                </a:ln>
                <a:effectLst/>
                <a:latin typeface="Baskerville Old Face" panose="02020602080505020303" pitchFamily="18" charset="0"/>
              </a:rPr>
              <a:t> et sa syntaxe n'est </a:t>
            </a:r>
            <a:r>
              <a:rPr kumimoji="0" lang="fr-FR" altLang="fr-FR" sz="1800" b="1" i="0" u="none" strike="noStrike" cap="none" normalizeH="0" baseline="0" dirty="0">
                <a:ln>
                  <a:noFill/>
                </a:ln>
                <a:effectLst/>
                <a:latin typeface="Baskerville Old Face" panose="02020602080505020303" pitchFamily="18" charset="0"/>
              </a:rPr>
              <a:t>pas toujours portable</a:t>
            </a:r>
            <a:r>
              <a:rPr kumimoji="0" lang="fr-FR" altLang="fr-FR" sz="1800" b="0" i="0" u="none" strike="noStrike" cap="none" normalizeH="0" baseline="0" dirty="0">
                <a:ln>
                  <a:noFill/>
                </a:ln>
                <a:effectLst/>
                <a:latin typeface="Baskerville Old Face" panose="02020602080505020303" pitchFamily="18" charset="0"/>
              </a:rPr>
              <a:t> d'un SGBD à un autre.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Baskerville Old Face" panose="02020602080505020303" pitchFamily="18" charset="0"/>
            </a:endParaRPr>
          </a:p>
        </p:txBody>
      </p:sp>
    </p:spTree>
    <p:extLst>
      <p:ext uri="{BB962C8B-B14F-4D97-AF65-F5344CB8AC3E}">
        <p14:creationId xmlns:p14="http://schemas.microsoft.com/office/powerpoint/2010/main" val="95210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209532" y="1052736"/>
            <a:ext cx="10360501" cy="1223963"/>
          </a:xfrm>
        </p:spPr>
        <p:txBody>
          <a:bodyPr rtlCol="0" anchor="b">
            <a:normAutofit/>
          </a:bodyPr>
          <a:lstStyle/>
          <a:p>
            <a:pPr rtl="0"/>
            <a:r>
              <a:rPr lang="fr-FR" dirty="0">
                <a:latin typeface="Baskerville Old Face" panose="02020602080505020303" pitchFamily="18" charset="0"/>
              </a:rPr>
              <a:t>Définition :</a:t>
            </a:r>
          </a:p>
        </p:txBody>
      </p:sp>
      <p:sp>
        <p:nvSpPr>
          <p:cNvPr id="14" name="Espace réservé du contenu 13"/>
          <p:cNvSpPr>
            <a:spLocks noGrp="1"/>
          </p:cNvSpPr>
          <p:nvPr>
            <p:ph idx="1"/>
          </p:nvPr>
        </p:nvSpPr>
        <p:spPr>
          <a:xfrm>
            <a:off x="1212081" y="2708920"/>
            <a:ext cx="10360501" cy="4462272"/>
          </a:xfrm>
        </p:spPr>
        <p:txBody>
          <a:bodyPr rtlCol="0">
            <a:normAutofit/>
          </a:bodyPr>
          <a:lstStyle/>
          <a:p>
            <a:pPr marL="0" indent="0" rtl="0">
              <a:spcAft>
                <a:spcPts val="600"/>
              </a:spcAft>
              <a:buNone/>
            </a:pPr>
            <a:r>
              <a:rPr lang="fr-FR" dirty="0">
                <a:latin typeface="Baskerville Old Face" panose="02020602080505020303" pitchFamily="18" charset="0"/>
              </a:rPr>
              <a:t>Une procédure stockée, aussi appelée </a:t>
            </a:r>
            <a:r>
              <a:rPr lang="fr-FR" b="1" dirty="0" err="1">
                <a:latin typeface="Baskerville Old Face" panose="02020602080505020303" pitchFamily="18" charset="0"/>
              </a:rPr>
              <a:t>stored</a:t>
            </a:r>
            <a:r>
              <a:rPr lang="fr-FR" b="1" dirty="0">
                <a:latin typeface="Baskerville Old Face" panose="02020602080505020303" pitchFamily="18" charset="0"/>
              </a:rPr>
              <a:t> </a:t>
            </a:r>
            <a:r>
              <a:rPr lang="fr-FR" b="1" dirty="0" err="1">
                <a:latin typeface="Baskerville Old Face" panose="02020602080505020303" pitchFamily="18" charset="0"/>
              </a:rPr>
              <a:t>procedure</a:t>
            </a:r>
            <a:r>
              <a:rPr lang="fr-FR" b="1" dirty="0">
                <a:latin typeface="Baskerville Old Face" panose="02020602080505020303" pitchFamily="18" charset="0"/>
              </a:rPr>
              <a:t> </a:t>
            </a:r>
            <a:r>
              <a:rPr lang="fr-FR" dirty="0">
                <a:latin typeface="Baskerville Old Face" panose="02020602080505020303" pitchFamily="18" charset="0"/>
              </a:rPr>
              <a:t>en anglais, est un concept utilisé en administration de base de données afin d’exécuter un ensemble d’instructions SQL. Une telle procédure est stockée au sein du Système de Gestion de Base de Données (SGBD) et peut être appelée à tout moment par son nom afin d’exécuter celle-ci.</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latin typeface="Baskerville Old Face" panose="02020602080505020303" pitchFamily="18" charset="0"/>
              </a:rPr>
              <a:t>Les intérêts sont multiples :</a:t>
            </a:r>
          </a:p>
        </p:txBody>
      </p:sp>
      <p:sp>
        <p:nvSpPr>
          <p:cNvPr id="3" name="Espace réservé du contenu 2">
            <a:extLst>
              <a:ext uri="{FF2B5EF4-FFF2-40B4-BE49-F238E27FC236}">
                <a16:creationId xmlns:a16="http://schemas.microsoft.com/office/drawing/2014/main" id="{D0A06D0F-89B0-4697-8228-7C8AC845C6C3}"/>
              </a:ext>
            </a:extLst>
          </p:cNvPr>
          <p:cNvSpPr>
            <a:spLocks noGrp="1"/>
          </p:cNvSpPr>
          <p:nvPr>
            <p:ph idx="1"/>
          </p:nvPr>
        </p:nvSpPr>
        <p:spPr>
          <a:xfrm>
            <a:off x="1218883" y="1701797"/>
            <a:ext cx="9700065" cy="4462272"/>
          </a:xfrm>
        </p:spPr>
        <p:txBody>
          <a:bodyPr>
            <a:normAutofit lnSpcReduction="10000"/>
          </a:bodyPr>
          <a:lstStyle/>
          <a:p>
            <a:pPr>
              <a:buFont typeface="Wingdings" panose="05000000000000000000" pitchFamily="2" charset="2"/>
              <a:buChar char="§"/>
            </a:pPr>
            <a:r>
              <a:rPr lang="fr-FR" dirty="0">
                <a:latin typeface="Baskerville Old Face" panose="02020602080505020303" pitchFamily="18" charset="0"/>
              </a:rPr>
              <a:t>Simplifier : un même code qui doit souvent être effectuée peut être enregistré afin d’être appelé rapidement</a:t>
            </a:r>
          </a:p>
          <a:p>
            <a:pPr>
              <a:buFont typeface="Wingdings" panose="05000000000000000000" pitchFamily="2" charset="2"/>
              <a:buChar char="§"/>
            </a:pPr>
            <a:r>
              <a:rPr lang="fr-FR" dirty="0">
                <a:latin typeface="Baskerville Old Face" panose="02020602080505020303" pitchFamily="18" charset="0"/>
              </a:rPr>
              <a:t>Amélioration des performances : les opérations peuvent être exécutées du côté du serveur de base de données et envoyées directement prête à l’emploi par la solution informatique qui va utiliser ces données. Par ailleurs, cela va réduire les échanges entre le client et le serveur</a:t>
            </a:r>
          </a:p>
          <a:p>
            <a:pPr>
              <a:buFont typeface="Wingdings" panose="05000000000000000000" pitchFamily="2" charset="2"/>
              <a:buChar char="§"/>
            </a:pPr>
            <a:r>
              <a:rPr lang="fr-FR" dirty="0">
                <a:latin typeface="Baskerville Old Face" panose="02020602080505020303" pitchFamily="18" charset="0"/>
              </a:rPr>
              <a:t>Sécurité : des applications peuvent avoir accès uniquement aux </a:t>
            </a:r>
            <a:r>
              <a:rPr lang="fr-FR" b="1" dirty="0">
                <a:latin typeface="Baskerville Old Face" panose="02020602080505020303" pitchFamily="18" charset="0"/>
              </a:rPr>
              <a:t>procédures stockées</a:t>
            </a:r>
            <a:r>
              <a:rPr lang="fr-FR" dirty="0">
                <a:latin typeface="Baskerville Old Face" panose="02020602080505020303" pitchFamily="18" charset="0"/>
              </a:rPr>
              <a:t>, sans avoir accès aux données des tables directement, et/ou s’assurer que l’accès aux données soit toujours effectué de la même manière</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98B12-80E9-4290-BB1B-B109D108B1FE}"/>
              </a:ext>
            </a:extLst>
          </p:cNvPr>
          <p:cNvSpPr>
            <a:spLocks noGrp="1"/>
          </p:cNvSpPr>
          <p:nvPr>
            <p:ph type="title"/>
          </p:nvPr>
        </p:nvSpPr>
        <p:spPr>
          <a:xfrm>
            <a:off x="1218883" y="274637"/>
            <a:ext cx="10360501" cy="1427160"/>
          </a:xfrm>
        </p:spPr>
        <p:txBody>
          <a:bodyPr>
            <a:normAutofit fontScale="90000"/>
          </a:bodyPr>
          <a:lstStyle/>
          <a:p>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Montserrat"/>
              </a:rPr>
              <a:t/>
            </a:r>
            <a:br>
              <a:rPr lang="fr-FR" b="1" i="0" dirty="0">
                <a:effectLst/>
                <a:latin typeface="Montserrat"/>
              </a:rPr>
            </a:br>
            <a:r>
              <a:rPr lang="fr-FR" b="1" i="0" dirty="0">
                <a:effectLst/>
                <a:latin typeface="Baskerville Old Face" panose="02020602080505020303" pitchFamily="18" charset="0"/>
              </a:rPr>
              <a:t>Inconvénients</a:t>
            </a:r>
            <a:r>
              <a:rPr lang="fr-FR" b="1" i="0" dirty="0">
                <a:effectLst/>
                <a:latin typeface="Montserrat"/>
              </a:rPr>
              <a:t/>
            </a:r>
            <a:br>
              <a:rPr lang="fr-FR" b="1" i="0" dirty="0">
                <a:effectLst/>
                <a:latin typeface="Montserrat"/>
              </a:rPr>
            </a:br>
            <a:endParaRPr lang="fr-FR" dirty="0"/>
          </a:p>
        </p:txBody>
      </p:sp>
      <p:sp>
        <p:nvSpPr>
          <p:cNvPr id="3" name="Espace réservé du contenu 2">
            <a:extLst>
              <a:ext uri="{FF2B5EF4-FFF2-40B4-BE49-F238E27FC236}">
                <a16:creationId xmlns:a16="http://schemas.microsoft.com/office/drawing/2014/main" id="{700EFC8F-A291-4D13-8713-D2FABE054179}"/>
              </a:ext>
            </a:extLst>
          </p:cNvPr>
          <p:cNvSpPr>
            <a:spLocks noGrp="1"/>
          </p:cNvSpPr>
          <p:nvPr>
            <p:ph idx="1"/>
          </p:nvPr>
        </p:nvSpPr>
        <p:spPr/>
        <p:txBody>
          <a:bodyPr>
            <a:normAutofit fontScale="92500" lnSpcReduction="10000"/>
          </a:bodyPr>
          <a:lstStyle/>
          <a:p>
            <a:pPr algn="l">
              <a:buFont typeface="Wingdings" panose="05000000000000000000" pitchFamily="2" charset="2"/>
              <a:buChar char="§"/>
            </a:pPr>
            <a:r>
              <a:rPr lang="fr-FR" b="0" i="0" dirty="0">
                <a:effectLst/>
                <a:latin typeface="Baskerville Old Face" panose="02020602080505020303" pitchFamily="18" charset="0"/>
              </a:rPr>
              <a:t>Les procédures stockées</a:t>
            </a:r>
            <a:r>
              <a:rPr lang="fr-FR" b="1" i="0" dirty="0">
                <a:effectLst/>
                <a:latin typeface="Baskerville Old Face" panose="02020602080505020303" pitchFamily="18" charset="0"/>
              </a:rPr>
              <a:t> ajoutent évidemment à la charge du serveur de données</a:t>
            </a:r>
            <a:r>
              <a:rPr lang="fr-FR" b="0" i="0" dirty="0">
                <a:effectLst/>
                <a:latin typeface="Baskerville Old Face" panose="02020602080505020303" pitchFamily="18" charset="0"/>
              </a:rPr>
              <a:t>. Plus on implémente de logique de traitement directement dans la base de données, moins le serveur est disponible pour son but premier : le </a:t>
            </a:r>
            <a:r>
              <a:rPr lang="fr-FR" b="1" i="0" dirty="0">
                <a:effectLst/>
                <a:latin typeface="Baskerville Old Face" panose="02020602080505020303" pitchFamily="18" charset="0"/>
              </a:rPr>
              <a:t>stockage de données</a:t>
            </a:r>
            <a:r>
              <a:rPr lang="fr-FR" b="0" i="0" dirty="0">
                <a:effectLst/>
                <a:latin typeface="Baskerville Old Face" panose="02020602080505020303" pitchFamily="18" charset="0"/>
              </a:rPr>
              <a:t>.</a:t>
            </a:r>
          </a:p>
          <a:p>
            <a:pPr algn="l">
              <a:buFont typeface="Wingdings" panose="05000000000000000000" pitchFamily="2" charset="2"/>
              <a:buChar char="§"/>
            </a:pPr>
            <a:r>
              <a:rPr lang="fr-FR" b="0" i="0" dirty="0">
                <a:effectLst/>
                <a:latin typeface="Baskerville Old Face" panose="02020602080505020303" pitchFamily="18" charset="0"/>
              </a:rPr>
              <a:t>Par ailleurs, certains traitements seront toujours plus simples et plus courts à écrire (et donc à maintenir) s'ils sont développés dans un langage informatique adapté. A fortiori lorsqu'il s'agit de traitements complexes. </a:t>
            </a:r>
            <a:r>
              <a:rPr lang="fr-FR" b="1" i="0" dirty="0">
                <a:effectLst/>
                <a:latin typeface="Baskerville Old Face" panose="02020602080505020303" pitchFamily="18" charset="0"/>
              </a:rPr>
              <a:t>La logique qu'il est possible d'implémenter avec MySQL permet de nombreuses choses, mais reste assez basique</a:t>
            </a:r>
            <a:r>
              <a:rPr lang="fr-FR" b="0" i="0" dirty="0">
                <a:effectLst/>
                <a:latin typeface="Baskerville Old Face" panose="02020602080505020303" pitchFamily="18" charset="0"/>
              </a:rPr>
              <a:t>.</a:t>
            </a:r>
          </a:p>
          <a:p>
            <a:pPr algn="l">
              <a:buFont typeface="Wingdings" panose="05000000000000000000" pitchFamily="2" charset="2"/>
              <a:buChar char="§"/>
            </a:pPr>
            <a:r>
              <a:rPr lang="fr-FR" b="0" i="0" dirty="0">
                <a:effectLst/>
                <a:latin typeface="Baskerville Old Face" panose="02020602080505020303" pitchFamily="18" charset="0"/>
              </a:rPr>
              <a:t>Enfin, </a:t>
            </a:r>
            <a:r>
              <a:rPr lang="fr-FR" b="1" i="0" dirty="0">
                <a:effectLst/>
                <a:latin typeface="Baskerville Old Face" panose="02020602080505020303" pitchFamily="18" charset="0"/>
              </a:rPr>
              <a:t>la syntaxe des procédures stockées diffère beaucoup d'un SGBD à un autre</a:t>
            </a:r>
            <a:r>
              <a:rPr lang="fr-FR" b="0" i="0" dirty="0">
                <a:effectLst/>
                <a:latin typeface="Baskerville Old Face" panose="02020602080505020303" pitchFamily="18" charset="0"/>
              </a:rPr>
              <a:t>. Par conséquent, si l'on désire en changer, il faudra procéder à un grand nombre de corrections et d'ajustements.</a:t>
            </a:r>
          </a:p>
          <a:p>
            <a:endParaRPr lang="fr-FR" dirty="0"/>
          </a:p>
        </p:txBody>
      </p:sp>
    </p:spTree>
    <p:extLst>
      <p:ext uri="{BB962C8B-B14F-4D97-AF65-F5344CB8AC3E}">
        <p14:creationId xmlns:p14="http://schemas.microsoft.com/office/powerpoint/2010/main" val="193826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normAutofit/>
          </a:bodyPr>
          <a:lstStyle/>
          <a:p>
            <a:pPr algn="ctr" rtl="0"/>
            <a:r>
              <a:rPr lang="fr-FR" sz="6000" dirty="0">
                <a:latin typeface="Baskerville Old Face" panose="02020602080505020303" pitchFamily="18" charset="0"/>
              </a:rPr>
              <a:t>Procédure dans </a:t>
            </a:r>
            <a:r>
              <a:rPr lang="fr-FR" sz="6000" dirty="0" smtClean="0">
                <a:latin typeface="Baskerville Old Face" panose="02020602080505020303" pitchFamily="18" charset="0"/>
              </a:rPr>
              <a:t>une table</a:t>
            </a:r>
            <a:endParaRPr lang="fr-FR" sz="6000" dirty="0">
              <a:latin typeface="Baskerville Old Face" panose="02020602080505020303" pitchFamily="18" charset="0"/>
            </a:endParaRPr>
          </a:p>
        </p:txBody>
      </p:sp>
      <p:pic>
        <p:nvPicPr>
          <p:cNvPr id="12" name="Espace réservé du contenu 11" descr="Une image contenant texte&#10;&#10;Description générée automatiquement">
            <a:extLst>
              <a:ext uri="{FF2B5EF4-FFF2-40B4-BE49-F238E27FC236}">
                <a16:creationId xmlns:a16="http://schemas.microsoft.com/office/drawing/2014/main" id="{7BF0D908-E3BB-4D42-806D-4DDE8E20D6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4012" y="1916832"/>
            <a:ext cx="3498389" cy="4520655"/>
          </a:xfrm>
        </p:spPr>
      </p:pic>
      <p:sp>
        <p:nvSpPr>
          <p:cNvPr id="13" name="Accolade fermante 12">
            <a:extLst>
              <a:ext uri="{FF2B5EF4-FFF2-40B4-BE49-F238E27FC236}">
                <a16:creationId xmlns:a16="http://schemas.microsoft.com/office/drawing/2014/main" id="{EE0E318A-572A-4CE8-8CAC-3E2E9F76F4F5}"/>
              </a:ext>
            </a:extLst>
          </p:cNvPr>
          <p:cNvSpPr/>
          <p:nvPr/>
        </p:nvSpPr>
        <p:spPr>
          <a:xfrm rot="5400000">
            <a:off x="6191950" y="-2850989"/>
            <a:ext cx="216024" cy="8856984"/>
          </a:xfrm>
          <a:prstGeom prst="rightBrace">
            <a:avLst>
              <a:gd name="adj1" fmla="val 8333"/>
              <a:gd name="adj2" fmla="val 74945"/>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pic>
        <p:nvPicPr>
          <p:cNvPr id="15" name="Image 14" descr="Une image contenant texte&#10;&#10;Description générée automatiquement">
            <a:extLst>
              <a:ext uri="{FF2B5EF4-FFF2-40B4-BE49-F238E27FC236}">
                <a16:creationId xmlns:a16="http://schemas.microsoft.com/office/drawing/2014/main" id="{0CB5A48C-9FFC-4FBC-9951-FBB166241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492" y="1916832"/>
            <a:ext cx="3498389" cy="4520655"/>
          </a:xfrm>
          <a:prstGeom prst="rect">
            <a:avLst/>
          </a:prstGeom>
        </p:spPr>
      </p:pic>
      <p:sp>
        <p:nvSpPr>
          <p:cNvPr id="16" name="Accolade fermante 15">
            <a:extLst>
              <a:ext uri="{FF2B5EF4-FFF2-40B4-BE49-F238E27FC236}">
                <a16:creationId xmlns:a16="http://schemas.microsoft.com/office/drawing/2014/main" id="{4559DF7F-E01D-4247-BB31-8913002758F9}"/>
              </a:ext>
            </a:extLst>
          </p:cNvPr>
          <p:cNvSpPr/>
          <p:nvPr/>
        </p:nvSpPr>
        <p:spPr>
          <a:xfrm rot="16200000" flipH="1">
            <a:off x="6191950" y="-2851157"/>
            <a:ext cx="216025" cy="8856983"/>
          </a:xfrm>
          <a:prstGeom prst="rightBrace">
            <a:avLst>
              <a:gd name="adj1" fmla="val 8333"/>
              <a:gd name="adj2" fmla="val 75578"/>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366101-0A9F-4E27-B4EA-B93FE9CE3244}"/>
              </a:ext>
            </a:extLst>
          </p:cNvPr>
          <p:cNvSpPr>
            <a:spLocks noGrp="1"/>
          </p:cNvSpPr>
          <p:nvPr>
            <p:ph type="title"/>
          </p:nvPr>
        </p:nvSpPr>
        <p:spPr>
          <a:xfrm>
            <a:off x="1218883" y="274637"/>
            <a:ext cx="10360501" cy="1066131"/>
          </a:xfrm>
        </p:spPr>
        <p:txBody>
          <a:bodyPr>
            <a:normAutofit/>
          </a:bodyPr>
          <a:lstStyle/>
          <a:p>
            <a:pPr algn="ctr"/>
            <a:r>
              <a:rPr lang="fr-FR" sz="5400" dirty="0">
                <a:latin typeface="Baskerville Old Face" panose="02020602080505020303" pitchFamily="18" charset="0"/>
              </a:rPr>
              <a:t>Create Procédure stockée</a:t>
            </a:r>
          </a:p>
        </p:txBody>
      </p:sp>
      <p:pic>
        <p:nvPicPr>
          <p:cNvPr id="5" name="Espace réservé du contenu 4" descr="Une image contenant texte&#10;&#10;Description générée automatiquement">
            <a:extLst>
              <a:ext uri="{FF2B5EF4-FFF2-40B4-BE49-F238E27FC236}">
                <a16:creationId xmlns:a16="http://schemas.microsoft.com/office/drawing/2014/main" id="{147D18A2-77E0-4B90-BCFE-209CE730A7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076" y="1844824"/>
            <a:ext cx="6889176" cy="3280560"/>
          </a:xfrm>
        </p:spPr>
      </p:pic>
      <p:sp>
        <p:nvSpPr>
          <p:cNvPr id="6" name="Accolade fermante 5">
            <a:extLst>
              <a:ext uri="{FF2B5EF4-FFF2-40B4-BE49-F238E27FC236}">
                <a16:creationId xmlns:a16="http://schemas.microsoft.com/office/drawing/2014/main" id="{2CAD0F82-2472-4FDF-8664-D8A771717C1B}"/>
              </a:ext>
            </a:extLst>
          </p:cNvPr>
          <p:cNvSpPr/>
          <p:nvPr/>
        </p:nvSpPr>
        <p:spPr>
          <a:xfrm rot="16200000" flipH="1">
            <a:off x="6291120" y="-3073762"/>
            <a:ext cx="216025" cy="8856983"/>
          </a:xfrm>
          <a:prstGeom prst="rightBrace">
            <a:avLst>
              <a:gd name="adj1" fmla="val 8333"/>
              <a:gd name="adj2" fmla="val 51210"/>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spTree>
    <p:extLst>
      <p:ext uri="{BB962C8B-B14F-4D97-AF65-F5344CB8AC3E}">
        <p14:creationId xmlns:p14="http://schemas.microsoft.com/office/powerpoint/2010/main" val="160448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44C19FC-1F5D-4742-B294-F7A7D866A4CA}"/>
              </a:ext>
            </a:extLst>
          </p:cNvPr>
          <p:cNvSpPr>
            <a:spLocks noGrp="1"/>
          </p:cNvSpPr>
          <p:nvPr>
            <p:ph type="title"/>
          </p:nvPr>
        </p:nvSpPr>
        <p:spPr>
          <a:xfrm>
            <a:off x="1485900" y="477835"/>
            <a:ext cx="10564161" cy="1223963"/>
          </a:xfrm>
        </p:spPr>
        <p:txBody>
          <a:bodyPr>
            <a:normAutofit/>
          </a:bodyPr>
          <a:lstStyle/>
          <a:p>
            <a:pPr algn="ctr"/>
            <a:r>
              <a:rPr lang="fr-FR" sz="4800" dirty="0">
                <a:latin typeface="Baskerville Old Face" panose="02020602080505020303" pitchFamily="18" charset="0"/>
              </a:rPr>
              <a:t>Recherche </a:t>
            </a:r>
            <a:r>
              <a:rPr lang="fr-FR" sz="4800" dirty="0" smtClean="0">
                <a:latin typeface="Baskerville Old Face" panose="02020602080505020303" pitchFamily="18" charset="0"/>
              </a:rPr>
              <a:t>SQL </a:t>
            </a:r>
            <a:r>
              <a:rPr lang="fr-FR" sz="4800" dirty="0">
                <a:latin typeface="Baskerville Old Face" panose="02020602080505020303" pitchFamily="18" charset="0"/>
              </a:rPr>
              <a:t>avec la procédure</a:t>
            </a:r>
          </a:p>
        </p:txBody>
      </p:sp>
      <p:graphicFrame>
        <p:nvGraphicFramePr>
          <p:cNvPr id="5" name="Espace réservé du contenu 4" descr="Processus échelonné présentant 3 tâches superposées. Deux flèches vers le bas indiquent la progression de la première à la deuxième tâche, puis de la deuxième à la troisième tâche."/>
          <p:cNvGraphicFramePr>
            <a:graphicFrameLocks noGrp="1"/>
          </p:cNvGraphicFramePr>
          <p:nvPr>
            <p:ph idx="1"/>
            <p:extLst>
              <p:ext uri="{D42A27DB-BD31-4B8C-83A1-F6EECF244321}">
                <p14:modId xmlns:p14="http://schemas.microsoft.com/office/powerpoint/2010/main" val="2235895267"/>
              </p:ext>
            </p:extLst>
          </p:nvPr>
        </p:nvGraphicFramePr>
        <p:xfrm>
          <a:off x="1587967" y="2204864"/>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 7" descr="Une image contenant texte&#10;&#10;Description générée automatiquement">
            <a:extLst>
              <a:ext uri="{FF2B5EF4-FFF2-40B4-BE49-F238E27FC236}">
                <a16:creationId xmlns:a16="http://schemas.microsoft.com/office/drawing/2014/main" id="{B73A6CC3-6996-49BD-87AA-4C018A8D70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2164" y="2097729"/>
            <a:ext cx="6048672" cy="3617081"/>
          </a:xfrm>
          <a:prstGeom prst="rect">
            <a:avLst/>
          </a:prstGeom>
        </p:spPr>
      </p:pic>
      <p:sp>
        <p:nvSpPr>
          <p:cNvPr id="10" name="Accolade fermante 9">
            <a:extLst>
              <a:ext uri="{FF2B5EF4-FFF2-40B4-BE49-F238E27FC236}">
                <a16:creationId xmlns:a16="http://schemas.microsoft.com/office/drawing/2014/main" id="{E78C2271-6D0D-4460-870E-58DBB5F05DA9}"/>
              </a:ext>
            </a:extLst>
          </p:cNvPr>
          <p:cNvSpPr/>
          <p:nvPr/>
        </p:nvSpPr>
        <p:spPr>
          <a:xfrm rot="16200000" flipH="1">
            <a:off x="6659966" y="-2727572"/>
            <a:ext cx="216025" cy="8856983"/>
          </a:xfrm>
          <a:prstGeom prst="rightBrace">
            <a:avLst>
              <a:gd name="adj1" fmla="val 8333"/>
              <a:gd name="adj2" fmla="val 51210"/>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218883" y="274638"/>
            <a:ext cx="10360501" cy="881172"/>
          </a:xfrm>
        </p:spPr>
        <p:txBody>
          <a:bodyPr rtlCol="0">
            <a:normAutofit/>
          </a:bodyPr>
          <a:lstStyle/>
          <a:p>
            <a:pPr algn="ctr" rtl="0"/>
            <a:r>
              <a:rPr lang="fr-FR" dirty="0">
                <a:latin typeface="Baskerville Old Face" panose="02020602080505020303" pitchFamily="18" charset="0"/>
              </a:rPr>
              <a:t>Procédure stockée : « </a:t>
            </a:r>
            <a:r>
              <a:rPr lang="fr-FR" dirty="0" smtClean="0">
                <a:latin typeface="Baskerville Old Face" panose="02020602080505020303" pitchFamily="18" charset="0"/>
              </a:rPr>
              <a:t>INSERT</a:t>
            </a:r>
            <a:r>
              <a:rPr lang="fr-FR" dirty="0">
                <a:latin typeface="Baskerville Old Face" panose="02020602080505020303" pitchFamily="18" charset="0"/>
              </a:rPr>
              <a:t> »</a:t>
            </a:r>
          </a:p>
        </p:txBody>
      </p:sp>
      <p:sp>
        <p:nvSpPr>
          <p:cNvPr id="6" name="Accolade fermante 5">
            <a:extLst>
              <a:ext uri="{FF2B5EF4-FFF2-40B4-BE49-F238E27FC236}">
                <a16:creationId xmlns:a16="http://schemas.microsoft.com/office/drawing/2014/main" id="{D61AB127-A05B-4E96-99B5-85BD4B763E7E}"/>
              </a:ext>
            </a:extLst>
          </p:cNvPr>
          <p:cNvSpPr/>
          <p:nvPr/>
        </p:nvSpPr>
        <p:spPr>
          <a:xfrm rot="16200000" flipH="1">
            <a:off x="5986398" y="-3164669"/>
            <a:ext cx="216025" cy="8856983"/>
          </a:xfrm>
          <a:prstGeom prst="rightBrace">
            <a:avLst>
              <a:gd name="adj1" fmla="val 8333"/>
              <a:gd name="adj2" fmla="val 51210"/>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pic>
        <p:nvPicPr>
          <p:cNvPr id="3" name="Image 2">
            <a:extLst>
              <a:ext uri="{FF2B5EF4-FFF2-40B4-BE49-F238E27FC236}">
                <a16:creationId xmlns:a16="http://schemas.microsoft.com/office/drawing/2014/main" id="{8E47E48B-D490-4719-819E-1C1B13FE9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172" y="1556792"/>
            <a:ext cx="4499915" cy="4242578"/>
          </a:xfrm>
          <a:prstGeom prst="rect">
            <a:avLst/>
          </a:prstGeom>
        </p:spPr>
      </p:pic>
      <p:sp>
        <p:nvSpPr>
          <p:cNvPr id="7" name="ZoneTexte 6">
            <a:extLst>
              <a:ext uri="{FF2B5EF4-FFF2-40B4-BE49-F238E27FC236}">
                <a16:creationId xmlns:a16="http://schemas.microsoft.com/office/drawing/2014/main" id="{563DBFB1-7600-4E88-B98B-86C2F0DCF075}"/>
              </a:ext>
            </a:extLst>
          </p:cNvPr>
          <p:cNvSpPr txBox="1"/>
          <p:nvPr/>
        </p:nvSpPr>
        <p:spPr>
          <a:xfrm>
            <a:off x="2726725" y="5984326"/>
            <a:ext cx="7344816" cy="338554"/>
          </a:xfrm>
          <a:prstGeom prst="rect">
            <a:avLst/>
          </a:prstGeom>
          <a:noFill/>
        </p:spPr>
        <p:txBody>
          <a:bodyPr wrap="square" rtlCol="0">
            <a:spAutoFit/>
          </a:bodyPr>
          <a:lstStyle/>
          <a:p>
            <a:pPr algn="ctr"/>
            <a:r>
              <a:rPr lang="fr-FR" sz="1600" dirty="0">
                <a:latin typeface="Baskerville Old Face" panose="02020602080505020303" pitchFamily="18" charset="0"/>
              </a:rPr>
              <a:t>Call </a:t>
            </a:r>
            <a:r>
              <a:rPr lang="fr-FR" sz="1600" dirty="0" err="1">
                <a:latin typeface="Baskerville Old Face" panose="02020602080505020303" pitchFamily="18" charset="0"/>
              </a:rPr>
              <a:t>insert_client</a:t>
            </a:r>
            <a:r>
              <a:rPr lang="fr-FR" sz="1600" dirty="0">
                <a:latin typeface="Baskerville Old Face" panose="02020602080505020303" pitchFamily="18" charset="0"/>
              </a:rPr>
              <a:t> (39,'froidefond','olivier','figeac','france',46100,"4,rue saint thomas")</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7E2BC-F34E-475E-90CF-A4F18DDF829A}"/>
              </a:ext>
            </a:extLst>
          </p:cNvPr>
          <p:cNvSpPr>
            <a:spLocks noGrp="1"/>
          </p:cNvSpPr>
          <p:nvPr>
            <p:ph type="ctrTitle"/>
          </p:nvPr>
        </p:nvSpPr>
        <p:spPr>
          <a:xfrm>
            <a:off x="2167606" y="466670"/>
            <a:ext cx="7853611" cy="432048"/>
          </a:xfrm>
        </p:spPr>
        <p:txBody>
          <a:bodyPr>
            <a:normAutofit fontScale="90000"/>
          </a:bodyPr>
          <a:lstStyle/>
          <a:p>
            <a:pPr algn="ctr"/>
            <a:r>
              <a:rPr lang="fr-FR" dirty="0"/>
              <a:t>	</a:t>
            </a:r>
            <a:r>
              <a:rPr lang="fr-FR" dirty="0">
                <a:latin typeface="Baskerville Old Face" panose="02020602080505020303" pitchFamily="18" charset="0"/>
              </a:rPr>
              <a:t>IN, OUT, INOUT</a:t>
            </a:r>
          </a:p>
        </p:txBody>
      </p:sp>
      <p:sp>
        <p:nvSpPr>
          <p:cNvPr id="6" name="Rectangle 2">
            <a:extLst>
              <a:ext uri="{FF2B5EF4-FFF2-40B4-BE49-F238E27FC236}">
                <a16:creationId xmlns:a16="http://schemas.microsoft.com/office/drawing/2014/main" id="{46ED8068-439A-4BB1-9317-690B3FC3CA1B}"/>
              </a:ext>
            </a:extLst>
          </p:cNvPr>
          <p:cNvSpPr>
            <a:spLocks noChangeArrowheads="1"/>
          </p:cNvSpPr>
          <p:nvPr/>
        </p:nvSpPr>
        <p:spPr bwMode="auto">
          <a:xfrm rot="10800000" flipV="1">
            <a:off x="1197868" y="1412281"/>
            <a:ext cx="109909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 tIns="0" rIns="2539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Baskerville Old Face" panose="02020602080505020303" pitchFamily="18" charset="0"/>
              </a:rPr>
              <a:t>Un paramètre peut être de trois </a:t>
            </a:r>
            <a:r>
              <a:rPr kumimoji="0" lang="fr-FR" altLang="fr-FR" sz="2000" b="0" i="0" u="none" strike="noStrike" cap="none" normalizeH="0" baseline="0" dirty="0" smtClean="0">
                <a:ln>
                  <a:noFill/>
                </a:ln>
                <a:solidFill>
                  <a:schemeClr val="tx1"/>
                </a:solidFill>
                <a:effectLst/>
                <a:latin typeface="Baskerville Old Face" panose="02020602080505020303" pitchFamily="18" charset="0"/>
              </a:rPr>
              <a:t>natures différentes: </a:t>
            </a:r>
            <a:r>
              <a:rPr kumimoji="0" lang="fr-FR" altLang="fr-FR" sz="2000" b="0" i="0" u="none" strike="noStrike" cap="none" normalizeH="0" baseline="0" dirty="0">
                <a:ln>
                  <a:noFill/>
                </a:ln>
                <a:solidFill>
                  <a:schemeClr val="tx1"/>
                </a:solidFill>
                <a:effectLst/>
                <a:latin typeface="Baskerville Old Face" panose="02020602080505020303" pitchFamily="18" charset="0"/>
              </a:rPr>
              <a:t>entrant (</a:t>
            </a:r>
            <a:r>
              <a:rPr kumimoji="0" lang="fr-FR" altLang="fr-FR" sz="2000" b="0" i="0" u="none" strike="noStrike" cap="none" normalizeH="0" baseline="0" dirty="0">
                <a:ln>
                  <a:noFill/>
                </a:ln>
                <a:solidFill>
                  <a:schemeClr val="tx1"/>
                </a:solidFill>
                <a:effectLst/>
                <a:latin typeface="Baskerville Old Face" panose="02020602080505020303" pitchFamily="18" charset="0"/>
                <a:cs typeface="Courier New" panose="02070309020205020404" pitchFamily="49" charset="0"/>
              </a:rPr>
              <a:t>IN</a:t>
            </a:r>
            <a:r>
              <a:rPr kumimoji="0" lang="fr-FR" altLang="fr-FR" sz="2000" b="0" i="0" u="none" strike="noStrike" cap="none" normalizeH="0" baseline="0" dirty="0">
                <a:ln>
                  <a:noFill/>
                </a:ln>
                <a:solidFill>
                  <a:schemeClr val="tx1"/>
                </a:solidFill>
                <a:effectLst/>
                <a:latin typeface="Baskerville Old Face" panose="02020602080505020303" pitchFamily="18" charset="0"/>
              </a:rPr>
              <a:t>), sortant (</a:t>
            </a:r>
            <a:r>
              <a:rPr kumimoji="0" lang="fr-FR" altLang="fr-FR" sz="2000" b="0" i="0" u="none" strike="noStrike" cap="none" normalizeH="0" baseline="0" dirty="0">
                <a:ln>
                  <a:noFill/>
                </a:ln>
                <a:solidFill>
                  <a:schemeClr val="tx1"/>
                </a:solidFill>
                <a:effectLst/>
                <a:latin typeface="Baskerville Old Face" panose="02020602080505020303" pitchFamily="18" charset="0"/>
                <a:cs typeface="Courier New" panose="02070309020205020404" pitchFamily="49" charset="0"/>
              </a:rPr>
              <a:t>OUT</a:t>
            </a:r>
            <a:r>
              <a:rPr kumimoji="0" lang="fr-FR" altLang="fr-FR" sz="2000" b="0" i="0" u="none" strike="noStrike" cap="none" normalizeH="0" baseline="0" dirty="0">
                <a:ln>
                  <a:noFill/>
                </a:ln>
                <a:solidFill>
                  <a:schemeClr val="tx1"/>
                </a:solidFill>
                <a:effectLst/>
                <a:latin typeface="Baskerville Old Face" panose="02020602080505020303" pitchFamily="18" charset="0"/>
              </a:rPr>
              <a:t>), ou les deux (</a:t>
            </a:r>
            <a:r>
              <a:rPr kumimoji="0" lang="fr-FR" altLang="fr-FR" sz="2000" b="0" i="0" u="none" strike="noStrike" cap="none" normalizeH="0" baseline="0" dirty="0">
                <a:ln>
                  <a:noFill/>
                </a:ln>
                <a:solidFill>
                  <a:schemeClr val="tx1"/>
                </a:solidFill>
                <a:effectLst/>
                <a:latin typeface="Baskerville Old Face" panose="02020602080505020303" pitchFamily="18" charset="0"/>
                <a:cs typeface="Courier New" panose="02070309020205020404" pitchFamily="49" charset="0"/>
              </a:rPr>
              <a:t>INOUT</a:t>
            </a:r>
            <a:r>
              <a:rPr kumimoji="0" lang="fr-FR" altLang="fr-FR" sz="2000" b="0" i="0" u="none" strike="noStrike" cap="none" normalizeH="0" baseline="0" dirty="0">
                <a:ln>
                  <a:noFill/>
                </a:ln>
                <a:solidFill>
                  <a:schemeClr val="tx1"/>
                </a:solidFill>
                <a:effectLst/>
                <a:latin typeface="Baskerville Old Face" panose="02020602080505020303" pitchFamily="18" charset="0"/>
              </a:rPr>
              <a:t>). </a:t>
            </a:r>
          </a:p>
        </p:txBody>
      </p:sp>
      <p:sp>
        <p:nvSpPr>
          <p:cNvPr id="7" name="Accolade fermante 6">
            <a:extLst>
              <a:ext uri="{FF2B5EF4-FFF2-40B4-BE49-F238E27FC236}">
                <a16:creationId xmlns:a16="http://schemas.microsoft.com/office/drawing/2014/main" id="{83162460-5F81-4758-913A-17256687CCA5}"/>
              </a:ext>
            </a:extLst>
          </p:cNvPr>
          <p:cNvSpPr/>
          <p:nvPr/>
        </p:nvSpPr>
        <p:spPr>
          <a:xfrm rot="16200000" flipH="1">
            <a:off x="6238427" y="-3339751"/>
            <a:ext cx="216025" cy="8856983"/>
          </a:xfrm>
          <a:prstGeom prst="rightBrace">
            <a:avLst>
              <a:gd name="adj1" fmla="val 8333"/>
              <a:gd name="adj2" fmla="val 51210"/>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sp>
        <p:nvSpPr>
          <p:cNvPr id="10" name="Rectangle 3">
            <a:extLst>
              <a:ext uri="{FF2B5EF4-FFF2-40B4-BE49-F238E27FC236}">
                <a16:creationId xmlns:a16="http://schemas.microsoft.com/office/drawing/2014/main" id="{69A020EA-CA1B-4EE9-8E23-D7D5CCC4CAED}"/>
              </a:ext>
            </a:extLst>
          </p:cNvPr>
          <p:cNvSpPr>
            <a:spLocks noChangeArrowheads="1"/>
          </p:cNvSpPr>
          <p:nvPr/>
        </p:nvSpPr>
        <p:spPr bwMode="auto">
          <a:xfrm>
            <a:off x="1558547" y="1816788"/>
            <a:ext cx="9104973" cy="2308324"/>
          </a:xfrm>
          <a:prstGeom prst="rect">
            <a:avLst/>
          </a:prstGeom>
          <a:solidFill>
            <a:srgbClr val="FFFFFF">
              <a:alpha val="0"/>
            </a:srgbClr>
          </a:solidFill>
          <a:ln>
            <a:noFill/>
          </a:ln>
          <a:effectLst/>
        </p:spPr>
        <p:txBody>
          <a:bodyPr vert="horz" wrap="square" lIns="25392" tIns="0" rIns="25392" bIns="0" numCol="1" anchor="ctr" anchorCtr="0" compatLnSpc="1">
            <a:prstTxWarp prst="textNoShape">
              <a:avLst/>
            </a:prstTxWarp>
            <a:spAutoFit/>
          </a:bodyPr>
          <a:lstStyle/>
          <a:p>
            <a:pPr marL="285750" indent="-285750" defTabSz="914400" eaLnBrk="0" fontAlgn="base" hangingPunct="0">
              <a:spcBef>
                <a:spcPct val="0"/>
              </a:spcBef>
              <a:spcAft>
                <a:spcPct val="0"/>
              </a:spcAft>
              <a:buClr>
                <a:srgbClr val="00B0F0"/>
              </a:buClr>
              <a:buFont typeface="Wingdings" panose="05000000000000000000" pitchFamily="2" charset="2"/>
              <a:buChar char="§"/>
            </a:pPr>
            <a:r>
              <a:rPr lang="fr-FR" altLang="fr-FR" b="1" dirty="0">
                <a:latin typeface="Baskerville Old Face" panose="02020602080505020303" pitchFamily="18" charset="0"/>
              </a:rPr>
              <a:t>IN</a:t>
            </a:r>
            <a:r>
              <a:rPr lang="fr-FR" altLang="fr-FR" dirty="0">
                <a:latin typeface="Baskerville Old Face" panose="02020602080505020303" pitchFamily="18" charset="0"/>
              </a:rPr>
              <a:t> : c'est un paramètre "entrant". C'est-à-dire qu'il s'agit d'un paramètre dont la valeur est fournie à la procédure stockée. Cette valeur sera utilisée pendant la procédure (pour un calcul ou une sélection, par exemple).</a:t>
            </a:r>
          </a:p>
          <a:p>
            <a:pPr defTabSz="914400" eaLnBrk="0" fontAlgn="base" hangingPunct="0">
              <a:spcBef>
                <a:spcPct val="0"/>
              </a:spcBef>
              <a:spcAft>
                <a:spcPct val="0"/>
              </a:spcAft>
            </a:pPr>
            <a:endParaRPr lang="fr-FR" altLang="fr-FR" sz="1800" dirty="0">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AE144F48-EEB5-45C5-8A9F-4643D18D4ACF}"/>
              </a:ext>
            </a:extLst>
          </p:cNvPr>
          <p:cNvSpPr>
            <a:spLocks noChangeArrowheads="1"/>
          </p:cNvSpPr>
          <p:nvPr/>
        </p:nvSpPr>
        <p:spPr bwMode="auto">
          <a:xfrm>
            <a:off x="1581665" y="3014082"/>
            <a:ext cx="9810512" cy="1261884"/>
          </a:xfrm>
          <a:prstGeom prst="rect">
            <a:avLst/>
          </a:prstGeom>
          <a:solidFill>
            <a:srgbClr val="FFFFFF">
              <a:alpha val="0"/>
            </a:srgbClr>
          </a:solidFill>
          <a:ln>
            <a:noFill/>
          </a:ln>
          <a:effectLst/>
        </p:spPr>
        <p:txBody>
          <a:bodyPr vert="horz" wrap="square" lIns="25392" tIns="0" rIns="25392"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effectLst/>
              <a:latin typeface="Baskerville Old Face" panose="02020602080505020303" pitchFamily="18" charset="0"/>
            </a:endParaRPr>
          </a:p>
          <a:p>
            <a:pPr marL="285750" marR="0" lvl="0" indent="-28575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lang="fr-FR" altLang="fr-FR" b="1" dirty="0">
                <a:latin typeface="Baskerville Old Face" panose="02020602080505020303" pitchFamily="18" charset="0"/>
              </a:rPr>
              <a:t>OUT</a:t>
            </a:r>
            <a:r>
              <a:rPr lang="fr-FR" altLang="fr-FR" dirty="0">
                <a:latin typeface="Baskerville Old Face" panose="02020602080505020303" pitchFamily="18" charset="0"/>
              </a:rPr>
              <a:t> </a:t>
            </a:r>
            <a:r>
              <a:rPr kumimoji="0" lang="fr-FR" altLang="fr-FR" b="0" i="0" u="none" strike="noStrike" cap="none" normalizeH="0" baseline="0" dirty="0">
                <a:ln>
                  <a:noFill/>
                </a:ln>
                <a:effectLst/>
                <a:latin typeface="Baskerville Old Face" panose="02020602080505020303" pitchFamily="18" charset="0"/>
              </a:rPr>
              <a:t>: il s'agit d'un paramètre "sortant", dont la valeur sera établie au cours de la procédure et qui pourra ensuite être utilisé en dehors de cette procédure.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1BD8C75E-AF24-44CD-B918-48ACA8C8C216}"/>
              </a:ext>
            </a:extLst>
          </p:cNvPr>
          <p:cNvSpPr>
            <a:spLocks noChangeArrowheads="1"/>
          </p:cNvSpPr>
          <p:nvPr/>
        </p:nvSpPr>
        <p:spPr bwMode="auto">
          <a:xfrm>
            <a:off x="1581665" y="3660583"/>
            <a:ext cx="9364569" cy="1661993"/>
          </a:xfrm>
          <a:prstGeom prst="rect">
            <a:avLst/>
          </a:prstGeom>
          <a:solidFill>
            <a:srgbClr val="FFFFFF">
              <a:alpha val="0"/>
            </a:srgbClr>
          </a:solidFill>
          <a:ln>
            <a:noFill/>
          </a:ln>
          <a:effectLst/>
        </p:spPr>
        <p:txBody>
          <a:bodyPr vert="horz" wrap="square" lIns="25392" tIns="0" rIns="2539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lang="fr-FR" altLang="fr-FR" b="1" dirty="0">
                <a:latin typeface="Baskerville Old Face" panose="02020602080505020303" pitchFamily="18" charset="0"/>
              </a:rPr>
              <a:t>INOUT</a:t>
            </a:r>
            <a:r>
              <a:rPr kumimoji="0" lang="fr-FR" altLang="fr-FR" b="0" i="0" u="none" strike="noStrike" cap="none" normalizeH="0" baseline="0" dirty="0">
                <a:ln>
                  <a:noFill/>
                </a:ln>
                <a:effectLst/>
                <a:latin typeface="Baskerville Old Face" panose="02020602080505020303" pitchFamily="18" charset="0"/>
              </a:rPr>
              <a:t> : un tel paramètre sera utilisé pendant la procédure, verra éventuellement sa valeur modifiée par celle-ci, et sera ensuite utilisable en dehors</a:t>
            </a:r>
            <a:r>
              <a:rPr kumimoji="0" lang="fr-FR" altLang="fr-FR" sz="1800" b="0" i="0" u="none" strike="noStrike" cap="none" normalizeH="0" baseline="0" dirty="0">
                <a:ln>
                  <a:noFill/>
                </a:ln>
                <a:solidFill>
                  <a:srgbClr val="000000"/>
                </a:solidFill>
                <a:effectLst/>
                <a:latin typeface="Baskerville Old Face" panose="02020602080505020303" pitchFamily="18" charset="0"/>
              </a:rPr>
              <a:t>.</a:t>
            </a:r>
          </a:p>
        </p:txBody>
      </p:sp>
    </p:spTree>
    <p:extLst>
      <p:ext uri="{BB962C8B-B14F-4D97-AF65-F5344CB8AC3E}">
        <p14:creationId xmlns:p14="http://schemas.microsoft.com/office/powerpoint/2010/main" val="249727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TotalTime>
  <Words>404</Words>
  <Application>Microsoft Office PowerPoint</Application>
  <PresentationFormat>Personnalisé</PresentationFormat>
  <Paragraphs>56</Paragraphs>
  <Slides>14</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Baskerville Old Face</vt:lpstr>
      <vt:lpstr>Calibri</vt:lpstr>
      <vt:lpstr>Courier New</vt:lpstr>
      <vt:lpstr>Montserrat</vt:lpstr>
      <vt:lpstr>Wingdings</vt:lpstr>
      <vt:lpstr>Technologie 16:9</vt:lpstr>
      <vt:lpstr>Procédure stockée</vt:lpstr>
      <vt:lpstr>Définition :</vt:lpstr>
      <vt:lpstr>Les intérêts sont multiples :</vt:lpstr>
      <vt:lpstr>       Inconvénients </vt:lpstr>
      <vt:lpstr>Procédure dans une table</vt:lpstr>
      <vt:lpstr>Create Procédure stockée</vt:lpstr>
      <vt:lpstr>Recherche SQL avec la procédure</vt:lpstr>
      <vt:lpstr>Procédure stockée : « INSERT »</vt:lpstr>
      <vt:lpstr> IN, OUT, INOUT</vt:lpstr>
      <vt:lpstr>Exemple IN :</vt:lpstr>
      <vt:lpstr>Exemple OUT :</vt:lpstr>
      <vt:lpstr>Exemple INOUT :</vt:lpstr>
      <vt:lpstr>   Conclusion et usage </vt:lpstr>
      <vt:lpstr>               En résumé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Procédure stockée</dc:title>
  <dc:creator>Chrona Makenshi</dc:creator>
  <cp:lastModifiedBy>Restoueix Alexandre</cp:lastModifiedBy>
  <cp:revision>55</cp:revision>
  <dcterms:created xsi:type="dcterms:W3CDTF">2021-07-19T10:16:06Z</dcterms:created>
  <dcterms:modified xsi:type="dcterms:W3CDTF">2021-07-28T14:27:36Z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