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7"/>
  </p:notesMasterIdLst>
  <p:handoutMasterIdLst>
    <p:handoutMasterId r:id="rId18"/>
  </p:handoutMasterIdLst>
  <p:sldIdLst>
    <p:sldId id="274" r:id="rId2"/>
    <p:sldId id="283" r:id="rId3"/>
    <p:sldId id="284" r:id="rId4"/>
    <p:sldId id="285" r:id="rId5"/>
    <p:sldId id="275" r:id="rId6"/>
    <p:sldId id="286" r:id="rId7"/>
    <p:sldId id="287" r:id="rId8"/>
    <p:sldId id="276" r:id="rId9"/>
    <p:sldId id="288" r:id="rId10"/>
    <p:sldId id="277" r:id="rId11"/>
    <p:sldId id="278" r:id="rId12"/>
    <p:sldId id="279" r:id="rId13"/>
    <p:sldId id="280" r:id="rId14"/>
    <p:sldId id="281"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FE7726-4580-436F-AB8B-B7CC59B0AAD4}" type="datetimeFigureOut">
              <a:rPr lang="fr-FR" smtClean="0"/>
              <a:t>31/01/2021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F638E7-EA38-49CB-AB7E-3BC0A583B985}" type="slidenum">
              <a:rPr lang="fr-FR" smtClean="0"/>
              <a:t>‹N°›</a:t>
            </a:fld>
            <a:endParaRPr lang="fr-FR"/>
          </a:p>
        </p:txBody>
      </p:sp>
    </p:spTree>
    <p:extLst>
      <p:ext uri="{BB962C8B-B14F-4D97-AF65-F5344CB8AC3E}">
        <p14:creationId xmlns:p14="http://schemas.microsoft.com/office/powerpoint/2010/main" val="19444622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91675-78E5-439C-8D6D-9705DBB0A18C}" type="datetimeFigureOut">
              <a:rPr lang="fr-FR" smtClean="0"/>
              <a:t>31/01/2021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041D0-2C0A-4F65-A751-C687E65BB212}" type="slidenum">
              <a:rPr lang="fr-FR" smtClean="0"/>
              <a:t>‹N°›</a:t>
            </a:fld>
            <a:endParaRPr lang="fr-FR"/>
          </a:p>
        </p:txBody>
      </p:sp>
    </p:spTree>
    <p:extLst>
      <p:ext uri="{BB962C8B-B14F-4D97-AF65-F5344CB8AC3E}">
        <p14:creationId xmlns:p14="http://schemas.microsoft.com/office/powerpoint/2010/main" val="10823245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1BD6678-E163-4E1A-8737-8EB149D9D9A8}" type="datetime1">
              <a:rPr lang="fr-FR" smtClean="0"/>
              <a:t>31/01/2021</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68449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1F3C9DA-B845-4315-932B-182F2BE66B85}" type="datetime1">
              <a:rPr lang="fr-FR" smtClean="0"/>
              <a:t>31/01/2021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33953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F9E1147-3BDE-4296-8C4A-051D47B9005F}" type="datetime1">
              <a:rPr lang="fr-FR" smtClean="0"/>
              <a:t>31/01/2021</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4303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A2621FC-21A2-467F-A46B-3F85954999A4}" type="datetime1">
              <a:rPr lang="fr-FR" smtClean="0"/>
              <a:t>31/01/2021</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D02A5EB-CF6B-4D49-9EE8-8A9EE7D6AB0B}" type="slidenum">
              <a:rPr lang="fr-FR" smtClean="0"/>
              <a:t>‹N°›</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5554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78E1B52-E411-415C-A4D2-B93DBB7BE988}" type="datetime1">
              <a:rPr lang="fr-FR" smtClean="0"/>
              <a:t>31/01/2021</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722437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F6886F16-95B2-4EC8-AC85-69EF2A14E816}" type="datetime1">
              <a:rPr lang="fr-FR" smtClean="0"/>
              <a:t>31/01/2021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2693449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5D761AD-85B8-43B8-BFC6-A360F5BDED1F}" type="datetime1">
              <a:rPr lang="fr-FR" smtClean="0"/>
              <a:t>31/01/2021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960889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DE75BB7-C23C-489F-AB50-4A455FA7BC5C}" type="datetime1">
              <a:rPr lang="fr-FR" smtClean="0"/>
              <a:t>31/01/2021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907633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5D9B794-026E-4719-AF51-4A109FECE83E}" type="datetime1">
              <a:rPr lang="fr-FR" smtClean="0"/>
              <a:t>31/01/2021</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270803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2C5AFCD-2B6B-44FF-BF7B-C35065C4ECE4}" type="datetime1">
              <a:rPr lang="fr-FR" smtClean="0"/>
              <a:t>31/01/2021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90143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smtClean="0"/>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E6E252D-C717-4A9B-93A0-F901A2E4F60D}" type="datetime1">
              <a:rPr lang="fr-FR" smtClean="0"/>
              <a:t>31/01/2021</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87508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4293A91-E5FF-4086-B88E-5F020BD5256D}" type="datetime1">
              <a:rPr lang="fr-FR" smtClean="0"/>
              <a:t>31/01/2021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370413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D6480B1-FA37-4782-8EB5-F97C8ED366E9}" type="datetime1">
              <a:rPr lang="fr-FR" smtClean="0"/>
              <a:t>31/01/2021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334511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60384E-2F8B-4928-8C12-1509DADB9E15}" type="datetime1">
              <a:rPr lang="fr-FR" smtClean="0"/>
              <a:t>31/01/2021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34420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D7846-923B-4B6E-B9D5-C09DAE20619C}" type="datetime1">
              <a:rPr lang="fr-FR" smtClean="0"/>
              <a:t>31/01/2021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04910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smtClean="0"/>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D355470-5B40-4021-B9AF-C494ECD17E31}" type="datetime1">
              <a:rPr lang="fr-FR" smtClean="0"/>
              <a:t>31/01/2021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206623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66C1583-C3BF-4809-97B3-A68859AA3BCE}" type="datetime1">
              <a:rPr lang="fr-FR" smtClean="0"/>
              <a:t>31/01/2021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D02A5EB-CF6B-4D49-9EE8-8A9EE7D6AB0B}" type="slidenum">
              <a:rPr lang="fr-FR" smtClean="0"/>
              <a:t>‹N°›</a:t>
            </a:fld>
            <a:endParaRPr lang="fr-FR"/>
          </a:p>
        </p:txBody>
      </p:sp>
    </p:spTree>
    <p:extLst>
      <p:ext uri="{BB962C8B-B14F-4D97-AF65-F5344CB8AC3E}">
        <p14:creationId xmlns:p14="http://schemas.microsoft.com/office/powerpoint/2010/main" val="158558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9272A-CAA4-4518-8BC5-0FE94CD75F4B}" type="datetime1">
              <a:rPr lang="fr-FR" smtClean="0"/>
              <a:t>31/01/2021</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02A5EB-CF6B-4D49-9EE8-8A9EE7D6AB0B}" type="slidenum">
              <a:rPr lang="fr-FR" smtClean="0"/>
              <a:t>‹N°›</a:t>
            </a:fld>
            <a:endParaRPr lang="fr-FR"/>
          </a:p>
        </p:txBody>
      </p:sp>
    </p:spTree>
    <p:extLst>
      <p:ext uri="{BB962C8B-B14F-4D97-AF65-F5344CB8AC3E}">
        <p14:creationId xmlns:p14="http://schemas.microsoft.com/office/powerpoint/2010/main" val="325953869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etcompose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wig.symfony.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1580390"/>
            <a:ext cx="10300855" cy="4432482"/>
          </a:xfrm>
        </p:spPr>
        <p:txBody>
          <a:bodyPr>
            <a:normAutofit/>
          </a:bodyPr>
          <a:lstStyle/>
          <a:p>
            <a:pPr algn="ctr"/>
            <a:r>
              <a:rPr lang="fr-FR" b="1" dirty="0" smtClean="0">
                <a:solidFill>
                  <a:srgbClr val="00B0F0"/>
                </a:solidFill>
              </a:rPr>
              <a:t>Twig</a:t>
            </a:r>
            <a:r>
              <a:rPr lang="fr-FR" b="1" dirty="0" smtClean="0"/>
              <a:t> - </a:t>
            </a:r>
            <a:r>
              <a:rPr lang="fr-FR" b="1" dirty="0" smtClean="0"/>
              <a:t>Symfony</a:t>
            </a:r>
            <a:br>
              <a:rPr lang="fr-FR" b="1" dirty="0" smtClean="0"/>
            </a:br>
            <a:r>
              <a:rPr lang="fr-FR" b="1" dirty="0"/>
              <a:t/>
            </a:r>
            <a:br>
              <a:rPr lang="fr-FR" b="1" dirty="0"/>
            </a:br>
            <a:r>
              <a:rPr lang="fr-FR" b="1" dirty="0" smtClean="0"/>
              <a:t>Le Moteur de Template flexible, rapide et sécurisé pour </a:t>
            </a:r>
            <a:r>
              <a:rPr lang="fr-FR" b="1" dirty="0" smtClean="0">
                <a:solidFill>
                  <a:srgbClr val="00B0F0"/>
                </a:solidFill>
              </a:rPr>
              <a:t>PHP</a:t>
            </a:r>
            <a:r>
              <a:rPr lang="fr-FR" b="1" dirty="0" smtClean="0"/>
              <a:t/>
            </a:r>
            <a:br>
              <a:rPr lang="fr-FR" b="1" dirty="0" smtClean="0"/>
            </a:br>
            <a:r>
              <a:rPr lang="fr-FR" b="1" dirty="0"/>
              <a:t/>
            </a:r>
            <a:br>
              <a:rPr lang="fr-FR" b="1" dirty="0"/>
            </a:b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1</a:t>
            </a:fld>
            <a:endParaRPr lang="fr-FR"/>
          </a:p>
        </p:txBody>
      </p:sp>
    </p:spTree>
    <p:extLst>
      <p:ext uri="{BB962C8B-B14F-4D97-AF65-F5344CB8AC3E}">
        <p14:creationId xmlns:p14="http://schemas.microsoft.com/office/powerpoint/2010/main" val="87640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1055" y="186020"/>
            <a:ext cx="11637819" cy="848087"/>
          </a:xfrm>
        </p:spPr>
        <p:txBody>
          <a:bodyPr/>
          <a:lstStyle/>
          <a:p>
            <a:r>
              <a:rPr lang="fr-FR" b="1" dirty="0">
                <a:solidFill>
                  <a:srgbClr val="00B0F0"/>
                </a:solidFill>
              </a:rPr>
              <a:t>Twig</a:t>
            </a:r>
            <a:r>
              <a:rPr lang="fr-FR" b="1" dirty="0">
                <a:solidFill>
                  <a:srgbClr val="FFFF00"/>
                </a:solidFill>
              </a:rPr>
              <a:t> </a:t>
            </a:r>
            <a:r>
              <a:rPr lang="fr-FR" b="1" dirty="0">
                <a:solidFill>
                  <a:schemeClr val="tx1"/>
                </a:solidFill>
              </a:rPr>
              <a:t>- Héritage et </a:t>
            </a:r>
            <a:r>
              <a:rPr lang="fr-FR" b="1" dirty="0" smtClean="0">
                <a:solidFill>
                  <a:schemeClr val="tx1"/>
                </a:solidFill>
              </a:rPr>
              <a:t>Blocks </a:t>
            </a:r>
            <a:r>
              <a:rPr lang="fr-FR" b="1" dirty="0"/>
              <a:t>- Symfony </a:t>
            </a:r>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10</a:t>
            </a:fld>
            <a:endParaRPr lang="fr-FR"/>
          </a:p>
        </p:txBody>
      </p:sp>
      <p:sp>
        <p:nvSpPr>
          <p:cNvPr id="3" name="ZoneTexte 2"/>
          <p:cNvSpPr txBox="1"/>
          <p:nvPr/>
        </p:nvSpPr>
        <p:spPr>
          <a:xfrm>
            <a:off x="277091" y="1685271"/>
            <a:ext cx="11707090" cy="4524315"/>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Il est fréquent dans un projet d’avoir des éléments communs à chacune des </a:t>
            </a:r>
            <a:r>
              <a:rPr lang="fr-FR" sz="2400" dirty="0" smtClean="0">
                <a:latin typeface="Times New Roman" panose="02020603050405020304" pitchFamily="18" charset="0"/>
                <a:cs typeface="Times New Roman" panose="02020603050405020304" pitchFamily="18" charset="0"/>
              </a:rPr>
              <a:t>pages (header</a:t>
            </a:r>
            <a:r>
              <a:rPr lang="fr-FR" sz="2400" dirty="0">
                <a:latin typeface="Times New Roman" panose="02020603050405020304" pitchFamily="18" charset="0"/>
                <a:cs typeface="Times New Roman" panose="02020603050405020304" pitchFamily="18" charset="0"/>
              </a:rPr>
              <a:t>, menu, footer, ...). La logique de </a:t>
            </a:r>
            <a:r>
              <a:rPr lang="fr-FR" sz="2400" dirty="0" smtClean="0">
                <a:latin typeface="Times New Roman" panose="02020603050405020304" pitchFamily="18" charset="0"/>
                <a:cs typeface="Times New Roman" panose="02020603050405020304" pitchFamily="18" charset="0"/>
              </a:rPr>
              <a:t>Symfony </a:t>
            </a:r>
            <a:r>
              <a:rPr lang="fr-FR" sz="2400" dirty="0">
                <a:latin typeface="Times New Roman" panose="02020603050405020304" pitchFamily="18" charset="0"/>
                <a:cs typeface="Times New Roman" panose="02020603050405020304" pitchFamily="18" charset="0"/>
              </a:rPr>
              <a:t>et d’un </a:t>
            </a:r>
            <a:r>
              <a:rPr lang="fr-FR" sz="2400" dirty="0" smtClean="0">
                <a:latin typeface="Times New Roman" panose="02020603050405020304" pitchFamily="18" charset="0"/>
                <a:cs typeface="Times New Roman" panose="02020603050405020304" pitchFamily="18" charset="0"/>
              </a:rPr>
              <a:t>Framework en général, consiste </a:t>
            </a:r>
            <a:r>
              <a:rPr lang="fr-FR" sz="2400" dirty="0">
                <a:latin typeface="Times New Roman" panose="02020603050405020304" pitchFamily="18" charset="0"/>
                <a:cs typeface="Times New Roman" panose="02020603050405020304" pitchFamily="18" charset="0"/>
              </a:rPr>
              <a:t>à </a:t>
            </a:r>
            <a:r>
              <a:rPr lang="fr-FR" sz="2400" dirty="0" smtClean="0">
                <a:solidFill>
                  <a:srgbClr val="00B0F0"/>
                </a:solidFill>
                <a:latin typeface="Times New Roman" panose="02020603050405020304" pitchFamily="18" charset="0"/>
                <a:cs typeface="Times New Roman" panose="02020603050405020304" pitchFamily="18" charset="0"/>
              </a:rPr>
              <a:t>ne jamais </a:t>
            </a:r>
            <a:r>
              <a:rPr lang="fr-FR" sz="2400" dirty="0">
                <a:solidFill>
                  <a:srgbClr val="00B0F0"/>
                </a:solidFill>
                <a:latin typeface="Times New Roman" panose="02020603050405020304" pitchFamily="18" charset="0"/>
                <a:cs typeface="Times New Roman" panose="02020603050405020304" pitchFamily="18" charset="0"/>
              </a:rPr>
              <a:t>dupliquer du </a:t>
            </a:r>
            <a:r>
              <a:rPr lang="fr-FR" sz="2400" dirty="0" smtClean="0">
                <a:solidFill>
                  <a:srgbClr val="00B0F0"/>
                </a:solidFill>
                <a:latin typeface="Times New Roman" panose="02020603050405020304" pitchFamily="18" charset="0"/>
                <a:cs typeface="Times New Roman" panose="02020603050405020304" pitchFamily="18" charset="0"/>
              </a:rPr>
              <a:t>code</a:t>
            </a:r>
            <a:r>
              <a:rPr lang="fr-FR" sz="2400" dirty="0">
                <a:latin typeface="Times New Roman" panose="02020603050405020304" pitchFamily="18" charset="0"/>
                <a:cs typeface="Times New Roman" panose="02020603050405020304" pitchFamily="18" charset="0"/>
              </a:rPr>
              <a:t>.</a:t>
            </a:r>
            <a:r>
              <a:rPr lang="fr-FR" sz="2400" dirty="0" smtClean="0">
                <a:latin typeface="Times New Roman" panose="02020603050405020304" pitchFamily="18" charset="0"/>
                <a:cs typeface="Times New Roman" panose="02020603050405020304" pitchFamily="18" charset="0"/>
              </a:rPr>
              <a:t> Ainsi, il </a:t>
            </a:r>
            <a:r>
              <a:rPr lang="fr-FR" sz="2400" dirty="0">
                <a:latin typeface="Times New Roman" panose="02020603050405020304" pitchFamily="18" charset="0"/>
                <a:cs typeface="Times New Roman" panose="02020603050405020304" pitchFamily="18" charset="0"/>
              </a:rPr>
              <a:t>ne devrait y avoir qu’une seule fois </a:t>
            </a:r>
            <a:r>
              <a:rPr lang="fr-FR" sz="2400" dirty="0" smtClean="0">
                <a:latin typeface="Times New Roman" panose="02020603050405020304" pitchFamily="18" charset="0"/>
                <a:cs typeface="Times New Roman" panose="02020603050405020304" pitchFamily="18" charset="0"/>
              </a:rPr>
              <a:t>la structure </a:t>
            </a:r>
            <a:r>
              <a:rPr lang="fr-FR" sz="2400" dirty="0">
                <a:latin typeface="Times New Roman" panose="02020603050405020304" pitchFamily="18" charset="0"/>
                <a:cs typeface="Times New Roman" panose="02020603050405020304" pitchFamily="18" charset="0"/>
              </a:rPr>
              <a:t>du site web qu’on pourrait réutiliser autant </a:t>
            </a:r>
            <a:r>
              <a:rPr lang="fr-FR" sz="2400" dirty="0" smtClean="0">
                <a:latin typeface="Times New Roman" panose="02020603050405020304" pitchFamily="18" charset="0"/>
                <a:cs typeface="Times New Roman" panose="02020603050405020304" pitchFamily="18" charset="0"/>
              </a:rPr>
              <a:t>de fois que </a:t>
            </a:r>
            <a:r>
              <a:rPr lang="fr-FR" sz="2400" dirty="0">
                <a:latin typeface="Times New Roman" panose="02020603050405020304" pitchFamily="18" charset="0"/>
                <a:cs typeface="Times New Roman" panose="02020603050405020304" pitchFamily="18" charset="0"/>
              </a:rPr>
              <a:t>nécessaire</a:t>
            </a:r>
            <a:r>
              <a:rPr lang="fr-FR" sz="2400" dirty="0" smtClean="0">
                <a:latin typeface="Times New Roman" panose="02020603050405020304" pitchFamily="18" charset="0"/>
                <a:cs typeface="Times New Roman" panose="02020603050405020304" pitchFamily="18" charset="0"/>
              </a:rPr>
              <a:t>.</a:t>
            </a:r>
          </a:p>
          <a:p>
            <a:pPr algn="just"/>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C’est possible avec les </a:t>
            </a:r>
            <a:r>
              <a:rPr lang="fr-FR" sz="2400" dirty="0">
                <a:solidFill>
                  <a:srgbClr val="00B0F0"/>
                </a:solidFill>
                <a:latin typeface="Times New Roman" panose="02020603050405020304" pitchFamily="18" charset="0"/>
                <a:cs typeface="Times New Roman" panose="02020603050405020304" pitchFamily="18" charset="0"/>
              </a:rPr>
              <a:t>templates</a:t>
            </a:r>
            <a:r>
              <a:rPr lang="fr-FR" sz="2400" dirty="0">
                <a:latin typeface="Times New Roman" panose="02020603050405020304" pitchFamily="18" charset="0"/>
                <a:cs typeface="Times New Roman" panose="02020603050405020304" pitchFamily="18" charset="0"/>
              </a:rPr>
              <a:t> et </a:t>
            </a:r>
            <a:r>
              <a:rPr lang="fr-FR" sz="2400" dirty="0">
                <a:solidFill>
                  <a:srgbClr val="00B0F0"/>
                </a:solidFill>
                <a:latin typeface="Times New Roman" panose="02020603050405020304" pitchFamily="18" charset="0"/>
                <a:cs typeface="Times New Roman" panose="02020603050405020304" pitchFamily="18" charset="0"/>
              </a:rPr>
              <a:t>TWIG</a:t>
            </a:r>
            <a:r>
              <a:rPr lang="fr-FR" sz="2400" dirty="0">
                <a:latin typeface="Times New Roman" panose="02020603050405020304" pitchFamily="18" charset="0"/>
                <a:cs typeface="Times New Roman" panose="02020603050405020304" pitchFamily="18" charset="0"/>
              </a:rPr>
              <a:t>. Nous allons définir une </a:t>
            </a:r>
            <a:r>
              <a:rPr lang="fr-FR" sz="2400" dirty="0" smtClean="0">
                <a:latin typeface="Times New Roman" panose="02020603050405020304" pitchFamily="18" charset="0"/>
                <a:cs typeface="Times New Roman" panose="02020603050405020304" pitchFamily="18" charset="0"/>
              </a:rPr>
              <a:t>base, </a:t>
            </a:r>
            <a:r>
              <a:rPr lang="fr-FR" sz="2400" dirty="0">
                <a:latin typeface="Times New Roman" panose="02020603050405020304" pitchFamily="18" charset="0"/>
                <a:cs typeface="Times New Roman" panose="02020603050405020304" pitchFamily="18" charset="0"/>
              </a:rPr>
              <a:t>et dans cette base définir des emplacements </a:t>
            </a:r>
            <a:r>
              <a:rPr lang="fr-FR" sz="2400" dirty="0" smtClean="0">
                <a:latin typeface="Times New Roman" panose="02020603050405020304" pitchFamily="18" charset="0"/>
                <a:cs typeface="Times New Roman" panose="02020603050405020304" pitchFamily="18" charset="0"/>
              </a:rPr>
              <a:t>dans lesquels </a:t>
            </a:r>
            <a:r>
              <a:rPr lang="fr-FR" sz="2400" dirty="0">
                <a:latin typeface="Times New Roman" panose="02020603050405020304" pitchFamily="18" charset="0"/>
                <a:cs typeface="Times New Roman" panose="02020603050405020304" pitchFamily="18" charset="0"/>
              </a:rPr>
              <a:t>nous pourrions venir mettre les éléments en fonction de la page choisie</a:t>
            </a:r>
            <a:r>
              <a:rPr lang="fr-FR" sz="2400" dirty="0" smtClean="0">
                <a:latin typeface="Times New Roman" panose="02020603050405020304" pitchFamily="18" charset="0"/>
                <a:cs typeface="Times New Roman" panose="02020603050405020304" pitchFamily="18" charset="0"/>
              </a:rPr>
              <a:t>.</a:t>
            </a:r>
          </a:p>
          <a:p>
            <a:pPr algn="just"/>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Dans </a:t>
            </a:r>
            <a:r>
              <a:rPr lang="fr-FR" sz="2400" dirty="0">
                <a:solidFill>
                  <a:srgbClr val="00B0F0"/>
                </a:solidFill>
                <a:latin typeface="Times New Roman" panose="02020603050405020304" pitchFamily="18" charset="0"/>
                <a:cs typeface="Times New Roman" panose="02020603050405020304" pitchFamily="18" charset="0"/>
              </a:rPr>
              <a:t>TWIG</a:t>
            </a:r>
            <a:r>
              <a:rPr lang="fr-FR" sz="2400" dirty="0">
                <a:latin typeface="Times New Roman" panose="02020603050405020304" pitchFamily="18" charset="0"/>
                <a:cs typeface="Times New Roman" panose="02020603050405020304" pitchFamily="18" charset="0"/>
              </a:rPr>
              <a:t> cela s’appelle des </a:t>
            </a:r>
            <a:r>
              <a:rPr lang="fr-FR" sz="2400" b="1" dirty="0" smtClean="0">
                <a:solidFill>
                  <a:srgbClr val="00B0F0"/>
                </a:solidFill>
                <a:latin typeface="Times New Roman" panose="02020603050405020304" pitchFamily="18" charset="0"/>
                <a:cs typeface="Times New Roman" panose="02020603050405020304" pitchFamily="18" charset="0"/>
              </a:rPr>
              <a:t>blocks</a:t>
            </a:r>
            <a:r>
              <a:rPr lang="fr-FR" sz="2400" dirty="0" smtClean="0">
                <a:latin typeface="Times New Roman" panose="02020603050405020304" pitchFamily="18" charset="0"/>
                <a:cs typeface="Times New Roman" panose="02020603050405020304" pitchFamily="18" charset="0"/>
              </a:rPr>
              <a:t>.</a:t>
            </a:r>
          </a:p>
          <a:p>
            <a:pPr algn="just"/>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P</a:t>
            </a:r>
            <a:r>
              <a:rPr lang="fr-FR" sz="2400" dirty="0" smtClean="0">
                <a:latin typeface="Times New Roman" panose="02020603050405020304" pitchFamily="18" charset="0"/>
                <a:cs typeface="Times New Roman" panose="02020603050405020304" pitchFamily="18" charset="0"/>
              </a:rPr>
              <a:t>renons </a:t>
            </a:r>
            <a:r>
              <a:rPr lang="fr-FR" sz="2400" dirty="0">
                <a:latin typeface="Times New Roman" panose="02020603050405020304" pitchFamily="18" charset="0"/>
                <a:cs typeface="Times New Roman" panose="02020603050405020304" pitchFamily="18" charset="0"/>
              </a:rPr>
              <a:t>le fichier </a:t>
            </a:r>
            <a:r>
              <a:rPr lang="fr-FR" sz="2400" b="1" dirty="0" smtClean="0">
                <a:latin typeface="Times New Roman" panose="02020603050405020304" pitchFamily="18" charset="0"/>
                <a:cs typeface="Times New Roman" panose="02020603050405020304" pitchFamily="18" charset="0"/>
              </a:rPr>
              <a:t>layout</a:t>
            </a:r>
            <a:r>
              <a:rPr lang="fr-FR" sz="2400" b="1" dirty="0" smtClean="0">
                <a:latin typeface="Times New Roman" panose="02020603050405020304" pitchFamily="18" charset="0"/>
                <a:cs typeface="Times New Roman" panose="02020603050405020304" pitchFamily="18" charset="0"/>
              </a:rPr>
              <a:t>.html.twig</a:t>
            </a:r>
            <a:r>
              <a:rPr lang="fr-FR" sz="2400" dirty="0" smtClean="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par </a:t>
            </a:r>
            <a:r>
              <a:rPr lang="fr-FR" sz="2400" dirty="0" smtClean="0">
                <a:latin typeface="Times New Roman" panose="02020603050405020304" pitchFamily="18" charset="0"/>
                <a:cs typeface="Times New Roman" panose="02020603050405020304" pitchFamily="18" charset="0"/>
              </a:rPr>
              <a:t>défaut :</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749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0327" y="322081"/>
            <a:ext cx="11637819" cy="848087"/>
          </a:xfrm>
        </p:spPr>
        <p:txBody>
          <a:bodyPr/>
          <a:lstStyle/>
          <a:p>
            <a:r>
              <a:rPr lang="fr-FR" b="1" dirty="0" smtClean="0">
                <a:solidFill>
                  <a:srgbClr val="00B0F0"/>
                </a:solidFill>
              </a:rPr>
              <a:t>Twig</a:t>
            </a:r>
            <a:r>
              <a:rPr lang="fr-FR" b="1" dirty="0" smtClean="0">
                <a:solidFill>
                  <a:srgbClr val="FFFF00"/>
                </a:solidFill>
              </a:rPr>
              <a:t> </a:t>
            </a:r>
            <a:r>
              <a:rPr lang="fr-FR" b="1" dirty="0">
                <a:solidFill>
                  <a:schemeClr val="tx1"/>
                </a:solidFill>
              </a:rPr>
              <a:t>-</a:t>
            </a:r>
            <a:r>
              <a:rPr lang="fr-FR" b="1" dirty="0" smtClean="0">
                <a:solidFill>
                  <a:schemeClr val="tx1"/>
                </a:solidFill>
              </a:rPr>
              <a:t> Héritage et Blocks </a:t>
            </a:r>
            <a:r>
              <a:rPr lang="fr-FR" b="1" dirty="0" smtClean="0"/>
              <a:t>- Symfony </a:t>
            </a:r>
            <a:endParaRPr lang="fr-FR" b="1" dirty="0"/>
          </a:p>
        </p:txBody>
      </p:sp>
      <p:sp>
        <p:nvSpPr>
          <p:cNvPr id="6" name="Espace réservé du numéro de diapositive 5"/>
          <p:cNvSpPr>
            <a:spLocks noGrp="1"/>
          </p:cNvSpPr>
          <p:nvPr>
            <p:ph type="sldNum" sz="quarter" idx="12"/>
          </p:nvPr>
        </p:nvSpPr>
        <p:spPr/>
        <p:txBody>
          <a:bodyPr/>
          <a:lstStyle/>
          <a:p>
            <a:fld id="{BD02A5EB-CF6B-4D49-9EE8-8A9EE7D6AB0B}" type="slidenum">
              <a:rPr lang="fr-FR" smtClean="0"/>
              <a:t>11</a:t>
            </a:fld>
            <a:endParaRPr lang="fr-F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14" y="1170168"/>
            <a:ext cx="8078568" cy="5402082"/>
          </a:xfrm>
          <a:prstGeom prst="rect">
            <a:avLst/>
          </a:prstGeom>
        </p:spPr>
      </p:pic>
      <p:sp>
        <p:nvSpPr>
          <p:cNvPr id="9" name="ZoneTexte 8"/>
          <p:cNvSpPr txBox="1"/>
          <p:nvPr/>
        </p:nvSpPr>
        <p:spPr>
          <a:xfrm>
            <a:off x="8517082" y="1170168"/>
            <a:ext cx="3235036" cy="3046988"/>
          </a:xfrm>
          <a:prstGeom prst="rect">
            <a:avLst/>
          </a:prstGeom>
          <a:noFill/>
        </p:spPr>
        <p:txBody>
          <a:bodyPr wrap="square" rtlCol="0">
            <a:spAutoFit/>
          </a:bodyPr>
          <a:lstStyle/>
          <a:p>
            <a:pPr algn="just"/>
            <a:r>
              <a:rPr lang="fr-FR" sz="2400" dirty="0" smtClean="0">
                <a:latin typeface="Times New Roman" panose="02020603050405020304" pitchFamily="18" charset="0"/>
                <a:cs typeface="Times New Roman" panose="02020603050405020304" pitchFamily="18" charset="0"/>
              </a:rPr>
              <a:t>Dans le </a:t>
            </a:r>
            <a:r>
              <a:rPr lang="fr-FR" sz="2400" b="1" dirty="0" smtClean="0">
                <a:latin typeface="Times New Roman" panose="02020603050405020304" pitchFamily="18" charset="0"/>
                <a:cs typeface="Times New Roman" panose="02020603050405020304" pitchFamily="18" charset="0"/>
              </a:rPr>
              <a:t>layout</a:t>
            </a:r>
            <a:r>
              <a:rPr lang="fr-FR" sz="2400" dirty="0" smtClean="0">
                <a:latin typeface="Times New Roman" panose="02020603050405020304" pitchFamily="18" charset="0"/>
                <a:cs typeface="Times New Roman" panose="02020603050405020304" pitchFamily="18" charset="0"/>
              </a:rPr>
              <a:t> de base, nous voulons intégrer </a:t>
            </a:r>
            <a:r>
              <a:rPr lang="fr-FR" sz="2400" b="1" dirty="0" smtClean="0">
                <a:latin typeface="Times New Roman" panose="02020603050405020304" pitchFamily="18" charset="0"/>
                <a:cs typeface="Times New Roman" panose="02020603050405020304" pitchFamily="18" charset="0"/>
              </a:rPr>
              <a:t>BootStrap</a:t>
            </a:r>
            <a:r>
              <a:rPr lang="fr-FR" sz="2400" dirty="0" smtClean="0">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JQuery</a:t>
            </a:r>
            <a:r>
              <a:rPr lang="fr-FR" sz="2400" dirty="0" smtClean="0">
                <a:latin typeface="Times New Roman" panose="02020603050405020304" pitchFamily="18" charset="0"/>
                <a:cs typeface="Times New Roman" panose="02020603050405020304" pitchFamily="18" charset="0"/>
              </a:rPr>
              <a:t>  et </a:t>
            </a:r>
            <a:r>
              <a:rPr lang="fr-FR" sz="2400" b="1" dirty="0" smtClean="0">
                <a:latin typeface="Times New Roman" panose="02020603050405020304" pitchFamily="18" charset="0"/>
                <a:cs typeface="Times New Roman" panose="02020603050405020304" pitchFamily="18" charset="0"/>
              </a:rPr>
              <a:t>BootStrap JS</a:t>
            </a:r>
          </a:p>
          <a:p>
            <a:pPr algn="just"/>
            <a:endParaRPr lang="fr-FR" sz="2400" b="1" dirty="0">
              <a:latin typeface="Times New Roman" panose="02020603050405020304" pitchFamily="18" charset="0"/>
              <a:cs typeface="Times New Roman" panose="02020603050405020304" pitchFamily="18" charset="0"/>
            </a:endParaRPr>
          </a:p>
          <a:p>
            <a:pPr algn="just"/>
            <a:r>
              <a:rPr lang="fr-FR" sz="2400" dirty="0" smtClean="0">
                <a:latin typeface="Times New Roman" panose="02020603050405020304" pitchFamily="18" charset="0"/>
                <a:cs typeface="Times New Roman" panose="02020603050405020304" pitchFamily="18" charset="0"/>
              </a:rPr>
              <a:t>Puis une base avec un titre </a:t>
            </a:r>
            <a:r>
              <a:rPr lang="fr-FR" sz="2400" b="1" dirty="0" smtClean="0">
                <a:latin typeface="Times New Roman" panose="02020603050405020304" pitchFamily="18" charset="0"/>
                <a:cs typeface="Times New Roman" panose="02020603050405020304" pitchFamily="18" charset="0"/>
              </a:rPr>
              <a:t>h1</a:t>
            </a:r>
            <a:r>
              <a:rPr lang="fr-FR" sz="2400" dirty="0" smtClean="0">
                <a:latin typeface="Times New Roman" panose="02020603050405020304" pitchFamily="18" charset="0"/>
                <a:cs typeface="Times New Roman" panose="02020603050405020304" pitchFamily="18" charset="0"/>
              </a:rPr>
              <a:t> qui contient une </a:t>
            </a:r>
            <a:r>
              <a:rPr lang="fr-FR" sz="2400" b="1" dirty="0" smtClean="0">
                <a:latin typeface="Times New Roman" panose="02020603050405020304" pitchFamily="18" charset="0"/>
                <a:cs typeface="Times New Roman" panose="02020603050405020304" pitchFamily="18" charset="0"/>
              </a:rPr>
              <a:t>image.</a:t>
            </a:r>
            <a:endParaRPr lang="fr-F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632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4239" y="523976"/>
            <a:ext cx="11637819" cy="848087"/>
          </a:xfrm>
        </p:spPr>
        <p:txBody>
          <a:bodyPr/>
          <a:lstStyle/>
          <a:p>
            <a:r>
              <a:rPr lang="fr-FR" b="1" dirty="0" smtClean="0">
                <a:solidFill>
                  <a:srgbClr val="00B0F0"/>
                </a:solidFill>
              </a:rPr>
              <a:t>Twig</a:t>
            </a:r>
            <a:r>
              <a:rPr lang="fr-FR" b="1" dirty="0" smtClean="0">
                <a:solidFill>
                  <a:srgbClr val="FFFF00"/>
                </a:solidFill>
              </a:rPr>
              <a:t> </a:t>
            </a:r>
            <a:r>
              <a:rPr lang="fr-FR" b="1" dirty="0">
                <a:solidFill>
                  <a:schemeClr val="tx1"/>
                </a:solidFill>
              </a:rPr>
              <a:t>-</a:t>
            </a:r>
            <a:r>
              <a:rPr lang="fr-FR" b="1" dirty="0" smtClean="0">
                <a:solidFill>
                  <a:schemeClr val="tx1"/>
                </a:solidFill>
              </a:rPr>
              <a:t> Héritage et Blocks </a:t>
            </a:r>
            <a:r>
              <a:rPr lang="fr-FR" b="1" dirty="0" smtClean="0"/>
              <a:t>- Symfony </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12</a:t>
            </a:fld>
            <a:endParaRPr lang="fr-FR"/>
          </a:p>
        </p:txBody>
      </p:sp>
      <p:sp>
        <p:nvSpPr>
          <p:cNvPr id="3" name="ZoneTexte 2"/>
          <p:cNvSpPr txBox="1"/>
          <p:nvPr/>
        </p:nvSpPr>
        <p:spPr>
          <a:xfrm>
            <a:off x="387928" y="948020"/>
            <a:ext cx="11707090" cy="523220"/>
          </a:xfrm>
          <a:prstGeom prst="rect">
            <a:avLst/>
          </a:prstGeom>
          <a:noFill/>
        </p:spPr>
        <p:txBody>
          <a:bodyPr wrap="square" rtlCol="0">
            <a:spAutoFit/>
          </a:bodyPr>
          <a:lstStyle/>
          <a:p>
            <a:endParaRPr lang="fr-FR" sz="2800" dirty="0">
              <a:latin typeface="Times New Roman" panose="02020603050405020304" pitchFamily="18" charset="0"/>
              <a:cs typeface="Times New Roman" panose="02020603050405020304" pitchFamily="18" charset="0"/>
            </a:endParaRPr>
          </a:p>
        </p:txBody>
      </p:sp>
      <p:sp>
        <p:nvSpPr>
          <p:cNvPr id="6" name="ZoneTexte 5"/>
          <p:cNvSpPr txBox="1"/>
          <p:nvPr/>
        </p:nvSpPr>
        <p:spPr>
          <a:xfrm>
            <a:off x="1080654" y="1965018"/>
            <a:ext cx="9912926" cy="4401205"/>
          </a:xfrm>
          <a:prstGeom prst="rect">
            <a:avLst/>
          </a:prstGeom>
          <a:noFill/>
        </p:spPr>
        <p:txBody>
          <a:bodyPr wrap="square" rtlCol="0">
            <a:spAutoFit/>
          </a:bodyPr>
          <a:lstStyle/>
          <a:p>
            <a:pPr algn="just"/>
            <a:r>
              <a:rPr lang="fr-FR" sz="2800" dirty="0">
                <a:latin typeface="Times New Roman" panose="02020603050405020304" pitchFamily="18" charset="0"/>
                <a:cs typeface="Times New Roman" panose="02020603050405020304" pitchFamily="18" charset="0"/>
              </a:rPr>
              <a:t>Ce </a:t>
            </a:r>
            <a:r>
              <a:rPr lang="fr-FR" sz="2800" dirty="0" smtClean="0">
                <a:latin typeface="Times New Roman" panose="02020603050405020304" pitchFamily="18" charset="0"/>
                <a:cs typeface="Times New Roman" panose="02020603050405020304" pitchFamily="18" charset="0"/>
              </a:rPr>
              <a:t>Template définit </a:t>
            </a:r>
            <a:r>
              <a:rPr lang="fr-FR" sz="2800" dirty="0">
                <a:latin typeface="Times New Roman" panose="02020603050405020304" pitchFamily="18" charset="0"/>
                <a:cs typeface="Times New Roman" panose="02020603050405020304" pitchFamily="18" charset="0"/>
              </a:rPr>
              <a:t>le squelette du document HTML. </a:t>
            </a:r>
            <a:endParaRPr lang="fr-FR" sz="2800" dirty="0" smtClean="0">
              <a:latin typeface="Times New Roman" panose="02020603050405020304" pitchFamily="18" charset="0"/>
              <a:cs typeface="Times New Roman" panose="02020603050405020304" pitchFamily="18" charset="0"/>
            </a:endParaRPr>
          </a:p>
          <a:p>
            <a:pPr algn="just"/>
            <a:r>
              <a:rPr lang="fr-FR" sz="2800" dirty="0" smtClean="0">
                <a:latin typeface="Times New Roman" panose="02020603050405020304" pitchFamily="18" charset="0"/>
                <a:cs typeface="Times New Roman" panose="02020603050405020304" pitchFamily="18" charset="0"/>
              </a:rPr>
              <a:t>Il </a:t>
            </a:r>
            <a:r>
              <a:rPr lang="fr-FR" sz="2800" dirty="0">
                <a:latin typeface="Times New Roman" panose="02020603050405020304" pitchFamily="18" charset="0"/>
                <a:cs typeface="Times New Roman" panose="02020603050405020304" pitchFamily="18" charset="0"/>
              </a:rPr>
              <a:t>ne devrait y avoir qu’une </a:t>
            </a:r>
            <a:r>
              <a:rPr lang="fr-FR" sz="2800" dirty="0" smtClean="0">
                <a:latin typeface="Times New Roman" panose="02020603050405020304" pitchFamily="18" charset="0"/>
                <a:cs typeface="Times New Roman" panose="02020603050405020304" pitchFamily="18" charset="0"/>
              </a:rPr>
              <a:t>seule fois </a:t>
            </a:r>
            <a:r>
              <a:rPr lang="fr-FR" sz="2800" dirty="0">
                <a:latin typeface="Times New Roman" panose="02020603050405020304" pitchFamily="18" charset="0"/>
                <a:cs typeface="Times New Roman" panose="02020603050405020304" pitchFamily="18" charset="0"/>
              </a:rPr>
              <a:t>ce type de code dans votre projet. Les </a:t>
            </a:r>
            <a:r>
              <a:rPr lang="fr-FR" sz="2800" dirty="0" smtClean="0">
                <a:solidFill>
                  <a:srgbClr val="00B0F0"/>
                </a:solidFill>
                <a:latin typeface="Times New Roman" panose="02020603050405020304" pitchFamily="18" charset="0"/>
                <a:cs typeface="Times New Roman" panose="02020603050405020304" pitchFamily="18" charset="0"/>
              </a:rPr>
              <a:t>blocks</a:t>
            </a:r>
            <a:r>
              <a:rPr lang="fr-FR" sz="2800" dirty="0" smtClean="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sont </a:t>
            </a:r>
            <a:r>
              <a:rPr lang="fr-FR" sz="2800" dirty="0" smtClean="0">
                <a:latin typeface="Times New Roman" panose="02020603050405020304" pitchFamily="18" charset="0"/>
                <a:cs typeface="Times New Roman" panose="02020603050405020304" pitchFamily="18" charset="0"/>
              </a:rPr>
              <a:t>identifiés </a:t>
            </a:r>
            <a:r>
              <a:rPr lang="fr-FR" sz="2800" dirty="0">
                <a:latin typeface="Times New Roman" panose="02020603050405020304" pitchFamily="18" charset="0"/>
                <a:cs typeface="Times New Roman" panose="02020603050405020304" pitchFamily="18" charset="0"/>
              </a:rPr>
              <a:t>avec les ligne </a:t>
            </a:r>
            <a:r>
              <a:rPr lang="fr-FR" sz="2800" dirty="0">
                <a:solidFill>
                  <a:srgbClr val="00B0F0"/>
                </a:solidFill>
                <a:latin typeface="Times New Roman" panose="02020603050405020304" pitchFamily="18" charset="0"/>
                <a:cs typeface="Times New Roman" panose="02020603050405020304" pitchFamily="18" charset="0"/>
              </a:rPr>
              <a:t>{% </a:t>
            </a:r>
            <a:r>
              <a:rPr lang="fr-FR" sz="2800" dirty="0" smtClean="0">
                <a:solidFill>
                  <a:srgbClr val="00B0F0"/>
                </a:solidFill>
                <a:latin typeface="Times New Roman" panose="02020603050405020304" pitchFamily="18" charset="0"/>
                <a:cs typeface="Times New Roman" panose="02020603050405020304" pitchFamily="18" charset="0"/>
              </a:rPr>
              <a:t>block nom </a:t>
            </a:r>
            <a:r>
              <a:rPr lang="fr-FR" sz="2800" dirty="0">
                <a:solidFill>
                  <a:srgbClr val="00B0F0"/>
                </a:solidFill>
                <a:latin typeface="Times New Roman" panose="02020603050405020304" pitchFamily="18" charset="0"/>
                <a:cs typeface="Times New Roman" panose="02020603050405020304" pitchFamily="18" charset="0"/>
              </a:rPr>
              <a:t>%}</a:t>
            </a:r>
            <a:r>
              <a:rPr lang="fr-FR" sz="2800" dirty="0">
                <a:latin typeface="Times New Roman" panose="02020603050405020304" pitchFamily="18" charset="0"/>
                <a:cs typeface="Times New Roman" panose="02020603050405020304" pitchFamily="18" charset="0"/>
              </a:rPr>
              <a:t>. </a:t>
            </a:r>
            <a:endParaRPr lang="fr-FR" sz="2800" dirty="0" smtClean="0">
              <a:latin typeface="Times New Roman" panose="02020603050405020304" pitchFamily="18" charset="0"/>
              <a:cs typeface="Times New Roman" panose="02020603050405020304" pitchFamily="18" charset="0"/>
            </a:endParaRPr>
          </a:p>
          <a:p>
            <a:pPr algn="just"/>
            <a:endParaRPr lang="fr-FR" sz="2800" dirty="0">
              <a:latin typeface="Times New Roman" panose="02020603050405020304" pitchFamily="18" charset="0"/>
              <a:cs typeface="Times New Roman" panose="02020603050405020304" pitchFamily="18" charset="0"/>
            </a:endParaRPr>
          </a:p>
          <a:p>
            <a:pPr algn="just"/>
            <a:r>
              <a:rPr lang="fr-FR" sz="2800" dirty="0" smtClean="0">
                <a:latin typeface="Times New Roman" panose="02020603050405020304" pitchFamily="18" charset="0"/>
                <a:cs typeface="Times New Roman" panose="02020603050405020304" pitchFamily="18" charset="0"/>
              </a:rPr>
              <a:t>Le Template </a:t>
            </a:r>
            <a:r>
              <a:rPr lang="fr-FR" sz="2800" dirty="0">
                <a:latin typeface="Times New Roman" panose="02020603050405020304" pitchFamily="18" charset="0"/>
                <a:cs typeface="Times New Roman" panose="02020603050405020304" pitchFamily="18" charset="0"/>
              </a:rPr>
              <a:t>définit </a:t>
            </a:r>
            <a:r>
              <a:rPr lang="fr-FR" sz="2800" dirty="0" smtClean="0">
                <a:latin typeface="Times New Roman" panose="02020603050405020304" pitchFamily="18" charset="0"/>
                <a:cs typeface="Times New Roman" panose="02020603050405020304" pitchFamily="18" charset="0"/>
              </a:rPr>
              <a:t>ici 4 </a:t>
            </a:r>
            <a:r>
              <a:rPr lang="fr-FR" sz="2800" dirty="0" smtClean="0">
                <a:latin typeface="Times New Roman" panose="02020603050405020304" pitchFamily="18" charset="0"/>
                <a:cs typeface="Times New Roman" panose="02020603050405020304" pitchFamily="18" charset="0"/>
              </a:rPr>
              <a:t>blocks </a:t>
            </a:r>
            <a:r>
              <a:rPr lang="fr-FR" sz="2800" dirty="0">
                <a:latin typeface="Times New Roman" panose="02020603050405020304" pitchFamily="18" charset="0"/>
                <a:cs typeface="Times New Roman" panose="02020603050405020304" pitchFamily="18" charset="0"/>
              </a:rPr>
              <a:t>: </a:t>
            </a:r>
            <a:r>
              <a:rPr lang="fr-FR" sz="2800" dirty="0">
                <a:solidFill>
                  <a:srgbClr val="00B0F0"/>
                </a:solidFill>
                <a:latin typeface="Times New Roman" panose="02020603050405020304" pitchFamily="18" charset="0"/>
                <a:cs typeface="Times New Roman" panose="02020603050405020304" pitchFamily="18" charset="0"/>
              </a:rPr>
              <a:t>title</a:t>
            </a:r>
            <a:r>
              <a:rPr lang="fr-FR" sz="2800" dirty="0">
                <a:latin typeface="Times New Roman" panose="02020603050405020304" pitchFamily="18" charset="0"/>
                <a:cs typeface="Times New Roman" panose="02020603050405020304" pitchFamily="18" charset="0"/>
              </a:rPr>
              <a:t>, </a:t>
            </a:r>
            <a:r>
              <a:rPr lang="fr-FR" sz="2800" dirty="0" smtClean="0">
                <a:solidFill>
                  <a:srgbClr val="00B0F0"/>
                </a:solidFill>
                <a:latin typeface="Times New Roman" panose="02020603050405020304" pitchFamily="18" charset="0"/>
                <a:cs typeface="Times New Roman" panose="02020603050405020304" pitchFamily="18" charset="0"/>
              </a:rPr>
              <a:t>stylesheets</a:t>
            </a:r>
            <a:r>
              <a:rPr lang="fr-FR" sz="2800" dirty="0" smtClean="0">
                <a:latin typeface="Times New Roman" panose="02020603050405020304" pitchFamily="18" charset="0"/>
                <a:cs typeface="Times New Roman" panose="02020603050405020304" pitchFamily="18" charset="0"/>
              </a:rPr>
              <a:t>, </a:t>
            </a:r>
            <a:r>
              <a:rPr lang="fr-FR" sz="2800" dirty="0" smtClean="0">
                <a:solidFill>
                  <a:srgbClr val="00B0F0"/>
                </a:solidFill>
                <a:latin typeface="Times New Roman" panose="02020603050405020304" pitchFamily="18" charset="0"/>
                <a:cs typeface="Times New Roman" panose="02020603050405020304" pitchFamily="18" charset="0"/>
              </a:rPr>
              <a:t>body </a:t>
            </a:r>
            <a:r>
              <a:rPr lang="fr-FR" sz="2800" dirty="0" smtClean="0">
                <a:latin typeface="Times New Roman" panose="02020603050405020304" pitchFamily="18" charset="0"/>
                <a:cs typeface="Times New Roman" panose="02020603050405020304" pitchFamily="18" charset="0"/>
              </a:rPr>
              <a:t>et</a:t>
            </a:r>
            <a:r>
              <a:rPr lang="fr-FR" sz="2800" dirty="0" smtClean="0">
                <a:solidFill>
                  <a:srgbClr val="00B0F0"/>
                </a:solidFill>
                <a:latin typeface="Times New Roman" panose="02020603050405020304" pitchFamily="18" charset="0"/>
                <a:cs typeface="Times New Roman" panose="02020603050405020304" pitchFamily="18" charset="0"/>
              </a:rPr>
              <a:t> javascripts</a:t>
            </a:r>
            <a:endParaRPr lang="fr-FR" sz="2800" dirty="0">
              <a:solidFill>
                <a:srgbClr val="00B0F0"/>
              </a:solidFill>
              <a:latin typeface="Times New Roman" panose="02020603050405020304" pitchFamily="18" charset="0"/>
              <a:cs typeface="Times New Roman" panose="02020603050405020304" pitchFamily="18" charset="0"/>
            </a:endParaRPr>
          </a:p>
          <a:p>
            <a:pPr algn="just"/>
            <a:endParaRPr lang="fr-FR" sz="2800" dirty="0" smtClean="0">
              <a:latin typeface="Times New Roman" panose="02020603050405020304" pitchFamily="18" charset="0"/>
              <a:cs typeface="Times New Roman" panose="02020603050405020304" pitchFamily="18" charset="0"/>
            </a:endParaRPr>
          </a:p>
          <a:p>
            <a:pPr algn="just"/>
            <a:r>
              <a:rPr lang="fr-FR" sz="2800" dirty="0" smtClean="0">
                <a:latin typeface="Times New Roman" panose="02020603050405020304" pitchFamily="18" charset="0"/>
                <a:cs typeface="Times New Roman" panose="02020603050405020304" pitchFamily="18" charset="0"/>
              </a:rPr>
              <a:t>C’est </a:t>
            </a:r>
            <a:r>
              <a:rPr lang="fr-FR" sz="2800" dirty="0">
                <a:latin typeface="Times New Roman" panose="02020603050405020304" pitchFamily="18" charset="0"/>
                <a:cs typeface="Times New Roman" panose="02020603050405020304" pitchFamily="18" charset="0"/>
              </a:rPr>
              <a:t>à dire </a:t>
            </a:r>
            <a:r>
              <a:rPr lang="fr-FR" sz="2800" dirty="0" smtClean="0">
                <a:latin typeface="Times New Roman" panose="02020603050405020304" pitchFamily="18" charset="0"/>
                <a:cs typeface="Times New Roman" panose="02020603050405020304" pitchFamily="18" charset="0"/>
              </a:rPr>
              <a:t>qu’à </a:t>
            </a:r>
            <a:r>
              <a:rPr lang="fr-FR" sz="2800" dirty="0">
                <a:latin typeface="Times New Roman" panose="02020603050405020304" pitchFamily="18" charset="0"/>
                <a:cs typeface="Times New Roman" panose="02020603050405020304" pitchFamily="18" charset="0"/>
              </a:rPr>
              <a:t>chaque fois qu’on va utiliser ce </a:t>
            </a:r>
            <a:r>
              <a:rPr lang="fr-FR" sz="2800" dirty="0" smtClean="0">
                <a:latin typeface="Times New Roman" panose="02020603050405020304" pitchFamily="18" charset="0"/>
                <a:cs typeface="Times New Roman" panose="02020603050405020304" pitchFamily="18" charset="0"/>
              </a:rPr>
              <a:t>Template (de façon </a:t>
            </a:r>
            <a:r>
              <a:rPr lang="fr-FR" sz="2800" dirty="0" smtClean="0">
                <a:solidFill>
                  <a:srgbClr val="00B0F0"/>
                </a:solidFill>
                <a:latin typeface="Times New Roman" panose="02020603050405020304" pitchFamily="18" charset="0"/>
                <a:cs typeface="Times New Roman" panose="02020603050405020304" pitchFamily="18" charset="0"/>
              </a:rPr>
              <a:t>héritée</a:t>
            </a:r>
            <a:r>
              <a:rPr lang="fr-FR" sz="2800" dirty="0" smtClean="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on pourra définir </a:t>
            </a:r>
            <a:r>
              <a:rPr lang="fr-FR" sz="2800" dirty="0" smtClean="0">
                <a:latin typeface="Times New Roman" panose="02020603050405020304" pitchFamily="18" charset="0"/>
                <a:cs typeface="Times New Roman" panose="02020603050405020304" pitchFamily="18" charset="0"/>
              </a:rPr>
              <a:t>le contenu </a:t>
            </a:r>
            <a:r>
              <a:rPr lang="fr-FR" sz="2800" dirty="0">
                <a:latin typeface="Times New Roman" panose="02020603050405020304" pitchFamily="18" charset="0"/>
                <a:cs typeface="Times New Roman" panose="02020603050405020304" pitchFamily="18" charset="0"/>
              </a:rPr>
              <a:t>de chacun de ces </a:t>
            </a:r>
            <a:r>
              <a:rPr lang="fr-FR" sz="2800" dirty="0" smtClean="0">
                <a:latin typeface="Times New Roman" panose="02020603050405020304" pitchFamily="18" charset="0"/>
                <a:cs typeface="Times New Roman" panose="02020603050405020304" pitchFamily="18" charset="0"/>
              </a:rPr>
              <a:t>4 </a:t>
            </a:r>
            <a:r>
              <a:rPr lang="fr-FR" sz="2800" dirty="0" smtClean="0">
                <a:latin typeface="Times New Roman" panose="02020603050405020304" pitchFamily="18" charset="0"/>
                <a:cs typeface="Times New Roman" panose="02020603050405020304" pitchFamily="18" charset="0"/>
              </a:rPr>
              <a:t>blocks, </a:t>
            </a:r>
            <a:r>
              <a:rPr lang="fr-FR" sz="2800" dirty="0">
                <a:latin typeface="Times New Roman" panose="02020603050405020304" pitchFamily="18" charset="0"/>
                <a:cs typeface="Times New Roman" panose="02020603050405020304" pitchFamily="18" charset="0"/>
              </a:rPr>
              <a:t>sans modifier le reste de la structure.</a:t>
            </a:r>
          </a:p>
        </p:txBody>
      </p:sp>
    </p:spTree>
    <p:extLst>
      <p:ext uri="{BB962C8B-B14F-4D97-AF65-F5344CB8AC3E}">
        <p14:creationId xmlns:p14="http://schemas.microsoft.com/office/powerpoint/2010/main" val="242419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0437" y="172591"/>
            <a:ext cx="11637819" cy="848087"/>
          </a:xfrm>
        </p:spPr>
        <p:txBody>
          <a:bodyPr/>
          <a:lstStyle/>
          <a:p>
            <a:r>
              <a:rPr lang="fr-FR" b="1" dirty="0" smtClean="0">
                <a:solidFill>
                  <a:srgbClr val="00B0F0"/>
                </a:solidFill>
              </a:rPr>
              <a:t>Twig</a:t>
            </a:r>
            <a:r>
              <a:rPr lang="fr-FR" b="1" dirty="0" smtClean="0">
                <a:solidFill>
                  <a:srgbClr val="FFFF00"/>
                </a:solidFill>
              </a:rPr>
              <a:t> </a:t>
            </a:r>
            <a:r>
              <a:rPr lang="fr-FR" b="1" dirty="0">
                <a:solidFill>
                  <a:schemeClr val="tx1"/>
                </a:solidFill>
              </a:rPr>
              <a:t>-</a:t>
            </a:r>
            <a:r>
              <a:rPr lang="fr-FR" b="1" dirty="0" smtClean="0">
                <a:solidFill>
                  <a:schemeClr val="tx1"/>
                </a:solidFill>
              </a:rPr>
              <a:t> Héritage et Blocks </a:t>
            </a:r>
            <a:r>
              <a:rPr lang="fr-FR" b="1" dirty="0" smtClean="0"/>
              <a:t>- Symfony </a:t>
            </a:r>
            <a:endParaRPr lang="fr-FR" b="1" dirty="0"/>
          </a:p>
        </p:txBody>
      </p:sp>
      <p:sp>
        <p:nvSpPr>
          <p:cNvPr id="7" name="Espace réservé du numéro de diapositive 6"/>
          <p:cNvSpPr>
            <a:spLocks noGrp="1"/>
          </p:cNvSpPr>
          <p:nvPr>
            <p:ph type="sldNum" sz="quarter" idx="12"/>
          </p:nvPr>
        </p:nvSpPr>
        <p:spPr/>
        <p:txBody>
          <a:bodyPr/>
          <a:lstStyle/>
          <a:p>
            <a:fld id="{BD02A5EB-CF6B-4D49-9EE8-8A9EE7D6AB0B}" type="slidenum">
              <a:rPr lang="fr-FR" smtClean="0"/>
              <a:t>13</a:t>
            </a:fld>
            <a:endParaRPr lang="fr-FR"/>
          </a:p>
        </p:txBody>
      </p:sp>
      <p:sp>
        <p:nvSpPr>
          <p:cNvPr id="6" name="ZoneTexte 5"/>
          <p:cNvSpPr txBox="1"/>
          <p:nvPr/>
        </p:nvSpPr>
        <p:spPr>
          <a:xfrm>
            <a:off x="471119" y="1784911"/>
            <a:ext cx="10723418" cy="523220"/>
          </a:xfrm>
          <a:prstGeom prst="rect">
            <a:avLst/>
          </a:prstGeom>
          <a:noFill/>
        </p:spPr>
        <p:txBody>
          <a:bodyPr wrap="square" rtlCol="0">
            <a:spAutoFit/>
          </a:bodyPr>
          <a:lstStyle/>
          <a:p>
            <a:pPr algn="just"/>
            <a:endParaRPr lang="fr-FR" sz="2800"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19" y="1298375"/>
            <a:ext cx="7236934" cy="5012595"/>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089" y="1864693"/>
            <a:ext cx="5130412" cy="2874486"/>
          </a:xfrm>
          <a:prstGeom prst="rect">
            <a:avLst/>
          </a:prstGeom>
        </p:spPr>
      </p:pic>
    </p:spTree>
    <p:extLst>
      <p:ext uri="{BB962C8B-B14F-4D97-AF65-F5344CB8AC3E}">
        <p14:creationId xmlns:p14="http://schemas.microsoft.com/office/powerpoint/2010/main" val="1340765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0437" y="494289"/>
            <a:ext cx="11637819" cy="848087"/>
          </a:xfrm>
        </p:spPr>
        <p:txBody>
          <a:bodyPr/>
          <a:lstStyle/>
          <a:p>
            <a:r>
              <a:rPr lang="fr-FR" b="1" dirty="0" smtClean="0">
                <a:solidFill>
                  <a:srgbClr val="00B0F0"/>
                </a:solidFill>
              </a:rPr>
              <a:t>Twig</a:t>
            </a:r>
            <a:r>
              <a:rPr lang="fr-FR" b="1" dirty="0" smtClean="0">
                <a:solidFill>
                  <a:srgbClr val="FFFF00"/>
                </a:solidFill>
              </a:rPr>
              <a:t> </a:t>
            </a:r>
            <a:r>
              <a:rPr lang="fr-FR" b="1" dirty="0">
                <a:solidFill>
                  <a:schemeClr val="tx1"/>
                </a:solidFill>
              </a:rPr>
              <a:t>-</a:t>
            </a:r>
            <a:r>
              <a:rPr lang="fr-FR" b="1" dirty="0" smtClean="0">
                <a:solidFill>
                  <a:schemeClr val="tx1"/>
                </a:solidFill>
              </a:rPr>
              <a:t> Héritage et Block </a:t>
            </a:r>
            <a:r>
              <a:rPr lang="fr-FR" b="1" dirty="0" smtClean="0"/>
              <a:t>- Symfony </a:t>
            </a:r>
            <a:endParaRPr lang="fr-FR" b="1" dirty="0"/>
          </a:p>
        </p:txBody>
      </p:sp>
      <p:sp>
        <p:nvSpPr>
          <p:cNvPr id="3" name="Espace réservé du numéro de diapositive 2"/>
          <p:cNvSpPr>
            <a:spLocks noGrp="1"/>
          </p:cNvSpPr>
          <p:nvPr>
            <p:ph type="sldNum" sz="quarter" idx="12"/>
          </p:nvPr>
        </p:nvSpPr>
        <p:spPr/>
        <p:txBody>
          <a:bodyPr/>
          <a:lstStyle/>
          <a:p>
            <a:fld id="{BD02A5EB-CF6B-4D49-9EE8-8A9EE7D6AB0B}" type="slidenum">
              <a:rPr lang="fr-FR" smtClean="0"/>
              <a:t>14</a:t>
            </a:fld>
            <a:endParaRPr lang="fr-FR"/>
          </a:p>
        </p:txBody>
      </p:sp>
      <p:sp>
        <p:nvSpPr>
          <p:cNvPr id="6" name="ZoneTexte 5"/>
          <p:cNvSpPr txBox="1"/>
          <p:nvPr/>
        </p:nvSpPr>
        <p:spPr>
          <a:xfrm>
            <a:off x="471056" y="2272146"/>
            <a:ext cx="11554690" cy="3970318"/>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Ce </a:t>
            </a:r>
            <a:r>
              <a:rPr lang="fr-FR" sz="2800" dirty="0" smtClean="0">
                <a:latin typeface="Times New Roman" panose="02020603050405020304" pitchFamily="18" charset="0"/>
                <a:cs typeface="Times New Roman" panose="02020603050405020304" pitchFamily="18" charset="0"/>
              </a:rPr>
              <a:t>Template </a:t>
            </a:r>
            <a:r>
              <a:rPr lang="fr-FR" sz="2800" b="1" dirty="0" smtClean="0">
                <a:latin typeface="Times New Roman" panose="02020603050405020304" pitchFamily="18" charset="0"/>
                <a:cs typeface="Times New Roman" panose="02020603050405020304" pitchFamily="18" charset="0"/>
              </a:rPr>
              <a:t>index.html.twig</a:t>
            </a:r>
            <a:r>
              <a:rPr lang="fr-FR" sz="2800" dirty="0" smtClean="0">
                <a:latin typeface="Times New Roman" panose="02020603050405020304" pitchFamily="18" charset="0"/>
                <a:cs typeface="Times New Roman" panose="02020603050405020304" pitchFamily="18" charset="0"/>
              </a:rPr>
              <a:t> est </a:t>
            </a:r>
            <a:r>
              <a:rPr lang="fr-FR" sz="2800" dirty="0">
                <a:latin typeface="Times New Roman" panose="02020603050405020304" pitchFamily="18" charset="0"/>
                <a:cs typeface="Times New Roman" panose="02020603050405020304" pitchFamily="18" charset="0"/>
              </a:rPr>
              <a:t>un </a:t>
            </a:r>
            <a:r>
              <a:rPr lang="fr-FR" sz="2800" dirty="0" smtClean="0">
                <a:latin typeface="Times New Roman" panose="02020603050405020304" pitchFamily="18" charset="0"/>
                <a:cs typeface="Times New Roman" panose="02020603050405020304" pitchFamily="18" charset="0"/>
              </a:rPr>
              <a:t>Template </a:t>
            </a:r>
            <a:r>
              <a:rPr lang="fr-FR" sz="2800" dirty="0">
                <a:solidFill>
                  <a:srgbClr val="00B0F0"/>
                </a:solidFill>
                <a:latin typeface="Times New Roman" panose="02020603050405020304" pitchFamily="18" charset="0"/>
                <a:cs typeface="Times New Roman" panose="02020603050405020304" pitchFamily="18" charset="0"/>
              </a:rPr>
              <a:t>enfant/fils</a:t>
            </a:r>
            <a:r>
              <a:rPr lang="fr-FR" sz="2800" dirty="0">
                <a:latin typeface="Times New Roman" panose="02020603050405020304" pitchFamily="18" charset="0"/>
                <a:cs typeface="Times New Roman" panose="02020603050405020304" pitchFamily="18" charset="0"/>
              </a:rPr>
              <a:t> du </a:t>
            </a:r>
            <a:r>
              <a:rPr lang="fr-FR" sz="2800" dirty="0" smtClean="0">
                <a:latin typeface="Times New Roman" panose="02020603050405020304" pitchFamily="18" charset="0"/>
                <a:cs typeface="Times New Roman" panose="02020603050405020304" pitchFamily="18" charset="0"/>
              </a:rPr>
              <a:t>Template </a:t>
            </a:r>
            <a:r>
              <a:rPr lang="fr-FR" sz="2800" dirty="0" smtClean="0">
                <a:solidFill>
                  <a:srgbClr val="00B0F0"/>
                </a:solidFill>
                <a:latin typeface="Times New Roman" panose="02020603050405020304" pitchFamily="18" charset="0"/>
                <a:cs typeface="Times New Roman" panose="02020603050405020304" pitchFamily="18" charset="0"/>
              </a:rPr>
              <a:t>parent</a:t>
            </a:r>
            <a:r>
              <a:rPr lang="fr-FR" sz="2800" dirty="0" smtClean="0">
                <a:latin typeface="Times New Roman" panose="02020603050405020304" pitchFamily="18" charset="0"/>
                <a:cs typeface="Times New Roman" panose="02020603050405020304" pitchFamily="18" charset="0"/>
              </a:rPr>
              <a:t>  </a:t>
            </a:r>
            <a:r>
              <a:rPr lang="fr-FR" sz="2800" b="1" dirty="0" smtClean="0">
                <a:latin typeface="Times New Roman" panose="02020603050405020304" pitchFamily="18" charset="0"/>
                <a:cs typeface="Times New Roman" panose="02020603050405020304" pitchFamily="18" charset="0"/>
              </a:rPr>
              <a:t>layout</a:t>
            </a:r>
            <a:r>
              <a:rPr lang="fr-FR" sz="2800" b="1" dirty="0" smtClean="0">
                <a:latin typeface="Times New Roman" panose="02020603050405020304" pitchFamily="18" charset="0"/>
                <a:cs typeface="Times New Roman" panose="02020603050405020304" pitchFamily="18" charset="0"/>
              </a:rPr>
              <a:t>.html.twig</a:t>
            </a:r>
            <a:r>
              <a:rPr lang="fr-FR" sz="2800" dirty="0">
                <a:latin typeface="Times New Roman" panose="02020603050405020304" pitchFamily="18" charset="0"/>
                <a:cs typeface="Times New Roman" panose="02020603050405020304" pitchFamily="18" charset="0"/>
              </a:rPr>
              <a:t>. </a:t>
            </a:r>
            <a:endParaRPr lang="fr-FR" sz="2800" dirty="0" smtClean="0">
              <a:latin typeface="Times New Roman" panose="02020603050405020304" pitchFamily="18" charset="0"/>
              <a:cs typeface="Times New Roman" panose="02020603050405020304" pitchFamily="18" charset="0"/>
            </a:endParaRPr>
          </a:p>
          <a:p>
            <a:endParaRPr lang="fr-FR" sz="2800" dirty="0" smtClean="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La </a:t>
            </a:r>
            <a:r>
              <a:rPr lang="fr-FR" sz="2800" dirty="0">
                <a:solidFill>
                  <a:srgbClr val="00B0F0"/>
                </a:solidFill>
                <a:latin typeface="Times New Roman" panose="02020603050405020304" pitchFamily="18" charset="0"/>
                <a:cs typeface="Times New Roman" panose="02020603050405020304" pitchFamily="18" charset="0"/>
              </a:rPr>
              <a:t>ligne </a:t>
            </a:r>
            <a:r>
              <a:rPr lang="fr-FR" sz="2800" dirty="0" smtClean="0">
                <a:solidFill>
                  <a:srgbClr val="00B0F0"/>
                </a:solidFill>
                <a:latin typeface="Times New Roman" panose="02020603050405020304" pitchFamily="18" charset="0"/>
                <a:cs typeface="Times New Roman" panose="02020603050405020304" pitchFamily="18" charset="0"/>
              </a:rPr>
              <a:t>1</a:t>
            </a:r>
            <a:r>
              <a:rPr lang="fr-FR" sz="2800" dirty="0" smtClean="0">
                <a:latin typeface="Times New Roman" panose="02020603050405020304" pitchFamily="18" charset="0"/>
                <a:cs typeface="Times New Roman" panose="02020603050405020304" pitchFamily="18" charset="0"/>
              </a:rPr>
              <a:t>, </a:t>
            </a:r>
            <a:r>
              <a:rPr lang="fr-FR" sz="2800" dirty="0" smtClean="0">
                <a:latin typeface="Times New Roman" panose="02020603050405020304" pitchFamily="18" charset="0"/>
                <a:cs typeface="Times New Roman" panose="02020603050405020304" pitchFamily="18" charset="0"/>
              </a:rPr>
              <a:t>permet de </a:t>
            </a:r>
            <a:r>
              <a:rPr lang="fr-FR" sz="2800" dirty="0">
                <a:latin typeface="Times New Roman" panose="02020603050405020304" pitchFamily="18" charset="0"/>
                <a:cs typeface="Times New Roman" panose="02020603050405020304" pitchFamily="18" charset="0"/>
              </a:rPr>
              <a:t>définir que ce </a:t>
            </a:r>
            <a:r>
              <a:rPr lang="fr-FR" sz="2800" dirty="0" smtClean="0">
                <a:latin typeface="Times New Roman" panose="02020603050405020304" pitchFamily="18" charset="0"/>
                <a:cs typeface="Times New Roman" panose="02020603050405020304" pitchFamily="18" charset="0"/>
              </a:rPr>
              <a:t>Template </a:t>
            </a:r>
            <a:r>
              <a:rPr lang="fr-FR" sz="2800" dirty="0">
                <a:latin typeface="Times New Roman" panose="02020603050405020304" pitchFamily="18" charset="0"/>
                <a:cs typeface="Times New Roman" panose="02020603050405020304" pitchFamily="18" charset="0"/>
              </a:rPr>
              <a:t>"</a:t>
            </a:r>
            <a:r>
              <a:rPr lang="fr-FR" sz="2800" dirty="0">
                <a:solidFill>
                  <a:srgbClr val="00B0F0"/>
                </a:solidFill>
                <a:latin typeface="Times New Roman" panose="02020603050405020304" pitchFamily="18" charset="0"/>
                <a:cs typeface="Times New Roman" panose="02020603050405020304" pitchFamily="18" charset="0"/>
              </a:rPr>
              <a:t>hérite</a:t>
            </a:r>
            <a:r>
              <a:rPr lang="fr-FR" sz="2800" dirty="0">
                <a:latin typeface="Times New Roman" panose="02020603050405020304" pitchFamily="18" charset="0"/>
                <a:cs typeface="Times New Roman" panose="02020603050405020304" pitchFamily="18" charset="0"/>
              </a:rPr>
              <a:t>" (</a:t>
            </a:r>
            <a:r>
              <a:rPr lang="fr-FR" sz="2800" dirty="0">
                <a:solidFill>
                  <a:srgbClr val="00B0F0"/>
                </a:solidFill>
                <a:latin typeface="Times New Roman" panose="02020603050405020304" pitchFamily="18" charset="0"/>
                <a:cs typeface="Times New Roman" panose="02020603050405020304" pitchFamily="18" charset="0"/>
              </a:rPr>
              <a:t>extends</a:t>
            </a:r>
            <a:r>
              <a:rPr lang="fr-FR" sz="2800" dirty="0">
                <a:latin typeface="Times New Roman" panose="02020603050405020304" pitchFamily="18" charset="0"/>
                <a:cs typeface="Times New Roman" panose="02020603050405020304" pitchFamily="18" charset="0"/>
              </a:rPr>
              <a:t>) du </a:t>
            </a:r>
            <a:r>
              <a:rPr lang="fr-FR" sz="2800" dirty="0" smtClean="0">
                <a:latin typeface="Times New Roman" panose="02020603050405020304" pitchFamily="18" charset="0"/>
                <a:cs typeface="Times New Roman" panose="02020603050405020304" pitchFamily="18" charset="0"/>
              </a:rPr>
              <a:t>Template </a:t>
            </a:r>
            <a:r>
              <a:rPr lang="fr-FR" sz="2800" b="1" dirty="0" smtClean="0">
                <a:latin typeface="Times New Roman" panose="02020603050405020304" pitchFamily="18" charset="0"/>
                <a:cs typeface="Times New Roman" panose="02020603050405020304" pitchFamily="18" charset="0"/>
              </a:rPr>
              <a:t>layout.html.twig</a:t>
            </a:r>
            <a:r>
              <a:rPr lang="fr-FR" sz="2800" dirty="0">
                <a:latin typeface="Times New Roman" panose="02020603050405020304" pitchFamily="18" charset="0"/>
                <a:cs typeface="Times New Roman" panose="02020603050405020304" pitchFamily="18" charset="0"/>
              </a:rPr>
              <a:t>. </a:t>
            </a:r>
            <a:endParaRPr lang="fr-FR" sz="2800" dirty="0" smtClean="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C’est </a:t>
            </a:r>
            <a:r>
              <a:rPr lang="fr-FR" sz="2800" dirty="0">
                <a:latin typeface="Times New Roman" panose="02020603050405020304" pitchFamily="18" charset="0"/>
                <a:cs typeface="Times New Roman" panose="02020603050405020304" pitchFamily="18" charset="0"/>
              </a:rPr>
              <a:t>grâce </a:t>
            </a:r>
            <a:r>
              <a:rPr lang="fr-FR" sz="2800" dirty="0" smtClean="0">
                <a:latin typeface="Times New Roman" panose="02020603050405020304" pitchFamily="18" charset="0"/>
                <a:cs typeface="Times New Roman" panose="02020603050405020304" pitchFamily="18" charset="0"/>
              </a:rPr>
              <a:t>à cette </a:t>
            </a:r>
            <a:r>
              <a:rPr lang="fr-FR" sz="2800" dirty="0">
                <a:latin typeface="Times New Roman" panose="02020603050405020304" pitchFamily="18" charset="0"/>
                <a:cs typeface="Times New Roman" panose="02020603050405020304" pitchFamily="18" charset="0"/>
              </a:rPr>
              <a:t>ligne que l’on peut écrire dans les </a:t>
            </a:r>
            <a:r>
              <a:rPr lang="fr-FR" sz="2800" dirty="0" smtClean="0">
                <a:solidFill>
                  <a:srgbClr val="00B0F0"/>
                </a:solidFill>
                <a:latin typeface="Times New Roman" panose="02020603050405020304" pitchFamily="18" charset="0"/>
                <a:cs typeface="Times New Roman" panose="02020603050405020304" pitchFamily="18" charset="0"/>
              </a:rPr>
              <a:t>blocks</a:t>
            </a:r>
            <a:r>
              <a:rPr lang="fr-FR" sz="2800" dirty="0" smtClean="0">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existant.</a:t>
            </a:r>
          </a:p>
          <a:p>
            <a:endParaRPr lang="fr-FR" sz="2800" dirty="0" smtClean="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Remarque, </a:t>
            </a:r>
            <a:r>
              <a:rPr lang="fr-FR" sz="2800" dirty="0">
                <a:latin typeface="Times New Roman" panose="02020603050405020304" pitchFamily="18" charset="0"/>
                <a:cs typeface="Times New Roman" panose="02020603050405020304" pitchFamily="18" charset="0"/>
              </a:rPr>
              <a:t>il n’est pas nécessaire de définir dans </a:t>
            </a:r>
            <a:r>
              <a:rPr lang="fr-FR" sz="2800" dirty="0">
                <a:solidFill>
                  <a:srgbClr val="00B0F0"/>
                </a:solidFill>
                <a:latin typeface="Times New Roman" panose="02020603050405020304" pitchFamily="18" charset="0"/>
                <a:cs typeface="Times New Roman" panose="02020603050405020304" pitchFamily="18" charset="0"/>
              </a:rPr>
              <a:t>l’enfant</a:t>
            </a:r>
            <a:r>
              <a:rPr lang="fr-FR" sz="2800" dirty="0">
                <a:solidFill>
                  <a:srgbClr val="FFFF00"/>
                </a:solidFill>
                <a:latin typeface="Times New Roman" panose="02020603050405020304" pitchFamily="18" charset="0"/>
                <a:cs typeface="Times New Roman" panose="02020603050405020304" pitchFamily="18" charset="0"/>
              </a:rPr>
              <a:t> </a:t>
            </a:r>
            <a:r>
              <a:rPr lang="fr-FR" sz="2800" dirty="0" smtClean="0">
                <a:latin typeface="Times New Roman" panose="02020603050405020304" pitchFamily="18" charset="0"/>
                <a:cs typeface="Times New Roman" panose="02020603050405020304" pitchFamily="18" charset="0"/>
              </a:rPr>
              <a:t>tous </a:t>
            </a:r>
            <a:r>
              <a:rPr lang="fr-FR" sz="2800" dirty="0">
                <a:latin typeface="Times New Roman" panose="02020603050405020304" pitchFamily="18" charset="0"/>
                <a:cs typeface="Times New Roman" panose="02020603050405020304" pitchFamily="18" charset="0"/>
              </a:rPr>
              <a:t>les </a:t>
            </a:r>
            <a:r>
              <a:rPr lang="fr-FR" sz="2800" dirty="0" smtClean="0">
                <a:solidFill>
                  <a:srgbClr val="00B0F0"/>
                </a:solidFill>
                <a:latin typeface="Times New Roman" panose="02020603050405020304" pitchFamily="18" charset="0"/>
                <a:cs typeface="Times New Roman" panose="02020603050405020304" pitchFamily="18" charset="0"/>
              </a:rPr>
              <a:t>blocks</a:t>
            </a:r>
            <a:r>
              <a:rPr lang="fr-FR" sz="2800" dirty="0" smtClean="0">
                <a:latin typeface="Times New Roman" panose="02020603050405020304" pitchFamily="18" charset="0"/>
                <a:cs typeface="Times New Roman" panose="02020603050405020304" pitchFamily="18" charset="0"/>
              </a:rPr>
              <a:t> </a:t>
            </a:r>
            <a:r>
              <a:rPr lang="fr-FR" sz="2800" dirty="0" smtClean="0">
                <a:latin typeface="Times New Roman" panose="02020603050405020304" pitchFamily="18" charset="0"/>
                <a:cs typeface="Times New Roman" panose="02020603050405020304" pitchFamily="18" charset="0"/>
              </a:rPr>
              <a:t>présents </a:t>
            </a:r>
            <a:r>
              <a:rPr lang="fr-FR" sz="2800" dirty="0">
                <a:latin typeface="Times New Roman" panose="02020603050405020304" pitchFamily="18" charset="0"/>
                <a:cs typeface="Times New Roman" panose="02020603050405020304" pitchFamily="18" charset="0"/>
              </a:rPr>
              <a:t>dans </a:t>
            </a:r>
            <a:r>
              <a:rPr lang="fr-FR" sz="2800" dirty="0" smtClean="0">
                <a:latin typeface="Times New Roman" panose="02020603050405020304" pitchFamily="18" charset="0"/>
                <a:cs typeface="Times New Roman" panose="02020603050405020304" pitchFamily="18" charset="0"/>
              </a:rPr>
              <a:t>le </a:t>
            </a:r>
            <a:r>
              <a:rPr lang="fr-FR" sz="2800" dirty="0" smtClean="0">
                <a:solidFill>
                  <a:srgbClr val="00B0F0"/>
                </a:solidFill>
                <a:latin typeface="Times New Roman" panose="02020603050405020304" pitchFamily="18" charset="0"/>
                <a:cs typeface="Times New Roman" panose="02020603050405020304" pitchFamily="18" charset="0"/>
              </a:rPr>
              <a:t>parent.</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403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BD02A5EB-CF6B-4D49-9EE8-8A9EE7D6AB0B}" type="slidenum">
              <a:rPr lang="fr-FR" smtClean="0"/>
              <a:t>15</a:t>
            </a:fld>
            <a:endParaRPr lang="fr-FR"/>
          </a:p>
        </p:txBody>
      </p:sp>
      <p:sp>
        <p:nvSpPr>
          <p:cNvPr id="7" name="ZoneTexte 6"/>
          <p:cNvSpPr txBox="1"/>
          <p:nvPr/>
        </p:nvSpPr>
        <p:spPr>
          <a:xfrm>
            <a:off x="3666796" y="1108364"/>
            <a:ext cx="4960012" cy="3693319"/>
          </a:xfrm>
          <a:prstGeom prst="rect">
            <a:avLst/>
          </a:prstGeom>
          <a:noFill/>
        </p:spPr>
        <p:txBody>
          <a:bodyPr wrap="none" rtlCol="0">
            <a:spAutoFit/>
          </a:bodyPr>
          <a:lstStyle/>
          <a:p>
            <a:pPr algn="ctr">
              <a:defRPr/>
            </a:pPr>
            <a:r>
              <a:rPr lang="fr-FR" sz="2400" dirty="0"/>
              <a:t>CRÉDITS </a:t>
            </a:r>
          </a:p>
          <a:p>
            <a:pPr algn="ctr">
              <a:lnSpc>
                <a:spcPct val="100000"/>
              </a:lnSpc>
              <a:spcBef>
                <a:spcPts val="0"/>
              </a:spcBef>
              <a:defRPr/>
            </a:pPr>
            <a:r>
              <a:rPr lang="fr-FR" sz="2400" dirty="0"/>
              <a:t>OEUVRE COLLECTIVE DE L’AFPA </a:t>
            </a:r>
          </a:p>
          <a:p>
            <a:pPr algn="ctr">
              <a:lnSpc>
                <a:spcPct val="100000"/>
              </a:lnSpc>
              <a:spcBef>
                <a:spcPts val="0"/>
              </a:spcBef>
              <a:defRPr/>
            </a:pPr>
            <a:r>
              <a:rPr lang="fr-FR" dirty="0"/>
              <a:t>Sous le pilotage de la DIIP </a:t>
            </a:r>
          </a:p>
          <a:p>
            <a:pPr algn="ctr">
              <a:lnSpc>
                <a:spcPct val="100000"/>
              </a:lnSpc>
              <a:spcBef>
                <a:spcPts val="0"/>
              </a:spcBef>
              <a:defRPr/>
            </a:pPr>
            <a:r>
              <a:rPr lang="fr-FR" dirty="0"/>
              <a:t>et du centre sectoriel Tertiaire </a:t>
            </a:r>
          </a:p>
          <a:p>
            <a:pPr algn="ctr">
              <a:lnSpc>
                <a:spcPct val="100000"/>
              </a:lnSpc>
              <a:spcBef>
                <a:spcPts val="0"/>
              </a:spcBef>
              <a:defRPr/>
            </a:pPr>
            <a:endParaRPr lang="fr-FR" dirty="0"/>
          </a:p>
          <a:p>
            <a:pPr algn="ctr">
              <a:lnSpc>
                <a:spcPct val="100000"/>
              </a:lnSpc>
              <a:spcBef>
                <a:spcPts val="0"/>
              </a:spcBef>
              <a:defRPr/>
            </a:pPr>
            <a:r>
              <a:rPr lang="fr-FR" sz="2400" dirty="0"/>
              <a:t>EQUIPE DE CONCEPTION </a:t>
            </a:r>
          </a:p>
          <a:p>
            <a:pPr algn="ctr">
              <a:lnSpc>
                <a:spcPct val="100000"/>
              </a:lnSpc>
              <a:spcBef>
                <a:spcPts val="0"/>
              </a:spcBef>
              <a:defRPr/>
            </a:pPr>
            <a:r>
              <a:rPr lang="fr-FR" dirty="0"/>
              <a:t>M. Restoueix Sacha (Formateur) </a:t>
            </a:r>
          </a:p>
          <a:p>
            <a:pPr algn="ctr">
              <a:defRPr/>
            </a:pPr>
            <a:endParaRPr lang="fr-FR" dirty="0"/>
          </a:p>
          <a:p>
            <a:pPr algn="ctr">
              <a:lnSpc>
                <a:spcPct val="100000"/>
              </a:lnSpc>
              <a:spcBef>
                <a:spcPts val="0"/>
              </a:spcBef>
              <a:defRPr/>
            </a:pPr>
            <a:r>
              <a:rPr lang="fr-FR" dirty="0"/>
              <a:t>Date de mise à jour : 08/01/2021 </a:t>
            </a:r>
          </a:p>
          <a:p>
            <a:pPr algn="ctr">
              <a:lnSpc>
                <a:spcPct val="100000"/>
              </a:lnSpc>
              <a:spcBef>
                <a:spcPts val="0"/>
              </a:spcBef>
              <a:defRPr/>
            </a:pPr>
            <a:r>
              <a:rPr lang="fr-FR" dirty="0"/>
              <a:t>Date de dépôt légal : 2021</a:t>
            </a:r>
          </a:p>
          <a:p>
            <a:pPr algn="ctr">
              <a:defRPr/>
            </a:pPr>
            <a:r>
              <a:rPr lang="fr-FR" dirty="0"/>
              <a:t>---- </a:t>
            </a:r>
          </a:p>
          <a:p>
            <a:endParaRPr lang="fr-FR" dirty="0"/>
          </a:p>
        </p:txBody>
      </p:sp>
      <p:sp>
        <p:nvSpPr>
          <p:cNvPr id="8" name="ZoneTexte 7"/>
          <p:cNvSpPr txBox="1"/>
          <p:nvPr/>
        </p:nvSpPr>
        <p:spPr>
          <a:xfrm>
            <a:off x="3542105" y="4959928"/>
            <a:ext cx="5687295" cy="1661993"/>
          </a:xfrm>
          <a:prstGeom prst="rect">
            <a:avLst/>
          </a:prstGeom>
          <a:noFill/>
        </p:spPr>
        <p:txBody>
          <a:bodyPr wrap="square" rtlCol="0">
            <a:spAutoFit/>
          </a:bodyPr>
          <a:lstStyle/>
          <a:p>
            <a:pPr algn="just">
              <a:spcBef>
                <a:spcPct val="0"/>
              </a:spcBef>
            </a:pPr>
            <a:r>
              <a:rPr lang="fr-FR" altLang="fr-FR" sz="1200" b="1" dirty="0">
                <a:latin typeface="Arial" charset="0"/>
              </a:rPr>
              <a:t>© AFPA </a:t>
            </a:r>
            <a:r>
              <a:rPr lang="fr-FR" altLang="fr-FR" sz="1200" b="1" dirty="0" smtClean="0">
                <a:latin typeface="Arial" charset="0"/>
              </a:rPr>
              <a:t>2020 </a:t>
            </a:r>
            <a:endParaRPr lang="fr-FR" altLang="fr-FR" sz="1200" b="1" dirty="0">
              <a:latin typeface="Arial" charset="0"/>
            </a:endParaRPr>
          </a:p>
          <a:p>
            <a:pPr algn="just">
              <a:spcBef>
                <a:spcPct val="0"/>
              </a:spcBef>
            </a:pPr>
            <a:r>
              <a:rPr lang="fr-FR" altLang="fr-FR" sz="1200" b="1" dirty="0">
                <a:latin typeface="Arial" charset="0"/>
              </a:rPr>
              <a:t>Reproduction interdite </a:t>
            </a:r>
          </a:p>
          <a:p>
            <a:pPr algn="just">
              <a:spcBef>
                <a:spcPct val="0"/>
              </a:spcBef>
            </a:pPr>
            <a:r>
              <a:rPr lang="fr-FR" altLang="fr-FR" sz="1200" dirty="0">
                <a:latin typeface="Arial" charset="0"/>
              </a:rPr>
              <a:t>Article L 122-4 du code de la propriété intellectuelle. </a:t>
            </a:r>
          </a:p>
          <a:p>
            <a:pPr algn="just">
              <a:spcBef>
                <a:spcPct val="0"/>
              </a:spcBef>
            </a:pPr>
            <a:r>
              <a:rPr lang="fr-FR" altLang="fr-FR" sz="1200" dirty="0">
                <a:latin typeface="Arial" charset="0"/>
              </a:rPr>
              <a:t>« Toute représentation ou reproduction intégrale ou partielle faite sans le consentement de l’auteur ou de ses ayants droits ou ayants cause est illicite. Il en est de même pour la traduction, l’adaptation ou la reproduction par un art ou un procédé quelconques ». </a:t>
            </a:r>
          </a:p>
          <a:p>
            <a:pPr algn="just"/>
            <a:endParaRPr lang="fr-FR" dirty="0"/>
          </a:p>
        </p:txBody>
      </p:sp>
    </p:spTree>
    <p:extLst>
      <p:ext uri="{BB962C8B-B14F-4D97-AF65-F5344CB8AC3E}">
        <p14:creationId xmlns:p14="http://schemas.microsoft.com/office/powerpoint/2010/main" val="1189768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2618" y="139518"/>
            <a:ext cx="11637819" cy="848087"/>
          </a:xfrm>
        </p:spPr>
        <p:txBody>
          <a:bodyPr/>
          <a:lstStyle/>
          <a:p>
            <a:r>
              <a:rPr lang="fr-FR" b="1" dirty="0" smtClean="0">
                <a:solidFill>
                  <a:srgbClr val="00B0F0"/>
                </a:solidFill>
              </a:rPr>
              <a:t>Twig</a:t>
            </a:r>
            <a:r>
              <a:rPr lang="fr-FR" b="1" dirty="0" smtClean="0"/>
              <a:t> - Symfony </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2</a:t>
            </a:fld>
            <a:endParaRPr lang="fr-FR"/>
          </a:p>
        </p:txBody>
      </p:sp>
      <p:sp>
        <p:nvSpPr>
          <p:cNvPr id="3" name="ZoneTexte 2"/>
          <p:cNvSpPr txBox="1"/>
          <p:nvPr/>
        </p:nvSpPr>
        <p:spPr>
          <a:xfrm>
            <a:off x="436418" y="1391366"/>
            <a:ext cx="10958945" cy="5262979"/>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Un </a:t>
            </a:r>
            <a:r>
              <a:rPr lang="fr-FR" sz="2400" dirty="0" smtClean="0">
                <a:solidFill>
                  <a:srgbClr val="00B0F0"/>
                </a:solidFill>
                <a:latin typeface="Times New Roman" panose="02020603050405020304" pitchFamily="18" charset="0"/>
                <a:cs typeface="Times New Roman" panose="02020603050405020304" pitchFamily="18" charset="0"/>
              </a:rPr>
              <a:t>Template</a:t>
            </a:r>
            <a:r>
              <a:rPr lang="fr-FR" sz="2400" dirty="0" smtClean="0">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est en fait un fichier texte qui peut générer tous les formats </a:t>
            </a:r>
            <a:r>
              <a:rPr lang="fr-FR" sz="2400" dirty="0" smtClean="0">
                <a:latin typeface="Times New Roman" panose="02020603050405020304" pitchFamily="18" charset="0"/>
                <a:cs typeface="Times New Roman" panose="02020603050405020304" pitchFamily="18" charset="0"/>
              </a:rPr>
              <a:t>basés </a:t>
            </a:r>
            <a:r>
              <a:rPr lang="fr-FR" sz="2400" dirty="0">
                <a:latin typeface="Times New Roman" panose="02020603050405020304" pitchFamily="18" charset="0"/>
                <a:cs typeface="Times New Roman" panose="02020603050405020304" pitchFamily="18" charset="0"/>
              </a:rPr>
              <a:t>sur du</a:t>
            </a:r>
          </a:p>
          <a:p>
            <a:pPr algn="just"/>
            <a:r>
              <a:rPr lang="fr-FR" sz="2400" dirty="0">
                <a:latin typeface="Times New Roman" panose="02020603050405020304" pitchFamily="18" charset="0"/>
                <a:cs typeface="Times New Roman" panose="02020603050405020304" pitchFamily="18" charset="0"/>
              </a:rPr>
              <a:t>texte (HTML, XML, CSV, JSON, </a:t>
            </a:r>
            <a:r>
              <a:rPr lang="fr-FR" sz="2400" dirty="0" smtClean="0">
                <a:latin typeface="Times New Roman" panose="02020603050405020304" pitchFamily="18" charset="0"/>
                <a:cs typeface="Times New Roman" panose="02020603050405020304" pitchFamily="18" charset="0"/>
              </a:rPr>
              <a:t>Latex, ...).</a:t>
            </a:r>
          </a:p>
          <a:p>
            <a:pPr algn="just"/>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Généralement on utilise des </a:t>
            </a:r>
            <a:r>
              <a:rPr lang="fr-FR" sz="2400" b="1" dirty="0">
                <a:latin typeface="Times New Roman" panose="02020603050405020304" pitchFamily="18" charset="0"/>
                <a:cs typeface="Times New Roman" panose="02020603050405020304" pitchFamily="18" charset="0"/>
              </a:rPr>
              <a:t>templates</a:t>
            </a:r>
            <a:r>
              <a:rPr lang="fr-FR" sz="2400" dirty="0">
                <a:latin typeface="Times New Roman" panose="02020603050405020304" pitchFamily="18" charset="0"/>
                <a:cs typeface="Times New Roman" panose="02020603050405020304" pitchFamily="18" charset="0"/>
              </a:rPr>
              <a:t> "PHP", c’est à dire mêlant du code texte</a:t>
            </a:r>
          </a:p>
          <a:p>
            <a:pPr algn="just"/>
            <a:r>
              <a:rPr lang="fr-FR" sz="2400" dirty="0">
                <a:latin typeface="Times New Roman" panose="02020603050405020304" pitchFamily="18" charset="0"/>
                <a:cs typeface="Times New Roman" panose="02020603050405020304" pitchFamily="18" charset="0"/>
              </a:rPr>
              <a:t>(souvent HTML) et du PHP. </a:t>
            </a:r>
            <a:endParaRPr lang="fr-FR" sz="2400" dirty="0" smtClean="0">
              <a:latin typeface="Times New Roman" panose="02020603050405020304" pitchFamily="18" charset="0"/>
              <a:cs typeface="Times New Roman" panose="02020603050405020304" pitchFamily="18" charset="0"/>
            </a:endParaRPr>
          </a:p>
          <a:p>
            <a:pPr algn="just"/>
            <a:endParaRPr lang="fr-FR" sz="2400" dirty="0" smtClean="0">
              <a:latin typeface="Times New Roman" panose="02020603050405020304" pitchFamily="18" charset="0"/>
              <a:cs typeface="Times New Roman" panose="02020603050405020304" pitchFamily="18" charset="0"/>
            </a:endParaRPr>
          </a:p>
          <a:p>
            <a:pPr algn="just"/>
            <a:r>
              <a:rPr lang="fr-FR" sz="2400" dirty="0" smtClean="0">
                <a:latin typeface="Times New Roman" panose="02020603050405020304" pitchFamily="18" charset="0"/>
                <a:cs typeface="Times New Roman" panose="02020603050405020304" pitchFamily="18" charset="0"/>
              </a:rPr>
              <a:t>Ensuite </a:t>
            </a:r>
            <a:r>
              <a:rPr lang="fr-FR" sz="2400" dirty="0">
                <a:latin typeface="Times New Roman" panose="02020603050405020304" pitchFamily="18" charset="0"/>
                <a:cs typeface="Times New Roman" panose="02020603050405020304" pitchFamily="18" charset="0"/>
              </a:rPr>
              <a:t>tout cela est interprété, et traduit en </a:t>
            </a:r>
            <a:r>
              <a:rPr lang="fr-FR" sz="2400" dirty="0" smtClean="0">
                <a:latin typeface="Times New Roman" panose="02020603050405020304" pitchFamily="18" charset="0"/>
                <a:cs typeface="Times New Roman" panose="02020603050405020304" pitchFamily="18" charset="0"/>
              </a:rPr>
              <a:t>quelque chose </a:t>
            </a:r>
            <a:r>
              <a:rPr lang="fr-FR" sz="2400" dirty="0">
                <a:latin typeface="Times New Roman" panose="02020603050405020304" pitchFamily="18" charset="0"/>
                <a:cs typeface="Times New Roman" panose="02020603050405020304" pitchFamily="18" charset="0"/>
              </a:rPr>
              <a:t>d’affichable (souvent du HTML</a:t>
            </a:r>
            <a:r>
              <a:rPr lang="fr-FR" sz="2400" dirty="0" smtClean="0">
                <a:latin typeface="Times New Roman" panose="02020603050405020304" pitchFamily="18" charset="0"/>
                <a:cs typeface="Times New Roman" panose="02020603050405020304" pitchFamily="18" charset="0"/>
              </a:rPr>
              <a:t>).</a:t>
            </a:r>
          </a:p>
          <a:p>
            <a:pPr algn="just"/>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Cette solution est pratique et rapide à mettre en place, mais syntaxiquement lourde à</a:t>
            </a:r>
          </a:p>
          <a:p>
            <a:pPr algn="just"/>
            <a:r>
              <a:rPr lang="fr-FR" sz="2400" dirty="0">
                <a:latin typeface="Times New Roman" panose="02020603050405020304" pitchFamily="18" charset="0"/>
                <a:cs typeface="Times New Roman" panose="02020603050405020304" pitchFamily="18" charset="0"/>
              </a:rPr>
              <a:t>écrire, et souvent rejetée par les </a:t>
            </a:r>
            <a:r>
              <a:rPr lang="fr-FR" sz="2400" b="1" dirty="0">
                <a:latin typeface="Times New Roman" panose="02020603050405020304" pitchFamily="18" charset="0"/>
                <a:cs typeface="Times New Roman" panose="02020603050405020304" pitchFamily="18" charset="0"/>
              </a:rPr>
              <a:t>intégrateurs</a:t>
            </a:r>
            <a:r>
              <a:rPr lang="fr-FR" sz="2400" dirty="0">
                <a:latin typeface="Times New Roman" panose="02020603050405020304" pitchFamily="18" charset="0"/>
                <a:cs typeface="Times New Roman" panose="02020603050405020304" pitchFamily="18" charset="0"/>
              </a:rPr>
              <a:t> qui n’aiment pas écrire du PHP</a:t>
            </a:r>
            <a:r>
              <a:rPr lang="fr-FR" sz="2400" dirty="0" smtClean="0">
                <a:latin typeface="Times New Roman" panose="02020603050405020304" pitchFamily="18" charset="0"/>
                <a:cs typeface="Times New Roman" panose="02020603050405020304" pitchFamily="18" charset="0"/>
              </a:rPr>
              <a:t>.</a:t>
            </a:r>
          </a:p>
          <a:p>
            <a:pPr algn="just"/>
            <a:endParaRPr lang="fr-FR" sz="2400" dirty="0">
              <a:latin typeface="Times New Roman" panose="02020603050405020304" pitchFamily="18" charset="0"/>
              <a:cs typeface="Times New Roman" panose="02020603050405020304" pitchFamily="18" charset="0"/>
            </a:endParaRPr>
          </a:p>
          <a:p>
            <a:pPr algn="just"/>
            <a:r>
              <a:rPr lang="fr-FR" sz="2400" dirty="0" smtClean="0">
                <a:latin typeface="Times New Roman" panose="02020603050405020304" pitchFamily="18" charset="0"/>
                <a:cs typeface="Times New Roman" panose="02020603050405020304" pitchFamily="18" charset="0"/>
              </a:rPr>
              <a:t>De nombreux Framework </a:t>
            </a:r>
            <a:r>
              <a:rPr lang="fr-FR" sz="2400" dirty="0">
                <a:latin typeface="Times New Roman" panose="02020603050405020304" pitchFamily="18" charset="0"/>
                <a:cs typeface="Times New Roman" panose="02020603050405020304" pitchFamily="18" charset="0"/>
              </a:rPr>
              <a:t>utilisent donc des </a:t>
            </a:r>
            <a:r>
              <a:rPr lang="fr-FR" sz="2400" dirty="0">
                <a:solidFill>
                  <a:srgbClr val="00B0F0"/>
                </a:solidFill>
                <a:latin typeface="Times New Roman" panose="02020603050405020304" pitchFamily="18" charset="0"/>
                <a:cs typeface="Times New Roman" panose="02020603050405020304" pitchFamily="18" charset="0"/>
              </a:rPr>
              <a:t>moteurs de </a:t>
            </a:r>
            <a:r>
              <a:rPr lang="fr-FR" sz="2400" dirty="0" smtClean="0">
                <a:solidFill>
                  <a:srgbClr val="00B0F0"/>
                </a:solidFill>
                <a:latin typeface="Times New Roman" panose="02020603050405020304" pitchFamily="18" charset="0"/>
                <a:cs typeface="Times New Roman" panose="02020603050405020304" pitchFamily="18" charset="0"/>
              </a:rPr>
              <a:t>Template </a:t>
            </a:r>
            <a:r>
              <a:rPr lang="fr-FR" sz="2400" dirty="0">
                <a:latin typeface="Times New Roman" panose="02020603050405020304" pitchFamily="18" charset="0"/>
                <a:cs typeface="Times New Roman" panose="02020603050405020304" pitchFamily="18" charset="0"/>
              </a:rPr>
              <a:t>ne se basant pas sur </a:t>
            </a:r>
            <a:r>
              <a:rPr lang="fr-FR" sz="2400" dirty="0" smtClean="0">
                <a:latin typeface="Times New Roman" panose="02020603050405020304" pitchFamily="18" charset="0"/>
                <a:cs typeface="Times New Roman" panose="02020603050405020304" pitchFamily="18" charset="0"/>
              </a:rPr>
              <a:t>PHP directement</a:t>
            </a:r>
            <a:r>
              <a:rPr lang="fr-FR" sz="2400" dirty="0">
                <a:latin typeface="Times New Roman" panose="02020603050405020304" pitchFamily="18" charset="0"/>
                <a:cs typeface="Times New Roman" panose="02020603050405020304" pitchFamily="18" charset="0"/>
              </a:rPr>
              <a:t>. (en réalité, tout le code sera traduit en </a:t>
            </a:r>
            <a:r>
              <a:rPr lang="fr-FR" sz="2400" dirty="0" smtClean="0">
                <a:latin typeface="Times New Roman" panose="02020603050405020304" pitchFamily="18" charset="0"/>
                <a:cs typeface="Times New Roman" panose="02020603050405020304" pitchFamily="18" charset="0"/>
              </a:rPr>
              <a:t>PHP,  </a:t>
            </a:r>
            <a:r>
              <a:rPr lang="fr-FR" sz="2400" dirty="0">
                <a:latin typeface="Times New Roman" panose="02020603050405020304" pitchFamily="18" charset="0"/>
                <a:cs typeface="Times New Roman" panose="02020603050405020304" pitchFamily="18" charset="0"/>
              </a:rPr>
              <a:t>puis en HTML ensuite).</a:t>
            </a:r>
          </a:p>
        </p:txBody>
      </p:sp>
    </p:spTree>
    <p:extLst>
      <p:ext uri="{BB962C8B-B14F-4D97-AF65-F5344CB8AC3E}">
        <p14:creationId xmlns:p14="http://schemas.microsoft.com/office/powerpoint/2010/main" val="2553823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2618" y="139518"/>
            <a:ext cx="11637819" cy="848087"/>
          </a:xfrm>
        </p:spPr>
        <p:txBody>
          <a:bodyPr>
            <a:normAutofit fontScale="90000"/>
          </a:bodyPr>
          <a:lstStyle/>
          <a:p>
            <a:r>
              <a:rPr lang="fr-FR" b="1" dirty="0" smtClean="0">
                <a:solidFill>
                  <a:srgbClr val="00B0F0"/>
                </a:solidFill>
              </a:rPr>
              <a:t>Twig Installation dans un Projet</a:t>
            </a:r>
            <a:r>
              <a:rPr lang="fr-FR" b="1" dirty="0" smtClean="0"/>
              <a:t> </a:t>
            </a:r>
            <a:r>
              <a:rPr lang="fr-FR" b="1" dirty="0" smtClean="0"/>
              <a:t>- Symfony </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3</a:t>
            </a:fld>
            <a:endParaRPr lang="fr-FR"/>
          </a:p>
        </p:txBody>
      </p:sp>
      <p:sp>
        <p:nvSpPr>
          <p:cNvPr id="4" name="ZoneTexte 3"/>
          <p:cNvSpPr txBox="1"/>
          <p:nvPr/>
        </p:nvSpPr>
        <p:spPr>
          <a:xfrm>
            <a:off x="782782" y="1229087"/>
            <a:ext cx="11049000" cy="3416320"/>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Pour installer </a:t>
            </a:r>
            <a:r>
              <a:rPr lang="fr-FR" sz="2400" b="1" dirty="0" smtClean="0">
                <a:solidFill>
                  <a:srgbClr val="00B0F0"/>
                </a:solidFill>
                <a:latin typeface="Times New Roman" panose="02020603050405020304" pitchFamily="18" charset="0"/>
                <a:cs typeface="Times New Roman" panose="02020603050405020304" pitchFamily="18" charset="0"/>
              </a:rPr>
              <a:t>Twig</a:t>
            </a:r>
            <a:r>
              <a:rPr lang="fr-FR" sz="2400" dirty="0" smtClean="0">
                <a:latin typeface="Times New Roman" panose="02020603050405020304" pitchFamily="18" charset="0"/>
                <a:cs typeface="Times New Roman" panose="02020603050405020304" pitchFamily="18" charset="0"/>
              </a:rPr>
              <a:t> dans un projet PHP il faut déjà installer </a:t>
            </a:r>
            <a:r>
              <a:rPr lang="fr-FR" sz="2400" b="1" dirty="0" smtClean="0">
                <a:solidFill>
                  <a:srgbClr val="00B0F0"/>
                </a:solidFill>
                <a:latin typeface="Times New Roman" panose="02020603050405020304" pitchFamily="18" charset="0"/>
                <a:cs typeface="Times New Roman" panose="02020603050405020304" pitchFamily="18" charset="0"/>
              </a:rPr>
              <a:t>Composer</a:t>
            </a:r>
            <a:r>
              <a:rPr lang="fr-FR" sz="2400" dirty="0" smtClean="0">
                <a:latin typeface="Times New Roman" panose="02020603050405020304" pitchFamily="18" charset="0"/>
                <a:cs typeface="Times New Roman" panose="02020603050405020304" pitchFamily="18" charset="0"/>
              </a:rPr>
              <a:t> qui est le </a:t>
            </a:r>
            <a:r>
              <a:rPr lang="fr-FR" sz="2400" b="1" dirty="0" smtClean="0">
                <a:latin typeface="Times New Roman" panose="02020603050405020304" pitchFamily="18" charset="0"/>
                <a:cs typeface="Times New Roman" panose="02020603050405020304" pitchFamily="18" charset="0"/>
              </a:rPr>
              <a:t>gestionnaire de dépendance </a:t>
            </a:r>
            <a:r>
              <a:rPr lang="fr-FR" sz="2400" dirty="0" smtClean="0">
                <a:latin typeface="Times New Roman" panose="02020603050405020304" pitchFamily="18" charset="0"/>
                <a:cs typeface="Times New Roman" panose="02020603050405020304" pitchFamily="18" charset="0"/>
              </a:rPr>
              <a:t>pour les </a:t>
            </a:r>
            <a:r>
              <a:rPr lang="fr-FR" sz="2400" dirty="0" smtClean="0">
                <a:solidFill>
                  <a:srgbClr val="00B0F0"/>
                </a:solidFill>
                <a:latin typeface="Times New Roman" panose="02020603050405020304" pitchFamily="18" charset="0"/>
                <a:cs typeface="Times New Roman" panose="02020603050405020304" pitchFamily="18" charset="0"/>
              </a:rPr>
              <a:t>projets PHP</a:t>
            </a:r>
            <a:r>
              <a:rPr lang="fr-FR" sz="2400" dirty="0" smtClean="0">
                <a:latin typeface="Times New Roman" panose="02020603050405020304" pitchFamily="18" charset="0"/>
                <a:cs typeface="Times New Roman" panose="02020603050405020304" pitchFamily="18" charset="0"/>
              </a:rPr>
              <a:t>.</a:t>
            </a:r>
          </a:p>
          <a:p>
            <a:endParaRPr lang="fr-FR" sz="2400"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Rdv sur </a:t>
            </a:r>
            <a:r>
              <a:rPr lang="fr-FR" sz="2400" b="1" i="1" dirty="0">
                <a:latin typeface="Times New Roman" panose="02020603050405020304" pitchFamily="18" charset="0"/>
                <a:cs typeface="Times New Roman" panose="02020603050405020304" pitchFamily="18" charset="0"/>
                <a:hlinkClick r:id="rId2"/>
              </a:rPr>
              <a:t>https://getcomposer.org</a:t>
            </a:r>
            <a:r>
              <a:rPr lang="fr-FR" sz="2400" b="1" i="1" dirty="0" smtClean="0">
                <a:latin typeface="Times New Roman" panose="02020603050405020304" pitchFamily="18" charset="0"/>
                <a:cs typeface="Times New Roman" panose="02020603050405020304" pitchFamily="18" charset="0"/>
                <a:hlinkClick r:id="rId2"/>
              </a:rPr>
              <a:t>/</a:t>
            </a:r>
            <a:r>
              <a:rPr lang="fr-FR" sz="2400" b="1" i="1" dirty="0" smtClean="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pour obtenir la version adaptée à votre système d’exploitation.</a:t>
            </a:r>
          </a:p>
          <a:p>
            <a:r>
              <a:rPr lang="fr-FR" sz="2400" dirty="0" smtClean="0">
                <a:latin typeface="Times New Roman" panose="02020603050405020304" pitchFamily="18" charset="0"/>
                <a:cs typeface="Times New Roman" panose="02020603050405020304" pitchFamily="18" charset="0"/>
              </a:rPr>
              <a:t>Vous devez créer un répertoire de projet sur votre serveur, par exemple </a:t>
            </a:r>
            <a:r>
              <a:rPr lang="fr-FR" sz="2400" b="1" dirty="0" smtClean="0">
                <a:latin typeface="Times New Roman" panose="02020603050405020304" pitchFamily="18" charset="0"/>
                <a:cs typeface="Times New Roman" panose="02020603050405020304" pitchFamily="18" charset="0"/>
              </a:rPr>
              <a:t>Atelier_Twig</a:t>
            </a:r>
            <a:r>
              <a:rPr lang="fr-FR" sz="2400" dirty="0" smtClean="0">
                <a:latin typeface="Times New Roman" panose="02020603050405020304" pitchFamily="18" charset="0"/>
                <a:cs typeface="Times New Roman" panose="02020603050405020304" pitchFamily="18" charset="0"/>
              </a:rPr>
              <a:t> et ouvrir une fenêtre de </a:t>
            </a:r>
            <a:r>
              <a:rPr lang="fr-FR" sz="2400" b="1" dirty="0" smtClean="0">
                <a:latin typeface="Times New Roman" panose="02020603050405020304" pitchFamily="18" charset="0"/>
                <a:cs typeface="Times New Roman" panose="02020603050405020304" pitchFamily="18" charset="0"/>
              </a:rPr>
              <a:t>terminale</a:t>
            </a:r>
            <a:r>
              <a:rPr lang="fr-FR" sz="2400" dirty="0" smtClean="0">
                <a:latin typeface="Times New Roman" panose="02020603050405020304" pitchFamily="18" charset="0"/>
                <a:cs typeface="Times New Roman" panose="02020603050405020304" pitchFamily="18" charset="0"/>
              </a:rPr>
              <a:t> dans ce dossier.</a:t>
            </a:r>
          </a:p>
          <a:p>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55" y="3913140"/>
            <a:ext cx="7874145" cy="1211407"/>
          </a:xfrm>
          <a:prstGeom prst="rect">
            <a:avLst/>
          </a:prstGeom>
        </p:spPr>
      </p:pic>
      <p:sp>
        <p:nvSpPr>
          <p:cNvPr id="7" name="ZoneTexte 6"/>
          <p:cNvSpPr txBox="1"/>
          <p:nvPr/>
        </p:nvSpPr>
        <p:spPr>
          <a:xfrm>
            <a:off x="782782" y="5128369"/>
            <a:ext cx="10723418" cy="1569660"/>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Ce qui aura pour effet d’installer Twig dans votre projet. Un répertoire </a:t>
            </a:r>
            <a:r>
              <a:rPr lang="fr-FR" sz="2400" b="1" dirty="0" smtClean="0">
                <a:solidFill>
                  <a:srgbClr val="00B0F0"/>
                </a:solidFill>
                <a:latin typeface="Times New Roman" panose="02020603050405020304" pitchFamily="18" charset="0"/>
                <a:cs typeface="Times New Roman" panose="02020603050405020304" pitchFamily="18" charset="0"/>
              </a:rPr>
              <a:t>Vendor</a:t>
            </a:r>
            <a:r>
              <a:rPr lang="fr-FR" sz="2400" dirty="0" smtClean="0">
                <a:latin typeface="Times New Roman" panose="02020603050405020304" pitchFamily="18" charset="0"/>
                <a:cs typeface="Times New Roman" panose="02020603050405020304" pitchFamily="18" charset="0"/>
              </a:rPr>
              <a:t> sera créé ainsi que 2 fichiers </a:t>
            </a:r>
            <a:r>
              <a:rPr lang="fr-FR" sz="2400" b="1" dirty="0" smtClean="0">
                <a:solidFill>
                  <a:srgbClr val="00B0F0"/>
                </a:solidFill>
                <a:latin typeface="Times New Roman" panose="02020603050405020304" pitchFamily="18" charset="0"/>
                <a:cs typeface="Times New Roman" panose="02020603050405020304" pitchFamily="18" charset="0"/>
              </a:rPr>
              <a:t>composer.json</a:t>
            </a:r>
            <a:r>
              <a:rPr lang="fr-FR" sz="2400" dirty="0" smtClean="0">
                <a:latin typeface="Times New Roman" panose="02020603050405020304" pitchFamily="18" charset="0"/>
                <a:cs typeface="Times New Roman" panose="02020603050405020304" pitchFamily="18" charset="0"/>
              </a:rPr>
              <a:t> et </a:t>
            </a:r>
            <a:r>
              <a:rPr lang="fr-FR" sz="2400" b="1" dirty="0" smtClean="0">
                <a:solidFill>
                  <a:srgbClr val="00B0F0"/>
                </a:solidFill>
                <a:latin typeface="Times New Roman" panose="02020603050405020304" pitchFamily="18" charset="0"/>
                <a:cs typeface="Times New Roman" panose="02020603050405020304" pitchFamily="18" charset="0"/>
              </a:rPr>
              <a:t>composer.lock</a:t>
            </a:r>
            <a:r>
              <a:rPr lang="fr-FR" sz="2400" dirty="0" smtClean="0">
                <a:latin typeface="Times New Roman" panose="02020603050405020304" pitchFamily="18" charset="0"/>
                <a:cs typeface="Times New Roman" panose="02020603050405020304" pitchFamily="18" charset="0"/>
              </a:rPr>
              <a:t>. </a:t>
            </a:r>
          </a:p>
          <a:p>
            <a:r>
              <a:rPr lang="fr-FR" sz="2400" dirty="0" smtClean="0">
                <a:latin typeface="Times New Roman" panose="02020603050405020304" pitchFamily="18" charset="0"/>
                <a:cs typeface="Times New Roman" panose="02020603050405020304" pitchFamily="18" charset="0"/>
              </a:rPr>
              <a:t>Vous devrez créer par exemple un script d’entrée pour votre application </a:t>
            </a:r>
            <a:r>
              <a:rPr lang="fr-FR" sz="2400" b="1" dirty="0" smtClean="0">
                <a:solidFill>
                  <a:srgbClr val="00B0F0"/>
                </a:solidFill>
                <a:latin typeface="Times New Roman" panose="02020603050405020304" pitchFamily="18" charset="0"/>
                <a:cs typeface="Times New Roman" panose="02020603050405020304" pitchFamily="18" charset="0"/>
              </a:rPr>
              <a:t>index.php</a:t>
            </a:r>
            <a:r>
              <a:rPr lang="fr-FR" sz="2400" dirty="0" smtClean="0">
                <a:latin typeface="Times New Roman" panose="02020603050405020304" pitchFamily="18" charset="0"/>
                <a:cs typeface="Times New Roman" panose="02020603050405020304" pitchFamily="18" charset="0"/>
              </a:rPr>
              <a:t> et un répertoire </a:t>
            </a:r>
            <a:r>
              <a:rPr lang="fr-FR" sz="2400" b="1" dirty="0" smtClean="0">
                <a:solidFill>
                  <a:srgbClr val="00B0F0"/>
                </a:solidFill>
                <a:latin typeface="Times New Roman" panose="02020603050405020304" pitchFamily="18" charset="0"/>
                <a:cs typeface="Times New Roman" panose="02020603050405020304" pitchFamily="18" charset="0"/>
              </a:rPr>
              <a:t>templates</a:t>
            </a:r>
            <a:r>
              <a:rPr lang="fr-FR" sz="2400" dirty="0" smtClean="0">
                <a:latin typeface="Times New Roman" panose="02020603050405020304" pitchFamily="18" charset="0"/>
                <a:cs typeface="Times New Roman" panose="02020603050405020304" pitchFamily="18" charset="0"/>
              </a:rPr>
              <a:t> qui contiendra tous vos fichiers Twig.</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182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2618" y="139518"/>
            <a:ext cx="11637819" cy="848087"/>
          </a:xfrm>
        </p:spPr>
        <p:txBody>
          <a:bodyPr>
            <a:normAutofit fontScale="90000"/>
          </a:bodyPr>
          <a:lstStyle/>
          <a:p>
            <a:r>
              <a:rPr lang="fr-FR" b="1" dirty="0" smtClean="0">
                <a:solidFill>
                  <a:srgbClr val="00B0F0"/>
                </a:solidFill>
              </a:rPr>
              <a:t>Twig Installation dans un Projet</a:t>
            </a:r>
            <a:r>
              <a:rPr lang="fr-FR" b="1" dirty="0" smtClean="0"/>
              <a:t> </a:t>
            </a:r>
            <a:r>
              <a:rPr lang="fr-FR" b="1" dirty="0" smtClean="0"/>
              <a:t>- Symfony </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4</a:t>
            </a:fld>
            <a:endParaRPr lang="fr-FR"/>
          </a:p>
        </p:txBody>
      </p:sp>
      <p:sp>
        <p:nvSpPr>
          <p:cNvPr id="3" name="ZoneTexte 2"/>
          <p:cNvSpPr txBox="1"/>
          <p:nvPr/>
        </p:nvSpPr>
        <p:spPr>
          <a:xfrm>
            <a:off x="969818" y="1357746"/>
            <a:ext cx="7119831" cy="461665"/>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Anatomie de votre fichier </a:t>
            </a:r>
            <a:r>
              <a:rPr lang="fr-FR" sz="2400" b="1" dirty="0" smtClean="0">
                <a:solidFill>
                  <a:srgbClr val="00B0F0"/>
                </a:solidFill>
                <a:latin typeface="Times New Roman" panose="02020603050405020304" pitchFamily="18" charset="0"/>
                <a:cs typeface="Times New Roman" panose="02020603050405020304" pitchFamily="18" charset="0"/>
              </a:rPr>
              <a:t>index.php</a:t>
            </a:r>
            <a:r>
              <a:rPr lang="fr-FR" sz="2400" dirty="0" smtClean="0">
                <a:latin typeface="Times New Roman" panose="02020603050405020304" pitchFamily="18" charset="0"/>
                <a:cs typeface="Times New Roman" panose="02020603050405020304" pitchFamily="18" charset="0"/>
              </a:rPr>
              <a:t> de démarrage :</a:t>
            </a:r>
            <a:endParaRPr lang="fr-FR" sz="2400" dirty="0">
              <a:latin typeface="Times New Roman" panose="02020603050405020304" pitchFamily="18" charset="0"/>
              <a:cs typeface="Times New Roman" panose="02020603050405020304" pitchFamily="18" charset="0"/>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4" y="2043986"/>
            <a:ext cx="8307786" cy="4079723"/>
          </a:xfrm>
          <a:prstGeom prst="rect">
            <a:avLst/>
          </a:prstGeom>
        </p:spPr>
      </p:pic>
    </p:spTree>
    <p:extLst>
      <p:ext uri="{BB962C8B-B14F-4D97-AF65-F5344CB8AC3E}">
        <p14:creationId xmlns:p14="http://schemas.microsoft.com/office/powerpoint/2010/main" val="199502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92728" y="194429"/>
            <a:ext cx="11637819" cy="848087"/>
          </a:xfrm>
        </p:spPr>
        <p:txBody>
          <a:bodyPr/>
          <a:lstStyle/>
          <a:p>
            <a:r>
              <a:rPr lang="fr-FR" b="1" dirty="0" smtClean="0">
                <a:solidFill>
                  <a:srgbClr val="00B0F0"/>
                </a:solidFill>
              </a:rPr>
              <a:t>Twig</a:t>
            </a:r>
            <a:r>
              <a:rPr lang="fr-FR" b="1" dirty="0" smtClean="0">
                <a:solidFill>
                  <a:srgbClr val="FFFF00"/>
                </a:solidFill>
              </a:rPr>
              <a:t> </a:t>
            </a:r>
            <a:r>
              <a:rPr lang="fr-FR" b="1" dirty="0" smtClean="0">
                <a:solidFill>
                  <a:schemeClr val="tx1"/>
                </a:solidFill>
              </a:rPr>
              <a:t>-</a:t>
            </a:r>
            <a:r>
              <a:rPr lang="fr-FR" b="1" dirty="0" smtClean="0">
                <a:solidFill>
                  <a:srgbClr val="FFFF00"/>
                </a:solidFill>
              </a:rPr>
              <a:t> </a:t>
            </a:r>
            <a:r>
              <a:rPr lang="fr-FR" b="1" dirty="0" smtClean="0">
                <a:solidFill>
                  <a:schemeClr val="tx1"/>
                </a:solidFill>
              </a:rPr>
              <a:t>Syntaxe</a:t>
            </a:r>
            <a:r>
              <a:rPr lang="fr-FR" b="1" dirty="0" smtClean="0"/>
              <a:t> - </a:t>
            </a:r>
            <a:r>
              <a:rPr lang="fr-FR" b="1" dirty="0" smtClean="0"/>
              <a:t>Symfony</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5</a:t>
            </a:fld>
            <a:endParaRPr lang="fr-FR" dirty="0"/>
          </a:p>
        </p:txBody>
      </p:sp>
      <p:sp>
        <p:nvSpPr>
          <p:cNvPr id="3" name="ZoneTexte 2"/>
          <p:cNvSpPr txBox="1"/>
          <p:nvPr/>
        </p:nvSpPr>
        <p:spPr>
          <a:xfrm>
            <a:off x="429489" y="1338907"/>
            <a:ext cx="11374584" cy="5262979"/>
          </a:xfrm>
          <a:prstGeom prst="rect">
            <a:avLst/>
          </a:prstGeom>
          <a:noFill/>
        </p:spPr>
        <p:txBody>
          <a:bodyPr wrap="square" rtlCol="0">
            <a:spAutoFit/>
          </a:bodyPr>
          <a:lstStyle/>
          <a:p>
            <a:r>
              <a:rPr lang="fr-FR" sz="2800" dirty="0" smtClean="0">
                <a:latin typeface="Times New Roman" panose="02020603050405020304" pitchFamily="18" charset="0"/>
                <a:cs typeface="Times New Roman" panose="02020603050405020304" pitchFamily="18" charset="0"/>
              </a:rPr>
              <a:t>Le </a:t>
            </a:r>
            <a:r>
              <a:rPr lang="fr-FR" sz="2800" b="1" dirty="0" smtClean="0">
                <a:latin typeface="Times New Roman" panose="02020603050405020304" pitchFamily="18" charset="0"/>
                <a:cs typeface="Times New Roman" panose="02020603050405020304" pitchFamily="18" charset="0"/>
              </a:rPr>
              <a:t>moteur de Template </a:t>
            </a:r>
            <a:r>
              <a:rPr lang="fr-FR" sz="2800" dirty="0" smtClean="0">
                <a:latin typeface="Times New Roman" panose="02020603050405020304" pitchFamily="18" charset="0"/>
                <a:cs typeface="Times New Roman" panose="02020603050405020304" pitchFamily="18" charset="0"/>
              </a:rPr>
              <a:t>de Symfony </a:t>
            </a:r>
            <a:r>
              <a:rPr lang="fr-FR" sz="2800" dirty="0" smtClean="0">
                <a:solidFill>
                  <a:srgbClr val="00B0F0"/>
                </a:solidFill>
                <a:latin typeface="Times New Roman" panose="02020603050405020304" pitchFamily="18" charset="0"/>
                <a:cs typeface="Times New Roman" panose="02020603050405020304" pitchFamily="18" charset="0"/>
              </a:rPr>
              <a:t>est Twig </a:t>
            </a:r>
            <a:r>
              <a:rPr lang="fr-FR" sz="2800" dirty="0" smtClean="0">
                <a:latin typeface="Times New Roman" panose="02020603050405020304" pitchFamily="18" charset="0"/>
                <a:cs typeface="Times New Roman" panose="02020603050405020304" pitchFamily="18" charset="0"/>
              </a:rPr>
              <a:t>qui utilise </a:t>
            </a:r>
            <a:r>
              <a:rPr lang="fr-FR" sz="2800" dirty="0">
                <a:latin typeface="Times New Roman" panose="02020603050405020304" pitchFamily="18" charset="0"/>
                <a:cs typeface="Times New Roman" panose="02020603050405020304" pitchFamily="18" charset="0"/>
              </a:rPr>
              <a:t>3 notations </a:t>
            </a:r>
            <a:r>
              <a:rPr lang="fr-FR" sz="2800" dirty="0" smtClean="0">
                <a:latin typeface="Times New Roman" panose="02020603050405020304" pitchFamily="18" charset="0"/>
                <a:cs typeface="Times New Roman" panose="02020603050405020304" pitchFamily="18" charset="0"/>
              </a:rPr>
              <a:t>:</a:t>
            </a:r>
          </a:p>
          <a:p>
            <a:endParaRPr lang="fr-FR" sz="2800" dirty="0">
              <a:latin typeface="Times New Roman" panose="02020603050405020304" pitchFamily="18" charset="0"/>
              <a:cs typeface="Times New Roman" panose="02020603050405020304" pitchFamily="18" charset="0"/>
            </a:endParaRPr>
          </a:p>
          <a:p>
            <a:r>
              <a:rPr lang="fr-FR" sz="2800" b="1" dirty="0">
                <a:solidFill>
                  <a:srgbClr val="00B0F0"/>
                </a:solidFill>
                <a:latin typeface="Times New Roman" panose="02020603050405020304" pitchFamily="18" charset="0"/>
                <a:cs typeface="Times New Roman" panose="02020603050405020304" pitchFamily="18" charset="0"/>
              </a:rPr>
              <a:t>{{ ... }} </a:t>
            </a:r>
            <a:r>
              <a:rPr lang="fr-FR" sz="2800" dirty="0">
                <a:latin typeface="Times New Roman" panose="02020603050405020304" pitchFamily="18" charset="0"/>
                <a:cs typeface="Times New Roman" panose="02020603050405020304" pitchFamily="18" charset="0"/>
              </a:rPr>
              <a:t>"Dit quelque chose" : permet d’écrire une variable ou le résultat </a:t>
            </a:r>
            <a:r>
              <a:rPr lang="fr-FR" sz="2800" dirty="0" smtClean="0">
                <a:latin typeface="Times New Roman" panose="02020603050405020304" pitchFamily="18" charset="0"/>
                <a:cs typeface="Times New Roman" panose="02020603050405020304" pitchFamily="18" charset="0"/>
              </a:rPr>
              <a:t>d’une expression</a:t>
            </a:r>
            <a:endParaRPr lang="fr-FR" sz="2800" dirty="0">
              <a:latin typeface="Times New Roman" panose="02020603050405020304" pitchFamily="18" charset="0"/>
              <a:cs typeface="Times New Roman" panose="02020603050405020304" pitchFamily="18" charset="0"/>
            </a:endParaRPr>
          </a:p>
          <a:p>
            <a:endParaRPr lang="fr-FR" sz="2800" dirty="0" smtClean="0">
              <a:latin typeface="Times New Roman" panose="02020603050405020304" pitchFamily="18" charset="0"/>
              <a:cs typeface="Times New Roman" panose="02020603050405020304" pitchFamily="18" charset="0"/>
            </a:endParaRPr>
          </a:p>
          <a:p>
            <a:r>
              <a:rPr lang="fr-FR" sz="2800" b="1" dirty="0" smtClean="0">
                <a:solidFill>
                  <a:srgbClr val="00B0F0"/>
                </a:solidFill>
                <a:latin typeface="Times New Roman" panose="02020603050405020304" pitchFamily="18" charset="0"/>
                <a:cs typeface="Times New Roman" panose="02020603050405020304" pitchFamily="18" charset="0"/>
              </a:rPr>
              <a:t>{% </a:t>
            </a:r>
            <a:r>
              <a:rPr lang="fr-FR" sz="2800" b="1" dirty="0">
                <a:solidFill>
                  <a:srgbClr val="00B0F0"/>
                </a:solidFill>
                <a:latin typeface="Times New Roman" panose="02020603050405020304" pitchFamily="18" charset="0"/>
                <a:cs typeface="Times New Roman" panose="02020603050405020304" pitchFamily="18" charset="0"/>
              </a:rPr>
              <a:t>... %} </a:t>
            </a:r>
            <a:r>
              <a:rPr lang="fr-FR" sz="2800" dirty="0">
                <a:latin typeface="Times New Roman" panose="02020603050405020304" pitchFamily="18" charset="0"/>
                <a:cs typeface="Times New Roman" panose="02020603050405020304" pitchFamily="18" charset="0"/>
              </a:rPr>
              <a:t>"Fait quelque chose" : permet de contrôler la logique du </a:t>
            </a:r>
            <a:r>
              <a:rPr lang="fr-FR" sz="2800" dirty="0" smtClean="0">
                <a:latin typeface="Times New Roman" panose="02020603050405020304" pitchFamily="18" charset="0"/>
                <a:cs typeface="Times New Roman" panose="02020603050405020304" pitchFamily="18" charset="0"/>
              </a:rPr>
              <a:t>Template.</a:t>
            </a:r>
            <a:endParaRPr lang="fr-FR" sz="2800" dirty="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Permet </a:t>
            </a:r>
            <a:r>
              <a:rPr lang="fr-FR" sz="2800" dirty="0">
                <a:latin typeface="Times New Roman" panose="02020603050405020304" pitchFamily="18" charset="0"/>
                <a:cs typeface="Times New Roman" panose="02020603050405020304" pitchFamily="18" charset="0"/>
              </a:rPr>
              <a:t>l’exécution de fonctionnalités comme les </a:t>
            </a:r>
            <a:r>
              <a:rPr lang="fr-FR" sz="2800" dirty="0">
                <a:solidFill>
                  <a:srgbClr val="00B0F0"/>
                </a:solidFill>
                <a:latin typeface="Times New Roman" panose="02020603050405020304" pitchFamily="18" charset="0"/>
                <a:cs typeface="Times New Roman" panose="02020603050405020304" pitchFamily="18" charset="0"/>
              </a:rPr>
              <a:t>boucles</a:t>
            </a:r>
            <a:r>
              <a:rPr lang="fr-FR" sz="2800" dirty="0">
                <a:latin typeface="Times New Roman" panose="02020603050405020304" pitchFamily="18" charset="0"/>
                <a:cs typeface="Times New Roman" panose="02020603050405020304" pitchFamily="18" charset="0"/>
              </a:rPr>
              <a:t> ou les </a:t>
            </a:r>
            <a:r>
              <a:rPr lang="fr-FR" sz="2800" dirty="0">
                <a:solidFill>
                  <a:srgbClr val="00B0F0"/>
                </a:solidFill>
                <a:latin typeface="Times New Roman" panose="02020603050405020304" pitchFamily="18" charset="0"/>
                <a:cs typeface="Times New Roman" panose="02020603050405020304" pitchFamily="18" charset="0"/>
              </a:rPr>
              <a:t>tests</a:t>
            </a:r>
            <a:r>
              <a:rPr lang="fr-FR" sz="2800" dirty="0" smtClean="0">
                <a:latin typeface="Times New Roman" panose="02020603050405020304" pitchFamily="18" charset="0"/>
                <a:cs typeface="Times New Roman" panose="02020603050405020304" pitchFamily="18" charset="0"/>
              </a:rPr>
              <a:t>.</a:t>
            </a:r>
          </a:p>
          <a:p>
            <a:endParaRPr lang="fr-FR" sz="2800" dirty="0">
              <a:latin typeface="Times New Roman" panose="02020603050405020304" pitchFamily="18" charset="0"/>
              <a:cs typeface="Times New Roman" panose="02020603050405020304" pitchFamily="18" charset="0"/>
            </a:endParaRPr>
          </a:p>
          <a:p>
            <a:r>
              <a:rPr lang="fr-FR" sz="2800" b="1" dirty="0">
                <a:solidFill>
                  <a:srgbClr val="00B0F0"/>
                </a:solidFill>
                <a:latin typeface="Times New Roman" panose="02020603050405020304" pitchFamily="18" charset="0"/>
                <a:cs typeface="Times New Roman" panose="02020603050405020304" pitchFamily="18" charset="0"/>
              </a:rPr>
              <a:t>{# ... #} </a:t>
            </a:r>
            <a:r>
              <a:rPr lang="fr-FR" sz="2800" dirty="0">
                <a:latin typeface="Times New Roman" panose="02020603050405020304" pitchFamily="18" charset="0"/>
                <a:cs typeface="Times New Roman" panose="02020603050405020304" pitchFamily="18" charset="0"/>
              </a:rPr>
              <a:t>"Commente quelque chose" : Permet d’écrire un commentaire.</a:t>
            </a:r>
          </a:p>
          <a:p>
            <a:endParaRPr lang="fr-FR" sz="2800" dirty="0" smtClean="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Twig </a:t>
            </a:r>
            <a:r>
              <a:rPr lang="fr-FR" sz="2800" dirty="0">
                <a:latin typeface="Times New Roman" panose="02020603050405020304" pitchFamily="18" charset="0"/>
                <a:cs typeface="Times New Roman" panose="02020603050405020304" pitchFamily="18" charset="0"/>
              </a:rPr>
              <a:t>utilise aussi la notion de </a:t>
            </a:r>
            <a:r>
              <a:rPr lang="fr-FR" sz="2800" dirty="0">
                <a:solidFill>
                  <a:srgbClr val="00B0F0"/>
                </a:solidFill>
                <a:latin typeface="Times New Roman" panose="02020603050405020304" pitchFamily="18" charset="0"/>
                <a:cs typeface="Times New Roman" panose="02020603050405020304" pitchFamily="18" charset="0"/>
              </a:rPr>
              <a:t>filtre</a:t>
            </a:r>
            <a:r>
              <a:rPr lang="fr-FR" sz="2800" dirty="0">
                <a:latin typeface="Times New Roman" panose="02020603050405020304" pitchFamily="18" charset="0"/>
                <a:cs typeface="Times New Roman" panose="02020603050405020304" pitchFamily="18" charset="0"/>
              </a:rPr>
              <a:t> (noté avec </a:t>
            </a:r>
            <a:r>
              <a:rPr lang="fr-FR" sz="2800" b="1" dirty="0">
                <a:solidFill>
                  <a:srgbClr val="00B0F0"/>
                </a:solidFill>
                <a:latin typeface="Times New Roman" panose="02020603050405020304" pitchFamily="18" charset="0"/>
                <a:cs typeface="Times New Roman" panose="02020603050405020304" pitchFamily="18" charset="0"/>
              </a:rPr>
              <a:t>|</a:t>
            </a:r>
            <a:r>
              <a:rPr lang="fr-FR" sz="2800" dirty="0">
                <a:latin typeface="Times New Roman" panose="02020603050405020304" pitchFamily="18" charset="0"/>
                <a:cs typeface="Times New Roman" panose="02020603050405020304" pitchFamily="18" charset="0"/>
              </a:rPr>
              <a:t>). Qui permet de faire des </a:t>
            </a:r>
            <a:r>
              <a:rPr lang="fr-FR" sz="2800" dirty="0" smtClean="0">
                <a:latin typeface="Times New Roman" panose="02020603050405020304" pitchFamily="18" charset="0"/>
                <a:cs typeface="Times New Roman" panose="02020603050405020304" pitchFamily="18" charset="0"/>
              </a:rPr>
              <a:t>manipulations sur </a:t>
            </a:r>
            <a:r>
              <a:rPr lang="fr-FR" sz="2800" dirty="0">
                <a:latin typeface="Times New Roman" panose="02020603050405020304" pitchFamily="18" charset="0"/>
                <a:cs typeface="Times New Roman" panose="02020603050405020304" pitchFamily="18" charset="0"/>
              </a:rPr>
              <a:t>les variables.</a:t>
            </a:r>
          </a:p>
        </p:txBody>
      </p:sp>
    </p:spTree>
    <p:extLst>
      <p:ext uri="{BB962C8B-B14F-4D97-AF65-F5344CB8AC3E}">
        <p14:creationId xmlns:p14="http://schemas.microsoft.com/office/powerpoint/2010/main" val="798449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2618" y="139518"/>
            <a:ext cx="11637819" cy="848087"/>
          </a:xfrm>
        </p:spPr>
        <p:txBody>
          <a:bodyPr>
            <a:normAutofit fontScale="90000"/>
          </a:bodyPr>
          <a:lstStyle/>
          <a:p>
            <a:r>
              <a:rPr lang="fr-FR" b="1" dirty="0" smtClean="0">
                <a:solidFill>
                  <a:srgbClr val="00B0F0"/>
                </a:solidFill>
              </a:rPr>
              <a:t>Twig Installation dans un Projet</a:t>
            </a:r>
            <a:r>
              <a:rPr lang="fr-FR" b="1" dirty="0" smtClean="0"/>
              <a:t> </a:t>
            </a:r>
            <a:r>
              <a:rPr lang="fr-FR" b="1" dirty="0" smtClean="0"/>
              <a:t>- Symfony </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6</a:t>
            </a:fld>
            <a:endParaRPr lang="fr-FR"/>
          </a:p>
        </p:txBody>
      </p:sp>
      <p:sp>
        <p:nvSpPr>
          <p:cNvPr id="3" name="ZoneTexte 2"/>
          <p:cNvSpPr txBox="1"/>
          <p:nvPr/>
        </p:nvSpPr>
        <p:spPr>
          <a:xfrm>
            <a:off x="748144" y="1399310"/>
            <a:ext cx="10758055" cy="830997"/>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Enrichissement de votre fichier </a:t>
            </a:r>
            <a:r>
              <a:rPr lang="fr-FR" sz="2400" b="1" dirty="0" smtClean="0">
                <a:solidFill>
                  <a:srgbClr val="00B0F0"/>
                </a:solidFill>
                <a:latin typeface="Times New Roman" panose="02020603050405020304" pitchFamily="18" charset="0"/>
                <a:cs typeface="Times New Roman" panose="02020603050405020304" pitchFamily="18" charset="0"/>
              </a:rPr>
              <a:t>index.php</a:t>
            </a:r>
            <a:r>
              <a:rPr lang="fr-FR" sz="2400" dirty="0" smtClean="0">
                <a:latin typeface="Times New Roman" panose="02020603050405020304" pitchFamily="18" charset="0"/>
                <a:cs typeface="Times New Roman" panose="02020603050405020304" pitchFamily="18" charset="0"/>
              </a:rPr>
              <a:t> et liaison avec le fichier Twig </a:t>
            </a:r>
            <a:r>
              <a:rPr lang="fr-FR" sz="2400" b="1" dirty="0" smtClean="0">
                <a:solidFill>
                  <a:srgbClr val="00B0F0"/>
                </a:solidFill>
                <a:latin typeface="Times New Roman" panose="02020603050405020304" pitchFamily="18" charset="0"/>
                <a:cs typeface="Times New Roman" panose="02020603050405020304" pitchFamily="18" charset="0"/>
              </a:rPr>
              <a:t>index.html.twig</a:t>
            </a:r>
            <a:endParaRPr lang="fr-FR" sz="2400" b="1" dirty="0">
              <a:solidFill>
                <a:srgbClr val="00B0F0"/>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09" y="2528014"/>
            <a:ext cx="7108397" cy="3443295"/>
          </a:xfrm>
          <a:prstGeom prst="rect">
            <a:avLst/>
          </a:prstGeom>
        </p:spPr>
      </p:pic>
      <p:sp>
        <p:nvSpPr>
          <p:cNvPr id="6" name="ZoneTexte 5"/>
          <p:cNvSpPr txBox="1"/>
          <p:nvPr/>
        </p:nvSpPr>
        <p:spPr>
          <a:xfrm>
            <a:off x="7973290" y="2528014"/>
            <a:ext cx="3983183" cy="1200329"/>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Avec en prime, la façon de passer une variable au fichier Twig </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77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2618" y="139518"/>
            <a:ext cx="11637819" cy="848087"/>
          </a:xfrm>
        </p:spPr>
        <p:txBody>
          <a:bodyPr>
            <a:normAutofit fontScale="90000"/>
          </a:bodyPr>
          <a:lstStyle/>
          <a:p>
            <a:r>
              <a:rPr lang="fr-FR" b="1" dirty="0" smtClean="0">
                <a:solidFill>
                  <a:srgbClr val="00B0F0"/>
                </a:solidFill>
              </a:rPr>
              <a:t>Twig Installation dans un Projet</a:t>
            </a:r>
            <a:r>
              <a:rPr lang="fr-FR" b="1" dirty="0" smtClean="0"/>
              <a:t> </a:t>
            </a:r>
            <a:r>
              <a:rPr lang="fr-FR" b="1" dirty="0" smtClean="0"/>
              <a:t>- Symfony </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7</a:t>
            </a:fld>
            <a:endParaRPr lang="fr-FR"/>
          </a:p>
        </p:txBody>
      </p:sp>
      <p:sp>
        <p:nvSpPr>
          <p:cNvPr id="3" name="ZoneTexte 2"/>
          <p:cNvSpPr txBox="1"/>
          <p:nvPr/>
        </p:nvSpPr>
        <p:spPr>
          <a:xfrm>
            <a:off x="748144" y="1399310"/>
            <a:ext cx="10758055" cy="461665"/>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Au niveau du script Twig : </a:t>
            </a:r>
            <a:r>
              <a:rPr lang="fr-FR" sz="2400" b="1" dirty="0" smtClean="0">
                <a:solidFill>
                  <a:srgbClr val="00B0F0"/>
                </a:solidFill>
                <a:latin typeface="Times New Roman" panose="02020603050405020304" pitchFamily="18" charset="0"/>
                <a:cs typeface="Times New Roman" panose="02020603050405020304" pitchFamily="18" charset="0"/>
              </a:rPr>
              <a:t>index.html.twig</a:t>
            </a:r>
            <a:endParaRPr lang="fr-FR" sz="2400" b="1" dirty="0">
              <a:solidFill>
                <a:srgbClr val="00B0F0"/>
              </a:solidFill>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4" y="2078716"/>
            <a:ext cx="8950038" cy="2104974"/>
          </a:xfrm>
          <a:prstGeom prst="rect">
            <a:avLst/>
          </a:prstGeom>
        </p:spPr>
      </p:pic>
      <p:sp>
        <p:nvSpPr>
          <p:cNvPr id="8" name="ZoneTexte 7"/>
          <p:cNvSpPr txBox="1"/>
          <p:nvPr/>
        </p:nvSpPr>
        <p:spPr>
          <a:xfrm>
            <a:off x="748144" y="4345630"/>
            <a:ext cx="4585853" cy="1200329"/>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Pour obtenir ce rendu dans votre navigateur lorsque vous demandez le script </a:t>
            </a:r>
            <a:r>
              <a:rPr lang="fr-FR" sz="2400" b="1" dirty="0" smtClean="0">
                <a:solidFill>
                  <a:srgbClr val="00B0F0"/>
                </a:solidFill>
                <a:latin typeface="Times New Roman" panose="02020603050405020304" pitchFamily="18" charset="0"/>
                <a:cs typeface="Times New Roman" panose="02020603050405020304" pitchFamily="18" charset="0"/>
              </a:rPr>
              <a:t>index.php</a:t>
            </a:r>
            <a:endParaRPr lang="fr-FR" sz="2400" b="1" dirty="0">
              <a:solidFill>
                <a:srgbClr val="00B0F0"/>
              </a:solidFill>
              <a:latin typeface="Times New Roman" panose="02020603050405020304" pitchFamily="18" charset="0"/>
              <a:cs typeface="Times New Roman" panose="02020603050405020304" pitchFamily="18" charset="0"/>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256" y="4783990"/>
            <a:ext cx="5936105" cy="1034638"/>
          </a:xfrm>
          <a:prstGeom prst="rect">
            <a:avLst/>
          </a:prstGeom>
        </p:spPr>
      </p:pic>
    </p:spTree>
    <p:extLst>
      <p:ext uri="{BB962C8B-B14F-4D97-AF65-F5344CB8AC3E}">
        <p14:creationId xmlns:p14="http://schemas.microsoft.com/office/powerpoint/2010/main" val="396041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322081"/>
            <a:ext cx="11637819" cy="848087"/>
          </a:xfrm>
        </p:spPr>
        <p:txBody>
          <a:bodyPr/>
          <a:lstStyle/>
          <a:p>
            <a:r>
              <a:rPr lang="fr-FR" b="1" dirty="0">
                <a:solidFill>
                  <a:srgbClr val="00B0F0"/>
                </a:solidFill>
              </a:rPr>
              <a:t>Twig</a:t>
            </a:r>
            <a:r>
              <a:rPr lang="fr-FR" b="1" dirty="0">
                <a:solidFill>
                  <a:srgbClr val="FFFF00"/>
                </a:solidFill>
              </a:rPr>
              <a:t> </a:t>
            </a:r>
            <a:r>
              <a:rPr lang="fr-FR" b="1" dirty="0">
                <a:solidFill>
                  <a:schemeClr val="tx1"/>
                </a:solidFill>
              </a:rPr>
              <a:t>-</a:t>
            </a:r>
            <a:r>
              <a:rPr lang="fr-FR" b="1" dirty="0">
                <a:solidFill>
                  <a:srgbClr val="FFFF00"/>
                </a:solidFill>
              </a:rPr>
              <a:t> </a:t>
            </a:r>
            <a:r>
              <a:rPr lang="fr-FR" b="1" dirty="0">
                <a:solidFill>
                  <a:schemeClr val="tx1"/>
                </a:solidFill>
              </a:rPr>
              <a:t>Syntaxe</a:t>
            </a:r>
            <a:r>
              <a:rPr lang="fr-FR" b="1" dirty="0"/>
              <a:t> - Symfony </a:t>
            </a:r>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8</a:t>
            </a:fld>
            <a:endParaRPr lang="fr-FR"/>
          </a:p>
        </p:txBody>
      </p:sp>
      <p:sp>
        <p:nvSpPr>
          <p:cNvPr id="3" name="ZoneTexte 2"/>
          <p:cNvSpPr txBox="1"/>
          <p:nvPr/>
        </p:nvSpPr>
        <p:spPr>
          <a:xfrm>
            <a:off x="332509" y="1796106"/>
            <a:ext cx="11339946" cy="4401205"/>
          </a:xfrm>
          <a:prstGeom prst="rect">
            <a:avLst/>
          </a:prstGeom>
          <a:noFill/>
        </p:spPr>
        <p:txBody>
          <a:bodyPr wrap="square" rtlCol="0">
            <a:spAutoFit/>
          </a:bodyPr>
          <a:lstStyle/>
          <a:p>
            <a:r>
              <a:rPr lang="fr-FR" sz="2800" dirty="0" smtClean="0">
                <a:latin typeface="Times New Roman" panose="02020603050405020304" pitchFamily="18" charset="0"/>
                <a:cs typeface="Times New Roman" panose="02020603050405020304" pitchFamily="18" charset="0"/>
              </a:rPr>
              <a:t>Twig intègre une très longue liste de tags, de </a:t>
            </a:r>
            <a:r>
              <a:rPr lang="fr-FR" sz="2800" dirty="0" smtClean="0">
                <a:solidFill>
                  <a:srgbClr val="00B0F0"/>
                </a:solidFill>
                <a:latin typeface="Times New Roman" panose="02020603050405020304" pitchFamily="18" charset="0"/>
                <a:cs typeface="Times New Roman" panose="02020603050405020304" pitchFamily="18" charset="0"/>
              </a:rPr>
              <a:t>filtre</a:t>
            </a:r>
            <a:r>
              <a:rPr lang="fr-FR" sz="2800" dirty="0" smtClean="0">
                <a:latin typeface="Times New Roman" panose="02020603050405020304" pitchFamily="18" charset="0"/>
                <a:cs typeface="Times New Roman" panose="02020603050405020304" pitchFamily="18" charset="0"/>
              </a:rPr>
              <a:t> et de </a:t>
            </a:r>
            <a:r>
              <a:rPr lang="fr-FR" sz="2800" dirty="0" smtClean="0">
                <a:solidFill>
                  <a:srgbClr val="00B0F0"/>
                </a:solidFill>
                <a:latin typeface="Times New Roman" panose="02020603050405020304" pitchFamily="18" charset="0"/>
                <a:cs typeface="Times New Roman" panose="02020603050405020304" pitchFamily="18" charset="0"/>
              </a:rPr>
              <a:t>fonctions</a:t>
            </a:r>
            <a:r>
              <a:rPr lang="fr-FR" sz="2800" dirty="0" smtClean="0">
                <a:latin typeface="Times New Roman" panose="02020603050405020304" pitchFamily="18" charset="0"/>
                <a:cs typeface="Times New Roman" panose="02020603050405020304" pitchFamily="18" charset="0"/>
              </a:rPr>
              <a:t> que vous pouvez retrouver dans la documentation officielle : </a:t>
            </a:r>
            <a:r>
              <a:rPr lang="fr-FR" sz="2800" dirty="0" smtClean="0">
                <a:latin typeface="Times New Roman" panose="02020603050405020304" pitchFamily="18" charset="0"/>
                <a:cs typeface="Times New Roman" panose="02020603050405020304" pitchFamily="18" charset="0"/>
                <a:hlinkClick r:id="rId2"/>
              </a:rPr>
              <a:t>https://twig.symfony.com/</a:t>
            </a:r>
            <a:r>
              <a:rPr lang="fr-FR" sz="2800" dirty="0" smtClean="0">
                <a:latin typeface="Times New Roman" panose="02020603050405020304" pitchFamily="18" charset="0"/>
                <a:cs typeface="Times New Roman" panose="02020603050405020304" pitchFamily="18" charset="0"/>
              </a:rPr>
              <a:t>.</a:t>
            </a:r>
          </a:p>
          <a:p>
            <a:endParaRPr lang="fr-FR" sz="2800" dirty="0" smtClean="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Vous pouvez également créer vos propres </a:t>
            </a:r>
            <a:r>
              <a:rPr lang="fr-FR" sz="2800" dirty="0" smtClean="0">
                <a:solidFill>
                  <a:srgbClr val="00B0F0"/>
                </a:solidFill>
                <a:latin typeface="Times New Roman" panose="02020603050405020304" pitchFamily="18" charset="0"/>
                <a:cs typeface="Times New Roman" panose="02020603050405020304" pitchFamily="18" charset="0"/>
              </a:rPr>
              <a:t>filtres</a:t>
            </a:r>
            <a:r>
              <a:rPr lang="fr-FR" sz="2800" dirty="0" smtClean="0">
                <a:latin typeface="Times New Roman" panose="02020603050405020304" pitchFamily="18" charset="0"/>
                <a:cs typeface="Times New Roman" panose="02020603050405020304" pitchFamily="18" charset="0"/>
              </a:rPr>
              <a:t> ou </a:t>
            </a:r>
            <a:r>
              <a:rPr lang="fr-FR" sz="2800" dirty="0" smtClean="0">
                <a:solidFill>
                  <a:srgbClr val="00B0F0"/>
                </a:solidFill>
                <a:latin typeface="Times New Roman" panose="02020603050405020304" pitchFamily="18" charset="0"/>
                <a:cs typeface="Times New Roman" panose="02020603050405020304" pitchFamily="18" charset="0"/>
              </a:rPr>
              <a:t>fonctions</a:t>
            </a:r>
            <a:r>
              <a:rPr lang="fr-FR" sz="2800" dirty="0" smtClean="0">
                <a:latin typeface="Times New Roman" panose="02020603050405020304" pitchFamily="18" charset="0"/>
                <a:cs typeface="Times New Roman" panose="02020603050405020304" pitchFamily="18" charset="0"/>
              </a:rPr>
              <a:t>.</a:t>
            </a:r>
          </a:p>
          <a:p>
            <a:endParaRPr lang="fr-FR" sz="2800" dirty="0" smtClean="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Twig intègre également </a:t>
            </a:r>
            <a:r>
              <a:rPr lang="fr-FR" sz="2800" dirty="0" smtClean="0">
                <a:solidFill>
                  <a:srgbClr val="00B0F0"/>
                </a:solidFill>
                <a:latin typeface="Times New Roman" panose="02020603050405020304" pitchFamily="18" charset="0"/>
                <a:cs typeface="Times New Roman" panose="02020603050405020304" pitchFamily="18" charset="0"/>
              </a:rPr>
              <a:t>les structures de contrôles classiques</a:t>
            </a:r>
          </a:p>
          <a:p>
            <a:endParaRPr lang="fr-FR" sz="2800" dirty="0" smtClean="0">
              <a:solidFill>
                <a:srgbClr val="FFFF00"/>
              </a:solidFill>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 if ... %} ... {% elseif ... %} ... {% else %} ... {% endif %}</a:t>
            </a:r>
          </a:p>
          <a:p>
            <a:endParaRPr lang="fr-FR" sz="2800" dirty="0" smtClean="0">
              <a:latin typeface="Times New Roman" panose="02020603050405020304" pitchFamily="18" charset="0"/>
              <a:cs typeface="Times New Roman" panose="02020603050405020304" pitchFamily="18" charset="0"/>
            </a:endParaRPr>
          </a:p>
          <a:p>
            <a:r>
              <a:rPr lang="fr-FR" sz="2800" dirty="0" smtClean="0">
                <a:latin typeface="Times New Roman" panose="02020603050405020304" pitchFamily="18" charset="0"/>
                <a:cs typeface="Times New Roman" panose="02020603050405020304" pitchFamily="18" charset="0"/>
              </a:rPr>
              <a:t>{% for ... in ... [if ... ] %} ... {% endfor %}</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975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2618" y="139518"/>
            <a:ext cx="11637819" cy="848087"/>
          </a:xfrm>
        </p:spPr>
        <p:txBody>
          <a:bodyPr>
            <a:normAutofit fontScale="90000"/>
          </a:bodyPr>
          <a:lstStyle/>
          <a:p>
            <a:r>
              <a:rPr lang="fr-FR" b="1" dirty="0" smtClean="0">
                <a:solidFill>
                  <a:srgbClr val="00B0F0"/>
                </a:solidFill>
              </a:rPr>
              <a:t>Twig Installation dans un Projet</a:t>
            </a:r>
            <a:r>
              <a:rPr lang="fr-FR" b="1" dirty="0" smtClean="0"/>
              <a:t> </a:t>
            </a:r>
            <a:r>
              <a:rPr lang="fr-FR" b="1" dirty="0" smtClean="0"/>
              <a:t>- Symfony </a:t>
            </a:r>
            <a:endParaRPr lang="fr-FR" b="1" dirty="0"/>
          </a:p>
        </p:txBody>
      </p:sp>
      <p:sp>
        <p:nvSpPr>
          <p:cNvPr id="5" name="Espace réservé du numéro de diapositive 4"/>
          <p:cNvSpPr>
            <a:spLocks noGrp="1"/>
          </p:cNvSpPr>
          <p:nvPr>
            <p:ph type="sldNum" sz="quarter" idx="12"/>
          </p:nvPr>
        </p:nvSpPr>
        <p:spPr/>
        <p:txBody>
          <a:bodyPr/>
          <a:lstStyle/>
          <a:p>
            <a:fld id="{BD02A5EB-CF6B-4D49-9EE8-8A9EE7D6AB0B}" type="slidenum">
              <a:rPr lang="fr-FR" smtClean="0"/>
              <a:t>9</a:t>
            </a:fld>
            <a:endParaRPr lang="fr-FR"/>
          </a:p>
        </p:txBody>
      </p:sp>
      <p:sp>
        <p:nvSpPr>
          <p:cNvPr id="3" name="ZoneTexte 2"/>
          <p:cNvSpPr txBox="1"/>
          <p:nvPr/>
        </p:nvSpPr>
        <p:spPr>
          <a:xfrm>
            <a:off x="748145" y="1314197"/>
            <a:ext cx="10758055" cy="461665"/>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Un autre exemple avec utilisation d’une </a:t>
            </a:r>
            <a:r>
              <a:rPr lang="fr-FR" sz="2400" b="1" dirty="0" smtClean="0">
                <a:latin typeface="Times New Roman" panose="02020603050405020304" pitchFamily="18" charset="0"/>
                <a:cs typeface="Times New Roman" panose="02020603050405020304" pitchFamily="18" charset="0"/>
              </a:rPr>
              <a:t>boucle</a:t>
            </a:r>
            <a:r>
              <a:rPr lang="fr-FR" sz="2400" dirty="0" smtClean="0">
                <a:latin typeface="Times New Roman" panose="02020603050405020304" pitchFamily="18" charset="0"/>
                <a:cs typeface="Times New Roman" panose="02020603050405020304" pitchFamily="18" charset="0"/>
              </a:rPr>
              <a:t> </a:t>
            </a:r>
            <a:r>
              <a:rPr lang="fr-FR" sz="2400" b="1" dirty="0" smtClean="0">
                <a:solidFill>
                  <a:srgbClr val="00B0F0"/>
                </a:solidFill>
                <a:latin typeface="Times New Roman" panose="02020603050405020304" pitchFamily="18" charset="0"/>
                <a:cs typeface="Times New Roman" panose="02020603050405020304" pitchFamily="18" charset="0"/>
              </a:rPr>
              <a:t>for</a:t>
            </a:r>
            <a:r>
              <a:rPr lang="fr-FR" sz="2400" dirty="0" smtClean="0">
                <a:latin typeface="Times New Roman" panose="02020603050405020304" pitchFamily="18" charset="0"/>
                <a:cs typeface="Times New Roman" panose="02020603050405020304" pitchFamily="18" charset="0"/>
              </a:rPr>
              <a:t> :</a:t>
            </a:r>
            <a:endParaRPr lang="fr-FR" sz="2400" b="1" dirty="0">
              <a:solidFill>
                <a:srgbClr val="00B0F0"/>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40" y="1860975"/>
            <a:ext cx="5601573" cy="2891134"/>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746" y="1860975"/>
            <a:ext cx="5950847" cy="2447789"/>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291" y="4150518"/>
            <a:ext cx="3069216" cy="1553554"/>
          </a:xfrm>
          <a:prstGeom prst="rect">
            <a:avLst/>
          </a:prstGeom>
        </p:spPr>
      </p:pic>
    </p:spTree>
    <p:extLst>
      <p:ext uri="{BB962C8B-B14F-4D97-AF65-F5344CB8AC3E}">
        <p14:creationId xmlns:p14="http://schemas.microsoft.com/office/powerpoint/2010/main" val="3912654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6225</TotalTime>
  <Words>969</Words>
  <Application>Microsoft Office PowerPoint</Application>
  <PresentationFormat>Grand écran</PresentationFormat>
  <Paragraphs>109</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Times New Roman</vt:lpstr>
      <vt:lpstr>Traînée de condensation</vt:lpstr>
      <vt:lpstr>Twig - Symfony  Le Moteur de Template flexible, rapide et sécurisé pour PHP  </vt:lpstr>
      <vt:lpstr>Twig - Symfony </vt:lpstr>
      <vt:lpstr>Twig Installation dans un Projet - Symfony </vt:lpstr>
      <vt:lpstr>Twig Installation dans un Projet - Symfony </vt:lpstr>
      <vt:lpstr>Twig - Syntaxe - Symfony</vt:lpstr>
      <vt:lpstr>Twig Installation dans un Projet - Symfony </vt:lpstr>
      <vt:lpstr>Twig Installation dans un Projet - Symfony </vt:lpstr>
      <vt:lpstr>Twig - Syntaxe - Symfony </vt:lpstr>
      <vt:lpstr>Twig Installation dans un Projet - Symfony </vt:lpstr>
      <vt:lpstr>Twig - Héritage et Blocks - Symfony </vt:lpstr>
      <vt:lpstr>Twig - Héritage et Blocks - Symfony </vt:lpstr>
      <vt:lpstr>Twig - Héritage et Blocks - Symfony </vt:lpstr>
      <vt:lpstr>Twig - Héritage et Blocks - Symfony </vt:lpstr>
      <vt:lpstr>Twig - Héritage et Block - Symfony </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Commandes Symfony 4</dc:title>
  <dc:creator>Restoueix Alexandre</dc:creator>
  <cp:lastModifiedBy>Restoueix Alexandre</cp:lastModifiedBy>
  <cp:revision>134</cp:revision>
  <dcterms:created xsi:type="dcterms:W3CDTF">2020-02-08T12:47:57Z</dcterms:created>
  <dcterms:modified xsi:type="dcterms:W3CDTF">2021-02-01T16:41:56Z</dcterms:modified>
</cp:coreProperties>
</file>