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303" r:id="rId9"/>
    <p:sldId id="289" r:id="rId10"/>
    <p:sldId id="296" r:id="rId11"/>
    <p:sldId id="304" r:id="rId12"/>
    <p:sldId id="306" r:id="rId13"/>
    <p:sldId id="307" r:id="rId14"/>
    <p:sldId id="308" r:id="rId15"/>
    <p:sldId id="292" r:id="rId16"/>
    <p:sldId id="293" r:id="rId17"/>
    <p:sldId id="302" r:id="rId18"/>
    <p:sldId id="274" r:id="rId19"/>
    <p:sldId id="309" r:id="rId20"/>
    <p:sldId id="299" r:id="rId21"/>
    <p:sldId id="288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7CF5A5-FCCF-22E0-885C-7F34700D4B89}" name="Chronic_Frolic ." initials="C." userId="c1f3c9a271dd2a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 dirty="0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 dirty="0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Cifras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221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15500</a:t>
            </a:r>
            <a:endParaRPr lang="es-CO" dirty="0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10%</a:t>
            </a:r>
            <a:endParaRPr lang="es-CO" dirty="0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“</a:t>
            </a:r>
            <a:r>
              <a:rPr lang="es-CO" sz="4000" b="1" dirty="0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Tabla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B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C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Conoce al equipo</a:t>
            </a:r>
            <a:endParaRPr lang="es-CO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Subtítulo</a:t>
            </a:r>
            <a:endParaRPr lang="es-CO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2005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Índice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2004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2010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2015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2017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2024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 dirty="0"/>
              <a:t>¡Gracias!</a:t>
            </a:r>
            <a:endParaRPr lang="es-CO" sz="100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dirty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 dirty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Punto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F7DAD-1DAD-47A8-AA19-B5B3DDFBA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472319" y="-2429176"/>
            <a:ext cx="6150321" cy="48373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3C4DA3B-3D47-48CA-B2F4-3B18BE0BFBA2}"/>
              </a:ext>
            </a:extLst>
          </p:cNvPr>
          <p:cNvSpPr/>
          <p:nvPr userDrawn="1"/>
        </p:nvSpPr>
        <p:spPr bwMode="auto">
          <a:xfrm rot="5400000">
            <a:off x="2475398" y="885340"/>
            <a:ext cx="2837795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Textos y contenidos de la diapositiva distribuidos en dos columnas</a:t>
            </a:r>
          </a:p>
          <a:p>
            <a:pPr lvl="0"/>
            <a:endParaRPr lang="es-CO" dirty="0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Mapa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FBB2-C06F-4D7A-A410-AFAC6ED9F7FD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‹#›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EB65-EA21-F3EE-5F9C-7406A963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1D68298-6A5D-DF05-271E-08B6D569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3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DF5C21-56CA-7815-C5B5-86B808E3E4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s-CO" dirty="0"/>
              <a:t>Miniaturización y refinamiento final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5ACA743-A15F-3FE9-CA3E-BD3D210477FD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DC035-AA52-4A38-F210-DBF39A34A4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59000"/>
            <a:ext cx="5570287" cy="418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B118A-96BE-30FF-561B-E471D7013D4E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5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CD28-8E31-8A59-2C14-7CE4BEF1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DBA00B1-96EE-2E0B-07BA-34E9BA08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3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A58945F-683C-FCAE-50DA-B18318EB33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s-CO" dirty="0"/>
              <a:t>Verificación de funcionamiento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67D0D4CC-7FE0-65E7-D911-BAFE49CCBBEC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0EA63FF-F87E-C316-DAF3-D1887296F0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59000"/>
            <a:ext cx="5570287" cy="418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D936E-B809-36B3-23C4-8408B03B7688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3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19B20-0E4B-F9CC-712A-6F8CBFC8C360}"/>
              </a:ext>
            </a:extLst>
          </p:cNvPr>
          <p:cNvSpPr txBox="1"/>
          <p:nvPr/>
        </p:nvSpPr>
        <p:spPr>
          <a:xfrm>
            <a:off x="1100831" y="2154881"/>
            <a:ext cx="10324730" cy="222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Desarrollar un medidor de voltaje de instrumentación comparable en desempeño al amplificador universal </a:t>
            </a:r>
            <a:r>
              <a:rPr lang="es-CO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Phywe</a:t>
            </a: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actualmente en uso en las siguientes experiencias de Ingeniería Física de la Universidad EAFIT: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Confirmación experimental del principio de incertidumbre de Heisenberg por difracción de una rendija 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[1]</a:t>
            </a: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Medición de la constante de Planck por efecto fotoeléctrico 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[2]</a:t>
            </a: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93BD7-09E1-AD7B-BA12-A6FDE306648E}"/>
              </a:ext>
            </a:extLst>
          </p:cNvPr>
          <p:cNvSpPr txBox="1"/>
          <p:nvPr/>
        </p:nvSpPr>
        <p:spPr>
          <a:xfrm>
            <a:off x="470807" y="628046"/>
            <a:ext cx="1082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Objetivo</a:t>
            </a:r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 general</a:t>
            </a:r>
            <a:endParaRPr lang="es-CO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0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9F0A3-3045-534A-75CD-165D0DCDF91F}"/>
              </a:ext>
            </a:extLst>
          </p:cNvPr>
          <p:cNvSpPr txBox="1"/>
          <p:nvPr/>
        </p:nvSpPr>
        <p:spPr>
          <a:xfrm>
            <a:off x="584200" y="2165654"/>
            <a:ext cx="111760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Desarrollar un medidor de voltaje de instrumentación para señales entre 0 V y 5 V, con una precisión de al menos +- 1 mV, y una impedancia de entrada en el orden de los MΩ.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Implementar un sistema de visualización de la medición integrado al medidor de voltaje.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Maximizar la reparabilidad y longevidad utilizando un diseño modular, con piezas comercialmente disponibles, o de fácil fabricación.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925E0-EB06-04E3-9FC1-351ADE39900D}"/>
              </a:ext>
            </a:extLst>
          </p:cNvPr>
          <p:cNvSpPr txBox="1"/>
          <p:nvPr/>
        </p:nvSpPr>
        <p:spPr>
          <a:xfrm>
            <a:off x="470807" y="628046"/>
            <a:ext cx="1082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Objetivos</a:t>
            </a:r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específicos</a:t>
            </a:r>
            <a:endParaRPr lang="es-CO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4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7453-0A4F-0AC3-FE38-15E118818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32CE22A-FAEA-1351-EA53-A1AC63CF9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C9D976-94E8-2B50-A64A-D490F6C5E2D1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32321B-AE93-391F-C43A-80B5E606E2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A4B75-11A1-BF86-8305-D81C880D715C}"/>
              </a:ext>
            </a:extLst>
          </p:cNvPr>
          <p:cNvSpPr txBox="1"/>
          <p:nvPr/>
        </p:nvSpPr>
        <p:spPr>
          <a:xfrm>
            <a:off x="318407" y="187779"/>
            <a:ext cx="1082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Avance</a:t>
            </a:r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 del </a:t>
            </a:r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cronograma</a:t>
            </a:r>
            <a:endParaRPr lang="es-CO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01B35F-0838-F64D-00FA-95BE0FCB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50954"/>
              </p:ext>
            </p:extLst>
          </p:nvPr>
        </p:nvGraphicFramePr>
        <p:xfrm>
          <a:off x="538583" y="1643128"/>
          <a:ext cx="11114833" cy="352340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8055574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12250144"/>
                    </a:ext>
                  </a:extLst>
                </a:gridCol>
                <a:gridCol w="622516">
                  <a:extLst>
                    <a:ext uri="{9D8B030D-6E8A-4147-A177-3AD203B41FA5}">
                      <a16:colId xmlns:a16="http://schemas.microsoft.com/office/drawing/2014/main" val="4035534033"/>
                    </a:ext>
                  </a:extLst>
                </a:gridCol>
                <a:gridCol w="588178">
                  <a:extLst>
                    <a:ext uri="{9D8B030D-6E8A-4147-A177-3AD203B41FA5}">
                      <a16:colId xmlns:a16="http://schemas.microsoft.com/office/drawing/2014/main" val="4087078905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2031312324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1193437619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2109196433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2037804172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953343225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3275026019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479616973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2049325538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3741234862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1298087451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1475473960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991236972"/>
                    </a:ext>
                  </a:extLst>
                </a:gridCol>
                <a:gridCol w="612062">
                  <a:extLst>
                    <a:ext uri="{9D8B030D-6E8A-4147-A177-3AD203B41FA5}">
                      <a16:colId xmlns:a16="http://schemas.microsoft.com/office/drawing/2014/main" val="4091671475"/>
                    </a:ext>
                  </a:extLst>
                </a:gridCol>
              </a:tblGrid>
              <a:tr h="40911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Etapa\Semana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2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3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4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5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6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7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8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9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10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11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12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13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14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15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16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21187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Fundamentación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072"/>
                  </a:ext>
                </a:extLst>
              </a:tr>
              <a:tr h="6314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Prototipo 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33967"/>
                  </a:ext>
                </a:extLst>
              </a:tr>
              <a:tr h="6314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Prototipo 2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34088"/>
                  </a:ext>
                </a:extLst>
              </a:tr>
              <a:tr h="6314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Medidor </a:t>
                      </a:r>
                    </a:p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final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31623"/>
                  </a:ext>
                </a:extLst>
              </a:tr>
              <a:tr h="6314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Documentación y reporte de resultados</a:t>
                      </a: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dirty="0"/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93" marR="6193" marT="61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3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2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601FEA8-7F8E-17E4-769C-97C41994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20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EC630-14A0-753B-D327-754383A36526}"/>
              </a:ext>
            </a:extLst>
          </p:cNvPr>
          <p:cNvSpPr txBox="1"/>
          <p:nvPr/>
        </p:nvSpPr>
        <p:spPr>
          <a:xfrm>
            <a:off x="965200" y="3850233"/>
            <a:ext cx="9814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Conclusiones</a:t>
            </a:r>
            <a:endParaRPr lang="en-US" sz="10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6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9A99-3CFF-58D7-5556-91928B86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FE6378-3CA5-FC9B-53FE-2B4F62F259DF}"/>
              </a:ext>
            </a:extLst>
          </p:cNvPr>
          <p:cNvSpPr txBox="1"/>
          <p:nvPr/>
        </p:nvSpPr>
        <p:spPr>
          <a:xfrm>
            <a:off x="584200" y="2165654"/>
            <a:ext cx="1117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 cumplieron los objetivos específicos, logrando un medidor de voltaje pequeño, funcional y reparable.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CO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Quedan restando las pruebas de funcionamiento, pendiente de coordinación con el CLAB para las mismas.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O" kern="100" dirty="0">
                <a:latin typeface="Calibri" panose="020F0502020204030204" pitchFamily="34" charset="0"/>
                <a:ea typeface="Aptos" panose="020B0004020202020204" pitchFamily="34" charset="0"/>
              </a:rPr>
              <a:t>Se cumple la pregunta de investigación, demostrando la creación de un medidor de voltaje apto las experiencias previamente mencionadas de la materia de Física Moderna de la carrera de Ingeniería Física</a:t>
            </a:r>
            <a:endParaRPr lang="es-CO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4B551-1244-C7C2-587E-620DCD51EC91}"/>
              </a:ext>
            </a:extLst>
          </p:cNvPr>
          <p:cNvSpPr txBox="1"/>
          <p:nvPr/>
        </p:nvSpPr>
        <p:spPr>
          <a:xfrm>
            <a:off x="470807" y="628046"/>
            <a:ext cx="1082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Conclusiones</a:t>
            </a:r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	</a:t>
            </a:r>
            <a:endParaRPr lang="es-CO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4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983"/>
            <a:ext cx="3400290" cy="702384"/>
          </a:xfrm>
        </p:spPr>
        <p:txBody>
          <a:bodyPr/>
          <a:lstStyle/>
          <a:p>
            <a:r>
              <a:rPr lang="en-US" dirty="0" err="1"/>
              <a:t>Bibliografía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A80C3-06C6-1EC7-8F89-38C5EECE04EF}"/>
              </a:ext>
            </a:extLst>
          </p:cNvPr>
          <p:cNvSpPr txBox="1"/>
          <p:nvPr/>
        </p:nvSpPr>
        <p:spPr>
          <a:xfrm>
            <a:off x="762000" y="2226733"/>
            <a:ext cx="10676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[1] PHYWE </a:t>
            </a:r>
            <a:r>
              <a:rPr lang="en-US" sz="1400" dirty="0" err="1">
                <a:ea typeface="Aptos" panose="020B0004020202020204" pitchFamily="34" charset="0"/>
                <a:cs typeface="Arial" panose="020B0604020202020204" pitchFamily="34" charset="0"/>
              </a:rPr>
              <a:t>Systeme</a:t>
            </a:r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 GmbH &amp; Co., "Diffraction through a slit and Heisenberg's uncertainty principle," Göttingen.</a:t>
            </a:r>
          </a:p>
          <a:p>
            <a:pPr algn="l"/>
            <a:endParaRPr lang="en-US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[2] </a:t>
            </a:r>
            <a:r>
              <a:rPr lang="en-US" sz="1400" dirty="0">
                <a:effectLst/>
                <a:ea typeface="Aptos" panose="020B0004020202020204" pitchFamily="34" charset="0"/>
              </a:rPr>
              <a:t>PHYWE </a:t>
            </a:r>
            <a:r>
              <a:rPr lang="en-US" sz="1400" dirty="0" err="1">
                <a:effectLst/>
                <a:ea typeface="Aptos" panose="020B0004020202020204" pitchFamily="34" charset="0"/>
              </a:rPr>
              <a:t>Systeme</a:t>
            </a:r>
            <a:r>
              <a:rPr lang="en-US" sz="1400" dirty="0">
                <a:effectLst/>
                <a:ea typeface="Aptos" panose="020B0004020202020204" pitchFamily="34" charset="0"/>
              </a:rPr>
              <a:t> GmbH &amp; Co., "Plank's "quantum of action" from the photoelectric effect (line separation by </a:t>
            </a:r>
            <a:r>
              <a:rPr lang="en-US" sz="1400" dirty="0" err="1">
                <a:effectLst/>
                <a:ea typeface="Aptos" panose="020B0004020202020204" pitchFamily="34" charset="0"/>
              </a:rPr>
              <a:t>difraction</a:t>
            </a:r>
            <a:r>
              <a:rPr lang="en-US" sz="1400" dirty="0">
                <a:effectLst/>
                <a:ea typeface="Aptos" panose="020B0004020202020204" pitchFamily="34" charset="0"/>
              </a:rPr>
              <a:t>),“ Göttingen.</a:t>
            </a:r>
          </a:p>
          <a:p>
            <a:pPr algn="l"/>
            <a:endParaRPr lang="en-US" sz="1400" dirty="0">
              <a:effectLst/>
              <a:ea typeface="Aptos" panose="020B00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[3] Amazon.com, "BNC Chassis Panel Mount Socket Female Jack Solder Type Connectors Adapter 6-Pack," [Online]. Available: https://www.amazon.com/gp/product/B07FB39S1L/ref=ox_sc_act_title_3?smid=A10PG8DP5LW0Q1&amp;psc=1. [Accessed 2024]</a:t>
            </a:r>
          </a:p>
          <a:p>
            <a:pPr algn="l"/>
            <a:endParaRPr lang="es-CO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[4]</a:t>
            </a:r>
            <a:r>
              <a:rPr lang="en-US" sz="1400" dirty="0">
                <a:effectLst/>
                <a:ea typeface="Aptos" panose="020B0004020202020204" pitchFamily="34" charset="0"/>
              </a:rPr>
              <a:t> Amazon.com, "Digital Voltmeter DC Voltage Display 0-33.000V (0-33V) 5-Digits Bit High Precision Voltage Meter," [Online]. [Accessed 2024].</a:t>
            </a:r>
          </a:p>
          <a:p>
            <a:pPr algn="l"/>
            <a:endParaRPr lang="en-US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[5] Aliexpress.com, "YB5145BI DC Isolation Voltmeter 4 1/2 LED Digital Voltage Meter 5 Bits," [Online]. [Accessed 2024].</a:t>
            </a:r>
          </a:p>
        </p:txBody>
      </p:sp>
    </p:spTree>
    <p:extLst>
      <p:ext uri="{BB962C8B-B14F-4D97-AF65-F5344CB8AC3E}">
        <p14:creationId xmlns:p14="http://schemas.microsoft.com/office/powerpoint/2010/main" val="9697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A07A8-B3C4-4506-BFEF-7013556C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615" y="3183441"/>
            <a:ext cx="7060114" cy="953406"/>
          </a:xfrm>
        </p:spPr>
        <p:txBody>
          <a:bodyPr anchor="ctr">
            <a:normAutofit/>
          </a:bodyPr>
          <a:lstStyle/>
          <a:p>
            <a:r>
              <a:rPr lang="en-US" dirty="0"/>
              <a:t>Primer </a:t>
            </a:r>
            <a:r>
              <a:rPr lang="es-CO" dirty="0"/>
              <a:t>informe</a:t>
            </a:r>
            <a:r>
              <a:rPr lang="en-US" dirty="0"/>
              <a:t> de </a:t>
            </a:r>
            <a:r>
              <a:rPr lang="es-CO" dirty="0"/>
              <a:t>avance</a:t>
            </a:r>
          </a:p>
        </p:txBody>
      </p:sp>
      <p:pic>
        <p:nvPicPr>
          <p:cNvPr id="6" name="Picture Placeholder 5" descr="A group of dots and lines&#10;&#10;Description automatically generated">
            <a:extLst>
              <a:ext uri="{FF2B5EF4-FFF2-40B4-BE49-F238E27FC236}">
                <a16:creationId xmlns:a16="http://schemas.microsoft.com/office/drawing/2014/main" id="{6E199680-EA38-D05D-8A1F-99180986E4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3360718" cy="6857990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30D37C-5E68-3450-C8D1-3ADC4C61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5675" y="4177259"/>
            <a:ext cx="6986588" cy="2486008"/>
          </a:xfrm>
        </p:spPr>
        <p:txBody>
          <a:bodyPr>
            <a:normAutofit/>
          </a:bodyPr>
          <a:lstStyle/>
          <a:p>
            <a:r>
              <a:rPr lang="es-CO" kern="1400" spc="-50" dirty="0">
                <a:effectLst/>
              </a:rPr>
              <a:t>Desarrollo de medidor de voltaje de instrumentación para su uso en laboratorios de física</a:t>
            </a:r>
          </a:p>
          <a:p>
            <a:pPr algn="ctr"/>
            <a:r>
              <a:rPr lang="es-CO" sz="2000" b="0" kern="1400" spc="-50" dirty="0"/>
              <a:t>Estudiante: Sebastián Jiménez Henao</a:t>
            </a:r>
          </a:p>
          <a:p>
            <a:pPr algn="ctr"/>
            <a:r>
              <a:rPr lang="es-CO" sz="2000" b="0" kern="1400" spc="-50" dirty="0">
                <a:effectLst/>
              </a:rPr>
              <a:t>Tutor: Carlos Alejand</a:t>
            </a:r>
            <a:r>
              <a:rPr lang="es-CO" sz="2000" b="0" kern="1400" spc="-50" dirty="0"/>
              <a:t>ro Trujillo Anaya</a:t>
            </a:r>
          </a:p>
          <a:p>
            <a:pPr algn="ctr"/>
            <a:r>
              <a:rPr lang="es-CO" sz="2000" b="0" kern="1400" spc="-50" dirty="0">
                <a:effectLst/>
              </a:rPr>
              <a:t>25-10-2025</a:t>
            </a:r>
          </a:p>
        </p:txBody>
      </p:sp>
    </p:spTree>
    <p:extLst>
      <p:ext uri="{BB962C8B-B14F-4D97-AF65-F5344CB8AC3E}">
        <p14:creationId xmlns:p14="http://schemas.microsoft.com/office/powerpoint/2010/main" val="8023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4027F9-B897-4014-9ED3-AC170BA7E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970" y="2196114"/>
            <a:ext cx="2818044" cy="357046"/>
          </a:xfrm>
        </p:spPr>
        <p:txBody>
          <a:bodyPr/>
          <a:lstStyle/>
          <a:p>
            <a:r>
              <a:rPr lang="es-419" sz="2400" b="1" dirty="0"/>
              <a:t>Resultados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233275D-5AF0-4B27-8A0D-290FCDC8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78" y="1782052"/>
            <a:ext cx="2133239" cy="971733"/>
          </a:xfrm>
        </p:spPr>
        <p:txBody>
          <a:bodyPr/>
          <a:lstStyle/>
          <a:p>
            <a:r>
              <a:rPr lang="en-US" dirty="0" err="1"/>
              <a:t>Índice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921B52-204D-48A5-8A24-BB8F7E8E1CE1}"/>
              </a:ext>
            </a:extLst>
          </p:cNvPr>
          <p:cNvSpPr/>
          <p:nvPr/>
        </p:nvSpPr>
        <p:spPr bwMode="auto">
          <a:xfrm>
            <a:off x="4602175" y="2399145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C147DB-A6F7-40D5-9F00-F74FF58B1EDC}"/>
              </a:ext>
            </a:extLst>
          </p:cNvPr>
          <p:cNvSpPr/>
          <p:nvPr/>
        </p:nvSpPr>
        <p:spPr bwMode="auto">
          <a:xfrm>
            <a:off x="4602175" y="3147793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AA88EF-0951-4CCF-B8D2-58562355CF89}"/>
              </a:ext>
            </a:extLst>
          </p:cNvPr>
          <p:cNvSpPr/>
          <p:nvPr/>
        </p:nvSpPr>
        <p:spPr bwMode="auto">
          <a:xfrm>
            <a:off x="4602175" y="3896442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3E91CD-8A0C-47F8-8D91-E17EF6D9CCB8}"/>
              </a:ext>
            </a:extLst>
          </p:cNvPr>
          <p:cNvSpPr/>
          <p:nvPr/>
        </p:nvSpPr>
        <p:spPr bwMode="auto">
          <a:xfrm>
            <a:off x="4602175" y="4606314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9767-E8AE-0C72-1EA7-021F7D5E7CE0}"/>
              </a:ext>
            </a:extLst>
          </p:cNvPr>
          <p:cNvSpPr txBox="1"/>
          <p:nvPr/>
        </p:nvSpPr>
        <p:spPr>
          <a:xfrm>
            <a:off x="5133970" y="2772190"/>
            <a:ext cx="253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Avance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7127E287-BB96-AC09-342A-7119991ED4D3}"/>
              </a:ext>
            </a:extLst>
          </p:cNvPr>
          <p:cNvSpPr txBox="1">
            <a:spLocks/>
          </p:cNvSpPr>
          <p:nvPr/>
        </p:nvSpPr>
        <p:spPr>
          <a:xfrm>
            <a:off x="5123375" y="3684201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AEF45915-AF58-0419-C30B-A79190D5CB0C}"/>
              </a:ext>
            </a:extLst>
          </p:cNvPr>
          <p:cNvSpPr txBox="1">
            <a:spLocks/>
          </p:cNvSpPr>
          <p:nvPr/>
        </p:nvSpPr>
        <p:spPr>
          <a:xfrm>
            <a:off x="5133970" y="3717919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Conclusiones</a:t>
            </a:r>
            <a:endParaRPr lang="en-US" sz="2400" b="1" dirty="0"/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7D68972E-6256-F885-6501-0C19EA34CCC3}"/>
              </a:ext>
            </a:extLst>
          </p:cNvPr>
          <p:cNvSpPr txBox="1">
            <a:spLocks/>
          </p:cNvSpPr>
          <p:nvPr/>
        </p:nvSpPr>
        <p:spPr>
          <a:xfrm>
            <a:off x="5133970" y="4436604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Bibliografía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37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1A4924-F07C-481C-9105-2529D7AF7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R</a:t>
            </a:r>
            <a:r>
              <a:rPr lang="es-CO" sz="8800" dirty="0" err="1"/>
              <a:t>esultados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CE6B6-A691-31CB-86C9-1FE54DC7A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BF1E92D-FF95-CCCD-24CB-1A49F784AF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1FDE58A-E826-25EB-2456-CD57D32E5F99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0C46E7-6C3E-E1BA-3C98-D58A63016C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50027-EBBB-4021-1057-0676201E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1" y="1321501"/>
            <a:ext cx="4683706" cy="3525520"/>
          </a:xfrm>
          <a:prstGeom prst="rect">
            <a:avLst/>
          </a:prstGeom>
        </p:spPr>
      </p:pic>
      <p:sp>
        <p:nvSpPr>
          <p:cNvPr id="2" name="Título 7">
            <a:extLst>
              <a:ext uri="{FF2B5EF4-FFF2-40B4-BE49-F238E27FC236}">
                <a16:creationId xmlns:a16="http://schemas.microsoft.com/office/drawing/2014/main" id="{F565C9D7-877E-28EE-6DF4-19C2B93948A1}"/>
              </a:ext>
            </a:extLst>
          </p:cNvPr>
          <p:cNvSpPr txBox="1">
            <a:spLocks/>
          </p:cNvSpPr>
          <p:nvPr/>
        </p:nvSpPr>
        <p:spPr>
          <a:xfrm>
            <a:off x="354407" y="486355"/>
            <a:ext cx="4644749" cy="1453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Revisión</a:t>
            </a:r>
            <a:r>
              <a:rPr lang="en-US" b="1" dirty="0"/>
              <a:t> </a:t>
            </a:r>
            <a:r>
              <a:rPr lang="en-US" b="1" dirty="0" err="1"/>
              <a:t>teórica</a:t>
            </a:r>
            <a:endParaRPr lang="es-C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62BFA-6270-FBA4-0CEA-D9036D297137}"/>
              </a:ext>
            </a:extLst>
          </p:cNvPr>
          <p:cNvSpPr txBox="1"/>
          <p:nvPr/>
        </p:nvSpPr>
        <p:spPr>
          <a:xfrm>
            <a:off x="5236471" y="5282925"/>
            <a:ext cx="150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[1]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EDA8E-36D4-B6A8-D2A1-63D6F329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9787"/>
            <a:ext cx="4473549" cy="3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2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CF9D21A-F1D0-49CE-AEC7-BFBC1CECE7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6D556F-4080-4338-A876-5727A6566A0A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2242D8-783F-41FF-8FE6-FCD23086EE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93D4F-27BD-EB14-BB09-2F5E0127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3" y="2130490"/>
            <a:ext cx="7443632" cy="2760058"/>
          </a:xfrm>
          <a:prstGeom prst="rect">
            <a:avLst/>
          </a:prstGeom>
        </p:spPr>
      </p:pic>
      <p:sp>
        <p:nvSpPr>
          <p:cNvPr id="2" name="Título 7">
            <a:extLst>
              <a:ext uri="{FF2B5EF4-FFF2-40B4-BE49-F238E27FC236}">
                <a16:creationId xmlns:a16="http://schemas.microsoft.com/office/drawing/2014/main" id="{30E027BE-2D6C-31DE-2449-FD0596B8EBC5}"/>
              </a:ext>
            </a:extLst>
          </p:cNvPr>
          <p:cNvSpPr txBox="1">
            <a:spLocks/>
          </p:cNvSpPr>
          <p:nvPr/>
        </p:nvSpPr>
        <p:spPr>
          <a:xfrm>
            <a:off x="354407" y="486355"/>
            <a:ext cx="4644749" cy="1453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Revisión</a:t>
            </a:r>
            <a:r>
              <a:rPr lang="en-US" b="1" dirty="0"/>
              <a:t> </a:t>
            </a:r>
            <a:r>
              <a:rPr lang="en-US" b="1" dirty="0" err="1"/>
              <a:t>teórica</a:t>
            </a:r>
            <a:endParaRPr lang="es-CO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B46F2-77AF-27F6-5360-832C7DAA1084}"/>
              </a:ext>
            </a:extLst>
          </p:cNvPr>
          <p:cNvSpPr txBox="1"/>
          <p:nvPr/>
        </p:nvSpPr>
        <p:spPr>
          <a:xfrm>
            <a:off x="4350404" y="5704997"/>
            <a:ext cx="150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[2]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41043-4D7D-BCA3-68AA-743E5EB9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67" y="1932078"/>
            <a:ext cx="3927637" cy="34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8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2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carcasa</a:t>
            </a:r>
            <a:r>
              <a:rPr lang="en-US" dirty="0"/>
              <a:t> impresa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880EFA-0CE5-1167-EBA4-931292E068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360" y="2201692"/>
            <a:ext cx="3569945" cy="2680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55308-01C6-06A4-6643-5BDF9C33244D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7682E-68F5-BECB-611A-3B86994B7E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9494" y="3771060"/>
            <a:ext cx="3569945" cy="2680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175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075B-7288-C4B1-5C34-10845C01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61CFFAC-3D4E-1B2D-DDA6-5E62992B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2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0D44ACB-79D7-A684-87AB-3D40C22E3D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Verificación</a:t>
            </a:r>
            <a:r>
              <a:rPr lang="en-US" dirty="0"/>
              <a:t> de </a:t>
            </a:r>
            <a:r>
              <a:rPr lang="en-US" dirty="0" err="1"/>
              <a:t>funcionamiento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A9996C34-DE04-9FB4-C694-6BC72A3CDA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35EBA36-741B-23D1-8A4F-588FAF9C00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59000"/>
            <a:ext cx="5570287" cy="418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D410B-28B9-1871-A1D4-392D7FEBCA6E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9BF1-386B-A858-FFDB-60066751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5365483-D4C6-124D-82D6-BC180FC8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3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C6978DA-6CE4-2CA3-AE40-A103DCF7B6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s-CO" dirty="0"/>
              <a:t>Miniaturización y refinamiento final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BCCAB57-3E74-3F72-AFD8-C2C961CECC8E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3B75535-6F3B-F1E6-2A6C-97B5C6CA1E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59000"/>
            <a:ext cx="5570287" cy="418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E049F-0AF5-6EFE-2258-5F737C2D47A8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7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D7C4BB7AF3734BB4D5C8848029B6DC" ma:contentTypeVersion="15" ma:contentTypeDescription="Crear nuevo documento." ma:contentTypeScope="" ma:versionID="d2e8fb2762a8f352d27b6233071d4379">
  <xsd:schema xmlns:xsd="http://www.w3.org/2001/XMLSchema" xmlns:xs="http://www.w3.org/2001/XMLSchema" xmlns:p="http://schemas.microsoft.com/office/2006/metadata/properties" xmlns:ns2="f0f66148-3426-4201-b301-c53a1eea4282" xmlns:ns3="39c8f7e8-c6df-402a-a6c7-9cd501831d6c" xmlns:ns4="47fb1b74-bd9e-41c6-a1ae-6edd6b0bc21a" targetNamespace="http://schemas.microsoft.com/office/2006/metadata/properties" ma:root="true" ma:fieldsID="b45889ec0557a31d09ce8f9c859f3378" ns2:_="" ns3:_="" ns4:_="">
    <xsd:import namespace="f0f66148-3426-4201-b301-c53a1eea4282"/>
    <xsd:import namespace="39c8f7e8-c6df-402a-a6c7-9cd501831d6c"/>
    <xsd:import namespace="47fb1b74-bd9e-41c6-a1ae-6edd6b0bc21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66148-3426-4201-b301-c53a1eea4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8f7e8-c6df-402a-a6c7-9cd501831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0aef40d5-b715-412d-bec7-270c581220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b1b74-bd9e-41c6-a1ae-6edd6b0bc2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3abfd9-7628-4891-ac78-ca93a50db0bd}" ma:internalName="TaxCatchAll" ma:showField="CatchAllData" ma:web="47fb1b74-bd9e-41c6-a1ae-6edd6b0bc2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c8f7e8-c6df-402a-a6c7-9cd501831d6c">
      <Terms xmlns="http://schemas.microsoft.com/office/infopath/2007/PartnerControls"/>
    </lcf76f155ced4ddcb4097134ff3c332f>
    <TaxCatchAll xmlns="47fb1b74-bd9e-41c6-a1ae-6edd6b0bc21a" xsi:nil="true"/>
    <SharedWithUsers xmlns="f0f66148-3426-4201-b301-c53a1eea4282">
      <UserInfo>
        <DisplayName>Lina Marcela Guerra Yepes</DisplayName>
        <AccountId>278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B008-A03F-4012-809C-318700E91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f66148-3426-4201-b301-c53a1eea4282"/>
    <ds:schemaRef ds:uri="39c8f7e8-c6df-402a-a6c7-9cd501831d6c"/>
    <ds:schemaRef ds:uri="47fb1b74-bd9e-41c6-a1ae-6edd6b0bc2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F2BEA-1A88-4682-93A6-79A5C3BEC7A4}">
  <ds:schemaRefs>
    <ds:schemaRef ds:uri="http://schemas.microsoft.com/office/2006/documentManagement/types"/>
    <ds:schemaRef ds:uri="39c8f7e8-c6df-402a-a6c7-9cd501831d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47fb1b74-bd9e-41c6-a1ae-6edd6b0bc21a"/>
    <ds:schemaRef ds:uri="f0f66148-3426-4201-b301-c53a1eea428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1825</TotalTime>
  <Words>502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Narrow</vt:lpstr>
      <vt:lpstr>Arial</vt:lpstr>
      <vt:lpstr>Arial Black</vt:lpstr>
      <vt:lpstr>Calibri</vt:lpstr>
      <vt:lpstr>Titillium Light</vt:lpstr>
      <vt:lpstr>Tema de Office</vt:lpstr>
      <vt:lpstr>PowerPoint Presentation</vt:lpstr>
      <vt:lpstr>Primer informe de avance</vt:lpstr>
      <vt:lpstr>Índice</vt:lpstr>
      <vt:lpstr>Resultados</vt:lpstr>
      <vt:lpstr>PowerPoint Presentation</vt:lpstr>
      <vt:lpstr>PowerPoint Presentation</vt:lpstr>
      <vt:lpstr>Prototipo 2</vt:lpstr>
      <vt:lpstr>Prototipo 2</vt:lpstr>
      <vt:lpstr>Prototipo 3</vt:lpstr>
      <vt:lpstr>Prototipo 3</vt:lpstr>
      <vt:lpstr>Prototipo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Chronic_Frolic .</cp:lastModifiedBy>
  <cp:revision>16</cp:revision>
  <dcterms:created xsi:type="dcterms:W3CDTF">2024-01-10T20:13:24Z</dcterms:created>
  <dcterms:modified xsi:type="dcterms:W3CDTF">2024-10-18T02:12:10Z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0x01010087D7C4BB7AF3734BB4D5C8848029B6DC</vt:lpwstr>
  </property>
  <property fmtid="{D5CDD505-2E9C-101B-9397-08002B2CF9AE}" pid="3" name="MediaServiceImageTags">
    <vt:lpwstr/>
  </property>
</Properties>
</file>