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1"/>
  </p:notesMasterIdLst>
  <p:sldIdLst>
    <p:sldId id="257" r:id="rId2"/>
    <p:sldId id="258" r:id="rId3"/>
    <p:sldId id="263" r:id="rId4"/>
    <p:sldId id="264" r:id="rId5"/>
    <p:sldId id="267" r:id="rId6"/>
    <p:sldId id="277" r:id="rId7"/>
    <p:sldId id="278" r:id="rId8"/>
    <p:sldId id="276" r:id="rId9"/>
    <p:sldId id="280" r:id="rId10"/>
    <p:sldId id="281" r:id="rId11"/>
    <p:sldId id="268" r:id="rId12"/>
    <p:sldId id="282" r:id="rId13"/>
    <p:sldId id="283" r:id="rId14"/>
    <p:sldId id="284" r:id="rId15"/>
    <p:sldId id="297" r:id="rId16"/>
    <p:sldId id="269" r:id="rId17"/>
    <p:sldId id="285" r:id="rId18"/>
    <p:sldId id="286" r:id="rId19"/>
    <p:sldId id="287" r:id="rId20"/>
    <p:sldId id="298" r:id="rId21"/>
    <p:sldId id="270" r:id="rId22"/>
    <p:sldId id="288" r:id="rId23"/>
    <p:sldId id="289" r:id="rId24"/>
    <p:sldId id="290" r:id="rId25"/>
    <p:sldId id="291" r:id="rId26"/>
    <p:sldId id="295" r:id="rId27"/>
    <p:sldId id="299" r:id="rId28"/>
    <p:sldId id="292"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302BDE2-FA45-4598-BCCC-045D9661BB34}">
          <p14:sldIdLst>
            <p14:sldId id="257"/>
            <p14:sldId id="258"/>
            <p14:sldId id="263"/>
            <p14:sldId id="264"/>
          </p14:sldIdLst>
        </p14:section>
        <p14:section name="ANALYSIS" id="{3D1ED8F3-8C81-4CA5-9F56-ACB07AD56103}">
          <p14:sldIdLst/>
        </p14:section>
        <p14:section name="Global Market" id="{59E08A26-7CD3-43A5-BDEE-B1E7A043BB20}">
          <p14:sldIdLst>
            <p14:sldId id="267"/>
            <p14:sldId id="277"/>
            <p14:sldId id="278"/>
            <p14:sldId id="276"/>
            <p14:sldId id="280"/>
            <p14:sldId id="281"/>
          </p14:sldIdLst>
        </p14:section>
        <p14:section name="North American Market" id="{E4A9A560-76EB-478B-BB05-226364A21087}">
          <p14:sldIdLst>
            <p14:sldId id="268"/>
            <p14:sldId id="282"/>
            <p14:sldId id="283"/>
            <p14:sldId id="284"/>
            <p14:sldId id="297"/>
          </p14:sldIdLst>
        </p14:section>
        <p14:section name="European" id="{8097349C-E469-4F2D-86F5-B3CC821A3AFE}">
          <p14:sldIdLst>
            <p14:sldId id="269"/>
            <p14:sldId id="285"/>
            <p14:sldId id="286"/>
            <p14:sldId id="287"/>
            <p14:sldId id="298"/>
          </p14:sldIdLst>
        </p14:section>
        <p14:section name="Japanese Market" id="{97AE3C3D-D250-4A14-BAD0-D5A04CF86C7D}">
          <p14:sldIdLst>
            <p14:sldId id="270"/>
            <p14:sldId id="288"/>
            <p14:sldId id="289"/>
            <p14:sldId id="290"/>
            <p14:sldId id="291"/>
          </p14:sldIdLst>
        </p14:section>
        <p14:section name="SUMMARY" id="{FE5CF75D-3548-41CB-87D4-8C4A90E79C6D}">
          <p14:sldIdLst>
            <p14:sldId id="295"/>
            <p14:sldId id="299"/>
            <p14:sldId id="292"/>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2" d="100"/>
          <a:sy n="102" d="100"/>
        </p:scale>
        <p:origin x="10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islav Radic" userId="02384bf013cb5345" providerId="LiveId" clId="{4183B993-BEF5-4E0B-B7DE-39EB5EA222A1}"/>
    <pc:docChg chg="modSld">
      <pc:chgData name="Tomislav Radic" userId="02384bf013cb5345" providerId="LiveId" clId="{4183B993-BEF5-4E0B-B7DE-39EB5EA222A1}" dt="2023-05-11T11:18:26.497" v="0" actId="1038"/>
      <pc:docMkLst>
        <pc:docMk/>
      </pc:docMkLst>
      <pc:sldChg chg="modSp mod">
        <pc:chgData name="Tomislav Radic" userId="02384bf013cb5345" providerId="LiveId" clId="{4183B993-BEF5-4E0B-B7DE-39EB5EA222A1}" dt="2023-05-11T11:18:26.497" v="0" actId="1038"/>
        <pc:sldMkLst>
          <pc:docMk/>
          <pc:sldMk cId="172000057" sldId="280"/>
        </pc:sldMkLst>
        <pc:spChg chg="mod">
          <ac:chgData name="Tomislav Radic" userId="02384bf013cb5345" providerId="LiveId" clId="{4183B993-BEF5-4E0B-B7DE-39EB5EA222A1}" dt="2023-05-11T11:18:26.497" v="0" actId="1038"/>
          <ac:spMkLst>
            <pc:docMk/>
            <pc:sldMk cId="172000057" sldId="280"/>
            <ac:spMk id="12" creationId="{8582BF86-656E-5327-1BFC-C35148F36C6D}"/>
          </ac:spMkLst>
        </pc:spChg>
      </pc:sldChg>
    </pc:docChg>
  </pc:docChgLst>
  <pc:docChgLst>
    <pc:chgData name="Tomislav Radic" userId="02384bf013cb5345" providerId="LiveId" clId="{D0C340AD-0117-4F1D-8991-248541DE1C58}"/>
    <pc:docChg chg="custSel modSld">
      <pc:chgData name="Tomislav Radic" userId="02384bf013cb5345" providerId="LiveId" clId="{D0C340AD-0117-4F1D-8991-248541DE1C58}" dt="2024-03-19T14:29:49.999" v="4" actId="313"/>
      <pc:docMkLst>
        <pc:docMk/>
      </pc:docMkLst>
      <pc:sldChg chg="modSp mod">
        <pc:chgData name="Tomislav Radic" userId="02384bf013cb5345" providerId="LiveId" clId="{D0C340AD-0117-4F1D-8991-248541DE1C58}" dt="2024-03-19T14:29:49.999" v="4" actId="313"/>
        <pc:sldMkLst>
          <pc:docMk/>
          <pc:sldMk cId="723306527" sldId="264"/>
        </pc:sldMkLst>
        <pc:spChg chg="mod">
          <ac:chgData name="Tomislav Radic" userId="02384bf013cb5345" providerId="LiveId" clId="{D0C340AD-0117-4F1D-8991-248541DE1C58}" dt="2024-03-19T14:29:49.999" v="4" actId="313"/>
          <ac:spMkLst>
            <pc:docMk/>
            <pc:sldMk cId="723306527" sldId="264"/>
            <ac:spMk id="3" creationId="{DC22E7DD-50BA-130A-2BF2-D8FFB5B4F59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mis\Desktop\Final\vg_sales_clea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omis\Desktop\Final\vg_sales_clean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omis\Desktop\CF\1.8.%20-%20Radic.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omis\Desktop\radn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Publishers in the World</a:t>
            </a:r>
          </a:p>
        </c:rich>
      </c:tx>
      <c:layout>
        <c:manualLayout>
          <c:xMode val="edge"/>
          <c:yMode val="edge"/>
          <c:x val="4.534061465585823E-2"/>
          <c:y val="1.91432900381785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1525627308440987"/>
          <c:y val="0.14860066820633655"/>
          <c:w val="0.26895260736873322"/>
          <c:h val="0.818168891550749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Publishers</a:t>
            </a:r>
            <a:r>
              <a:rPr lang="en-US" baseline="0"/>
              <a:t> in Europe</a:t>
            </a:r>
            <a:endParaRPr lang="en-US"/>
          </a:p>
        </c:rich>
      </c:tx>
      <c:layout>
        <c:manualLayout>
          <c:xMode val="edge"/>
          <c:yMode val="edge"/>
          <c:x val="0.50806300976080265"/>
          <c:y val="5.773006109276202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1EA-44E3-838C-F6C13FBDF6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1EA-44E3-838C-F6C13FBDF6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1EA-44E3-838C-F6C13FBDF6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1EA-44E3-838C-F6C13FBDF6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1EA-44E3-838C-F6C13FBDF614}"/>
              </c:ext>
            </c:extLst>
          </c:dPt>
          <c:cat>
            <c:strLit>
              <c:ptCount val="5"/>
              <c:pt idx="0">
                <c:v>Nintendo</c:v>
              </c:pt>
              <c:pt idx="1">
                <c:v>Electronic Arts</c:v>
              </c:pt>
              <c:pt idx="2">
                <c:v>Activision</c:v>
              </c:pt>
              <c:pt idx="3">
                <c:v>Sony Computer Entertainment</c:v>
              </c:pt>
              <c:pt idx="4">
                <c:v>Ubisoft</c:v>
              </c:pt>
            </c:strLit>
          </c:cat>
          <c:val>
            <c:numLit>
              <c:formatCode>General</c:formatCode>
              <c:ptCount val="5"/>
              <c:pt idx="0">
                <c:v>418.74</c:v>
              </c:pt>
              <c:pt idx="1">
                <c:v>371.26999999999771</c:v>
              </c:pt>
              <c:pt idx="2">
                <c:v>215.53000000000031</c:v>
              </c:pt>
              <c:pt idx="3">
                <c:v>187.72000000000017</c:v>
              </c:pt>
              <c:pt idx="4">
                <c:v>163.3100000000004</c:v>
              </c:pt>
            </c:numLit>
          </c:val>
          <c:extLst>
            <c:ext xmlns:c16="http://schemas.microsoft.com/office/drawing/2014/chart" uri="{C3380CC4-5D6E-409C-BE32-E72D297353CC}">
              <c16:uniqueId val="{0000000A-91EA-44E3-838C-F6C13FBDF61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[radna.xlsx]EU 1!PivotTable2</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European</a:t>
            </a:r>
            <a:r>
              <a:rPr lang="en-US" baseline="0"/>
              <a:t> Sales</a:t>
            </a:r>
            <a:endParaRPr lang="en-US"/>
          </a:p>
        </c:rich>
      </c:tx>
      <c:layout>
        <c:manualLayout>
          <c:xMode val="edge"/>
          <c:yMode val="edge"/>
          <c:x val="0.12213064443301536"/>
          <c:y val="0.15689377092295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'EU 1'!$B$3</c:f>
              <c:strCache>
                <c:ptCount val="1"/>
                <c:pt idx="0">
                  <c:v>Total</c:v>
                </c:pt>
              </c:strCache>
            </c:strRef>
          </c:tx>
          <c:spPr>
            <a:solidFill>
              <a:schemeClr val="accent1"/>
            </a:solidFill>
            <a:ln>
              <a:noFill/>
            </a:ln>
            <a:effectLst/>
          </c:spPr>
          <c:invertIfNegative val="0"/>
          <c:cat>
            <c:strRef>
              <c:f>'EU 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'EU 1'!$B$4:$B$21</c:f>
              <c:numCache>
                <c:formatCode>General</c:formatCode>
                <c:ptCount val="17"/>
                <c:pt idx="0">
                  <c:v>52.749999999999993</c:v>
                </c:pt>
                <c:pt idx="1">
                  <c:v>94.889999999999873</c:v>
                </c:pt>
                <c:pt idx="2">
                  <c:v>109.74000000000007</c:v>
                </c:pt>
                <c:pt idx="3">
                  <c:v>103.81000000000009</c:v>
                </c:pt>
                <c:pt idx="4">
                  <c:v>107.32000000000002</c:v>
                </c:pt>
                <c:pt idx="5">
                  <c:v>121.98000000000025</c:v>
                </c:pt>
                <c:pt idx="6">
                  <c:v>129.24000000000035</c:v>
                </c:pt>
                <c:pt idx="7">
                  <c:v>160.65000000000015</c:v>
                </c:pt>
                <c:pt idx="8">
                  <c:v>184.70000000000016</c:v>
                </c:pt>
                <c:pt idx="9">
                  <c:v>191.73999999999995</c:v>
                </c:pt>
                <c:pt idx="10">
                  <c:v>176.88000000000005</c:v>
                </c:pt>
                <c:pt idx="11">
                  <c:v>167.44000000000003</c:v>
                </c:pt>
                <c:pt idx="12">
                  <c:v>118.78000000000006</c:v>
                </c:pt>
                <c:pt idx="13">
                  <c:v>125.95000000000003</c:v>
                </c:pt>
                <c:pt idx="14">
                  <c:v>125.65000000000002</c:v>
                </c:pt>
                <c:pt idx="15">
                  <c:v>97.710000000000008</c:v>
                </c:pt>
                <c:pt idx="16">
                  <c:v>26.76</c:v>
                </c:pt>
              </c:numCache>
            </c:numRef>
          </c:val>
          <c:extLst>
            <c:ext xmlns:c16="http://schemas.microsoft.com/office/drawing/2014/chart" uri="{C3380CC4-5D6E-409C-BE32-E72D297353CC}">
              <c16:uniqueId val="{00000000-EFA5-47E3-8630-5BD4C1387D91}"/>
            </c:ext>
          </c:extLst>
        </c:ser>
        <c:dLbls>
          <c:showLegendKey val="0"/>
          <c:showVal val="0"/>
          <c:showCatName val="0"/>
          <c:showSerName val="0"/>
          <c:showPercent val="0"/>
          <c:showBubbleSize val="0"/>
        </c:dLbls>
        <c:gapWidth val="219"/>
        <c:overlap val="-27"/>
        <c:axId val="1692670240"/>
        <c:axId val="1692668992"/>
      </c:barChart>
      <c:catAx>
        <c:axId val="169267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668992"/>
        <c:crosses val="autoZero"/>
        <c:auto val="1"/>
        <c:lblAlgn val="ctr"/>
        <c:lblOffset val="100"/>
        <c:noMultiLvlLbl val="0"/>
      </c:catAx>
      <c:valAx>
        <c:axId val="16926689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670240"/>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[radna.xlsx]EU 2!PivotTable6</c:name>
    <c:fmtId val="0"/>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t>European Sales by Genre</a:t>
            </a:r>
          </a:p>
        </c:rich>
      </c:tx>
      <c:layout>
        <c:manualLayout>
          <c:xMode val="edge"/>
          <c:yMode val="edge"/>
          <c:x val="0.10652886421306587"/>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'EU 2'!$B$3:$B$4</c:f>
              <c:strCache>
                <c:ptCount val="1"/>
                <c:pt idx="0">
                  <c:v>Action</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2'!$B$5:$B$10</c:f>
              <c:numCache>
                <c:formatCode>General</c:formatCode>
                <c:ptCount val="5"/>
                <c:pt idx="0">
                  <c:v>42.78</c:v>
                </c:pt>
                <c:pt idx="1">
                  <c:v>45.210000000000022</c:v>
                </c:pt>
                <c:pt idx="2">
                  <c:v>40.47999999999999</c:v>
                </c:pt>
                <c:pt idx="3">
                  <c:v>24.650000000000002</c:v>
                </c:pt>
                <c:pt idx="4">
                  <c:v>6.3599999999999977</c:v>
                </c:pt>
              </c:numCache>
            </c:numRef>
          </c:val>
          <c:extLst>
            <c:ext xmlns:c16="http://schemas.microsoft.com/office/drawing/2014/chart" uri="{C3380CC4-5D6E-409C-BE32-E72D297353CC}">
              <c16:uniqueId val="{00000000-6D4B-4563-A097-A4B2F668B96A}"/>
            </c:ext>
          </c:extLst>
        </c:ser>
        <c:ser>
          <c:idx val="1"/>
          <c:order val="1"/>
          <c:tx>
            <c:strRef>
              <c:f>'EU 2'!$C$3:$C$4</c:f>
              <c:strCache>
                <c:ptCount val="1"/>
                <c:pt idx="0">
                  <c:v>Adventure</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2'!$C$5:$C$10</c:f>
              <c:numCache>
                <c:formatCode>General</c:formatCode>
                <c:ptCount val="5"/>
                <c:pt idx="0">
                  <c:v>1.31</c:v>
                </c:pt>
                <c:pt idx="1">
                  <c:v>1.9400000000000002</c:v>
                </c:pt>
                <c:pt idx="2">
                  <c:v>2.1100000000000003</c:v>
                </c:pt>
                <c:pt idx="3">
                  <c:v>3.38</c:v>
                </c:pt>
                <c:pt idx="4">
                  <c:v>0.39</c:v>
                </c:pt>
              </c:numCache>
            </c:numRef>
          </c:val>
          <c:extLst>
            <c:ext xmlns:c16="http://schemas.microsoft.com/office/drawing/2014/chart" uri="{C3380CC4-5D6E-409C-BE32-E72D297353CC}">
              <c16:uniqueId val="{00000001-6D4B-4563-A097-A4B2F668B96A}"/>
            </c:ext>
          </c:extLst>
        </c:ser>
        <c:ser>
          <c:idx val="2"/>
          <c:order val="2"/>
          <c:tx>
            <c:strRef>
              <c:f>'EU 2'!$D$3:$D$4</c:f>
              <c:strCache>
                <c:ptCount val="1"/>
                <c:pt idx="0">
                  <c:v>Fighting</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2'!$D$5:$D$10</c:f>
              <c:numCache>
                <c:formatCode>General</c:formatCode>
                <c:ptCount val="5"/>
                <c:pt idx="0">
                  <c:v>2.4300000000000002</c:v>
                </c:pt>
                <c:pt idx="1">
                  <c:v>1.9500000000000002</c:v>
                </c:pt>
                <c:pt idx="2">
                  <c:v>3.07</c:v>
                </c:pt>
                <c:pt idx="3">
                  <c:v>2.3800000000000003</c:v>
                </c:pt>
                <c:pt idx="4">
                  <c:v>1.1499999999999999</c:v>
                </c:pt>
              </c:numCache>
            </c:numRef>
          </c:val>
          <c:extLst>
            <c:ext xmlns:c16="http://schemas.microsoft.com/office/drawing/2014/chart" uri="{C3380CC4-5D6E-409C-BE32-E72D297353CC}">
              <c16:uniqueId val="{00000002-6D4B-4563-A097-A4B2F668B96A}"/>
            </c:ext>
          </c:extLst>
        </c:ser>
        <c:ser>
          <c:idx val="3"/>
          <c:order val="3"/>
          <c:tx>
            <c:strRef>
              <c:f>'EU 2'!$E$3:$E$4</c:f>
              <c:strCache>
                <c:ptCount val="1"/>
                <c:pt idx="0">
                  <c:v>Platform</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2'!$E$5:$E$10</c:f>
              <c:numCache>
                <c:formatCode>General</c:formatCode>
                <c:ptCount val="5"/>
                <c:pt idx="0">
                  <c:v>5.879999999999999</c:v>
                </c:pt>
                <c:pt idx="1">
                  <c:v>9.09</c:v>
                </c:pt>
                <c:pt idx="2">
                  <c:v>3.63</c:v>
                </c:pt>
                <c:pt idx="3">
                  <c:v>1.8100000000000003</c:v>
                </c:pt>
                <c:pt idx="4">
                  <c:v>0.87000000000000011</c:v>
                </c:pt>
              </c:numCache>
            </c:numRef>
          </c:val>
          <c:extLst>
            <c:ext xmlns:c16="http://schemas.microsoft.com/office/drawing/2014/chart" uri="{C3380CC4-5D6E-409C-BE32-E72D297353CC}">
              <c16:uniqueId val="{00000003-6D4B-4563-A097-A4B2F668B96A}"/>
            </c:ext>
          </c:extLst>
        </c:ser>
        <c:ser>
          <c:idx val="4"/>
          <c:order val="4"/>
          <c:tx>
            <c:strRef>
              <c:f>'EU 2'!$F$3:$F$4</c:f>
              <c:strCache>
                <c:ptCount val="1"/>
                <c:pt idx="0">
                  <c:v>Puzzle</c:v>
                </c:pt>
              </c:strCache>
            </c:strRef>
          </c:tx>
          <c:spPr>
            <a:gradFill rotWithShape="1">
              <a:gsLst>
                <a:gs pos="0">
                  <a:schemeClr val="accent5">
                    <a:tint val="96000"/>
                    <a:lumMod val="104000"/>
                  </a:schemeClr>
                </a:gs>
                <a:gs pos="100000">
                  <a:schemeClr val="accent5">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2'!$F$5:$F$10</c:f>
              <c:numCache>
                <c:formatCode>General</c:formatCode>
                <c:ptCount val="5"/>
                <c:pt idx="0">
                  <c:v>0.4200000000000001</c:v>
                </c:pt>
                <c:pt idx="1">
                  <c:v>0.48</c:v>
                </c:pt>
                <c:pt idx="2">
                  <c:v>0.38</c:v>
                </c:pt>
                <c:pt idx="3">
                  <c:v>0.11</c:v>
                </c:pt>
              </c:numCache>
            </c:numRef>
          </c:val>
          <c:extLst>
            <c:ext xmlns:c16="http://schemas.microsoft.com/office/drawing/2014/chart" uri="{C3380CC4-5D6E-409C-BE32-E72D297353CC}">
              <c16:uniqueId val="{00000004-6D4B-4563-A097-A4B2F668B96A}"/>
            </c:ext>
          </c:extLst>
        </c:ser>
        <c:ser>
          <c:idx val="5"/>
          <c:order val="5"/>
          <c:tx>
            <c:strRef>
              <c:f>'EU 2'!$G$3:$G$4</c:f>
              <c:strCache>
                <c:ptCount val="1"/>
                <c:pt idx="0">
                  <c:v>Racing</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2'!$G$5:$G$10</c:f>
              <c:numCache>
                <c:formatCode>General</c:formatCode>
                <c:ptCount val="5"/>
                <c:pt idx="0">
                  <c:v>7.5799999999999974</c:v>
                </c:pt>
                <c:pt idx="1">
                  <c:v>6.32</c:v>
                </c:pt>
                <c:pt idx="2">
                  <c:v>7.6999999999999993</c:v>
                </c:pt>
                <c:pt idx="3">
                  <c:v>4.74</c:v>
                </c:pt>
                <c:pt idx="4">
                  <c:v>1.1400000000000001</c:v>
                </c:pt>
              </c:numCache>
            </c:numRef>
          </c:val>
          <c:extLst>
            <c:ext xmlns:c16="http://schemas.microsoft.com/office/drawing/2014/chart" uri="{C3380CC4-5D6E-409C-BE32-E72D297353CC}">
              <c16:uniqueId val="{00000005-6D4B-4563-A097-A4B2F668B96A}"/>
            </c:ext>
          </c:extLst>
        </c:ser>
        <c:ser>
          <c:idx val="6"/>
          <c:order val="6"/>
          <c:tx>
            <c:strRef>
              <c:f>'EU 2'!$H$3:$H$4</c:f>
              <c:strCache>
                <c:ptCount val="1"/>
                <c:pt idx="0">
                  <c:v>Role-Playing</c:v>
                </c:pt>
              </c:strCache>
            </c:strRef>
          </c:tx>
          <c:spPr>
            <a:gradFill rotWithShape="1">
              <a:gsLst>
                <a:gs pos="0">
                  <a:schemeClr val="accent1">
                    <a:lumMod val="60000"/>
                    <a:tint val="96000"/>
                    <a:lumMod val="104000"/>
                  </a:schemeClr>
                </a:gs>
                <a:gs pos="100000">
                  <a:schemeClr val="accent1">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2'!$H$5:$H$10</c:f>
              <c:numCache>
                <c:formatCode>General</c:formatCode>
                <c:ptCount val="5"/>
                <c:pt idx="0">
                  <c:v>11.97</c:v>
                </c:pt>
                <c:pt idx="1">
                  <c:v>8.9399999999999959</c:v>
                </c:pt>
                <c:pt idx="2">
                  <c:v>11.239999999999997</c:v>
                </c:pt>
                <c:pt idx="3">
                  <c:v>12.52</c:v>
                </c:pt>
                <c:pt idx="4">
                  <c:v>1.29</c:v>
                </c:pt>
              </c:numCache>
            </c:numRef>
          </c:val>
          <c:extLst>
            <c:ext xmlns:c16="http://schemas.microsoft.com/office/drawing/2014/chart" uri="{C3380CC4-5D6E-409C-BE32-E72D297353CC}">
              <c16:uniqueId val="{00000006-6D4B-4563-A097-A4B2F668B96A}"/>
            </c:ext>
          </c:extLst>
        </c:ser>
        <c:ser>
          <c:idx val="7"/>
          <c:order val="7"/>
          <c:tx>
            <c:strRef>
              <c:f>'EU 2'!$I$3:$I$4</c:f>
              <c:strCache>
                <c:ptCount val="1"/>
                <c:pt idx="0">
                  <c:v>Shooter</c:v>
                </c:pt>
              </c:strCache>
            </c:strRef>
          </c:tx>
          <c:spPr>
            <a:gradFill rotWithShape="1">
              <a:gsLst>
                <a:gs pos="0">
                  <a:schemeClr val="accent2">
                    <a:lumMod val="60000"/>
                    <a:tint val="96000"/>
                    <a:lumMod val="104000"/>
                  </a:schemeClr>
                </a:gs>
                <a:gs pos="100000">
                  <a:schemeClr val="accent2">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2'!$I$5:$I$10</c:f>
              <c:numCache>
                <c:formatCode>General</c:formatCode>
                <c:ptCount val="5"/>
                <c:pt idx="0">
                  <c:v>26.340000000000003</c:v>
                </c:pt>
                <c:pt idx="1">
                  <c:v>23.15</c:v>
                </c:pt>
                <c:pt idx="2">
                  <c:v>25.810000000000002</c:v>
                </c:pt>
                <c:pt idx="3">
                  <c:v>24.23</c:v>
                </c:pt>
                <c:pt idx="4">
                  <c:v>7.6999999999999993</c:v>
                </c:pt>
              </c:numCache>
            </c:numRef>
          </c:val>
          <c:extLst>
            <c:ext xmlns:c16="http://schemas.microsoft.com/office/drawing/2014/chart" uri="{C3380CC4-5D6E-409C-BE32-E72D297353CC}">
              <c16:uniqueId val="{00000007-6D4B-4563-A097-A4B2F668B96A}"/>
            </c:ext>
          </c:extLst>
        </c:ser>
        <c:ser>
          <c:idx val="8"/>
          <c:order val="8"/>
          <c:tx>
            <c:strRef>
              <c:f>'EU 2'!$J$3:$J$4</c:f>
              <c:strCache>
                <c:ptCount val="1"/>
                <c:pt idx="0">
                  <c:v>Simulation</c:v>
                </c:pt>
              </c:strCache>
            </c:strRef>
          </c:tx>
          <c:spPr>
            <a:gradFill rotWithShape="1">
              <a:gsLst>
                <a:gs pos="0">
                  <a:schemeClr val="accent3">
                    <a:lumMod val="60000"/>
                    <a:tint val="96000"/>
                    <a:lumMod val="104000"/>
                  </a:schemeClr>
                </a:gs>
                <a:gs pos="100000">
                  <a:schemeClr val="accent3">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2'!$J$5:$J$10</c:f>
              <c:numCache>
                <c:formatCode>General</c:formatCode>
                <c:ptCount val="5"/>
                <c:pt idx="0">
                  <c:v>3.6199999999999992</c:v>
                </c:pt>
                <c:pt idx="1">
                  <c:v>3.56</c:v>
                </c:pt>
                <c:pt idx="2">
                  <c:v>3.44</c:v>
                </c:pt>
                <c:pt idx="3">
                  <c:v>2.5099999999999998</c:v>
                </c:pt>
                <c:pt idx="4">
                  <c:v>0.09</c:v>
                </c:pt>
              </c:numCache>
            </c:numRef>
          </c:val>
          <c:extLst>
            <c:ext xmlns:c16="http://schemas.microsoft.com/office/drawing/2014/chart" uri="{C3380CC4-5D6E-409C-BE32-E72D297353CC}">
              <c16:uniqueId val="{00000008-6D4B-4563-A097-A4B2F668B96A}"/>
            </c:ext>
          </c:extLst>
        </c:ser>
        <c:ser>
          <c:idx val="9"/>
          <c:order val="9"/>
          <c:tx>
            <c:strRef>
              <c:f>'EU 2'!$K$3:$K$4</c:f>
              <c:strCache>
                <c:ptCount val="1"/>
                <c:pt idx="0">
                  <c:v>Sports</c:v>
                </c:pt>
              </c:strCache>
            </c:strRef>
          </c:tx>
          <c:spPr>
            <a:gradFill rotWithShape="1">
              <a:gsLst>
                <a:gs pos="0">
                  <a:schemeClr val="accent4">
                    <a:lumMod val="60000"/>
                    <a:tint val="96000"/>
                    <a:lumMod val="104000"/>
                  </a:schemeClr>
                </a:gs>
                <a:gs pos="100000">
                  <a:schemeClr val="accent4">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2'!$K$5:$K$10</c:f>
              <c:numCache>
                <c:formatCode>General</c:formatCode>
                <c:ptCount val="5"/>
                <c:pt idx="0">
                  <c:v>8.83</c:v>
                </c:pt>
                <c:pt idx="1">
                  <c:v>15.159999999999997</c:v>
                </c:pt>
                <c:pt idx="2">
                  <c:v>18.699999999999996</c:v>
                </c:pt>
                <c:pt idx="3">
                  <c:v>16.689999999999994</c:v>
                </c:pt>
                <c:pt idx="4">
                  <c:v>7.3599999999999985</c:v>
                </c:pt>
              </c:numCache>
            </c:numRef>
          </c:val>
          <c:extLst>
            <c:ext xmlns:c16="http://schemas.microsoft.com/office/drawing/2014/chart" uri="{C3380CC4-5D6E-409C-BE32-E72D297353CC}">
              <c16:uniqueId val="{00000009-6D4B-4563-A097-A4B2F668B96A}"/>
            </c:ext>
          </c:extLst>
        </c:ser>
        <c:ser>
          <c:idx val="10"/>
          <c:order val="10"/>
          <c:tx>
            <c:strRef>
              <c:f>'EU 2'!$L$3:$L$4</c:f>
              <c:strCache>
                <c:ptCount val="1"/>
                <c:pt idx="0">
                  <c:v>Strategy</c:v>
                </c:pt>
              </c:strCache>
            </c:strRef>
          </c:tx>
          <c:spPr>
            <a:gradFill rotWithShape="1">
              <a:gsLst>
                <a:gs pos="0">
                  <a:schemeClr val="accent5">
                    <a:lumMod val="60000"/>
                    <a:tint val="96000"/>
                    <a:lumMod val="104000"/>
                  </a:schemeClr>
                </a:gs>
                <a:gs pos="100000">
                  <a:schemeClr val="accent5">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'EU 2'!$A$5:$A$10</c:f>
              <c:strCache>
                <c:ptCount val="5"/>
                <c:pt idx="0">
                  <c:v>2012</c:v>
                </c:pt>
                <c:pt idx="1">
                  <c:v>2013</c:v>
                </c:pt>
                <c:pt idx="2">
                  <c:v>2014</c:v>
                </c:pt>
                <c:pt idx="3">
                  <c:v>2015</c:v>
                </c:pt>
                <c:pt idx="4">
                  <c:v>2016</c:v>
                </c:pt>
              </c:strCache>
            </c:strRef>
          </c:cat>
          <c:val>
            <c:numRef>
              <c:f>'EU 2'!$L$5:$L$10</c:f>
              <c:numCache>
                <c:formatCode>General</c:formatCode>
                <c:ptCount val="5"/>
                <c:pt idx="0">
                  <c:v>0.99</c:v>
                </c:pt>
                <c:pt idx="1">
                  <c:v>2.4700000000000002</c:v>
                </c:pt>
                <c:pt idx="2">
                  <c:v>0.22</c:v>
                </c:pt>
                <c:pt idx="3">
                  <c:v>0.98000000000000009</c:v>
                </c:pt>
                <c:pt idx="4">
                  <c:v>0.32000000000000006</c:v>
                </c:pt>
              </c:numCache>
            </c:numRef>
          </c:val>
          <c:extLst>
            <c:ext xmlns:c16="http://schemas.microsoft.com/office/drawing/2014/chart" uri="{C3380CC4-5D6E-409C-BE32-E72D297353CC}">
              <c16:uniqueId val="{0000000A-6D4B-4563-A097-A4B2F668B96A}"/>
            </c:ext>
          </c:extLst>
        </c:ser>
        <c:dLbls>
          <c:showLegendKey val="0"/>
          <c:showVal val="0"/>
          <c:showCatName val="0"/>
          <c:showSerName val="0"/>
          <c:showPercent val="0"/>
          <c:showBubbleSize val="0"/>
        </c:dLbls>
        <c:gapWidth val="100"/>
        <c:overlap val="-24"/>
        <c:axId val="1464432000"/>
        <c:axId val="1464423264"/>
      </c:barChart>
      <c:catAx>
        <c:axId val="14644320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64423264"/>
        <c:crosses val="autoZero"/>
        <c:auto val="1"/>
        <c:lblAlgn val="ctr"/>
        <c:lblOffset val="100"/>
        <c:noMultiLvlLbl val="0"/>
      </c:catAx>
      <c:valAx>
        <c:axId val="146442326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64432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Publishers in Japan</a:t>
            </a:r>
          </a:p>
        </c:rich>
      </c:tx>
      <c:layout>
        <c:manualLayout>
          <c:xMode val="edge"/>
          <c:yMode val="edge"/>
          <c:x val="5.4966395590155554E-4"/>
          <c:y val="0.940054744278296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07-4F8B-987A-51F59B58D9D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07-4F8B-987A-51F59B58D9D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07-4F8B-987A-51F59B58D9D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07-4F8B-987A-51F59B58D9D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207-4F8B-987A-51F59B58D9D8}"/>
              </c:ext>
            </c:extLst>
          </c:dPt>
          <c:cat>
            <c:strLit>
              <c:ptCount val="5"/>
              <c:pt idx="0">
                <c:v>Nintendo</c:v>
              </c:pt>
              <c:pt idx="1">
                <c:v>Namco Bandai Games</c:v>
              </c:pt>
              <c:pt idx="2">
                <c:v>Konami Digital Entertainment</c:v>
              </c:pt>
              <c:pt idx="3">
                <c:v>Sony Computer Entertainment</c:v>
              </c:pt>
              <c:pt idx="4">
                <c:v>Capcom</c:v>
              </c:pt>
            </c:strLit>
          </c:cat>
          <c:val>
            <c:numLit>
              <c:formatCode>General</c:formatCode>
              <c:ptCount val="5"/>
              <c:pt idx="0">
                <c:v>455.41999999999967</c:v>
              </c:pt>
              <c:pt idx="1">
                <c:v>127.07000000000005</c:v>
              </c:pt>
              <c:pt idx="2">
                <c:v>91.260000000000076</c:v>
              </c:pt>
              <c:pt idx="3">
                <c:v>74.100000000000023</c:v>
              </c:pt>
              <c:pt idx="4">
                <c:v>68.080000000000027</c:v>
              </c:pt>
            </c:numLit>
          </c:val>
          <c:extLst>
            <c:ext xmlns:c16="http://schemas.microsoft.com/office/drawing/2014/chart" uri="{C3380CC4-5D6E-409C-BE32-E72D297353CC}">
              <c16:uniqueId val="{0000000A-5207-4F8B-987A-51F59B58D9D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[radna.xlsx]JP 1!PivotTable3</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Japanese Sales</a:t>
            </a:r>
          </a:p>
        </c:rich>
      </c:tx>
      <c:layout>
        <c:manualLayout>
          <c:xMode val="edge"/>
          <c:yMode val="edge"/>
          <c:x val="0.1262039807121626"/>
          <c:y val="0.1600224377142797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'JP 1'!$B$3</c:f>
              <c:strCache>
                <c:ptCount val="1"/>
                <c:pt idx="0">
                  <c:v>Total</c:v>
                </c:pt>
              </c:strCache>
            </c:strRef>
          </c:tx>
          <c:spPr>
            <a:solidFill>
              <a:schemeClr val="accent1"/>
            </a:solidFill>
            <a:ln>
              <a:noFill/>
            </a:ln>
            <a:effectLst/>
          </c:spPr>
          <c:invertIfNegative val="0"/>
          <c:cat>
            <c:strRef>
              <c:f>'JP 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'JP 1'!$B$4:$B$21</c:f>
              <c:numCache>
                <c:formatCode>General</c:formatCode>
                <c:ptCount val="17"/>
                <c:pt idx="0">
                  <c:v>42.770000000000017</c:v>
                </c:pt>
                <c:pt idx="1">
                  <c:v>39.860000000000028</c:v>
                </c:pt>
                <c:pt idx="2">
                  <c:v>41.759999999999991</c:v>
                </c:pt>
                <c:pt idx="3">
                  <c:v>34.200000000000003</c:v>
                </c:pt>
                <c:pt idx="4">
                  <c:v>41.650000000000006</c:v>
                </c:pt>
                <c:pt idx="5">
                  <c:v>54.28</c:v>
                </c:pt>
                <c:pt idx="6">
                  <c:v>73.730000000000075</c:v>
                </c:pt>
                <c:pt idx="7">
                  <c:v>60.330000000000076</c:v>
                </c:pt>
                <c:pt idx="8">
                  <c:v>60.380000000000038</c:v>
                </c:pt>
                <c:pt idx="9">
                  <c:v>61.930000000000007</c:v>
                </c:pt>
                <c:pt idx="10">
                  <c:v>59.530000000000143</c:v>
                </c:pt>
                <c:pt idx="11">
                  <c:v>53.040000000000077</c:v>
                </c:pt>
                <c:pt idx="12">
                  <c:v>51.740000000000144</c:v>
                </c:pt>
                <c:pt idx="13">
                  <c:v>47.630000000000067</c:v>
                </c:pt>
                <c:pt idx="14">
                  <c:v>39.460000000000036</c:v>
                </c:pt>
                <c:pt idx="15">
                  <c:v>33.720000000000027</c:v>
                </c:pt>
                <c:pt idx="16">
                  <c:v>13.699999999999976</c:v>
                </c:pt>
              </c:numCache>
            </c:numRef>
          </c:val>
          <c:extLst>
            <c:ext xmlns:c16="http://schemas.microsoft.com/office/drawing/2014/chart" uri="{C3380CC4-5D6E-409C-BE32-E72D297353CC}">
              <c16:uniqueId val="{00000000-A19B-4F0F-B135-BF1CCFC2C1C2}"/>
            </c:ext>
          </c:extLst>
        </c:ser>
        <c:dLbls>
          <c:showLegendKey val="0"/>
          <c:showVal val="0"/>
          <c:showCatName val="0"/>
          <c:showSerName val="0"/>
          <c:showPercent val="0"/>
          <c:showBubbleSize val="0"/>
        </c:dLbls>
        <c:gapWidth val="219"/>
        <c:overlap val="-27"/>
        <c:axId val="1692665712"/>
        <c:axId val="1692666128"/>
      </c:barChart>
      <c:catAx>
        <c:axId val="169266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666128"/>
        <c:crosses val="autoZero"/>
        <c:auto val="1"/>
        <c:lblAlgn val="ctr"/>
        <c:lblOffset val="100"/>
        <c:noMultiLvlLbl val="0"/>
      </c:catAx>
      <c:valAx>
        <c:axId val="16926661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665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[radna.xlsx]JP 2!PivotTable7</c:name>
    <c:fmtId val="0"/>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t>Japanese Sales by Genre</a:t>
            </a:r>
          </a:p>
        </c:rich>
      </c:tx>
      <c:layout>
        <c:manualLayout>
          <c:xMode val="edge"/>
          <c:yMode val="edge"/>
          <c:x val="0.13252376571603805"/>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'JP 2'!$B$3:$B$4</c:f>
              <c:strCache>
                <c:ptCount val="1"/>
                <c:pt idx="0">
                  <c:v>Action</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2'!$B$5:$B$10</c:f>
              <c:numCache>
                <c:formatCode>General</c:formatCode>
                <c:ptCount val="5"/>
                <c:pt idx="0">
                  <c:v>12.299999999999979</c:v>
                </c:pt>
                <c:pt idx="1">
                  <c:v>10.879999999999994</c:v>
                </c:pt>
                <c:pt idx="2">
                  <c:v>6.4999999999999911</c:v>
                </c:pt>
                <c:pt idx="3">
                  <c:v>15.849999999999975</c:v>
                </c:pt>
                <c:pt idx="4">
                  <c:v>5.7899999999999956</c:v>
                </c:pt>
              </c:numCache>
            </c:numRef>
          </c:val>
          <c:extLst>
            <c:ext xmlns:c16="http://schemas.microsoft.com/office/drawing/2014/chart" uri="{C3380CC4-5D6E-409C-BE32-E72D297353CC}">
              <c16:uniqueId val="{00000000-E63A-4B3E-BDB6-2C0CA08F4441}"/>
            </c:ext>
          </c:extLst>
        </c:ser>
        <c:ser>
          <c:idx val="1"/>
          <c:order val="1"/>
          <c:tx>
            <c:strRef>
              <c:f>'JP 2'!$C$3:$C$4</c:f>
              <c:strCache>
                <c:ptCount val="1"/>
                <c:pt idx="0">
                  <c:v>Adventure</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2'!$C$5:$C$10</c:f>
              <c:numCache>
                <c:formatCode>General</c:formatCode>
                <c:ptCount val="5"/>
                <c:pt idx="0">
                  <c:v>2.42</c:v>
                </c:pt>
                <c:pt idx="1">
                  <c:v>2.180000000000001</c:v>
                </c:pt>
                <c:pt idx="2">
                  <c:v>1.3600000000000005</c:v>
                </c:pt>
                <c:pt idx="3">
                  <c:v>1.0000000000000007</c:v>
                </c:pt>
                <c:pt idx="4">
                  <c:v>0.93000000000000027</c:v>
                </c:pt>
              </c:numCache>
            </c:numRef>
          </c:val>
          <c:extLst>
            <c:ext xmlns:c16="http://schemas.microsoft.com/office/drawing/2014/chart" uri="{C3380CC4-5D6E-409C-BE32-E72D297353CC}">
              <c16:uniqueId val="{00000001-E63A-4B3E-BDB6-2C0CA08F4441}"/>
            </c:ext>
          </c:extLst>
        </c:ser>
        <c:ser>
          <c:idx val="2"/>
          <c:order val="2"/>
          <c:tx>
            <c:strRef>
              <c:f>'JP 2'!$D$3:$D$4</c:f>
              <c:strCache>
                <c:ptCount val="1"/>
                <c:pt idx="0">
                  <c:v>Fighting</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2'!$D$5:$D$10</c:f>
              <c:numCache>
                <c:formatCode>General</c:formatCode>
                <c:ptCount val="5"/>
                <c:pt idx="0">
                  <c:v>1.7900000000000003</c:v>
                </c:pt>
                <c:pt idx="1">
                  <c:v>1.2800000000000002</c:v>
                </c:pt>
                <c:pt idx="2">
                  <c:v>4.7999999999999989</c:v>
                </c:pt>
                <c:pt idx="3">
                  <c:v>0.79000000000000015</c:v>
                </c:pt>
                <c:pt idx="4">
                  <c:v>0.64000000000000012</c:v>
                </c:pt>
              </c:numCache>
            </c:numRef>
          </c:val>
          <c:extLst>
            <c:ext xmlns:c16="http://schemas.microsoft.com/office/drawing/2014/chart" uri="{C3380CC4-5D6E-409C-BE32-E72D297353CC}">
              <c16:uniqueId val="{00000002-E63A-4B3E-BDB6-2C0CA08F4441}"/>
            </c:ext>
          </c:extLst>
        </c:ser>
        <c:ser>
          <c:idx val="3"/>
          <c:order val="3"/>
          <c:tx>
            <c:strRef>
              <c:f>'JP 2'!$E$3:$E$4</c:f>
              <c:strCache>
                <c:ptCount val="1"/>
                <c:pt idx="0">
                  <c:v>Platform</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2'!$E$5:$E$10</c:f>
              <c:numCache>
                <c:formatCode>General</c:formatCode>
                <c:ptCount val="5"/>
                <c:pt idx="0">
                  <c:v>3.8400000000000003</c:v>
                </c:pt>
                <c:pt idx="1">
                  <c:v>2.08</c:v>
                </c:pt>
                <c:pt idx="2">
                  <c:v>1.26</c:v>
                </c:pt>
                <c:pt idx="3">
                  <c:v>1.2900000000000003</c:v>
                </c:pt>
                <c:pt idx="4">
                  <c:v>0.11</c:v>
                </c:pt>
              </c:numCache>
            </c:numRef>
          </c:val>
          <c:extLst>
            <c:ext xmlns:c16="http://schemas.microsoft.com/office/drawing/2014/chart" uri="{C3380CC4-5D6E-409C-BE32-E72D297353CC}">
              <c16:uniqueId val="{00000003-E63A-4B3E-BDB6-2C0CA08F4441}"/>
            </c:ext>
          </c:extLst>
        </c:ser>
        <c:ser>
          <c:idx val="4"/>
          <c:order val="4"/>
          <c:tx>
            <c:strRef>
              <c:f>'JP 2'!$F$3:$F$4</c:f>
              <c:strCache>
                <c:ptCount val="1"/>
                <c:pt idx="0">
                  <c:v>Puzzle</c:v>
                </c:pt>
              </c:strCache>
            </c:strRef>
          </c:tx>
          <c:spPr>
            <a:gradFill rotWithShape="1">
              <a:gsLst>
                <a:gs pos="0">
                  <a:schemeClr val="accent5">
                    <a:tint val="96000"/>
                    <a:lumMod val="104000"/>
                  </a:schemeClr>
                </a:gs>
                <a:gs pos="100000">
                  <a:schemeClr val="accent5">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2'!$F$5:$F$10</c:f>
              <c:numCache>
                <c:formatCode>General</c:formatCode>
                <c:ptCount val="5"/>
                <c:pt idx="0">
                  <c:v>0.96</c:v>
                </c:pt>
                <c:pt idx="1">
                  <c:v>0.25</c:v>
                </c:pt>
                <c:pt idx="2">
                  <c:v>0.41</c:v>
                </c:pt>
                <c:pt idx="3">
                  <c:v>0.52</c:v>
                </c:pt>
              </c:numCache>
            </c:numRef>
          </c:val>
          <c:extLst>
            <c:ext xmlns:c16="http://schemas.microsoft.com/office/drawing/2014/chart" uri="{C3380CC4-5D6E-409C-BE32-E72D297353CC}">
              <c16:uniqueId val="{00000004-E63A-4B3E-BDB6-2C0CA08F4441}"/>
            </c:ext>
          </c:extLst>
        </c:ser>
        <c:ser>
          <c:idx val="5"/>
          <c:order val="5"/>
          <c:tx>
            <c:strRef>
              <c:f>'JP 2'!$G$3:$G$4</c:f>
              <c:strCache>
                <c:ptCount val="1"/>
                <c:pt idx="0">
                  <c:v>Racing</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2'!$G$5:$G$10</c:f>
              <c:numCache>
                <c:formatCode>General</c:formatCode>
                <c:ptCount val="5"/>
                <c:pt idx="0">
                  <c:v>0.2</c:v>
                </c:pt>
                <c:pt idx="1">
                  <c:v>0.54</c:v>
                </c:pt>
                <c:pt idx="2">
                  <c:v>1.4600000000000002</c:v>
                </c:pt>
                <c:pt idx="3">
                  <c:v>0.28000000000000003</c:v>
                </c:pt>
                <c:pt idx="4">
                  <c:v>0.01</c:v>
                </c:pt>
              </c:numCache>
            </c:numRef>
          </c:val>
          <c:extLst>
            <c:ext xmlns:c16="http://schemas.microsoft.com/office/drawing/2014/chart" uri="{C3380CC4-5D6E-409C-BE32-E72D297353CC}">
              <c16:uniqueId val="{00000005-E63A-4B3E-BDB6-2C0CA08F4441}"/>
            </c:ext>
          </c:extLst>
        </c:ser>
        <c:ser>
          <c:idx val="6"/>
          <c:order val="6"/>
          <c:tx>
            <c:strRef>
              <c:f>'JP 2'!$H$3:$H$4</c:f>
              <c:strCache>
                <c:ptCount val="1"/>
                <c:pt idx="0">
                  <c:v>Role-Playing</c:v>
                </c:pt>
              </c:strCache>
            </c:strRef>
          </c:tx>
          <c:spPr>
            <a:gradFill rotWithShape="1">
              <a:gsLst>
                <a:gs pos="0">
                  <a:schemeClr val="accent1">
                    <a:lumMod val="60000"/>
                    <a:tint val="96000"/>
                    <a:lumMod val="104000"/>
                  </a:schemeClr>
                </a:gs>
                <a:gs pos="100000">
                  <a:schemeClr val="accent1">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2'!$H$5:$H$10</c:f>
              <c:numCache>
                <c:formatCode>General</c:formatCode>
                <c:ptCount val="5"/>
                <c:pt idx="0">
                  <c:v>14.389999999999993</c:v>
                </c:pt>
                <c:pt idx="1">
                  <c:v>19.859999999999992</c:v>
                </c:pt>
                <c:pt idx="2">
                  <c:v>17.709999999999994</c:v>
                </c:pt>
                <c:pt idx="3">
                  <c:v>6.7099999999999964</c:v>
                </c:pt>
                <c:pt idx="4">
                  <c:v>3.6300000000000008</c:v>
                </c:pt>
              </c:numCache>
            </c:numRef>
          </c:val>
          <c:extLst>
            <c:ext xmlns:c16="http://schemas.microsoft.com/office/drawing/2014/chart" uri="{C3380CC4-5D6E-409C-BE32-E72D297353CC}">
              <c16:uniqueId val="{00000006-E63A-4B3E-BDB6-2C0CA08F4441}"/>
            </c:ext>
          </c:extLst>
        </c:ser>
        <c:ser>
          <c:idx val="7"/>
          <c:order val="7"/>
          <c:tx>
            <c:strRef>
              <c:f>'JP 2'!$I$3:$I$4</c:f>
              <c:strCache>
                <c:ptCount val="1"/>
                <c:pt idx="0">
                  <c:v>Shooter</c:v>
                </c:pt>
              </c:strCache>
            </c:strRef>
          </c:tx>
          <c:spPr>
            <a:gradFill rotWithShape="1">
              <a:gsLst>
                <a:gs pos="0">
                  <a:schemeClr val="accent2">
                    <a:lumMod val="60000"/>
                    <a:tint val="96000"/>
                    <a:lumMod val="104000"/>
                  </a:schemeClr>
                </a:gs>
                <a:gs pos="100000">
                  <a:schemeClr val="accent2">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2'!$I$5:$I$10</c:f>
              <c:numCache>
                <c:formatCode>General</c:formatCode>
                <c:ptCount val="5"/>
                <c:pt idx="0">
                  <c:v>2.6200000000000006</c:v>
                </c:pt>
                <c:pt idx="1">
                  <c:v>1.7300000000000002</c:v>
                </c:pt>
                <c:pt idx="2">
                  <c:v>1.08</c:v>
                </c:pt>
                <c:pt idx="3">
                  <c:v>2.69</c:v>
                </c:pt>
                <c:pt idx="4">
                  <c:v>0.6100000000000001</c:v>
                </c:pt>
              </c:numCache>
            </c:numRef>
          </c:val>
          <c:extLst>
            <c:ext xmlns:c16="http://schemas.microsoft.com/office/drawing/2014/chart" uri="{C3380CC4-5D6E-409C-BE32-E72D297353CC}">
              <c16:uniqueId val="{00000007-E63A-4B3E-BDB6-2C0CA08F4441}"/>
            </c:ext>
          </c:extLst>
        </c:ser>
        <c:ser>
          <c:idx val="8"/>
          <c:order val="8"/>
          <c:tx>
            <c:strRef>
              <c:f>'JP 2'!$J$3:$J$4</c:f>
              <c:strCache>
                <c:ptCount val="1"/>
                <c:pt idx="0">
                  <c:v>Simulation</c:v>
                </c:pt>
              </c:strCache>
            </c:strRef>
          </c:tx>
          <c:spPr>
            <a:gradFill rotWithShape="1">
              <a:gsLst>
                <a:gs pos="0">
                  <a:schemeClr val="accent3">
                    <a:lumMod val="60000"/>
                    <a:tint val="96000"/>
                    <a:lumMod val="104000"/>
                  </a:schemeClr>
                </a:gs>
                <a:gs pos="100000">
                  <a:schemeClr val="accent3">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2'!$J$5:$J$10</c:f>
              <c:numCache>
                <c:formatCode>General</c:formatCode>
                <c:ptCount val="5"/>
                <c:pt idx="0">
                  <c:v>5.8599999999999994</c:v>
                </c:pt>
                <c:pt idx="1">
                  <c:v>2.1999999999999997</c:v>
                </c:pt>
                <c:pt idx="2">
                  <c:v>0.37</c:v>
                </c:pt>
                <c:pt idx="3">
                  <c:v>1.58</c:v>
                </c:pt>
                <c:pt idx="4">
                  <c:v>0.3</c:v>
                </c:pt>
              </c:numCache>
            </c:numRef>
          </c:val>
          <c:extLst>
            <c:ext xmlns:c16="http://schemas.microsoft.com/office/drawing/2014/chart" uri="{C3380CC4-5D6E-409C-BE32-E72D297353CC}">
              <c16:uniqueId val="{00000008-E63A-4B3E-BDB6-2C0CA08F4441}"/>
            </c:ext>
          </c:extLst>
        </c:ser>
        <c:ser>
          <c:idx val="9"/>
          <c:order val="9"/>
          <c:tx>
            <c:strRef>
              <c:f>'JP 2'!$K$3:$K$4</c:f>
              <c:strCache>
                <c:ptCount val="1"/>
                <c:pt idx="0">
                  <c:v>Sports</c:v>
                </c:pt>
              </c:strCache>
            </c:strRef>
          </c:tx>
          <c:spPr>
            <a:gradFill rotWithShape="1">
              <a:gsLst>
                <a:gs pos="0">
                  <a:schemeClr val="accent4">
                    <a:lumMod val="60000"/>
                    <a:tint val="96000"/>
                    <a:lumMod val="104000"/>
                  </a:schemeClr>
                </a:gs>
                <a:gs pos="100000">
                  <a:schemeClr val="accent4">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2'!$K$5:$K$10</c:f>
              <c:numCache>
                <c:formatCode>General</c:formatCode>
                <c:ptCount val="5"/>
                <c:pt idx="0">
                  <c:v>2.59</c:v>
                </c:pt>
                <c:pt idx="1">
                  <c:v>2.15</c:v>
                </c:pt>
                <c:pt idx="2">
                  <c:v>1.6</c:v>
                </c:pt>
                <c:pt idx="3">
                  <c:v>0.72000000000000008</c:v>
                </c:pt>
                <c:pt idx="4">
                  <c:v>0.78000000000000014</c:v>
                </c:pt>
              </c:numCache>
            </c:numRef>
          </c:val>
          <c:extLst>
            <c:ext xmlns:c16="http://schemas.microsoft.com/office/drawing/2014/chart" uri="{C3380CC4-5D6E-409C-BE32-E72D297353CC}">
              <c16:uniqueId val="{00000009-E63A-4B3E-BDB6-2C0CA08F4441}"/>
            </c:ext>
          </c:extLst>
        </c:ser>
        <c:ser>
          <c:idx val="10"/>
          <c:order val="10"/>
          <c:tx>
            <c:strRef>
              <c:f>'JP 2'!$L$3:$L$4</c:f>
              <c:strCache>
                <c:ptCount val="1"/>
                <c:pt idx="0">
                  <c:v>Strategy</c:v>
                </c:pt>
              </c:strCache>
            </c:strRef>
          </c:tx>
          <c:spPr>
            <a:gradFill rotWithShape="1">
              <a:gsLst>
                <a:gs pos="0">
                  <a:schemeClr val="accent5">
                    <a:lumMod val="60000"/>
                    <a:tint val="96000"/>
                    <a:lumMod val="104000"/>
                  </a:schemeClr>
                </a:gs>
                <a:gs pos="100000">
                  <a:schemeClr val="accent5">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'JP 2'!$A$5:$A$10</c:f>
              <c:strCache>
                <c:ptCount val="5"/>
                <c:pt idx="0">
                  <c:v>2012</c:v>
                </c:pt>
                <c:pt idx="1">
                  <c:v>2013</c:v>
                </c:pt>
                <c:pt idx="2">
                  <c:v>2014</c:v>
                </c:pt>
                <c:pt idx="3">
                  <c:v>2015</c:v>
                </c:pt>
                <c:pt idx="4">
                  <c:v>2016</c:v>
                </c:pt>
              </c:strCache>
            </c:strRef>
          </c:cat>
          <c:val>
            <c:numRef>
              <c:f>'JP 2'!$L$5:$L$10</c:f>
              <c:numCache>
                <c:formatCode>General</c:formatCode>
                <c:ptCount val="5"/>
                <c:pt idx="0">
                  <c:v>1.1099999999999999</c:v>
                </c:pt>
                <c:pt idx="1">
                  <c:v>0.82000000000000006</c:v>
                </c:pt>
                <c:pt idx="2">
                  <c:v>0.55000000000000004</c:v>
                </c:pt>
                <c:pt idx="3">
                  <c:v>0.15000000000000002</c:v>
                </c:pt>
                <c:pt idx="4">
                  <c:v>0.05</c:v>
                </c:pt>
              </c:numCache>
            </c:numRef>
          </c:val>
          <c:extLst>
            <c:ext xmlns:c16="http://schemas.microsoft.com/office/drawing/2014/chart" uri="{C3380CC4-5D6E-409C-BE32-E72D297353CC}">
              <c16:uniqueId val="{0000000A-E63A-4B3E-BDB6-2C0CA08F4441}"/>
            </c:ext>
          </c:extLst>
        </c:ser>
        <c:dLbls>
          <c:showLegendKey val="0"/>
          <c:showVal val="0"/>
          <c:showCatName val="0"/>
          <c:showSerName val="0"/>
          <c:showPercent val="0"/>
          <c:showBubbleSize val="0"/>
        </c:dLbls>
        <c:gapWidth val="100"/>
        <c:overlap val="-24"/>
        <c:axId val="1300455664"/>
        <c:axId val="1300450672"/>
      </c:barChart>
      <c:catAx>
        <c:axId val="13004556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00450672"/>
        <c:crosses val="autoZero"/>
        <c:auto val="1"/>
        <c:lblAlgn val="ctr"/>
        <c:lblOffset val="100"/>
        <c:noMultiLvlLbl val="0"/>
      </c:catAx>
      <c:valAx>
        <c:axId val="13004506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00455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Regional Sales by Genre 2010 - 2016</a:t>
            </a:r>
          </a:p>
        </c:rich>
      </c:tx>
      <c:layout>
        <c:manualLayout>
          <c:xMode val="edge"/>
          <c:yMode val="edge"/>
          <c:x val="0.21572701789302251"/>
          <c:y val="0.385228879205484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77352452575741E-2"/>
          <c:y val="1.0107470676584837E-2"/>
          <c:w val="0.89208194330024437"/>
          <c:h val="0.95596125834693213"/>
        </c:manualLayout>
      </c:layout>
      <c:barChart>
        <c:barDir val="col"/>
        <c:grouping val="stacked"/>
        <c:varyColors val="0"/>
        <c:ser>
          <c:idx val="0"/>
          <c:order val="0"/>
          <c:tx>
            <c:strRef>
              <c:f>Sheet1!$B$3</c:f>
              <c:strCache>
                <c:ptCount val="1"/>
                <c:pt idx="0">
                  <c:v>Sum of NA_Sales</c:v>
                </c:pt>
              </c:strCache>
            </c:strRef>
          </c:tx>
          <c:spPr>
            <a:solidFill>
              <a:schemeClr val="accent1"/>
            </a:solidFill>
            <a:ln>
              <a:noFill/>
            </a:ln>
            <a:effectLst/>
          </c:spPr>
          <c:invertIfNegative val="0"/>
          <c:cat>
            <c:strRef>
              <c:f>Sheet1!$A$4:$A$15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Sheet1!$B$4:$B$15</c:f>
              <c:numCache>
                <c:formatCode>General</c:formatCode>
                <c:ptCount val="11"/>
                <c:pt idx="0">
                  <c:v>287.78000000000088</c:v>
                </c:pt>
                <c:pt idx="1">
                  <c:v>20.639999999999997</c:v>
                </c:pt>
                <c:pt idx="2">
                  <c:v>38.950000000000003</c:v>
                </c:pt>
                <c:pt idx="3">
                  <c:v>55.47000000000002</c:v>
                </c:pt>
                <c:pt idx="4">
                  <c:v>9.3899999999999917</c:v>
                </c:pt>
                <c:pt idx="5">
                  <c:v>45.620000000000054</c:v>
                </c:pt>
                <c:pt idx="6">
                  <c:v>107.56999999999992</c:v>
                </c:pt>
                <c:pt idx="7">
                  <c:v>227.63000000000005</c:v>
                </c:pt>
                <c:pt idx="8">
                  <c:v>26.41999999999997</c:v>
                </c:pt>
                <c:pt idx="9">
                  <c:v>154.44000000000028</c:v>
                </c:pt>
                <c:pt idx="10">
                  <c:v>13.309999999999993</c:v>
                </c:pt>
              </c:numCache>
            </c:numRef>
          </c:val>
          <c:extLst>
            <c:ext xmlns:c16="http://schemas.microsoft.com/office/drawing/2014/chart" uri="{C3380CC4-5D6E-409C-BE32-E72D297353CC}">
              <c16:uniqueId val="{0000000B-A9CA-4662-9930-62FC631E2AAB}"/>
            </c:ext>
          </c:extLst>
        </c:ser>
        <c:ser>
          <c:idx val="1"/>
          <c:order val="1"/>
          <c:tx>
            <c:strRef>
              <c:f>Sheet1!$C$3</c:f>
              <c:strCache>
                <c:ptCount val="1"/>
                <c:pt idx="0">
                  <c:v>Sum of EU_Sales</c:v>
                </c:pt>
              </c:strCache>
            </c:strRef>
          </c:tx>
          <c:spPr>
            <a:solidFill>
              <a:schemeClr val="accent2"/>
            </a:solidFill>
            <a:ln>
              <a:noFill/>
            </a:ln>
            <a:effectLst/>
          </c:spPr>
          <c:invertIfNegative val="0"/>
          <c:cat>
            <c:strRef>
              <c:f>Sheet1!$A$4:$A$15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Sheet1!$C$4:$C$15</c:f>
              <c:numCache>
                <c:formatCode>General</c:formatCode>
                <c:ptCount val="11"/>
                <c:pt idx="0">
                  <c:v>236.27000000000012</c:v>
                </c:pt>
                <c:pt idx="1">
                  <c:v>19.059999999999977</c:v>
                </c:pt>
                <c:pt idx="2">
                  <c:v>20.86999999999998</c:v>
                </c:pt>
                <c:pt idx="3">
                  <c:v>38.690000000000019</c:v>
                </c:pt>
                <c:pt idx="4">
                  <c:v>6.7799999999999994</c:v>
                </c:pt>
                <c:pt idx="5">
                  <c:v>55.520000000000039</c:v>
                </c:pt>
                <c:pt idx="6">
                  <c:v>73.759999999999977</c:v>
                </c:pt>
                <c:pt idx="7">
                  <c:v>166.44000000000003</c:v>
                </c:pt>
                <c:pt idx="8">
                  <c:v>25.409999999999993</c:v>
                </c:pt>
                <c:pt idx="9">
                  <c:v>115.64999999999999</c:v>
                </c:pt>
                <c:pt idx="10">
                  <c:v>12.399999999999991</c:v>
                </c:pt>
              </c:numCache>
            </c:numRef>
          </c:val>
          <c:extLst>
            <c:ext xmlns:c16="http://schemas.microsoft.com/office/drawing/2014/chart" uri="{C3380CC4-5D6E-409C-BE32-E72D297353CC}">
              <c16:uniqueId val="{0000000C-A9CA-4662-9930-62FC631E2AAB}"/>
            </c:ext>
          </c:extLst>
        </c:ser>
        <c:ser>
          <c:idx val="2"/>
          <c:order val="2"/>
          <c:tx>
            <c:strRef>
              <c:f>Sheet1!$D$3</c:f>
              <c:strCache>
                <c:ptCount val="1"/>
                <c:pt idx="0">
                  <c:v>Sum of JP_Sales</c:v>
                </c:pt>
              </c:strCache>
            </c:strRef>
          </c:tx>
          <c:spPr>
            <a:solidFill>
              <a:schemeClr val="accent3"/>
            </a:solidFill>
            <a:ln>
              <a:noFill/>
            </a:ln>
            <a:effectLst/>
          </c:spPr>
          <c:invertIfNegative val="0"/>
          <c:cat>
            <c:strRef>
              <c:f>Sheet1!$A$4:$A$15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Sheet1!$D$4:$D$15</c:f>
              <c:numCache>
                <c:formatCode>General</c:formatCode>
                <c:ptCount val="11"/>
                <c:pt idx="0">
                  <c:v>70.719999999999956</c:v>
                </c:pt>
                <c:pt idx="1">
                  <c:v>15.159999999999984</c:v>
                </c:pt>
                <c:pt idx="2">
                  <c:v>13.759999999999987</c:v>
                </c:pt>
                <c:pt idx="3">
                  <c:v>15.749999999999991</c:v>
                </c:pt>
                <c:pt idx="4">
                  <c:v>3.4</c:v>
                </c:pt>
                <c:pt idx="5">
                  <c:v>6.6499999999999941</c:v>
                </c:pt>
                <c:pt idx="6">
                  <c:v>100.40000000000006</c:v>
                </c:pt>
                <c:pt idx="7">
                  <c:v>13.53999999999998</c:v>
                </c:pt>
                <c:pt idx="8">
                  <c:v>13.199999999999996</c:v>
                </c:pt>
                <c:pt idx="9">
                  <c:v>15.339999999999995</c:v>
                </c:pt>
                <c:pt idx="10">
                  <c:v>6.6</c:v>
                </c:pt>
              </c:numCache>
            </c:numRef>
          </c:val>
          <c:extLst>
            <c:ext xmlns:c16="http://schemas.microsoft.com/office/drawing/2014/chart" uri="{C3380CC4-5D6E-409C-BE32-E72D297353CC}">
              <c16:uniqueId val="{0000000D-A9CA-4662-9930-62FC631E2AAB}"/>
            </c:ext>
          </c:extLst>
        </c:ser>
        <c:dLbls>
          <c:showLegendKey val="0"/>
          <c:showVal val="0"/>
          <c:showCatName val="0"/>
          <c:showSerName val="0"/>
          <c:showPercent val="0"/>
          <c:showBubbleSize val="0"/>
        </c:dLbls>
        <c:gapWidth val="150"/>
        <c:overlap val="100"/>
        <c:axId val="1969468175"/>
        <c:axId val="1969469423"/>
      </c:barChart>
      <c:catAx>
        <c:axId val="1969468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469423"/>
        <c:crosses val="autoZero"/>
        <c:auto val="1"/>
        <c:lblAlgn val="ctr"/>
        <c:lblOffset val="100"/>
        <c:noMultiLvlLbl val="0"/>
      </c:catAx>
      <c:valAx>
        <c:axId val="19694694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468175"/>
        <c:crosses val="autoZero"/>
        <c:crossBetween val="between"/>
      </c:valAx>
      <c:spPr>
        <a:noFill/>
        <a:ln>
          <a:noFill/>
        </a:ln>
        <a:effectLst/>
      </c:spPr>
    </c:plotArea>
    <c:legend>
      <c:legendPos val="r"/>
      <c:layout>
        <c:manualLayout>
          <c:xMode val="edge"/>
          <c:yMode val="edge"/>
          <c:x val="0.90912012944640674"/>
          <c:y val="0.441925513224874"/>
          <c:w val="8.980081063738965E-2"/>
          <c:h val="9.286880198902694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[vg_sales_cleaned.xlsx]Global 1!PivotTable2</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t>Global Sales</a:t>
            </a:r>
          </a:p>
        </c:rich>
      </c:tx>
      <c:layout>
        <c:manualLayout>
          <c:xMode val="edge"/>
          <c:yMode val="edge"/>
          <c:x val="0.20837158986340662"/>
          <c:y val="0.11263200448754286"/>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90000"/>
                  <a:lumMod val="9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'Global 1'!$B$3</c:f>
              <c:strCache>
                <c:ptCount val="1"/>
                <c:pt idx="0">
                  <c:v>Total</c:v>
                </c:pt>
              </c:strCache>
            </c:strRef>
          </c:tx>
          <c:spPr>
            <a:ln w="31750" cap="rnd">
              <a:solidFill>
                <a:schemeClr val="accent1"/>
              </a:solidFill>
              <a:round/>
            </a:ln>
            <a:effectLst>
              <a:outerShdw blurRad="63500" dist="25400" dir="5400000" rotWithShape="0">
                <a:srgbClr val="000000">
                  <a:alpha val="60000"/>
                </a:srgbClr>
              </a:outerShdw>
            </a:effectLst>
          </c:spPr>
          <c:marker>
            <c:symbol val="none"/>
          </c:marker>
          <c:cat>
            <c:strRef>
              <c:f>'Global 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'Global 1'!$B$4:$B$21</c:f>
              <c:numCache>
                <c:formatCode>General</c:formatCode>
                <c:ptCount val="17"/>
                <c:pt idx="0">
                  <c:v>201.56000000000023</c:v>
                </c:pt>
                <c:pt idx="1">
                  <c:v>331.46999999999912</c:v>
                </c:pt>
                <c:pt idx="2">
                  <c:v>395.51999999999828</c:v>
                </c:pt>
                <c:pt idx="3">
                  <c:v>357.84999999999911</c:v>
                </c:pt>
                <c:pt idx="4">
                  <c:v>419.30999999999864</c:v>
                </c:pt>
                <c:pt idx="5">
                  <c:v>460.04999999999762</c:v>
                </c:pt>
                <c:pt idx="6">
                  <c:v>521.03999999998882</c:v>
                </c:pt>
                <c:pt idx="7">
                  <c:v>611.62999999999352</c:v>
                </c:pt>
                <c:pt idx="8">
                  <c:v>679.8999999999952</c:v>
                </c:pt>
                <c:pt idx="9">
                  <c:v>667.79999999999495</c:v>
                </c:pt>
                <c:pt idx="10">
                  <c:v>600.94999999999447</c:v>
                </c:pt>
                <c:pt idx="11">
                  <c:v>515.98999999999319</c:v>
                </c:pt>
                <c:pt idx="12">
                  <c:v>363.53999999999849</c:v>
                </c:pt>
                <c:pt idx="13">
                  <c:v>368.60999999999871</c:v>
                </c:pt>
                <c:pt idx="14">
                  <c:v>337.04999999999859</c:v>
                </c:pt>
                <c:pt idx="15">
                  <c:v>264.44000000000011</c:v>
                </c:pt>
                <c:pt idx="16">
                  <c:v>70.930000000000305</c:v>
                </c:pt>
              </c:numCache>
            </c:numRef>
          </c:val>
          <c:smooth val="0"/>
          <c:extLst>
            <c:ext xmlns:c16="http://schemas.microsoft.com/office/drawing/2014/chart" uri="{C3380CC4-5D6E-409C-BE32-E72D297353CC}">
              <c16:uniqueId val="{00000000-241F-474D-BD27-79984BEFB023}"/>
            </c:ext>
          </c:extLst>
        </c:ser>
        <c:dLbls>
          <c:showLegendKey val="0"/>
          <c:showVal val="0"/>
          <c:showCatName val="0"/>
          <c:showSerName val="0"/>
          <c:showPercent val="0"/>
          <c:showBubbleSize val="0"/>
        </c:dLbls>
        <c:smooth val="0"/>
        <c:axId val="60163952"/>
        <c:axId val="60150224"/>
      </c:lineChart>
      <c:catAx>
        <c:axId val="6016395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0150224"/>
        <c:crosses val="autoZero"/>
        <c:auto val="1"/>
        <c:lblAlgn val="ctr"/>
        <c:lblOffset val="100"/>
        <c:noMultiLvlLbl val="0"/>
      </c:catAx>
      <c:valAx>
        <c:axId val="6015022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0163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Publishers in the World</a:t>
            </a:r>
          </a:p>
        </c:rich>
      </c:tx>
      <c:layout>
        <c:manualLayout>
          <c:xMode val="edge"/>
          <c:yMode val="edge"/>
          <c:x val="4.534061465585823E-2"/>
          <c:y val="1.91432900381785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1525627308440987"/>
          <c:y val="0.14860066820633655"/>
          <c:w val="0.26895260736873322"/>
          <c:h val="0.818168891550749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[vg_sales_cleaned.xlsx]Global 2!PivotTable1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t>Global Sales by Genre</a:t>
            </a:r>
          </a:p>
        </c:rich>
      </c:tx>
      <c:layout>
        <c:manualLayout>
          <c:xMode val="edge"/>
          <c:yMode val="edge"/>
          <c:x val="0.14080676776540499"/>
          <c:y val="1.922867698699393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'Global 2'!$B$3:$B$4</c:f>
              <c:strCache>
                <c:ptCount val="1"/>
                <c:pt idx="0">
                  <c:v>Action</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2'!$B$5:$B$10</c:f>
              <c:numCache>
                <c:formatCode>General</c:formatCode>
                <c:ptCount val="5"/>
                <c:pt idx="0">
                  <c:v>122.03999999999991</c:v>
                </c:pt>
                <c:pt idx="1">
                  <c:v>125.22</c:v>
                </c:pt>
                <c:pt idx="2">
                  <c:v>99.020000000000095</c:v>
                </c:pt>
                <c:pt idx="3">
                  <c:v>70.7</c:v>
                </c:pt>
                <c:pt idx="4">
                  <c:v>19.910000000000004</c:v>
                </c:pt>
              </c:numCache>
            </c:numRef>
          </c:val>
          <c:extLst>
            <c:ext xmlns:c16="http://schemas.microsoft.com/office/drawing/2014/chart" uri="{C3380CC4-5D6E-409C-BE32-E72D297353CC}">
              <c16:uniqueId val="{00000000-7CB8-4707-AB9A-D3BB576DF702}"/>
            </c:ext>
          </c:extLst>
        </c:ser>
        <c:ser>
          <c:idx val="1"/>
          <c:order val="1"/>
          <c:tx>
            <c:strRef>
              <c:f>'Global 2'!$C$3:$C$4</c:f>
              <c:strCache>
                <c:ptCount val="1"/>
                <c:pt idx="0">
                  <c:v>Adventure</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2'!$C$5:$C$10</c:f>
              <c:numCache>
                <c:formatCode>General</c:formatCode>
                <c:ptCount val="5"/>
                <c:pt idx="0">
                  <c:v>5.9900000000000011</c:v>
                </c:pt>
                <c:pt idx="1">
                  <c:v>6.5299999999999994</c:v>
                </c:pt>
                <c:pt idx="2">
                  <c:v>6.0600000000000014</c:v>
                </c:pt>
                <c:pt idx="3">
                  <c:v>7.99</c:v>
                </c:pt>
                <c:pt idx="4">
                  <c:v>1.77</c:v>
                </c:pt>
              </c:numCache>
            </c:numRef>
          </c:val>
          <c:extLst>
            <c:ext xmlns:c16="http://schemas.microsoft.com/office/drawing/2014/chart" uri="{C3380CC4-5D6E-409C-BE32-E72D297353CC}">
              <c16:uniqueId val="{00000001-7CB8-4707-AB9A-D3BB576DF702}"/>
            </c:ext>
          </c:extLst>
        </c:ser>
        <c:ser>
          <c:idx val="2"/>
          <c:order val="2"/>
          <c:tx>
            <c:strRef>
              <c:f>'Global 2'!$D$3:$D$4</c:f>
              <c:strCache>
                <c:ptCount val="1"/>
                <c:pt idx="0">
                  <c:v>Fighting</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2'!$D$5:$D$10</c:f>
              <c:numCache>
                <c:formatCode>General</c:formatCode>
                <c:ptCount val="5"/>
                <c:pt idx="0">
                  <c:v>9.51</c:v>
                </c:pt>
                <c:pt idx="1">
                  <c:v>7.21</c:v>
                </c:pt>
                <c:pt idx="2">
                  <c:v>16.150000000000002</c:v>
                </c:pt>
                <c:pt idx="3">
                  <c:v>7.7799999999999985</c:v>
                </c:pt>
                <c:pt idx="4">
                  <c:v>3.8600000000000003</c:v>
                </c:pt>
              </c:numCache>
            </c:numRef>
          </c:val>
          <c:extLst>
            <c:ext xmlns:c16="http://schemas.microsoft.com/office/drawing/2014/chart" uri="{C3380CC4-5D6E-409C-BE32-E72D297353CC}">
              <c16:uniqueId val="{00000002-7CB8-4707-AB9A-D3BB576DF702}"/>
            </c:ext>
          </c:extLst>
        </c:ser>
        <c:ser>
          <c:idx val="3"/>
          <c:order val="3"/>
          <c:tx>
            <c:strRef>
              <c:f>'Global 2'!$E$3:$E$4</c:f>
              <c:strCache>
                <c:ptCount val="1"/>
                <c:pt idx="0">
                  <c:v>Platform</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2'!$E$5:$E$10</c:f>
              <c:numCache>
                <c:formatCode>General</c:formatCode>
                <c:ptCount val="5"/>
                <c:pt idx="0">
                  <c:v>18.549999999999997</c:v>
                </c:pt>
                <c:pt idx="1">
                  <c:v>25.12</c:v>
                </c:pt>
                <c:pt idx="2">
                  <c:v>8.89</c:v>
                </c:pt>
                <c:pt idx="3">
                  <c:v>6.0499999999999989</c:v>
                </c:pt>
                <c:pt idx="4">
                  <c:v>2.0699999999999998</c:v>
                </c:pt>
              </c:numCache>
            </c:numRef>
          </c:val>
          <c:extLst>
            <c:ext xmlns:c16="http://schemas.microsoft.com/office/drawing/2014/chart" uri="{C3380CC4-5D6E-409C-BE32-E72D297353CC}">
              <c16:uniqueId val="{00000003-7CB8-4707-AB9A-D3BB576DF702}"/>
            </c:ext>
          </c:extLst>
        </c:ser>
        <c:ser>
          <c:idx val="4"/>
          <c:order val="4"/>
          <c:tx>
            <c:strRef>
              <c:f>'Global 2'!$F$3:$F$4</c:f>
              <c:strCache>
                <c:ptCount val="1"/>
                <c:pt idx="0">
                  <c:v>Puzzle</c:v>
                </c:pt>
              </c:strCache>
            </c:strRef>
          </c:tx>
          <c:spPr>
            <a:gradFill rotWithShape="1">
              <a:gsLst>
                <a:gs pos="0">
                  <a:schemeClr val="accent5">
                    <a:tint val="96000"/>
                    <a:lumMod val="104000"/>
                  </a:schemeClr>
                </a:gs>
                <a:gs pos="100000">
                  <a:schemeClr val="accent5">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2'!$F$5:$F$10</c:f>
              <c:numCache>
                <c:formatCode>General</c:formatCode>
                <c:ptCount val="5"/>
                <c:pt idx="0">
                  <c:v>1.7600000000000002</c:v>
                </c:pt>
                <c:pt idx="1">
                  <c:v>0.99</c:v>
                </c:pt>
                <c:pt idx="2">
                  <c:v>1.5</c:v>
                </c:pt>
                <c:pt idx="3">
                  <c:v>0.7</c:v>
                </c:pt>
              </c:numCache>
            </c:numRef>
          </c:val>
          <c:extLst>
            <c:ext xmlns:c16="http://schemas.microsoft.com/office/drawing/2014/chart" uri="{C3380CC4-5D6E-409C-BE32-E72D297353CC}">
              <c16:uniqueId val="{00000004-7CB8-4707-AB9A-D3BB576DF702}"/>
            </c:ext>
          </c:extLst>
        </c:ser>
        <c:ser>
          <c:idx val="5"/>
          <c:order val="5"/>
          <c:tx>
            <c:strRef>
              <c:f>'Global 2'!$G$3:$G$4</c:f>
              <c:strCache>
                <c:ptCount val="1"/>
                <c:pt idx="0">
                  <c:v>Racing</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2'!$G$5:$G$10</c:f>
              <c:numCache>
                <c:formatCode>General</c:formatCode>
                <c:ptCount val="5"/>
                <c:pt idx="0">
                  <c:v>14.459999999999999</c:v>
                </c:pt>
                <c:pt idx="1">
                  <c:v>13.04</c:v>
                </c:pt>
                <c:pt idx="2">
                  <c:v>16.689999999999998</c:v>
                </c:pt>
                <c:pt idx="3">
                  <c:v>7.92</c:v>
                </c:pt>
                <c:pt idx="4">
                  <c:v>1.6400000000000001</c:v>
                </c:pt>
              </c:numCache>
            </c:numRef>
          </c:val>
          <c:extLst>
            <c:ext xmlns:c16="http://schemas.microsoft.com/office/drawing/2014/chart" uri="{C3380CC4-5D6E-409C-BE32-E72D297353CC}">
              <c16:uniqueId val="{00000005-7CB8-4707-AB9A-D3BB576DF702}"/>
            </c:ext>
          </c:extLst>
        </c:ser>
        <c:ser>
          <c:idx val="6"/>
          <c:order val="6"/>
          <c:tx>
            <c:strRef>
              <c:f>'Global 2'!$H$3:$H$4</c:f>
              <c:strCache>
                <c:ptCount val="1"/>
                <c:pt idx="0">
                  <c:v>Role-Playing</c:v>
                </c:pt>
              </c:strCache>
            </c:strRef>
          </c:tx>
          <c:spPr>
            <a:gradFill rotWithShape="1">
              <a:gsLst>
                <a:gs pos="0">
                  <a:schemeClr val="accent1">
                    <a:lumMod val="60000"/>
                    <a:tint val="96000"/>
                    <a:lumMod val="104000"/>
                  </a:schemeClr>
                </a:gs>
                <a:gs pos="100000">
                  <a:schemeClr val="accent1">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2'!$H$5:$H$10</c:f>
              <c:numCache>
                <c:formatCode>General</c:formatCode>
                <c:ptCount val="5"/>
                <c:pt idx="0">
                  <c:v>47.809999999999981</c:v>
                </c:pt>
                <c:pt idx="1">
                  <c:v>44.92</c:v>
                </c:pt>
                <c:pt idx="2">
                  <c:v>45.859999999999971</c:v>
                </c:pt>
                <c:pt idx="3">
                  <c:v>36.440000000000005</c:v>
                </c:pt>
                <c:pt idx="4">
                  <c:v>6.7599999999999989</c:v>
                </c:pt>
              </c:numCache>
            </c:numRef>
          </c:val>
          <c:extLst>
            <c:ext xmlns:c16="http://schemas.microsoft.com/office/drawing/2014/chart" uri="{C3380CC4-5D6E-409C-BE32-E72D297353CC}">
              <c16:uniqueId val="{00000006-7CB8-4707-AB9A-D3BB576DF702}"/>
            </c:ext>
          </c:extLst>
        </c:ser>
        <c:ser>
          <c:idx val="7"/>
          <c:order val="7"/>
          <c:tx>
            <c:strRef>
              <c:f>'Global 2'!$I$3:$I$4</c:f>
              <c:strCache>
                <c:ptCount val="1"/>
                <c:pt idx="0">
                  <c:v>Shooter</c:v>
                </c:pt>
              </c:strCache>
            </c:strRef>
          </c:tx>
          <c:spPr>
            <a:gradFill rotWithShape="1">
              <a:gsLst>
                <a:gs pos="0">
                  <a:schemeClr val="accent2">
                    <a:lumMod val="60000"/>
                    <a:tint val="96000"/>
                    <a:lumMod val="104000"/>
                  </a:schemeClr>
                </a:gs>
                <a:gs pos="100000">
                  <a:schemeClr val="accent2">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2'!$I$5:$I$10</c:f>
              <c:numCache>
                <c:formatCode>General</c:formatCode>
                <c:ptCount val="5"/>
                <c:pt idx="0">
                  <c:v>72.86</c:v>
                </c:pt>
                <c:pt idx="1">
                  <c:v>62.799999999999976</c:v>
                </c:pt>
                <c:pt idx="2">
                  <c:v>65.999999999999986</c:v>
                </c:pt>
                <c:pt idx="3">
                  <c:v>66.150000000000006</c:v>
                </c:pt>
                <c:pt idx="4">
                  <c:v>18.220000000000002</c:v>
                </c:pt>
              </c:numCache>
            </c:numRef>
          </c:val>
          <c:extLst>
            <c:ext xmlns:c16="http://schemas.microsoft.com/office/drawing/2014/chart" uri="{C3380CC4-5D6E-409C-BE32-E72D297353CC}">
              <c16:uniqueId val="{00000007-7CB8-4707-AB9A-D3BB576DF702}"/>
            </c:ext>
          </c:extLst>
        </c:ser>
        <c:ser>
          <c:idx val="8"/>
          <c:order val="8"/>
          <c:tx>
            <c:strRef>
              <c:f>'Global 2'!$J$3:$J$4</c:f>
              <c:strCache>
                <c:ptCount val="1"/>
                <c:pt idx="0">
                  <c:v>Simulation</c:v>
                </c:pt>
              </c:strCache>
            </c:strRef>
          </c:tx>
          <c:spPr>
            <a:gradFill rotWithShape="1">
              <a:gsLst>
                <a:gs pos="0">
                  <a:schemeClr val="accent3">
                    <a:lumMod val="60000"/>
                    <a:tint val="96000"/>
                    <a:lumMod val="104000"/>
                  </a:schemeClr>
                </a:gs>
                <a:gs pos="100000">
                  <a:schemeClr val="accent3">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2'!$J$5:$J$10</c:f>
              <c:numCache>
                <c:formatCode>General</c:formatCode>
                <c:ptCount val="5"/>
                <c:pt idx="0">
                  <c:v>13.38</c:v>
                </c:pt>
                <c:pt idx="1">
                  <c:v>8.6700000000000017</c:v>
                </c:pt>
                <c:pt idx="2">
                  <c:v>5.5500000000000007</c:v>
                </c:pt>
                <c:pt idx="3">
                  <c:v>5.6199999999999992</c:v>
                </c:pt>
                <c:pt idx="4">
                  <c:v>0.39</c:v>
                </c:pt>
              </c:numCache>
            </c:numRef>
          </c:val>
          <c:extLst>
            <c:ext xmlns:c16="http://schemas.microsoft.com/office/drawing/2014/chart" uri="{C3380CC4-5D6E-409C-BE32-E72D297353CC}">
              <c16:uniqueId val="{00000008-7CB8-4707-AB9A-D3BB576DF702}"/>
            </c:ext>
          </c:extLst>
        </c:ser>
        <c:ser>
          <c:idx val="9"/>
          <c:order val="9"/>
          <c:tx>
            <c:strRef>
              <c:f>'Global 2'!$K$3:$K$4</c:f>
              <c:strCache>
                <c:ptCount val="1"/>
                <c:pt idx="0">
                  <c:v>Sports</c:v>
                </c:pt>
              </c:strCache>
            </c:strRef>
          </c:tx>
          <c:spPr>
            <a:gradFill rotWithShape="1">
              <a:gsLst>
                <a:gs pos="0">
                  <a:schemeClr val="accent4">
                    <a:lumMod val="60000"/>
                    <a:tint val="96000"/>
                    <a:lumMod val="104000"/>
                  </a:schemeClr>
                </a:gs>
                <a:gs pos="100000">
                  <a:schemeClr val="accent4">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2'!$K$5:$K$10</c:f>
              <c:numCache>
                <c:formatCode>General</c:formatCode>
                <c:ptCount val="5"/>
                <c:pt idx="0">
                  <c:v>30.930000000000003</c:v>
                </c:pt>
                <c:pt idx="1">
                  <c:v>41.54999999999999</c:v>
                </c:pt>
                <c:pt idx="2">
                  <c:v>46.66</c:v>
                </c:pt>
                <c:pt idx="3">
                  <c:v>41.54</c:v>
                </c:pt>
                <c:pt idx="4">
                  <c:v>14.6</c:v>
                </c:pt>
              </c:numCache>
            </c:numRef>
          </c:val>
          <c:extLst>
            <c:ext xmlns:c16="http://schemas.microsoft.com/office/drawing/2014/chart" uri="{C3380CC4-5D6E-409C-BE32-E72D297353CC}">
              <c16:uniqueId val="{00000009-7CB8-4707-AB9A-D3BB576DF702}"/>
            </c:ext>
          </c:extLst>
        </c:ser>
        <c:ser>
          <c:idx val="10"/>
          <c:order val="10"/>
          <c:tx>
            <c:strRef>
              <c:f>'Global 2'!$L$3:$L$4</c:f>
              <c:strCache>
                <c:ptCount val="1"/>
                <c:pt idx="0">
                  <c:v>Strategy</c:v>
                </c:pt>
              </c:strCache>
            </c:strRef>
          </c:tx>
          <c:spPr>
            <a:gradFill rotWithShape="1">
              <a:gsLst>
                <a:gs pos="0">
                  <a:schemeClr val="accent5">
                    <a:lumMod val="60000"/>
                    <a:tint val="96000"/>
                    <a:lumMod val="104000"/>
                  </a:schemeClr>
                </a:gs>
                <a:gs pos="100000">
                  <a:schemeClr val="accent5">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'Global 2'!$A$5:$A$10</c:f>
              <c:strCache>
                <c:ptCount val="5"/>
                <c:pt idx="0">
                  <c:v>2012</c:v>
                </c:pt>
                <c:pt idx="1">
                  <c:v>2013</c:v>
                </c:pt>
                <c:pt idx="2">
                  <c:v>2014</c:v>
                </c:pt>
                <c:pt idx="3">
                  <c:v>2015</c:v>
                </c:pt>
                <c:pt idx="4">
                  <c:v>2016</c:v>
                </c:pt>
              </c:strCache>
            </c:strRef>
          </c:cat>
          <c:val>
            <c:numRef>
              <c:f>'Global 2'!$L$5:$L$10</c:f>
              <c:numCache>
                <c:formatCode>General</c:formatCode>
                <c:ptCount val="5"/>
                <c:pt idx="0">
                  <c:v>3.33</c:v>
                </c:pt>
                <c:pt idx="1">
                  <c:v>6.33</c:v>
                </c:pt>
                <c:pt idx="2">
                  <c:v>0.99</c:v>
                </c:pt>
                <c:pt idx="3">
                  <c:v>1.82</c:v>
                </c:pt>
                <c:pt idx="4">
                  <c:v>0.5</c:v>
                </c:pt>
              </c:numCache>
            </c:numRef>
          </c:val>
          <c:extLst>
            <c:ext xmlns:c16="http://schemas.microsoft.com/office/drawing/2014/chart" uri="{C3380CC4-5D6E-409C-BE32-E72D297353CC}">
              <c16:uniqueId val="{0000000A-7CB8-4707-AB9A-D3BB576DF702}"/>
            </c:ext>
          </c:extLst>
        </c:ser>
        <c:dLbls>
          <c:showLegendKey val="0"/>
          <c:showVal val="0"/>
          <c:showCatName val="0"/>
          <c:showSerName val="0"/>
          <c:showPercent val="0"/>
          <c:showBubbleSize val="0"/>
        </c:dLbls>
        <c:gapWidth val="100"/>
        <c:overlap val="-24"/>
        <c:axId val="55537632"/>
        <c:axId val="55541376"/>
      </c:barChart>
      <c:catAx>
        <c:axId val="555376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5541376"/>
        <c:crosses val="autoZero"/>
        <c:auto val="1"/>
        <c:lblAlgn val="ctr"/>
        <c:lblOffset val="100"/>
        <c:noMultiLvlLbl val="0"/>
      </c:catAx>
      <c:valAx>
        <c:axId val="5554137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553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112-43B7-819F-FEBC0E4B22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112-43B7-819F-FEBC0E4B22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112-43B7-819F-FEBC0E4B221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112-43B7-819F-FEBC0E4B221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112-43B7-819F-FEBC0E4B221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112-43B7-819F-FEBC0E4B221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112-43B7-819F-FEBC0E4B221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112-43B7-819F-FEBC0E4B221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112-43B7-819F-FEBC0E4B221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2112-43B7-819F-FEBC0E4B221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10"/>
              <c:pt idx="0">
                <c:v>Nintendo</c:v>
              </c:pt>
              <c:pt idx="1">
                <c:v>Electronic Arts</c:v>
              </c:pt>
              <c:pt idx="2">
                <c:v>Activision</c:v>
              </c:pt>
              <c:pt idx="3">
                <c:v>Sony Computer Entertainment</c:v>
              </c:pt>
              <c:pt idx="4">
                <c:v>Ubisoft</c:v>
              </c:pt>
              <c:pt idx="5">
                <c:v>Take-Two Interactive</c:v>
              </c:pt>
              <c:pt idx="6">
                <c:v>THQ</c:v>
              </c:pt>
              <c:pt idx="7">
                <c:v>Konami Digital Entertainment</c:v>
              </c:pt>
              <c:pt idx="8">
                <c:v>Sega</c:v>
              </c:pt>
              <c:pt idx="9">
                <c:v>Namco Bandai Games</c:v>
              </c:pt>
            </c:strLit>
          </c:cat>
          <c:val>
            <c:numLit>
              <c:formatCode>General</c:formatCode>
              <c:ptCount val="10"/>
              <c:pt idx="0">
                <c:v>1786.5599999999984</c:v>
              </c:pt>
              <c:pt idx="1">
                <c:v>1110.3199999999963</c:v>
              </c:pt>
              <c:pt idx="2">
                <c:v>727.45999999999879</c:v>
              </c:pt>
              <c:pt idx="3">
                <c:v>607.49999999999829</c:v>
              </c:pt>
              <c:pt idx="4">
                <c:v>474.6699999999999</c:v>
              </c:pt>
              <c:pt idx="5">
                <c:v>399.53999999999968</c:v>
              </c:pt>
              <c:pt idx="6">
                <c:v>340.76999999999958</c:v>
              </c:pt>
              <c:pt idx="7">
                <c:v>283.5599999999996</c:v>
              </c:pt>
              <c:pt idx="8">
                <c:v>272.99000000000035</c:v>
              </c:pt>
              <c:pt idx="9">
                <c:v>254.08999999999995</c:v>
              </c:pt>
            </c:numLit>
          </c:val>
          <c:extLst>
            <c:ext xmlns:c16="http://schemas.microsoft.com/office/drawing/2014/chart" uri="{C3380CC4-5D6E-409C-BE32-E72D297353CC}">
              <c16:uniqueId val="{00000014-2112-43B7-819F-FEBC0E4B2216}"/>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[1.8. - Radic.xlsx]Chart!PivotTable4</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t>Regional Shares of Global Sales</a:t>
            </a:r>
          </a:p>
        </c:rich>
      </c:tx>
      <c:layout>
        <c:manualLayout>
          <c:xMode val="edge"/>
          <c:yMode val="edge"/>
          <c:x val="6.4865663641170884E-2"/>
          <c:y val="6.0471955690194982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Chart!$B$3</c:f>
              <c:strCache>
                <c:ptCount val="1"/>
                <c:pt idx="0">
                  <c:v>Sum of NA_proportion</c:v>
                </c:pt>
              </c:strCache>
            </c:strRef>
          </c:tx>
          <c:spPr>
            <a:ln w="31750" cap="rnd">
              <a:solidFill>
                <a:schemeClr val="accent1"/>
              </a:solidFill>
              <a:round/>
            </a:ln>
            <a:effectLst>
              <a:outerShdw blurRad="63500" dist="25400" dir="5400000" rotWithShape="0">
                <a:srgbClr val="000000">
                  <a:alpha val="60000"/>
                </a:srgbClr>
              </a:outerShdw>
            </a:effectLst>
          </c:spPr>
          <c:marker>
            <c:symbol val="none"/>
          </c:marker>
          <c:cat>
            <c:strRef>
              <c:f>Chart!$A$4:$A$38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Chart!$B$4:$B$38</c:f>
              <c:numCache>
                <c:formatCode>0%</c:formatCode>
                <c:ptCount val="34"/>
                <c:pt idx="0">
                  <c:v>0.46217986896962476</c:v>
                </c:pt>
                <c:pt idx="1">
                  <c:v>0.66084193804606806</c:v>
                </c:pt>
                <c:pt idx="2">
                  <c:v>0.62532443455691511</c:v>
                </c:pt>
                <c:pt idx="3">
                  <c:v>0.33719989209603457</c:v>
                </c:pt>
                <c:pt idx="4">
                  <c:v>0.38914443422263106</c:v>
                </c:pt>
                <c:pt idx="5">
                  <c:v>0.50550614146548067</c:v>
                </c:pt>
                <c:pt idx="6">
                  <c:v>0.61470388019060607</c:v>
                </c:pt>
                <c:pt idx="7">
                  <c:v>0.5154889653776068</c:v>
                </c:pt>
                <c:pt idx="8">
                  <c:v>0.39590443686006843</c:v>
                </c:pt>
                <c:pt idx="9">
                  <c:v>0.44472163865546227</c:v>
                </c:pt>
                <c:pt idx="10">
                  <c:v>0.32883862548934317</c:v>
                </c:pt>
                <c:pt idx="11">
                  <c:v>0.3555639762536314</c:v>
                </c:pt>
                <c:pt idx="12">
                  <c:v>0.28169333787311318</c:v>
                </c:pt>
                <c:pt idx="13">
                  <c:v>0.43565151895556131</c:v>
                </c:pt>
                <c:pt idx="14">
                  <c:v>0.47143994427306196</c:v>
                </c:pt>
                <c:pt idx="15">
                  <c:v>0.5004873864389594</c:v>
                </c:pt>
                <c:pt idx="16">
                  <c:v>0.50169140764914211</c:v>
                </c:pt>
                <c:pt idx="17">
                  <c:v>0.46879341139114877</c:v>
                </c:pt>
                <c:pt idx="18">
                  <c:v>0.52487404591667486</c:v>
                </c:pt>
                <c:pt idx="19">
                  <c:v>0.54659688511326943</c:v>
                </c:pt>
                <c:pt idx="20">
                  <c:v>0.54098085790135664</c:v>
                </c:pt>
                <c:pt idx="21">
                  <c:v>0.53084829839498349</c:v>
                </c:pt>
                <c:pt idx="22">
                  <c:v>0.52748614281056549</c:v>
                </c:pt>
                <c:pt idx="23">
                  <c:v>0.50499001996008053</c:v>
                </c:pt>
                <c:pt idx="24">
                  <c:v>0.51019407157922347</c:v>
                </c:pt>
                <c:pt idx="25">
                  <c:v>0.51689954405059557</c:v>
                </c:pt>
                <c:pt idx="26">
                  <c:v>0.50741239892183343</c:v>
                </c:pt>
                <c:pt idx="27">
                  <c:v>0.50626508028954342</c:v>
                </c:pt>
                <c:pt idx="28">
                  <c:v>0.46717959650380991</c:v>
                </c:pt>
                <c:pt idx="29">
                  <c:v>0.42625295703361421</c:v>
                </c:pt>
                <c:pt idx="30">
                  <c:v>0.41987466427931974</c:v>
                </c:pt>
                <c:pt idx="31">
                  <c:v>0.39154428126390822</c:v>
                </c:pt>
                <c:pt idx="32">
                  <c:v>0.38882166086824965</c:v>
                </c:pt>
                <c:pt idx="33">
                  <c:v>0.31946989990131119</c:v>
                </c:pt>
              </c:numCache>
            </c:numRef>
          </c:val>
          <c:smooth val="0"/>
          <c:extLst>
            <c:ext xmlns:c16="http://schemas.microsoft.com/office/drawing/2014/chart" uri="{C3380CC4-5D6E-409C-BE32-E72D297353CC}">
              <c16:uniqueId val="{00000000-0C5F-45E6-863C-ED1DF14D6287}"/>
            </c:ext>
          </c:extLst>
        </c:ser>
        <c:ser>
          <c:idx val="1"/>
          <c:order val="1"/>
          <c:tx>
            <c:strRef>
              <c:f>Chart!$C$3</c:f>
              <c:strCache>
                <c:ptCount val="1"/>
                <c:pt idx="0">
                  <c:v>Sum of EU_proportion</c:v>
                </c:pt>
              </c:strCache>
            </c:strRef>
          </c:tx>
          <c:spPr>
            <a:ln w="31750" cap="rnd">
              <a:solidFill>
                <a:schemeClr val="accent2"/>
              </a:solidFill>
              <a:round/>
            </a:ln>
            <a:effectLst>
              <a:outerShdw blurRad="63500" dist="25400" dir="5400000" rotWithShape="0">
                <a:srgbClr val="000000">
                  <a:alpha val="60000"/>
                </a:srgbClr>
              </a:outerShdw>
            </a:effectLst>
          </c:spPr>
          <c:marker>
            <c:symbol val="none"/>
          </c:marker>
          <c:cat>
            <c:strRef>
              <c:f>Chart!$A$4:$A$38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Chart!$C$4:$C$38</c:f>
              <c:numCache>
                <c:formatCode>0%</c:formatCode>
                <c:ptCount val="34"/>
                <c:pt idx="0">
                  <c:v>4.7647409172126273E-2</c:v>
                </c:pt>
                <c:pt idx="1">
                  <c:v>4.1699761715647335E-2</c:v>
                </c:pt>
                <c:pt idx="2">
                  <c:v>8.7875417130144615E-2</c:v>
                </c:pt>
                <c:pt idx="3">
                  <c:v>7.6611815484219054E-2</c:v>
                </c:pt>
                <c:pt idx="4">
                  <c:v>6.4857405703771853E-2</c:v>
                </c:pt>
                <c:pt idx="5">
                  <c:v>0.13955950868276154</c:v>
                </c:pt>
                <c:pt idx="6">
                  <c:v>0.11490810074880872</c:v>
                </c:pt>
                <c:pt idx="7">
                  <c:v>0.15448471350475804</c:v>
                </c:pt>
                <c:pt idx="8">
                  <c:v>0.12255662426310894</c:v>
                </c:pt>
                <c:pt idx="9">
                  <c:v>0.15375525210084037</c:v>
                </c:pt>
                <c:pt idx="10">
                  <c:v>0.10113092648977816</c:v>
                </c:pt>
                <c:pt idx="11">
                  <c:v>0.18794998105342928</c:v>
                </c:pt>
                <c:pt idx="12">
                  <c:v>0.16910679832028128</c:v>
                </c:pt>
                <c:pt idx="13">
                  <c:v>0.23730856138589013</c:v>
                </c:pt>
                <c:pt idx="14">
                  <c:v>0.24042193253059993</c:v>
                </c:pt>
                <c:pt idx="15">
                  <c:v>0.26084922213124334</c:v>
                </c:pt>
                <c:pt idx="16">
                  <c:v>0.24941298205117982</c:v>
                </c:pt>
                <c:pt idx="17">
                  <c:v>0.26170867235562595</c:v>
                </c:pt>
                <c:pt idx="18">
                  <c:v>0.28627025070142076</c:v>
                </c:pt>
                <c:pt idx="19">
                  <c:v>0.27745752427184533</c:v>
                </c:pt>
                <c:pt idx="20">
                  <c:v>0.29009361464300726</c:v>
                </c:pt>
                <c:pt idx="21">
                  <c:v>0.25594428942787006</c:v>
                </c:pt>
                <c:pt idx="22">
                  <c:v>0.2651450929246828</c:v>
                </c:pt>
                <c:pt idx="23">
                  <c:v>0.24804237678489272</c:v>
                </c:pt>
                <c:pt idx="24">
                  <c:v>0.26265879698510586</c:v>
                </c:pt>
                <c:pt idx="25">
                  <c:v>0.27165759670539813</c:v>
                </c:pt>
                <c:pt idx="26">
                  <c:v>0.2871218927822704</c:v>
                </c:pt>
                <c:pt idx="27">
                  <c:v>0.29433397121224797</c:v>
                </c:pt>
                <c:pt idx="28">
                  <c:v>0.32450241283745956</c:v>
                </c:pt>
                <c:pt idx="29">
                  <c:v>0.32673158386972545</c:v>
                </c:pt>
                <c:pt idx="30">
                  <c:v>0.34168904804535966</c:v>
                </c:pt>
                <c:pt idx="31">
                  <c:v>0.37279335410176617</c:v>
                </c:pt>
                <c:pt idx="32">
                  <c:v>0.36949780668582666</c:v>
                </c:pt>
                <c:pt idx="33">
                  <c:v>0.37727336810940343</c:v>
                </c:pt>
              </c:numCache>
            </c:numRef>
          </c:val>
          <c:smooth val="0"/>
          <c:extLst>
            <c:ext xmlns:c16="http://schemas.microsoft.com/office/drawing/2014/chart" uri="{C3380CC4-5D6E-409C-BE32-E72D297353CC}">
              <c16:uniqueId val="{00000001-0C5F-45E6-863C-ED1DF14D6287}"/>
            </c:ext>
          </c:extLst>
        </c:ser>
        <c:ser>
          <c:idx val="2"/>
          <c:order val="2"/>
          <c:tx>
            <c:strRef>
              <c:f>Chart!$D$3</c:f>
              <c:strCache>
                <c:ptCount val="1"/>
                <c:pt idx="0">
                  <c:v>Sum of JP_proportion</c:v>
                </c:pt>
              </c:strCache>
            </c:strRef>
          </c:tx>
          <c:spPr>
            <a:ln w="31750" cap="rnd">
              <a:solidFill>
                <a:schemeClr val="accent3"/>
              </a:solidFill>
              <a:round/>
            </a:ln>
            <a:effectLst>
              <a:outerShdw blurRad="63500" dist="25400" dir="5400000" rotWithShape="0">
                <a:srgbClr val="000000">
                  <a:alpha val="60000"/>
                </a:srgbClr>
              </a:outerShdw>
            </a:effectLst>
          </c:spPr>
          <c:marker>
            <c:symbol val="none"/>
          </c:marker>
          <c:cat>
            <c:strRef>
              <c:f>Chart!$A$4:$A$38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Chart!$D$4:$D$38</c:f>
              <c:numCache>
                <c:formatCode>0%</c:formatCode>
                <c:ptCount val="34"/>
                <c:pt idx="0">
                  <c:v>0.48243001786777845</c:v>
                </c:pt>
                <c:pt idx="1">
                  <c:v>0.28335980937251781</c:v>
                </c:pt>
                <c:pt idx="2">
                  <c:v>0.26992955135335561</c:v>
                </c:pt>
                <c:pt idx="3">
                  <c:v>0.53439438899379554</c:v>
                </c:pt>
                <c:pt idx="4">
                  <c:v>0.53495860165593379</c:v>
                </c:pt>
                <c:pt idx="5">
                  <c:v>0.33375688267683185</c:v>
                </c:pt>
                <c:pt idx="6">
                  <c:v>0.2499659632402996</c:v>
                </c:pt>
                <c:pt idx="7">
                  <c:v>0.30127556185462651</c:v>
                </c:pt>
                <c:pt idx="8">
                  <c:v>0.45857896369841783</c:v>
                </c:pt>
                <c:pt idx="9">
                  <c:v>0.37959558823529421</c:v>
                </c:pt>
                <c:pt idx="10">
                  <c:v>0.55089169204001753</c:v>
                </c:pt>
                <c:pt idx="11">
                  <c:v>0.42932929139825704</c:v>
                </c:pt>
                <c:pt idx="12">
                  <c:v>0.51923731699012587</c:v>
                </c:pt>
                <c:pt idx="13">
                  <c:v>0.28842580969118742</c:v>
                </c:pt>
                <c:pt idx="14">
                  <c:v>0.24315852323614287</c:v>
                </c:pt>
                <c:pt idx="15">
                  <c:v>0.19511053924435598</c:v>
                </c:pt>
                <c:pt idx="16">
                  <c:v>0.20830182672026079</c:v>
                </c:pt>
                <c:pt idx="17">
                  <c:v>0.21219487993649527</c:v>
                </c:pt>
                <c:pt idx="18">
                  <c:v>0.12025220985307887</c:v>
                </c:pt>
                <c:pt idx="19">
                  <c:v>0.10558252427184472</c:v>
                </c:pt>
                <c:pt idx="20">
                  <c:v>9.5570769875646278E-2</c:v>
                </c:pt>
                <c:pt idx="21">
                  <c:v>9.9329851422575235E-2</c:v>
                </c:pt>
                <c:pt idx="22">
                  <c:v>0.11798717530703198</c:v>
                </c:pt>
                <c:pt idx="23">
                  <c:v>0.14150545063718747</c:v>
                </c:pt>
                <c:pt idx="24">
                  <c:v>9.8638065497114416E-2</c:v>
                </c:pt>
                <c:pt idx="25">
                  <c:v>8.8807177526106812E-2</c:v>
                </c:pt>
                <c:pt idx="26">
                  <c:v>9.2737346510931559E-2</c:v>
                </c:pt>
                <c:pt idx="27">
                  <c:v>9.9059821948581955E-2</c:v>
                </c:pt>
                <c:pt idx="28">
                  <c:v>0.10279268978081006</c:v>
                </c:pt>
                <c:pt idx="29">
                  <c:v>0.14232271551961306</c:v>
                </c:pt>
                <c:pt idx="30">
                  <c:v>0.12921515965383487</c:v>
                </c:pt>
                <c:pt idx="31">
                  <c:v>0.11707461800919783</c:v>
                </c:pt>
                <c:pt idx="32">
                  <c:v>0.12751474814702773</c:v>
                </c:pt>
                <c:pt idx="33">
                  <c:v>0.19314817425630862</c:v>
                </c:pt>
              </c:numCache>
            </c:numRef>
          </c:val>
          <c:smooth val="0"/>
          <c:extLst>
            <c:ext xmlns:c16="http://schemas.microsoft.com/office/drawing/2014/chart" uri="{C3380CC4-5D6E-409C-BE32-E72D297353CC}">
              <c16:uniqueId val="{00000002-0C5F-45E6-863C-ED1DF14D6287}"/>
            </c:ext>
          </c:extLst>
        </c:ser>
        <c:dLbls>
          <c:showLegendKey val="0"/>
          <c:showVal val="0"/>
          <c:showCatName val="0"/>
          <c:showSerName val="0"/>
          <c:showPercent val="0"/>
          <c:showBubbleSize val="0"/>
        </c:dLbls>
        <c:smooth val="0"/>
        <c:axId val="627958568"/>
        <c:axId val="627958896"/>
      </c:lineChart>
      <c:catAx>
        <c:axId val="627958568"/>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7958896"/>
        <c:crosses val="autoZero"/>
        <c:auto val="1"/>
        <c:lblAlgn val="ctr"/>
        <c:lblOffset val="100"/>
        <c:noMultiLvlLbl val="0"/>
      </c:catAx>
      <c:valAx>
        <c:axId val="62795889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7958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[radna.xlsx]NA 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North American Sales</a:t>
            </a:r>
          </a:p>
        </c:rich>
      </c:tx>
      <c:layout>
        <c:manualLayout>
          <c:xMode val="edge"/>
          <c:yMode val="edge"/>
          <c:x val="0.16968487034796823"/>
          <c:y val="0.1287357698010734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'NA 1'!$B$3</c:f>
              <c:strCache>
                <c:ptCount val="1"/>
                <c:pt idx="0">
                  <c:v>Total</c:v>
                </c:pt>
              </c:strCache>
            </c:strRef>
          </c:tx>
          <c:spPr>
            <a:solidFill>
              <a:schemeClr val="accent1"/>
            </a:solidFill>
            <a:ln>
              <a:noFill/>
            </a:ln>
            <a:effectLst/>
          </c:spPr>
          <c:invertIfNegative val="0"/>
          <c:cat>
            <c:strRef>
              <c:f>'NA 1'!$A$4:$A$21</c:f>
              <c:strCach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strCache>
            </c:strRef>
          </c:cat>
          <c:val>
            <c:numRef>
              <c:f>'NA 1'!$B$4:$B$21</c:f>
              <c:numCache>
                <c:formatCode>General</c:formatCode>
                <c:ptCount val="17"/>
                <c:pt idx="0">
                  <c:v>94.490000000000009</c:v>
                </c:pt>
                <c:pt idx="1">
                  <c:v>173.98000000000025</c:v>
                </c:pt>
                <c:pt idx="2">
                  <c:v>216.19000000000008</c:v>
                </c:pt>
                <c:pt idx="3">
                  <c:v>193.59000000000009</c:v>
                </c:pt>
                <c:pt idx="4">
                  <c:v>222.59000000000017</c:v>
                </c:pt>
                <c:pt idx="5">
                  <c:v>242.67000000000019</c:v>
                </c:pt>
                <c:pt idx="6">
                  <c:v>263.12000000000029</c:v>
                </c:pt>
                <c:pt idx="7">
                  <c:v>312.04999999999995</c:v>
                </c:pt>
                <c:pt idx="8">
                  <c:v>351.43999999999983</c:v>
                </c:pt>
                <c:pt idx="9">
                  <c:v>338.85000000000025</c:v>
                </c:pt>
                <c:pt idx="10">
                  <c:v>304.24000000000029</c:v>
                </c:pt>
                <c:pt idx="11">
                  <c:v>241.0600000000004</c:v>
                </c:pt>
                <c:pt idx="12">
                  <c:v>154.95999999999995</c:v>
                </c:pt>
                <c:pt idx="13">
                  <c:v>154.77000000000001</c:v>
                </c:pt>
                <c:pt idx="14">
                  <c:v>131.96999999999994</c:v>
                </c:pt>
                <c:pt idx="15">
                  <c:v>102.81999999999995</c:v>
                </c:pt>
                <c:pt idx="16">
                  <c:v>22.660000000000011</c:v>
                </c:pt>
              </c:numCache>
            </c:numRef>
          </c:val>
          <c:extLst>
            <c:ext xmlns:c16="http://schemas.microsoft.com/office/drawing/2014/chart" uri="{C3380CC4-5D6E-409C-BE32-E72D297353CC}">
              <c16:uniqueId val="{00000000-C4A1-4CCD-81F8-0F91A8255979}"/>
            </c:ext>
          </c:extLst>
        </c:ser>
        <c:dLbls>
          <c:showLegendKey val="0"/>
          <c:showVal val="0"/>
          <c:showCatName val="0"/>
          <c:showSerName val="0"/>
          <c:showPercent val="0"/>
          <c:showBubbleSize val="0"/>
        </c:dLbls>
        <c:gapWidth val="219"/>
        <c:overlap val="-27"/>
        <c:axId val="1689247456"/>
        <c:axId val="1689249536"/>
      </c:barChart>
      <c:catAx>
        <c:axId val="168924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9249536"/>
        <c:crosses val="autoZero"/>
        <c:auto val="1"/>
        <c:lblAlgn val="ctr"/>
        <c:lblOffset val="100"/>
        <c:noMultiLvlLbl val="0"/>
      </c:catAx>
      <c:valAx>
        <c:axId val="1689249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9247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Publishers in North America</a:t>
            </a:r>
          </a:p>
        </c:rich>
      </c:tx>
      <c:layout>
        <c:manualLayout>
          <c:xMode val="edge"/>
          <c:yMode val="edge"/>
          <c:x val="5.2880215536299582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2B-401F-9FE3-01B048DB34A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2B-401F-9FE3-01B048DB34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2B-401F-9FE3-01B048DB34A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2B-401F-9FE3-01B048DB34A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2B-401F-9FE3-01B048DB34A8}"/>
              </c:ext>
            </c:extLst>
          </c:dPt>
          <c:cat>
            <c:strLit>
              <c:ptCount val="5"/>
              <c:pt idx="0">
                <c:v>Nintendo</c:v>
              </c:pt>
              <c:pt idx="1">
                <c:v>Electronic Arts</c:v>
              </c:pt>
              <c:pt idx="2">
                <c:v>Activision</c:v>
              </c:pt>
              <c:pt idx="3">
                <c:v>Sony Computer Entertainment</c:v>
              </c:pt>
              <c:pt idx="4">
                <c:v>Ubisoft</c:v>
              </c:pt>
            </c:strLit>
          </c:cat>
          <c:val>
            <c:numLit>
              <c:formatCode>General</c:formatCode>
              <c:ptCount val="5"/>
              <c:pt idx="0">
                <c:v>816.86999999999989</c:v>
              </c:pt>
              <c:pt idx="1">
                <c:v>595.0699999999963</c:v>
              </c:pt>
              <c:pt idx="2">
                <c:v>429.69999999999902</c:v>
              </c:pt>
              <c:pt idx="3">
                <c:v>265.22000000000008</c:v>
              </c:pt>
              <c:pt idx="4">
                <c:v>253.4000000000006</c:v>
              </c:pt>
            </c:numLit>
          </c:val>
          <c:extLst>
            <c:ext xmlns:c16="http://schemas.microsoft.com/office/drawing/2014/chart" uri="{C3380CC4-5D6E-409C-BE32-E72D297353CC}">
              <c16:uniqueId val="{0000000A-742B-401F-9FE3-01B048DB34A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7061403886644075"/>
          <c:y val="0.29397618320881486"/>
          <c:w val="0.2125526290152302"/>
          <c:h val="0.4657353093697164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[radna.xlsx]NA 2!PivotTable5</c:name>
    <c:fmtId val="0"/>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t>North American Sales by Genre</a:t>
            </a:r>
          </a:p>
        </c:rich>
      </c:tx>
      <c:layout>
        <c:manualLayout>
          <c:xMode val="edge"/>
          <c:yMode val="edge"/>
          <c:x val="0.12167428473464734"/>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'NA 2'!$B$3:$B$4</c:f>
              <c:strCache>
                <c:ptCount val="1"/>
                <c:pt idx="0">
                  <c:v>Action</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2'!$B$5:$B$10</c:f>
              <c:numCache>
                <c:formatCode>General</c:formatCode>
                <c:ptCount val="5"/>
                <c:pt idx="0">
                  <c:v>52.510000000000005</c:v>
                </c:pt>
                <c:pt idx="1">
                  <c:v>53.790000000000006</c:v>
                </c:pt>
                <c:pt idx="2">
                  <c:v>38.730000000000025</c:v>
                </c:pt>
                <c:pt idx="3">
                  <c:v>22.83</c:v>
                </c:pt>
                <c:pt idx="4">
                  <c:v>5.8699999999999948</c:v>
                </c:pt>
              </c:numCache>
            </c:numRef>
          </c:val>
          <c:extLst>
            <c:ext xmlns:c16="http://schemas.microsoft.com/office/drawing/2014/chart" uri="{C3380CC4-5D6E-409C-BE32-E72D297353CC}">
              <c16:uniqueId val="{00000000-EC2E-4B2C-AFB8-93000E7B0650}"/>
            </c:ext>
          </c:extLst>
        </c:ser>
        <c:ser>
          <c:idx val="1"/>
          <c:order val="1"/>
          <c:tx>
            <c:strRef>
              <c:f>'NA 2'!$C$3:$C$4</c:f>
              <c:strCache>
                <c:ptCount val="1"/>
                <c:pt idx="0">
                  <c:v>Adventure</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2'!$C$5:$C$10</c:f>
              <c:numCache>
                <c:formatCode>General</c:formatCode>
                <c:ptCount val="5"/>
                <c:pt idx="0">
                  <c:v>1.7800000000000002</c:v>
                </c:pt>
                <c:pt idx="1">
                  <c:v>1.6300000000000001</c:v>
                </c:pt>
                <c:pt idx="2">
                  <c:v>1.9400000000000008</c:v>
                </c:pt>
                <c:pt idx="3">
                  <c:v>2.76</c:v>
                </c:pt>
                <c:pt idx="4">
                  <c:v>0.34</c:v>
                </c:pt>
              </c:numCache>
            </c:numRef>
          </c:val>
          <c:extLst>
            <c:ext xmlns:c16="http://schemas.microsoft.com/office/drawing/2014/chart" uri="{C3380CC4-5D6E-409C-BE32-E72D297353CC}">
              <c16:uniqueId val="{00000001-EC2E-4B2C-AFB8-93000E7B0650}"/>
            </c:ext>
          </c:extLst>
        </c:ser>
        <c:ser>
          <c:idx val="2"/>
          <c:order val="2"/>
          <c:tx>
            <c:strRef>
              <c:f>'NA 2'!$D$3:$D$4</c:f>
              <c:strCache>
                <c:ptCount val="1"/>
                <c:pt idx="0">
                  <c:v>Fighting</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2'!$D$5:$D$10</c:f>
              <c:numCache>
                <c:formatCode>General</c:formatCode>
                <c:ptCount val="5"/>
                <c:pt idx="0">
                  <c:v>4.3400000000000007</c:v>
                </c:pt>
                <c:pt idx="1">
                  <c:v>3.1799999999999997</c:v>
                </c:pt>
                <c:pt idx="2">
                  <c:v>6.8899999999999988</c:v>
                </c:pt>
                <c:pt idx="3">
                  <c:v>3.5999999999999988</c:v>
                </c:pt>
                <c:pt idx="4">
                  <c:v>1.6000000000000003</c:v>
                </c:pt>
              </c:numCache>
            </c:numRef>
          </c:val>
          <c:extLst>
            <c:ext xmlns:c16="http://schemas.microsoft.com/office/drawing/2014/chart" uri="{C3380CC4-5D6E-409C-BE32-E72D297353CC}">
              <c16:uniqueId val="{00000002-EC2E-4B2C-AFB8-93000E7B0650}"/>
            </c:ext>
          </c:extLst>
        </c:ser>
        <c:ser>
          <c:idx val="3"/>
          <c:order val="3"/>
          <c:tx>
            <c:strRef>
              <c:f>'NA 2'!$E$3:$E$4</c:f>
              <c:strCache>
                <c:ptCount val="1"/>
                <c:pt idx="0">
                  <c:v>Platform</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2'!$E$5:$E$10</c:f>
              <c:numCache>
                <c:formatCode>General</c:formatCode>
                <c:ptCount val="5"/>
                <c:pt idx="0">
                  <c:v>7.3199999999999994</c:v>
                </c:pt>
                <c:pt idx="1">
                  <c:v>11.619999999999997</c:v>
                </c:pt>
                <c:pt idx="2">
                  <c:v>3.0200000000000005</c:v>
                </c:pt>
                <c:pt idx="3">
                  <c:v>2.4999999999999996</c:v>
                </c:pt>
                <c:pt idx="4">
                  <c:v>0.79</c:v>
                </c:pt>
              </c:numCache>
            </c:numRef>
          </c:val>
          <c:extLst>
            <c:ext xmlns:c16="http://schemas.microsoft.com/office/drawing/2014/chart" uri="{C3380CC4-5D6E-409C-BE32-E72D297353CC}">
              <c16:uniqueId val="{00000003-EC2E-4B2C-AFB8-93000E7B0650}"/>
            </c:ext>
          </c:extLst>
        </c:ser>
        <c:ser>
          <c:idx val="4"/>
          <c:order val="4"/>
          <c:tx>
            <c:strRef>
              <c:f>'NA 2'!$F$3:$F$4</c:f>
              <c:strCache>
                <c:ptCount val="1"/>
                <c:pt idx="0">
                  <c:v>Puzzle</c:v>
                </c:pt>
              </c:strCache>
            </c:strRef>
          </c:tx>
          <c:spPr>
            <a:gradFill rotWithShape="1">
              <a:gsLst>
                <a:gs pos="0">
                  <a:schemeClr val="accent5">
                    <a:tint val="96000"/>
                    <a:lumMod val="104000"/>
                  </a:schemeClr>
                </a:gs>
                <a:gs pos="100000">
                  <a:schemeClr val="accent5">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2'!$F$5:$F$10</c:f>
              <c:numCache>
                <c:formatCode>General</c:formatCode>
                <c:ptCount val="5"/>
                <c:pt idx="0">
                  <c:v>0.3</c:v>
                </c:pt>
                <c:pt idx="1">
                  <c:v>0.19</c:v>
                </c:pt>
                <c:pt idx="2">
                  <c:v>0.62000000000000011</c:v>
                </c:pt>
                <c:pt idx="3">
                  <c:v>0.05</c:v>
                </c:pt>
              </c:numCache>
            </c:numRef>
          </c:val>
          <c:extLst>
            <c:ext xmlns:c16="http://schemas.microsoft.com/office/drawing/2014/chart" uri="{C3380CC4-5D6E-409C-BE32-E72D297353CC}">
              <c16:uniqueId val="{00000004-EC2E-4B2C-AFB8-93000E7B0650}"/>
            </c:ext>
          </c:extLst>
        </c:ser>
        <c:ser>
          <c:idx val="5"/>
          <c:order val="5"/>
          <c:tx>
            <c:strRef>
              <c:f>'NA 2'!$G$3:$G$4</c:f>
              <c:strCache>
                <c:ptCount val="1"/>
                <c:pt idx="0">
                  <c:v>Racing</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2'!$G$5:$G$10</c:f>
              <c:numCache>
                <c:formatCode>General</c:formatCode>
                <c:ptCount val="5"/>
                <c:pt idx="0">
                  <c:v>4.379999999999999</c:v>
                </c:pt>
                <c:pt idx="1">
                  <c:v>4.21</c:v>
                </c:pt>
                <c:pt idx="2">
                  <c:v>5.8599999999999994</c:v>
                </c:pt>
                <c:pt idx="3">
                  <c:v>1.97</c:v>
                </c:pt>
                <c:pt idx="4">
                  <c:v>0.33000000000000007</c:v>
                </c:pt>
              </c:numCache>
            </c:numRef>
          </c:val>
          <c:extLst>
            <c:ext xmlns:c16="http://schemas.microsoft.com/office/drawing/2014/chart" uri="{C3380CC4-5D6E-409C-BE32-E72D297353CC}">
              <c16:uniqueId val="{00000005-EC2E-4B2C-AFB8-93000E7B0650}"/>
            </c:ext>
          </c:extLst>
        </c:ser>
        <c:ser>
          <c:idx val="6"/>
          <c:order val="6"/>
          <c:tx>
            <c:strRef>
              <c:f>'NA 2'!$H$3:$H$4</c:f>
              <c:strCache>
                <c:ptCount val="1"/>
                <c:pt idx="0">
                  <c:v>Role-Playing</c:v>
                </c:pt>
              </c:strCache>
            </c:strRef>
          </c:tx>
          <c:spPr>
            <a:gradFill rotWithShape="1">
              <a:gsLst>
                <a:gs pos="0">
                  <a:schemeClr val="accent1">
                    <a:lumMod val="60000"/>
                    <a:tint val="96000"/>
                    <a:lumMod val="104000"/>
                  </a:schemeClr>
                </a:gs>
                <a:gs pos="100000">
                  <a:schemeClr val="accent1">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2'!$H$5:$H$10</c:f>
              <c:numCache>
                <c:formatCode>General</c:formatCode>
                <c:ptCount val="5"/>
                <c:pt idx="0">
                  <c:v>17.850000000000001</c:v>
                </c:pt>
                <c:pt idx="1">
                  <c:v>13.090000000000005</c:v>
                </c:pt>
                <c:pt idx="2">
                  <c:v>13.56</c:v>
                </c:pt>
                <c:pt idx="3">
                  <c:v>13.349999999999994</c:v>
                </c:pt>
                <c:pt idx="4">
                  <c:v>1.3900000000000001</c:v>
                </c:pt>
              </c:numCache>
            </c:numRef>
          </c:val>
          <c:extLst>
            <c:ext xmlns:c16="http://schemas.microsoft.com/office/drawing/2014/chart" uri="{C3380CC4-5D6E-409C-BE32-E72D297353CC}">
              <c16:uniqueId val="{00000006-EC2E-4B2C-AFB8-93000E7B0650}"/>
            </c:ext>
          </c:extLst>
        </c:ser>
        <c:ser>
          <c:idx val="7"/>
          <c:order val="7"/>
          <c:tx>
            <c:strRef>
              <c:f>'NA 2'!$I$3:$I$4</c:f>
              <c:strCache>
                <c:ptCount val="1"/>
                <c:pt idx="0">
                  <c:v>Shooter</c:v>
                </c:pt>
              </c:strCache>
            </c:strRef>
          </c:tx>
          <c:spPr>
            <a:gradFill rotWithShape="1">
              <a:gsLst>
                <a:gs pos="0">
                  <a:schemeClr val="accent2">
                    <a:lumMod val="60000"/>
                    <a:tint val="96000"/>
                    <a:lumMod val="104000"/>
                  </a:schemeClr>
                </a:gs>
                <a:gs pos="100000">
                  <a:schemeClr val="accent2">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2'!$I$5:$I$10</c:f>
              <c:numCache>
                <c:formatCode>General</c:formatCode>
                <c:ptCount val="5"/>
                <c:pt idx="0">
                  <c:v>35.06</c:v>
                </c:pt>
                <c:pt idx="1">
                  <c:v>30.700000000000003</c:v>
                </c:pt>
                <c:pt idx="2">
                  <c:v>30.720000000000002</c:v>
                </c:pt>
                <c:pt idx="3">
                  <c:v>30.789999999999996</c:v>
                </c:pt>
                <c:pt idx="4">
                  <c:v>7.4399999999999986</c:v>
                </c:pt>
              </c:numCache>
            </c:numRef>
          </c:val>
          <c:extLst>
            <c:ext xmlns:c16="http://schemas.microsoft.com/office/drawing/2014/chart" uri="{C3380CC4-5D6E-409C-BE32-E72D297353CC}">
              <c16:uniqueId val="{00000007-EC2E-4B2C-AFB8-93000E7B0650}"/>
            </c:ext>
          </c:extLst>
        </c:ser>
        <c:ser>
          <c:idx val="8"/>
          <c:order val="8"/>
          <c:tx>
            <c:strRef>
              <c:f>'NA 2'!$J$3:$J$4</c:f>
              <c:strCache>
                <c:ptCount val="1"/>
                <c:pt idx="0">
                  <c:v>Simulation</c:v>
                </c:pt>
              </c:strCache>
            </c:strRef>
          </c:tx>
          <c:spPr>
            <a:gradFill rotWithShape="1">
              <a:gsLst>
                <a:gs pos="0">
                  <a:schemeClr val="accent3">
                    <a:lumMod val="60000"/>
                    <a:tint val="96000"/>
                    <a:lumMod val="104000"/>
                  </a:schemeClr>
                </a:gs>
                <a:gs pos="100000">
                  <a:schemeClr val="accent3">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2'!$J$5:$J$10</c:f>
              <c:numCache>
                <c:formatCode>General</c:formatCode>
                <c:ptCount val="5"/>
                <c:pt idx="0">
                  <c:v>3.0899999999999994</c:v>
                </c:pt>
                <c:pt idx="1">
                  <c:v>2.2599999999999998</c:v>
                </c:pt>
                <c:pt idx="2">
                  <c:v>1.22</c:v>
                </c:pt>
                <c:pt idx="3">
                  <c:v>1.1300000000000001</c:v>
                </c:pt>
                <c:pt idx="4">
                  <c:v>0</c:v>
                </c:pt>
              </c:numCache>
            </c:numRef>
          </c:val>
          <c:extLst>
            <c:ext xmlns:c16="http://schemas.microsoft.com/office/drawing/2014/chart" uri="{C3380CC4-5D6E-409C-BE32-E72D297353CC}">
              <c16:uniqueId val="{00000008-EC2E-4B2C-AFB8-93000E7B0650}"/>
            </c:ext>
          </c:extLst>
        </c:ser>
        <c:ser>
          <c:idx val="9"/>
          <c:order val="9"/>
          <c:tx>
            <c:strRef>
              <c:f>'NA 2'!$K$3:$K$4</c:f>
              <c:strCache>
                <c:ptCount val="1"/>
                <c:pt idx="0">
                  <c:v>Sports</c:v>
                </c:pt>
              </c:strCache>
            </c:strRef>
          </c:tx>
          <c:spPr>
            <a:gradFill rotWithShape="1">
              <a:gsLst>
                <a:gs pos="0">
                  <a:schemeClr val="accent4">
                    <a:lumMod val="60000"/>
                    <a:tint val="96000"/>
                    <a:lumMod val="104000"/>
                  </a:schemeClr>
                </a:gs>
                <a:gs pos="100000">
                  <a:schemeClr val="accent4">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2'!$K$5:$K$10</c:f>
              <c:numCache>
                <c:formatCode>General</c:formatCode>
                <c:ptCount val="5"/>
                <c:pt idx="0">
                  <c:v>16.399999999999999</c:v>
                </c:pt>
                <c:pt idx="1">
                  <c:v>19.180000000000003</c:v>
                </c:pt>
                <c:pt idx="2">
                  <c:v>19.820000000000004</c:v>
                </c:pt>
                <c:pt idx="3">
                  <c:v>18.459999999999997</c:v>
                </c:pt>
                <c:pt idx="4">
                  <c:v>4.5699999999999994</c:v>
                </c:pt>
              </c:numCache>
            </c:numRef>
          </c:val>
          <c:extLst>
            <c:ext xmlns:c16="http://schemas.microsoft.com/office/drawing/2014/chart" uri="{C3380CC4-5D6E-409C-BE32-E72D297353CC}">
              <c16:uniqueId val="{00000009-EC2E-4B2C-AFB8-93000E7B0650}"/>
            </c:ext>
          </c:extLst>
        </c:ser>
        <c:ser>
          <c:idx val="10"/>
          <c:order val="10"/>
          <c:tx>
            <c:strRef>
              <c:f>'NA 2'!$L$3:$L$4</c:f>
              <c:strCache>
                <c:ptCount val="1"/>
                <c:pt idx="0">
                  <c:v>Strategy</c:v>
                </c:pt>
              </c:strCache>
            </c:strRef>
          </c:tx>
          <c:spPr>
            <a:gradFill rotWithShape="1">
              <a:gsLst>
                <a:gs pos="0">
                  <a:schemeClr val="accent5">
                    <a:lumMod val="60000"/>
                    <a:tint val="96000"/>
                    <a:lumMod val="104000"/>
                  </a:schemeClr>
                </a:gs>
                <a:gs pos="100000">
                  <a:schemeClr val="accent5">
                    <a:lumMod val="60000"/>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'NA 2'!$A$5:$A$10</c:f>
              <c:strCache>
                <c:ptCount val="5"/>
                <c:pt idx="0">
                  <c:v>2012</c:v>
                </c:pt>
                <c:pt idx="1">
                  <c:v>2013</c:v>
                </c:pt>
                <c:pt idx="2">
                  <c:v>2014</c:v>
                </c:pt>
                <c:pt idx="3">
                  <c:v>2015</c:v>
                </c:pt>
                <c:pt idx="4">
                  <c:v>2016</c:v>
                </c:pt>
              </c:strCache>
            </c:strRef>
          </c:cat>
          <c:val>
            <c:numRef>
              <c:f>'NA 2'!$L$5:$L$10</c:f>
              <c:numCache>
                <c:formatCode>General</c:formatCode>
                <c:ptCount val="5"/>
                <c:pt idx="0">
                  <c:v>0.94</c:v>
                </c:pt>
                <c:pt idx="1">
                  <c:v>2.39</c:v>
                </c:pt>
                <c:pt idx="2">
                  <c:v>0.16</c:v>
                </c:pt>
                <c:pt idx="3">
                  <c:v>0.57000000000000006</c:v>
                </c:pt>
                <c:pt idx="4">
                  <c:v>0.11</c:v>
                </c:pt>
              </c:numCache>
            </c:numRef>
          </c:val>
          <c:extLst>
            <c:ext xmlns:c16="http://schemas.microsoft.com/office/drawing/2014/chart" uri="{C3380CC4-5D6E-409C-BE32-E72D297353CC}">
              <c16:uniqueId val="{0000000A-EC2E-4B2C-AFB8-93000E7B0650}"/>
            </c:ext>
          </c:extLst>
        </c:ser>
        <c:dLbls>
          <c:showLegendKey val="0"/>
          <c:showVal val="0"/>
          <c:showCatName val="0"/>
          <c:showSerName val="0"/>
          <c:showPercent val="0"/>
          <c:showBubbleSize val="0"/>
        </c:dLbls>
        <c:gapWidth val="100"/>
        <c:overlap val="-24"/>
        <c:axId val="1297156544"/>
        <c:axId val="1297153632"/>
      </c:barChart>
      <c:catAx>
        <c:axId val="12971565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97153632"/>
        <c:crosses val="autoZero"/>
        <c:auto val="1"/>
        <c:lblAlgn val="ctr"/>
        <c:lblOffset val="100"/>
        <c:noMultiLvlLbl val="0"/>
      </c:catAx>
      <c:valAx>
        <c:axId val="1297153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97156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A63D6-5885-473E-80E9-9EF7F02CA9F6}"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3EEE4-2570-472C-84D3-D04642CA16AC}" type="slidenum">
              <a:rPr lang="en-US" smtClean="0"/>
              <a:t>‹#›</a:t>
            </a:fld>
            <a:endParaRPr lang="en-US"/>
          </a:p>
        </p:txBody>
      </p:sp>
    </p:spTree>
    <p:extLst>
      <p:ext uri="{BB962C8B-B14F-4D97-AF65-F5344CB8AC3E}">
        <p14:creationId xmlns:p14="http://schemas.microsoft.com/office/powerpoint/2010/main" val="191938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80BD4E-2723-4FB1-A3A2-DB655232229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346113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236691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127577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9064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353585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80BD4E-2723-4FB1-A3A2-DB655232229B}"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3892965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80BD4E-2723-4FB1-A3A2-DB655232229B}"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420211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0BD4E-2723-4FB1-A3A2-DB655232229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77342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0BD4E-2723-4FB1-A3A2-DB655232229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91885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0BD4E-2723-4FB1-A3A2-DB655232229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159275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0BD4E-2723-4FB1-A3A2-DB655232229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256588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362764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0BD4E-2723-4FB1-A3A2-DB655232229B}"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21142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0BD4E-2723-4FB1-A3A2-DB655232229B}"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140407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0BD4E-2723-4FB1-A3A2-DB655232229B}"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212950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297071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0BD4E-2723-4FB1-A3A2-DB655232229B}"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FD56-B498-4B92-A0C5-CD9BD3C7465A}" type="slidenum">
              <a:rPr lang="en-US" smtClean="0"/>
              <a:t>‹#›</a:t>
            </a:fld>
            <a:endParaRPr lang="en-US"/>
          </a:p>
        </p:txBody>
      </p:sp>
    </p:spTree>
    <p:extLst>
      <p:ext uri="{BB962C8B-B14F-4D97-AF65-F5344CB8AC3E}">
        <p14:creationId xmlns:p14="http://schemas.microsoft.com/office/powerpoint/2010/main" val="261354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F80BD4E-2723-4FB1-A3A2-DB655232229B}" type="datetimeFigureOut">
              <a:rPr lang="en-US" smtClean="0"/>
              <a:t>3/19/2024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E0FD56-B498-4B92-A0C5-CD9BD3C7465A}" type="slidenum">
              <a:rPr lang="en-US" smtClean="0"/>
              <a:t>‹#›</a:t>
            </a:fld>
            <a:endParaRPr lang="en-US"/>
          </a:p>
        </p:txBody>
      </p:sp>
    </p:spTree>
    <p:extLst>
      <p:ext uri="{BB962C8B-B14F-4D97-AF65-F5344CB8AC3E}">
        <p14:creationId xmlns:p14="http://schemas.microsoft.com/office/powerpoint/2010/main" val="314986212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E93E52C-2FC6-AC1F-70C3-F6D6D6F9F69F}"/>
              </a:ext>
            </a:extLst>
          </p:cNvPr>
          <p:cNvPicPr>
            <a:picLocks noChangeAspect="1"/>
          </p:cNvPicPr>
          <p:nvPr/>
        </p:nvPicPr>
        <p:blipFill rotWithShape="1">
          <a:blip r:embed="rId3"/>
          <a:srcRect t="29687"/>
          <a:stretch/>
        </p:blipFill>
        <p:spPr>
          <a:xfrm>
            <a:off x="20" y="10"/>
            <a:ext cx="12191980"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6D5F6BD-92CA-B245-48CF-54DD0D9A3F6A}"/>
              </a:ext>
            </a:extLst>
          </p:cNvPr>
          <p:cNvSpPr>
            <a:spLocks noGrp="1"/>
          </p:cNvSpPr>
          <p:nvPr>
            <p:ph type="ctrTitle"/>
          </p:nvPr>
        </p:nvSpPr>
        <p:spPr>
          <a:xfrm>
            <a:off x="5461682" y="3496574"/>
            <a:ext cx="6436104" cy="1138686"/>
          </a:xfrm>
        </p:spPr>
        <p:txBody>
          <a:bodyPr>
            <a:normAutofit/>
          </a:bodyPr>
          <a:lstStyle/>
          <a:p>
            <a:pPr algn="l"/>
            <a:r>
              <a:rPr lang="en-US" sz="4400" dirty="0"/>
              <a:t>PROJECT GameCo</a:t>
            </a:r>
          </a:p>
        </p:txBody>
      </p:sp>
      <p:sp>
        <p:nvSpPr>
          <p:cNvPr id="3" name="Subtitle 2">
            <a:extLst>
              <a:ext uri="{FF2B5EF4-FFF2-40B4-BE49-F238E27FC236}">
                <a16:creationId xmlns:a16="http://schemas.microsoft.com/office/drawing/2014/main" id="{EF21C4EE-3BEC-207D-116E-A4900EF2388D}"/>
              </a:ext>
            </a:extLst>
          </p:cNvPr>
          <p:cNvSpPr>
            <a:spLocks noGrp="1"/>
          </p:cNvSpPr>
          <p:nvPr>
            <p:ph type="subTitle" idx="1"/>
          </p:nvPr>
        </p:nvSpPr>
        <p:spPr>
          <a:xfrm>
            <a:off x="5461682" y="4548996"/>
            <a:ext cx="6436104" cy="534838"/>
          </a:xfrm>
        </p:spPr>
        <p:txBody>
          <a:bodyPr>
            <a:normAutofit/>
          </a:bodyPr>
          <a:lstStyle/>
          <a:p>
            <a:pPr algn="l"/>
            <a:r>
              <a:rPr lang="en-US" sz="1800" dirty="0"/>
              <a:t>Tomislav </a:t>
            </a:r>
            <a:r>
              <a:rPr lang="en-US" sz="1800" dirty="0" err="1"/>
              <a:t>Radić</a:t>
            </a:r>
            <a:endParaRPr lang="en-US" sz="1800" dirty="0"/>
          </a:p>
        </p:txBody>
      </p:sp>
    </p:spTree>
    <p:extLst>
      <p:ext uri="{BB962C8B-B14F-4D97-AF65-F5344CB8AC3E}">
        <p14:creationId xmlns:p14="http://schemas.microsoft.com/office/powerpoint/2010/main" val="2010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a:t>Global Market Summary</a:t>
            </a:r>
            <a:endParaRPr lang="en-US" sz="2800" dirty="0"/>
          </a:p>
        </p:txBody>
      </p:sp>
      <p:sp>
        <p:nvSpPr>
          <p:cNvPr id="4" name="Content Placeholder 3">
            <a:extLst>
              <a:ext uri="{FF2B5EF4-FFF2-40B4-BE49-F238E27FC236}">
                <a16:creationId xmlns:a16="http://schemas.microsoft.com/office/drawing/2014/main" id="{0A39CFAA-DAA5-0F69-06B9-A6B054A516E0}"/>
              </a:ext>
            </a:extLst>
          </p:cNvPr>
          <p:cNvSpPr>
            <a:spLocks noGrp="1"/>
          </p:cNvSpPr>
          <p:nvPr>
            <p:ph idx="1"/>
          </p:nvPr>
        </p:nvSpPr>
        <p:spPr/>
        <p:txBody>
          <a:bodyPr/>
          <a:lstStyle/>
          <a:p>
            <a:endParaRPr lang="en-US" dirty="0"/>
          </a:p>
          <a:p>
            <a:r>
              <a:rPr lang="en-US" dirty="0"/>
              <a:t>Sales declined globally.</a:t>
            </a:r>
          </a:p>
          <a:p>
            <a:r>
              <a:rPr lang="en-US" dirty="0"/>
              <a:t>Action, Shooter and Sports remain the most popular genres.</a:t>
            </a:r>
          </a:p>
          <a:p>
            <a:r>
              <a:rPr lang="en-US" dirty="0"/>
              <a:t>European market currently shows greatest potential as it not only surpassed all other markets in the sales numbers, but it is also the only market that is consistently on the rise.</a:t>
            </a:r>
          </a:p>
          <a:p>
            <a:r>
              <a:rPr lang="en-US" dirty="0"/>
              <a:t>North American market continues the negative trend.</a:t>
            </a:r>
          </a:p>
          <a:p>
            <a:r>
              <a:rPr lang="en-US" dirty="0"/>
              <a:t>Japanese market shows signs of recovery in the past two years.</a:t>
            </a:r>
          </a:p>
          <a:p>
            <a:r>
              <a:rPr lang="en-US" dirty="0"/>
              <a:t>There is a strong negative correlation between the North American and Japanese markets who almost mirror each other i.e., more sales made in one region means less sales in the other. Europe’s market seems relatively unfazed by this competition. </a:t>
            </a:r>
          </a:p>
          <a:p>
            <a:endParaRPr lang="en-US" dirty="0"/>
          </a:p>
        </p:txBody>
      </p:sp>
    </p:spTree>
    <p:extLst>
      <p:ext uri="{BB962C8B-B14F-4D97-AF65-F5344CB8AC3E}">
        <p14:creationId xmlns:p14="http://schemas.microsoft.com/office/powerpoint/2010/main" val="416799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24443" y="2943775"/>
            <a:ext cx="10353762" cy="970450"/>
          </a:xfrm>
        </p:spPr>
        <p:txBody>
          <a:bodyPr>
            <a:normAutofit/>
          </a:bodyPr>
          <a:lstStyle/>
          <a:p>
            <a:r>
              <a:rPr lang="en-US" dirty="0"/>
              <a:t>North American Market Analysis</a:t>
            </a:r>
          </a:p>
        </p:txBody>
      </p:sp>
      <p:sp>
        <p:nvSpPr>
          <p:cNvPr id="3" name="Content Placeholder 2">
            <a:extLst>
              <a:ext uri="{FF2B5EF4-FFF2-40B4-BE49-F238E27FC236}">
                <a16:creationId xmlns:a16="http://schemas.microsoft.com/office/drawing/2014/main" id="{3E123296-B1DB-DF03-8D27-C837E24C6807}"/>
              </a:ext>
            </a:extLst>
          </p:cNvPr>
          <p:cNvSpPr>
            <a:spLocks noGrp="1"/>
          </p:cNvSpPr>
          <p:nvPr>
            <p:ph idx="1"/>
          </p:nvPr>
        </p:nvSpPr>
        <p:spPr>
          <a:xfrm>
            <a:off x="1013383" y="1297883"/>
            <a:ext cx="10353762" cy="4058751"/>
          </a:xfrm>
        </p:spPr>
        <p:txBody>
          <a:bodyPr anchor="ctr">
            <a:normAutofit/>
          </a:bodyPr>
          <a:lstStyle/>
          <a:p>
            <a:pPr marL="36900" indent="0">
              <a:buNone/>
            </a:pPr>
            <a:endParaRPr lang="en-US" dirty="0"/>
          </a:p>
        </p:txBody>
      </p:sp>
    </p:spTree>
    <p:extLst>
      <p:ext uri="{BB962C8B-B14F-4D97-AF65-F5344CB8AC3E}">
        <p14:creationId xmlns:p14="http://schemas.microsoft.com/office/powerpoint/2010/main" val="279327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North American Market Overview</a:t>
            </a:r>
          </a:p>
        </p:txBody>
      </p:sp>
      <p:graphicFrame>
        <p:nvGraphicFramePr>
          <p:cNvPr id="7" name="Content Placeholder 10">
            <a:extLst>
              <a:ext uri="{FF2B5EF4-FFF2-40B4-BE49-F238E27FC236}">
                <a16:creationId xmlns:a16="http://schemas.microsoft.com/office/drawing/2014/main" id="{6F05D711-F5BA-AE44-77BF-5A19A2B615DE}"/>
              </a:ext>
            </a:extLst>
          </p:cNvPr>
          <p:cNvGraphicFramePr>
            <a:graphicFrameLocks noGrp="1"/>
          </p:cNvGraphicFramePr>
          <p:nvPr>
            <p:ph idx="1"/>
            <p:extLst>
              <p:ext uri="{D42A27DB-BD31-4B8C-83A1-F6EECF244321}">
                <p14:modId xmlns:p14="http://schemas.microsoft.com/office/powerpoint/2010/main" val="707824166"/>
              </p:ext>
            </p:extLst>
          </p:nvPr>
        </p:nvGraphicFramePr>
        <p:xfrm>
          <a:off x="262551" y="2401920"/>
          <a:ext cx="10353675" cy="4059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389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North American Market Overview</a:t>
            </a:r>
          </a:p>
        </p:txBody>
      </p:sp>
      <p:graphicFrame>
        <p:nvGraphicFramePr>
          <p:cNvPr id="7" name="Content Placeholder 3">
            <a:extLst>
              <a:ext uri="{FF2B5EF4-FFF2-40B4-BE49-F238E27FC236}">
                <a16:creationId xmlns:a16="http://schemas.microsoft.com/office/drawing/2014/main" id="{B37A87BC-7536-6AF6-CC9C-4E5D6F3E19C8}"/>
              </a:ext>
            </a:extLst>
          </p:cNvPr>
          <p:cNvGraphicFramePr>
            <a:graphicFrameLocks noGrp="1"/>
          </p:cNvGraphicFramePr>
          <p:nvPr>
            <p:ph idx="1"/>
            <p:extLst>
              <p:ext uri="{D42A27DB-BD31-4B8C-83A1-F6EECF244321}">
                <p14:modId xmlns:p14="http://schemas.microsoft.com/office/powerpoint/2010/main" val="2646568541"/>
              </p:ext>
            </p:extLst>
          </p:nvPr>
        </p:nvGraphicFramePr>
        <p:xfrm>
          <a:off x="913795" y="2189406"/>
          <a:ext cx="4526733" cy="405923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766B2D5-0505-67E9-B5FA-3657308A87E7}"/>
              </a:ext>
            </a:extLst>
          </p:cNvPr>
          <p:cNvSpPr txBox="1"/>
          <p:nvPr/>
        </p:nvSpPr>
        <p:spPr>
          <a:xfrm>
            <a:off x="6337426" y="2697933"/>
            <a:ext cx="49407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Top five publishers together hold 53.73% of all North American sales</a:t>
            </a:r>
          </a:p>
        </p:txBody>
      </p:sp>
    </p:spTree>
    <p:extLst>
      <p:ext uri="{BB962C8B-B14F-4D97-AF65-F5344CB8AC3E}">
        <p14:creationId xmlns:p14="http://schemas.microsoft.com/office/powerpoint/2010/main" val="270785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North American Market Overview</a:t>
            </a:r>
          </a:p>
        </p:txBody>
      </p:sp>
      <p:graphicFrame>
        <p:nvGraphicFramePr>
          <p:cNvPr id="7" name="Content Placeholder 3">
            <a:extLst>
              <a:ext uri="{FF2B5EF4-FFF2-40B4-BE49-F238E27FC236}">
                <a16:creationId xmlns:a16="http://schemas.microsoft.com/office/drawing/2014/main" id="{0C5960CF-C44F-C28A-C81A-4514073AA821}"/>
              </a:ext>
            </a:extLst>
          </p:cNvPr>
          <p:cNvGraphicFramePr>
            <a:graphicFrameLocks noGrp="1"/>
          </p:cNvGraphicFramePr>
          <p:nvPr>
            <p:ph idx="1"/>
            <p:extLst>
              <p:ext uri="{D42A27DB-BD31-4B8C-83A1-F6EECF244321}">
                <p14:modId xmlns:p14="http://schemas.microsoft.com/office/powerpoint/2010/main" val="3513904833"/>
              </p:ext>
            </p:extLst>
          </p:nvPr>
        </p:nvGraphicFramePr>
        <p:xfrm>
          <a:off x="217283" y="2619202"/>
          <a:ext cx="11543169" cy="4059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813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North American Market Summary</a:t>
            </a:r>
          </a:p>
        </p:txBody>
      </p:sp>
      <p:sp>
        <p:nvSpPr>
          <p:cNvPr id="4" name="Content Placeholder 3">
            <a:extLst>
              <a:ext uri="{FF2B5EF4-FFF2-40B4-BE49-F238E27FC236}">
                <a16:creationId xmlns:a16="http://schemas.microsoft.com/office/drawing/2014/main" id="{8D2BD8FD-278E-2857-263A-0590E0F199C2}"/>
              </a:ext>
            </a:extLst>
          </p:cNvPr>
          <p:cNvSpPr>
            <a:spLocks noGrp="1"/>
          </p:cNvSpPr>
          <p:nvPr>
            <p:ph idx="1"/>
          </p:nvPr>
        </p:nvSpPr>
        <p:spPr/>
        <p:txBody>
          <a:bodyPr/>
          <a:lstStyle/>
          <a:p>
            <a:endParaRPr lang="en-US" dirty="0"/>
          </a:p>
          <a:p>
            <a:endParaRPr lang="en-US" dirty="0"/>
          </a:p>
          <a:p>
            <a:endParaRPr lang="en-US" dirty="0"/>
          </a:p>
          <a:p>
            <a:r>
              <a:rPr lang="en-US" dirty="0"/>
              <a:t>North American market continues to drop.</a:t>
            </a:r>
          </a:p>
          <a:p>
            <a:r>
              <a:rPr lang="en-US" dirty="0"/>
              <a:t>Strong negative correlation to Japan’s market</a:t>
            </a:r>
          </a:p>
          <a:p>
            <a:r>
              <a:rPr lang="en-US" dirty="0"/>
              <a:t>Shooter is the most popular genre, followed by Action and Sports</a:t>
            </a:r>
          </a:p>
          <a:p>
            <a:endParaRPr lang="en-US" dirty="0"/>
          </a:p>
        </p:txBody>
      </p:sp>
    </p:spTree>
    <p:extLst>
      <p:ext uri="{BB962C8B-B14F-4D97-AF65-F5344CB8AC3E}">
        <p14:creationId xmlns:p14="http://schemas.microsoft.com/office/powerpoint/2010/main" val="7864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24443" y="2943775"/>
            <a:ext cx="10353762" cy="970450"/>
          </a:xfrm>
        </p:spPr>
        <p:txBody>
          <a:bodyPr>
            <a:normAutofit/>
          </a:bodyPr>
          <a:lstStyle/>
          <a:p>
            <a:r>
              <a:rPr lang="en-US" dirty="0"/>
              <a:t>European Market Analysis</a:t>
            </a:r>
          </a:p>
        </p:txBody>
      </p:sp>
      <p:sp>
        <p:nvSpPr>
          <p:cNvPr id="3" name="Content Placeholder 2">
            <a:extLst>
              <a:ext uri="{FF2B5EF4-FFF2-40B4-BE49-F238E27FC236}">
                <a16:creationId xmlns:a16="http://schemas.microsoft.com/office/drawing/2014/main" id="{3E123296-B1DB-DF03-8D27-C837E24C6807}"/>
              </a:ext>
            </a:extLst>
          </p:cNvPr>
          <p:cNvSpPr>
            <a:spLocks noGrp="1"/>
          </p:cNvSpPr>
          <p:nvPr>
            <p:ph idx="1"/>
          </p:nvPr>
        </p:nvSpPr>
        <p:spPr>
          <a:xfrm>
            <a:off x="1013383" y="1399624"/>
            <a:ext cx="10353762" cy="4058751"/>
          </a:xfrm>
        </p:spPr>
        <p:txBody>
          <a:bodyPr anchor="ctr">
            <a:normAutofit/>
          </a:bodyPr>
          <a:lstStyle/>
          <a:p>
            <a:pPr marL="36900" indent="0">
              <a:buNone/>
            </a:pPr>
            <a:endParaRPr lang="en-US" dirty="0"/>
          </a:p>
        </p:txBody>
      </p:sp>
    </p:spTree>
    <p:extLst>
      <p:ext uri="{BB962C8B-B14F-4D97-AF65-F5344CB8AC3E}">
        <p14:creationId xmlns:p14="http://schemas.microsoft.com/office/powerpoint/2010/main" val="82042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European Market Overview</a:t>
            </a:r>
          </a:p>
        </p:txBody>
      </p:sp>
      <p:graphicFrame>
        <p:nvGraphicFramePr>
          <p:cNvPr id="6" name="Content Placeholder 3">
            <a:extLst>
              <a:ext uri="{FF2B5EF4-FFF2-40B4-BE49-F238E27FC236}">
                <a16:creationId xmlns:a16="http://schemas.microsoft.com/office/drawing/2014/main" id="{267CD2AE-94C4-4B5A-B9A8-277D1EB4E4AD}"/>
              </a:ext>
            </a:extLst>
          </p:cNvPr>
          <p:cNvGraphicFramePr>
            <a:graphicFrameLocks noGrp="1"/>
          </p:cNvGraphicFramePr>
          <p:nvPr>
            <p:ph idx="1"/>
            <p:extLst>
              <p:ext uri="{D42A27DB-BD31-4B8C-83A1-F6EECF244321}">
                <p14:modId xmlns:p14="http://schemas.microsoft.com/office/powerpoint/2010/main" val="3651137768"/>
              </p:ext>
            </p:extLst>
          </p:nvPr>
        </p:nvGraphicFramePr>
        <p:xfrm>
          <a:off x="7514376" y="2510561"/>
          <a:ext cx="4315014" cy="405923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B10A912-83C6-3E7F-E814-E99F6D078A5C}"/>
              </a:ext>
            </a:extLst>
          </p:cNvPr>
          <p:cNvSpPr txBox="1"/>
          <p:nvPr/>
        </p:nvSpPr>
        <p:spPr>
          <a:xfrm>
            <a:off x="913795" y="2227152"/>
            <a:ext cx="570428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Top five publishers together hold 55.71% of all European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top publishers are same in North America and in Europe, and they hold similar shares in both markets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5053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European Market Overview</a:t>
            </a:r>
          </a:p>
        </p:txBody>
      </p:sp>
      <p:graphicFrame>
        <p:nvGraphicFramePr>
          <p:cNvPr id="6" name="Content Placeholder 6">
            <a:extLst>
              <a:ext uri="{FF2B5EF4-FFF2-40B4-BE49-F238E27FC236}">
                <a16:creationId xmlns:a16="http://schemas.microsoft.com/office/drawing/2014/main" id="{C6B4FE6A-07C7-13F6-C5C5-787632B91309}"/>
              </a:ext>
            </a:extLst>
          </p:cNvPr>
          <p:cNvGraphicFramePr>
            <a:graphicFrameLocks noGrp="1"/>
          </p:cNvGraphicFramePr>
          <p:nvPr>
            <p:ph idx="1"/>
            <p:extLst>
              <p:ext uri="{D42A27DB-BD31-4B8C-83A1-F6EECF244321}">
                <p14:modId xmlns:p14="http://schemas.microsoft.com/office/powerpoint/2010/main" val="71637778"/>
              </p:ext>
            </p:extLst>
          </p:nvPr>
        </p:nvGraphicFramePr>
        <p:xfrm>
          <a:off x="190123" y="2546775"/>
          <a:ext cx="10353675" cy="4059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297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European Market Overview</a:t>
            </a:r>
          </a:p>
        </p:txBody>
      </p:sp>
      <p:graphicFrame>
        <p:nvGraphicFramePr>
          <p:cNvPr id="6" name="Content Placeholder 3">
            <a:extLst>
              <a:ext uri="{FF2B5EF4-FFF2-40B4-BE49-F238E27FC236}">
                <a16:creationId xmlns:a16="http://schemas.microsoft.com/office/drawing/2014/main" id="{0D1BC224-0739-4900-F989-35ECE3EB92F2}"/>
              </a:ext>
            </a:extLst>
          </p:cNvPr>
          <p:cNvGraphicFramePr>
            <a:graphicFrameLocks noGrp="1"/>
          </p:cNvGraphicFramePr>
          <p:nvPr>
            <p:ph idx="1"/>
            <p:extLst>
              <p:ext uri="{D42A27DB-BD31-4B8C-83A1-F6EECF244321}">
                <p14:modId xmlns:p14="http://schemas.microsoft.com/office/powerpoint/2010/main" val="1606192700"/>
              </p:ext>
            </p:extLst>
          </p:nvPr>
        </p:nvGraphicFramePr>
        <p:xfrm>
          <a:off x="208230" y="2528668"/>
          <a:ext cx="11769505" cy="4059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06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Magnifying glass showing decling performance">
            <a:extLst>
              <a:ext uri="{FF2B5EF4-FFF2-40B4-BE49-F238E27FC236}">
                <a16:creationId xmlns:a16="http://schemas.microsoft.com/office/drawing/2014/main" id="{A0CCFFEE-9F1E-3580-CB74-D8E5C8B253CA}"/>
              </a:ext>
            </a:extLst>
          </p:cNvPr>
          <p:cNvPicPr>
            <a:picLocks noChangeAspect="1"/>
          </p:cNvPicPr>
          <p:nvPr/>
        </p:nvPicPr>
        <p:blipFill rotWithShape="1">
          <a:blip r:embed="rId2">
            <a:alphaModFix amt="25000"/>
          </a:blip>
          <a:srcRect t="1632" b="14098"/>
          <a:stretch/>
        </p:blipFill>
        <p:spPr>
          <a:xfrm>
            <a:off x="20" y="10"/>
            <a:ext cx="12191980" cy="6857990"/>
          </a:xfrm>
          <a:prstGeom prst="rect">
            <a:avLst/>
          </a:prstGeom>
        </p:spPr>
      </p:pic>
      <p:sp>
        <p:nvSpPr>
          <p:cNvPr id="5" name="Title 4">
            <a:extLst>
              <a:ext uri="{FF2B5EF4-FFF2-40B4-BE49-F238E27FC236}">
                <a16:creationId xmlns:a16="http://schemas.microsoft.com/office/drawing/2014/main" id="{95AB48DF-E8AD-F2FD-9255-642A2C211F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22E7DD-50BA-130A-2BF2-D8FFB5B4F597}"/>
              </a:ext>
            </a:extLst>
          </p:cNvPr>
          <p:cNvSpPr>
            <a:spLocks noGrp="1"/>
          </p:cNvSpPr>
          <p:nvPr>
            <p:ph idx="1"/>
          </p:nvPr>
        </p:nvSpPr>
        <p:spPr/>
        <p:txBody>
          <a:bodyPr anchor="ctr">
            <a:noAutofit/>
          </a:bodyPr>
          <a:lstStyle/>
          <a:p>
            <a:pPr>
              <a:lnSpc>
                <a:spcPct val="90000"/>
              </a:lnSpc>
            </a:pPr>
            <a:r>
              <a:rPr lang="en-US" sz="2400" b="1" dirty="0"/>
              <a:t>Introduction </a:t>
            </a:r>
          </a:p>
          <a:p>
            <a:pPr lvl="1">
              <a:lnSpc>
                <a:spcPct val="90000"/>
              </a:lnSpc>
            </a:pPr>
            <a:r>
              <a:rPr lang="en-US" sz="2400" b="1" dirty="0"/>
              <a:t>Our current understanding, expectations and strategy</a:t>
            </a:r>
          </a:p>
          <a:p>
            <a:pPr lvl="1">
              <a:lnSpc>
                <a:spcPct val="90000"/>
              </a:lnSpc>
            </a:pPr>
            <a:r>
              <a:rPr lang="en-US" sz="2400" b="1" dirty="0"/>
              <a:t>Goals</a:t>
            </a:r>
          </a:p>
          <a:p>
            <a:pPr marL="450000" lvl="1" indent="0">
              <a:lnSpc>
                <a:spcPct val="90000"/>
              </a:lnSpc>
              <a:buNone/>
            </a:pPr>
            <a:endParaRPr lang="en-US" sz="2400" b="1" dirty="0"/>
          </a:p>
          <a:p>
            <a:pPr>
              <a:lnSpc>
                <a:spcPct val="90000"/>
              </a:lnSpc>
            </a:pPr>
            <a:r>
              <a:rPr lang="en-US" sz="2400" b="1" dirty="0"/>
              <a:t>Analysis</a:t>
            </a:r>
          </a:p>
          <a:p>
            <a:pPr lvl="1">
              <a:lnSpc>
                <a:spcPct val="90000"/>
              </a:lnSpc>
            </a:pPr>
            <a:r>
              <a:rPr lang="en-US" sz="2400" b="1" dirty="0"/>
              <a:t>Global Market</a:t>
            </a:r>
          </a:p>
          <a:p>
            <a:pPr lvl="1">
              <a:lnSpc>
                <a:spcPct val="90000"/>
              </a:lnSpc>
            </a:pPr>
            <a:r>
              <a:rPr lang="en-US" sz="2400" b="1" dirty="0"/>
              <a:t>Regional Markets</a:t>
            </a:r>
          </a:p>
          <a:p>
            <a:pPr marL="450000" lvl="1" indent="0">
              <a:lnSpc>
                <a:spcPct val="90000"/>
              </a:lnSpc>
              <a:buNone/>
            </a:pPr>
            <a:endParaRPr lang="en-US" sz="2400" b="1" dirty="0"/>
          </a:p>
          <a:p>
            <a:pPr>
              <a:lnSpc>
                <a:spcPct val="90000"/>
              </a:lnSpc>
            </a:pPr>
            <a:r>
              <a:rPr lang="en-US" sz="2400" b="1" dirty="0"/>
              <a:t>Summary</a:t>
            </a:r>
          </a:p>
          <a:p>
            <a:pPr lvl="1">
              <a:lnSpc>
                <a:spcPct val="90000"/>
              </a:lnSpc>
            </a:pPr>
            <a:r>
              <a:rPr lang="en-US" sz="2400" b="1" dirty="0"/>
              <a:t>Conclusion</a:t>
            </a:r>
          </a:p>
          <a:p>
            <a:pPr lvl="1">
              <a:lnSpc>
                <a:spcPct val="90000"/>
              </a:lnSpc>
            </a:pPr>
            <a:endParaRPr lang="en-US" sz="2400" b="1" dirty="0"/>
          </a:p>
        </p:txBody>
      </p:sp>
    </p:spTree>
    <p:extLst>
      <p:ext uri="{BB962C8B-B14F-4D97-AF65-F5344CB8AC3E}">
        <p14:creationId xmlns:p14="http://schemas.microsoft.com/office/powerpoint/2010/main" val="199451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European Market Summary</a:t>
            </a:r>
          </a:p>
        </p:txBody>
      </p:sp>
      <p:sp>
        <p:nvSpPr>
          <p:cNvPr id="4" name="Content Placeholder 3">
            <a:extLst>
              <a:ext uri="{FF2B5EF4-FFF2-40B4-BE49-F238E27FC236}">
                <a16:creationId xmlns:a16="http://schemas.microsoft.com/office/drawing/2014/main" id="{BBF4EAE5-ECB7-BF29-61C4-2F0D36029FA6}"/>
              </a:ext>
            </a:extLst>
          </p:cNvPr>
          <p:cNvSpPr>
            <a:spLocks noGrp="1"/>
          </p:cNvSpPr>
          <p:nvPr>
            <p:ph idx="1"/>
          </p:nvPr>
        </p:nvSpPr>
        <p:spPr/>
        <p:txBody>
          <a:bodyPr/>
          <a:lstStyle/>
          <a:p>
            <a:endParaRPr lang="en-US" dirty="0"/>
          </a:p>
          <a:p>
            <a:endParaRPr lang="en-US" dirty="0"/>
          </a:p>
          <a:p>
            <a:endParaRPr lang="en-US" dirty="0"/>
          </a:p>
          <a:p>
            <a:r>
              <a:rPr lang="en-US" dirty="0"/>
              <a:t>European market surpassed all other markets in 2016</a:t>
            </a:r>
          </a:p>
          <a:p>
            <a:r>
              <a:rPr lang="en-US" dirty="0"/>
              <a:t>Has a positive trend compared to other regional markets</a:t>
            </a:r>
          </a:p>
          <a:p>
            <a:r>
              <a:rPr lang="en-US" dirty="0"/>
              <a:t>Same top publishers as in North America</a:t>
            </a:r>
          </a:p>
          <a:p>
            <a:r>
              <a:rPr lang="en-US" dirty="0"/>
              <a:t>Most popular genre is Shooter, followed by Sports and Action</a:t>
            </a:r>
          </a:p>
        </p:txBody>
      </p:sp>
    </p:spTree>
    <p:extLst>
      <p:ext uri="{BB962C8B-B14F-4D97-AF65-F5344CB8AC3E}">
        <p14:creationId xmlns:p14="http://schemas.microsoft.com/office/powerpoint/2010/main" val="69485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24443" y="2943775"/>
            <a:ext cx="10353762" cy="970450"/>
          </a:xfrm>
        </p:spPr>
        <p:txBody>
          <a:bodyPr>
            <a:normAutofit/>
          </a:bodyPr>
          <a:lstStyle/>
          <a:p>
            <a:r>
              <a:rPr lang="en-US" dirty="0"/>
              <a:t>Japanese Market Analysis</a:t>
            </a:r>
          </a:p>
        </p:txBody>
      </p:sp>
      <p:sp>
        <p:nvSpPr>
          <p:cNvPr id="3" name="Content Placeholder 2">
            <a:extLst>
              <a:ext uri="{FF2B5EF4-FFF2-40B4-BE49-F238E27FC236}">
                <a16:creationId xmlns:a16="http://schemas.microsoft.com/office/drawing/2014/main" id="{3E123296-B1DB-DF03-8D27-C837E24C6807}"/>
              </a:ext>
            </a:extLst>
          </p:cNvPr>
          <p:cNvSpPr>
            <a:spLocks noGrp="1"/>
          </p:cNvSpPr>
          <p:nvPr>
            <p:ph idx="1"/>
          </p:nvPr>
        </p:nvSpPr>
        <p:spPr>
          <a:xfrm>
            <a:off x="924443" y="1399624"/>
            <a:ext cx="10353762" cy="4058751"/>
          </a:xfrm>
        </p:spPr>
        <p:txBody>
          <a:bodyPr anchor="ctr">
            <a:normAutofit/>
          </a:bodyPr>
          <a:lstStyle/>
          <a:p>
            <a:pPr marL="36900" indent="0">
              <a:buNone/>
            </a:pPr>
            <a:endParaRPr lang="en-US" dirty="0"/>
          </a:p>
        </p:txBody>
      </p:sp>
    </p:spTree>
    <p:extLst>
      <p:ext uri="{BB962C8B-B14F-4D97-AF65-F5344CB8AC3E}">
        <p14:creationId xmlns:p14="http://schemas.microsoft.com/office/powerpoint/2010/main" val="4186123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0"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Japanese Market Overview</a:t>
            </a:r>
          </a:p>
        </p:txBody>
      </p:sp>
      <p:graphicFrame>
        <p:nvGraphicFramePr>
          <p:cNvPr id="7" name="Content Placeholder 3">
            <a:extLst>
              <a:ext uri="{FF2B5EF4-FFF2-40B4-BE49-F238E27FC236}">
                <a16:creationId xmlns:a16="http://schemas.microsoft.com/office/drawing/2014/main" id="{285959C5-1FE8-9263-4545-15010F61A81A}"/>
              </a:ext>
            </a:extLst>
          </p:cNvPr>
          <p:cNvGraphicFramePr>
            <a:graphicFrameLocks noGrp="1"/>
          </p:cNvGraphicFramePr>
          <p:nvPr>
            <p:ph idx="1"/>
            <p:extLst>
              <p:ext uri="{D42A27DB-BD31-4B8C-83A1-F6EECF244321}">
                <p14:modId xmlns:p14="http://schemas.microsoft.com/office/powerpoint/2010/main" val="1695232121"/>
              </p:ext>
            </p:extLst>
          </p:nvPr>
        </p:nvGraphicFramePr>
        <p:xfrm>
          <a:off x="470780" y="2447187"/>
          <a:ext cx="4979406" cy="405923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3B56450D-42E6-177E-772C-9E9F84039B63}"/>
              </a:ext>
            </a:extLst>
          </p:cNvPr>
          <p:cNvSpPr txBox="1"/>
          <p:nvPr/>
        </p:nvSpPr>
        <p:spPr>
          <a:xfrm>
            <a:off x="6289141" y="3341862"/>
            <a:ext cx="54320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Top five publishers together hold 63.2% of all sales in Japan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market is completely dominated by Nintendo who alone holds 35.3% of all sales</a:t>
            </a:r>
          </a:p>
        </p:txBody>
      </p:sp>
    </p:spTree>
    <p:extLst>
      <p:ext uri="{BB962C8B-B14F-4D97-AF65-F5344CB8AC3E}">
        <p14:creationId xmlns:p14="http://schemas.microsoft.com/office/powerpoint/2010/main" val="1314012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Japanese Market Overview</a:t>
            </a:r>
          </a:p>
        </p:txBody>
      </p:sp>
      <p:graphicFrame>
        <p:nvGraphicFramePr>
          <p:cNvPr id="7" name="Content Placeholder 6">
            <a:extLst>
              <a:ext uri="{FF2B5EF4-FFF2-40B4-BE49-F238E27FC236}">
                <a16:creationId xmlns:a16="http://schemas.microsoft.com/office/drawing/2014/main" id="{6DEDEF06-770D-02ED-3C9F-3FA31964FD9A}"/>
              </a:ext>
            </a:extLst>
          </p:cNvPr>
          <p:cNvGraphicFramePr>
            <a:graphicFrameLocks noGrp="1"/>
          </p:cNvGraphicFramePr>
          <p:nvPr>
            <p:ph idx="1"/>
            <p:extLst>
              <p:ext uri="{D42A27DB-BD31-4B8C-83A1-F6EECF244321}">
                <p14:modId xmlns:p14="http://schemas.microsoft.com/office/powerpoint/2010/main" val="4085103306"/>
              </p:ext>
            </p:extLst>
          </p:nvPr>
        </p:nvGraphicFramePr>
        <p:xfrm>
          <a:off x="217283" y="2528668"/>
          <a:ext cx="10353675" cy="4059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5707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Japanese Market Overview</a:t>
            </a:r>
          </a:p>
        </p:txBody>
      </p:sp>
      <p:graphicFrame>
        <p:nvGraphicFramePr>
          <p:cNvPr id="7" name="Content Placeholder 3">
            <a:extLst>
              <a:ext uri="{FF2B5EF4-FFF2-40B4-BE49-F238E27FC236}">
                <a16:creationId xmlns:a16="http://schemas.microsoft.com/office/drawing/2014/main" id="{1D75124E-BA0A-B8A2-96CB-B7267C179171}"/>
              </a:ext>
            </a:extLst>
          </p:cNvPr>
          <p:cNvGraphicFramePr>
            <a:graphicFrameLocks noGrp="1"/>
          </p:cNvGraphicFramePr>
          <p:nvPr>
            <p:ph idx="1"/>
            <p:extLst>
              <p:ext uri="{D42A27DB-BD31-4B8C-83A1-F6EECF244321}">
                <p14:modId xmlns:p14="http://schemas.microsoft.com/office/powerpoint/2010/main" val="21265767"/>
              </p:ext>
            </p:extLst>
          </p:nvPr>
        </p:nvGraphicFramePr>
        <p:xfrm>
          <a:off x="253497" y="2592042"/>
          <a:ext cx="11688024" cy="4059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038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Japanese Market Summary</a:t>
            </a:r>
          </a:p>
        </p:txBody>
      </p:sp>
      <p:sp>
        <p:nvSpPr>
          <p:cNvPr id="4" name="Content Placeholder 3">
            <a:extLst>
              <a:ext uri="{FF2B5EF4-FFF2-40B4-BE49-F238E27FC236}">
                <a16:creationId xmlns:a16="http://schemas.microsoft.com/office/drawing/2014/main" id="{1CF273B0-03BE-1A67-0639-3C0F8727C2EE}"/>
              </a:ext>
            </a:extLst>
          </p:cNvPr>
          <p:cNvSpPr>
            <a:spLocks noGrp="1"/>
          </p:cNvSpPr>
          <p:nvPr>
            <p:ph idx="1"/>
          </p:nvPr>
        </p:nvSpPr>
        <p:spPr/>
        <p:txBody>
          <a:bodyPr/>
          <a:lstStyle/>
          <a:p>
            <a:endParaRPr lang="en-US" dirty="0"/>
          </a:p>
          <a:p>
            <a:endParaRPr lang="en-US" dirty="0"/>
          </a:p>
          <a:p>
            <a:endParaRPr lang="en-US" dirty="0"/>
          </a:p>
          <a:p>
            <a:r>
              <a:rPr lang="en-US" dirty="0"/>
              <a:t>Strong negative correlation with North American market</a:t>
            </a:r>
          </a:p>
          <a:p>
            <a:r>
              <a:rPr lang="en-US" dirty="0"/>
              <a:t>Shows signs of recovery in the past two years</a:t>
            </a:r>
          </a:p>
          <a:p>
            <a:r>
              <a:rPr lang="en-US" dirty="0"/>
              <a:t>RPG games are much more popular in Japan than in other markets</a:t>
            </a:r>
          </a:p>
          <a:p>
            <a:r>
              <a:rPr lang="en-US" dirty="0"/>
              <a:t>Popularity of Action games has vastly risen since 2015 and is currently the most popular genre</a:t>
            </a:r>
          </a:p>
          <a:p>
            <a:r>
              <a:rPr lang="en-US" dirty="0"/>
              <a:t>Market dominated by Nintendo</a:t>
            </a:r>
          </a:p>
          <a:p>
            <a:endParaRPr lang="en-US" dirty="0"/>
          </a:p>
        </p:txBody>
      </p:sp>
    </p:spTree>
    <p:extLst>
      <p:ext uri="{BB962C8B-B14F-4D97-AF65-F5344CB8AC3E}">
        <p14:creationId xmlns:p14="http://schemas.microsoft.com/office/powerpoint/2010/main" val="193761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24443" y="2943775"/>
            <a:ext cx="10353762" cy="970450"/>
          </a:xfrm>
        </p:spPr>
        <p:txBody>
          <a:bodyPr>
            <a:normAutofit/>
          </a:bodyPr>
          <a:lstStyle/>
          <a:p>
            <a:r>
              <a:rPr lang="en-US" dirty="0"/>
              <a:t>Analysis Summary</a:t>
            </a:r>
          </a:p>
        </p:txBody>
      </p:sp>
      <p:sp>
        <p:nvSpPr>
          <p:cNvPr id="3" name="Content Placeholder 2">
            <a:extLst>
              <a:ext uri="{FF2B5EF4-FFF2-40B4-BE49-F238E27FC236}">
                <a16:creationId xmlns:a16="http://schemas.microsoft.com/office/drawing/2014/main" id="{3E123296-B1DB-DF03-8D27-C837E24C6807}"/>
              </a:ext>
            </a:extLst>
          </p:cNvPr>
          <p:cNvSpPr>
            <a:spLocks noGrp="1"/>
          </p:cNvSpPr>
          <p:nvPr>
            <p:ph idx="1"/>
          </p:nvPr>
        </p:nvSpPr>
        <p:spPr>
          <a:xfrm>
            <a:off x="924443" y="1399624"/>
            <a:ext cx="10353762" cy="4058751"/>
          </a:xfrm>
        </p:spPr>
        <p:txBody>
          <a:bodyPr anchor="ctr">
            <a:normAutofit/>
          </a:bodyPr>
          <a:lstStyle/>
          <a:p>
            <a:pPr marL="36900" indent="0">
              <a:buNone/>
            </a:pPr>
            <a:endParaRPr lang="en-US" dirty="0"/>
          </a:p>
        </p:txBody>
      </p:sp>
    </p:spTree>
    <p:extLst>
      <p:ext uri="{BB962C8B-B14F-4D97-AF65-F5344CB8AC3E}">
        <p14:creationId xmlns:p14="http://schemas.microsoft.com/office/powerpoint/2010/main" val="5501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endParaRPr lang="en-US" sz="2800" dirty="0"/>
          </a:p>
        </p:txBody>
      </p:sp>
      <p:graphicFrame>
        <p:nvGraphicFramePr>
          <p:cNvPr id="7" name="Content Placeholder 6">
            <a:extLst>
              <a:ext uri="{FF2B5EF4-FFF2-40B4-BE49-F238E27FC236}">
                <a16:creationId xmlns:a16="http://schemas.microsoft.com/office/drawing/2014/main" id="{97906584-22FA-FB69-96BD-D68C5BA3B3D7}"/>
              </a:ext>
            </a:extLst>
          </p:cNvPr>
          <p:cNvGraphicFramePr>
            <a:graphicFrameLocks noGrp="1"/>
          </p:cNvGraphicFramePr>
          <p:nvPr>
            <p:ph idx="1"/>
            <p:extLst>
              <p:ext uri="{D42A27DB-BD31-4B8C-83A1-F6EECF244321}">
                <p14:modId xmlns:p14="http://schemas.microsoft.com/office/powerpoint/2010/main" val="2478459048"/>
              </p:ext>
            </p:extLst>
          </p:nvPr>
        </p:nvGraphicFramePr>
        <p:xfrm>
          <a:off x="199177" y="0"/>
          <a:ext cx="11769504" cy="6681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8564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Conclusion</a:t>
            </a:r>
          </a:p>
        </p:txBody>
      </p:sp>
      <p:sp>
        <p:nvSpPr>
          <p:cNvPr id="4" name="Content Placeholder 3">
            <a:extLst>
              <a:ext uri="{FF2B5EF4-FFF2-40B4-BE49-F238E27FC236}">
                <a16:creationId xmlns:a16="http://schemas.microsoft.com/office/drawing/2014/main" id="{1CF273B0-03BE-1A67-0639-3C0F8727C2EE}"/>
              </a:ext>
            </a:extLst>
          </p:cNvPr>
          <p:cNvSpPr>
            <a:spLocks noGrp="1"/>
          </p:cNvSpPr>
          <p:nvPr>
            <p:ph idx="1"/>
          </p:nvPr>
        </p:nvSpPr>
        <p:spPr/>
        <p:txBody>
          <a:bodyPr/>
          <a:lstStyle/>
          <a:p>
            <a:endParaRPr lang="en-US" dirty="0"/>
          </a:p>
          <a:p>
            <a:endParaRPr lang="en-US" dirty="0"/>
          </a:p>
          <a:p>
            <a:r>
              <a:rPr lang="en-US" dirty="0"/>
              <a:t>In order to optimize the marketing budget allocation, this data set suggests that a revision in our company's strategy is needed as our initial expectations were wrong. There has been a sizable shift in the global market dynamics, and GameCo is advised to act accordingly – allocate more budget for Europe next year and push the most popular genres in every region:</a:t>
            </a:r>
          </a:p>
          <a:p>
            <a:pPr lvl="2"/>
            <a:r>
              <a:rPr lang="en-US" dirty="0"/>
              <a:t>Europe: Shooter, Sports, Action</a:t>
            </a:r>
          </a:p>
          <a:p>
            <a:pPr lvl="2"/>
            <a:r>
              <a:rPr lang="en-US" dirty="0"/>
              <a:t>North America: Shooter, Action, Sports</a:t>
            </a:r>
          </a:p>
          <a:p>
            <a:pPr lvl="2"/>
            <a:r>
              <a:rPr lang="en-US" dirty="0"/>
              <a:t>Japan: Action and RPG</a:t>
            </a:r>
          </a:p>
          <a:p>
            <a:endParaRPr lang="en-US" dirty="0"/>
          </a:p>
        </p:txBody>
      </p:sp>
    </p:spTree>
    <p:extLst>
      <p:ext uri="{BB962C8B-B14F-4D97-AF65-F5344CB8AC3E}">
        <p14:creationId xmlns:p14="http://schemas.microsoft.com/office/powerpoint/2010/main" val="252800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24443" y="2943775"/>
            <a:ext cx="10353762" cy="970450"/>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3E123296-B1DB-DF03-8D27-C837E24C6807}"/>
              </a:ext>
            </a:extLst>
          </p:cNvPr>
          <p:cNvSpPr>
            <a:spLocks noGrp="1"/>
          </p:cNvSpPr>
          <p:nvPr>
            <p:ph idx="1"/>
          </p:nvPr>
        </p:nvSpPr>
        <p:spPr>
          <a:xfrm>
            <a:off x="913795" y="1399624"/>
            <a:ext cx="10353762" cy="4058751"/>
          </a:xfrm>
        </p:spPr>
        <p:txBody>
          <a:bodyPr anchor="ctr">
            <a:normAutofit/>
          </a:bodyPr>
          <a:lstStyle/>
          <a:p>
            <a:pPr marL="36900" indent="0">
              <a:buNone/>
            </a:pPr>
            <a:endParaRPr lang="en-US" dirty="0"/>
          </a:p>
        </p:txBody>
      </p:sp>
    </p:spTree>
    <p:extLst>
      <p:ext uri="{BB962C8B-B14F-4D97-AF65-F5344CB8AC3E}">
        <p14:creationId xmlns:p14="http://schemas.microsoft.com/office/powerpoint/2010/main" val="269455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Magnifying glass showing decling performance">
            <a:extLst>
              <a:ext uri="{FF2B5EF4-FFF2-40B4-BE49-F238E27FC236}">
                <a16:creationId xmlns:a16="http://schemas.microsoft.com/office/drawing/2014/main" id="{A0CCFFEE-9F1E-3580-CB74-D8E5C8B253CA}"/>
              </a:ext>
            </a:extLst>
          </p:cNvPr>
          <p:cNvPicPr>
            <a:picLocks noChangeAspect="1"/>
          </p:cNvPicPr>
          <p:nvPr/>
        </p:nvPicPr>
        <p:blipFill rotWithShape="1">
          <a:blip r:embed="rId2">
            <a:alphaModFix amt="25000"/>
          </a:blip>
          <a:srcRect t="1632" b="14098"/>
          <a:stretch/>
        </p:blipFill>
        <p:spPr>
          <a:xfrm>
            <a:off x="20" y="10"/>
            <a:ext cx="12191980" cy="6857990"/>
          </a:xfrm>
          <a:prstGeom prst="rect">
            <a:avLst/>
          </a:prstGeom>
        </p:spPr>
      </p:pic>
      <p:sp>
        <p:nvSpPr>
          <p:cNvPr id="5" name="Title 4">
            <a:extLst>
              <a:ext uri="{FF2B5EF4-FFF2-40B4-BE49-F238E27FC236}">
                <a16:creationId xmlns:a16="http://schemas.microsoft.com/office/drawing/2014/main" id="{95AB48DF-E8AD-F2FD-9255-642A2C211F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22E7DD-50BA-130A-2BF2-D8FFB5B4F597}"/>
              </a:ext>
            </a:extLst>
          </p:cNvPr>
          <p:cNvSpPr>
            <a:spLocks noGrp="1"/>
          </p:cNvSpPr>
          <p:nvPr>
            <p:ph idx="1"/>
          </p:nvPr>
        </p:nvSpPr>
        <p:spPr/>
        <p:txBody>
          <a:bodyPr anchor="ctr">
            <a:noAutofit/>
          </a:bodyPr>
          <a:lstStyle/>
          <a:p>
            <a:pPr marL="36900" indent="0">
              <a:buNone/>
            </a:pPr>
            <a:endParaRPr lang="en-US" sz="2400" dirty="0"/>
          </a:p>
          <a:p>
            <a:r>
              <a:rPr lang="en-US" sz="2400" dirty="0"/>
              <a:t>This analysis is based on the data set provided by VGChartz. It keeps track of units of games sold (but not financial figures) from 1980 to 2016. </a:t>
            </a:r>
          </a:p>
          <a:p>
            <a:pPr lvl="2"/>
            <a:r>
              <a:rPr lang="en-US" sz="2200" dirty="0"/>
              <a:t>Only games that sold more than 100 000 copies are included</a:t>
            </a:r>
          </a:p>
          <a:p>
            <a:pPr lvl="2"/>
            <a:r>
              <a:rPr lang="en-US" sz="2200" dirty="0"/>
              <a:t>The numbers represent units sold in millions</a:t>
            </a:r>
          </a:p>
          <a:p>
            <a:pPr marL="36900" indent="0">
              <a:buNone/>
            </a:pPr>
            <a:endParaRPr lang="en-US" sz="2400" dirty="0"/>
          </a:p>
          <a:p>
            <a:r>
              <a:rPr lang="en-US" sz="2400" dirty="0"/>
              <a:t>Please note that because of the incompleteness of the data set and the way the data was collected, this analysis cannot be exhaustive and serves rather to provide some general guidelines.</a:t>
            </a:r>
          </a:p>
          <a:p>
            <a:pPr marL="36900" indent="0">
              <a:buNone/>
            </a:pPr>
            <a:endParaRPr lang="en-US" sz="2400" dirty="0"/>
          </a:p>
          <a:p>
            <a:pPr lvl="1">
              <a:lnSpc>
                <a:spcPct val="90000"/>
              </a:lnSpc>
            </a:pPr>
            <a:endParaRPr lang="en-US" sz="2400" b="1" dirty="0"/>
          </a:p>
        </p:txBody>
      </p:sp>
    </p:spTree>
    <p:extLst>
      <p:ext uri="{BB962C8B-B14F-4D97-AF65-F5344CB8AC3E}">
        <p14:creationId xmlns:p14="http://schemas.microsoft.com/office/powerpoint/2010/main" val="65396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Magnifying glass showing decling performance">
            <a:extLst>
              <a:ext uri="{FF2B5EF4-FFF2-40B4-BE49-F238E27FC236}">
                <a16:creationId xmlns:a16="http://schemas.microsoft.com/office/drawing/2014/main" id="{A0CCFFEE-9F1E-3580-CB74-D8E5C8B253CA}"/>
              </a:ext>
            </a:extLst>
          </p:cNvPr>
          <p:cNvPicPr>
            <a:picLocks noChangeAspect="1"/>
          </p:cNvPicPr>
          <p:nvPr/>
        </p:nvPicPr>
        <p:blipFill rotWithShape="1">
          <a:blip r:embed="rId2">
            <a:alphaModFix amt="25000"/>
          </a:blip>
          <a:srcRect t="1632" b="14098"/>
          <a:stretch/>
        </p:blipFill>
        <p:spPr>
          <a:xfrm>
            <a:off x="20" y="10"/>
            <a:ext cx="12191980" cy="6857990"/>
          </a:xfrm>
          <a:prstGeom prst="rect">
            <a:avLst/>
          </a:prstGeom>
        </p:spPr>
      </p:pic>
      <p:sp>
        <p:nvSpPr>
          <p:cNvPr id="5" name="Title 4">
            <a:extLst>
              <a:ext uri="{FF2B5EF4-FFF2-40B4-BE49-F238E27FC236}">
                <a16:creationId xmlns:a16="http://schemas.microsoft.com/office/drawing/2014/main" id="{95AB48DF-E8AD-F2FD-9255-642A2C211F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22E7DD-50BA-130A-2BF2-D8FFB5B4F597}"/>
              </a:ext>
            </a:extLst>
          </p:cNvPr>
          <p:cNvSpPr>
            <a:spLocks noGrp="1"/>
          </p:cNvSpPr>
          <p:nvPr>
            <p:ph idx="1"/>
          </p:nvPr>
        </p:nvSpPr>
        <p:spPr/>
        <p:txBody>
          <a:bodyPr anchor="ctr">
            <a:noAutofit/>
          </a:bodyPr>
          <a:lstStyle/>
          <a:p>
            <a:r>
              <a:rPr lang="en-US" sz="2400"/>
              <a:t>Our company’s </a:t>
            </a:r>
            <a:r>
              <a:rPr lang="en-US" sz="2400" dirty="0"/>
              <a:t>current marketing strategy lies on the assumption that the sales figures for the various geographical regions stayed the same over time.</a:t>
            </a:r>
          </a:p>
          <a:p>
            <a:pPr marL="36900" indent="0">
              <a:buNone/>
            </a:pPr>
            <a:endParaRPr lang="en-US" sz="2400" dirty="0"/>
          </a:p>
          <a:p>
            <a:r>
              <a:rPr lang="en-US" sz="2400" dirty="0"/>
              <a:t>It is expected that most games are sold in North America, whose market is followed by the European, Japanese and all other markets.</a:t>
            </a:r>
          </a:p>
          <a:p>
            <a:pPr marL="36900" indent="0">
              <a:buNone/>
            </a:pPr>
            <a:endParaRPr lang="en-US" sz="2400" dirty="0"/>
          </a:p>
        </p:txBody>
      </p:sp>
    </p:spTree>
    <p:extLst>
      <p:ext uri="{BB962C8B-B14F-4D97-AF65-F5344CB8AC3E}">
        <p14:creationId xmlns:p14="http://schemas.microsoft.com/office/powerpoint/2010/main" val="72330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24443" y="2943775"/>
            <a:ext cx="10353762" cy="970450"/>
          </a:xfrm>
        </p:spPr>
        <p:txBody>
          <a:bodyPr>
            <a:normAutofit/>
          </a:bodyPr>
          <a:lstStyle/>
          <a:p>
            <a:r>
              <a:rPr lang="en-US" dirty="0"/>
              <a:t>Global Market Analysis</a:t>
            </a:r>
          </a:p>
        </p:txBody>
      </p:sp>
      <p:sp>
        <p:nvSpPr>
          <p:cNvPr id="3" name="Content Placeholder 2">
            <a:extLst>
              <a:ext uri="{FF2B5EF4-FFF2-40B4-BE49-F238E27FC236}">
                <a16:creationId xmlns:a16="http://schemas.microsoft.com/office/drawing/2014/main" id="{3E123296-B1DB-DF03-8D27-C837E24C6807}"/>
              </a:ext>
            </a:extLst>
          </p:cNvPr>
          <p:cNvSpPr>
            <a:spLocks noGrp="1"/>
          </p:cNvSpPr>
          <p:nvPr>
            <p:ph idx="1"/>
          </p:nvPr>
        </p:nvSpPr>
        <p:spPr/>
        <p:txBody>
          <a:bodyPr anchor="ctr">
            <a:normAutofit/>
          </a:bodyPr>
          <a:lstStyle/>
          <a:p>
            <a:pPr marL="36900" indent="0">
              <a:buNone/>
            </a:pPr>
            <a:endParaRPr lang="en-US" dirty="0"/>
          </a:p>
        </p:txBody>
      </p:sp>
    </p:spTree>
    <p:extLst>
      <p:ext uri="{BB962C8B-B14F-4D97-AF65-F5344CB8AC3E}">
        <p14:creationId xmlns:p14="http://schemas.microsoft.com/office/powerpoint/2010/main" val="187300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p:txBody>
          <a:bodyPr>
            <a:normAutofit/>
          </a:bodyPr>
          <a:lstStyle/>
          <a:p>
            <a:pPr algn="r"/>
            <a:r>
              <a:rPr lang="en-US" sz="2800" dirty="0"/>
              <a:t>Global Market Overview</a:t>
            </a:r>
          </a:p>
        </p:txBody>
      </p:sp>
      <p:graphicFrame>
        <p:nvGraphicFramePr>
          <p:cNvPr id="8" name="Content Placeholder 3">
            <a:extLst>
              <a:ext uri="{FF2B5EF4-FFF2-40B4-BE49-F238E27FC236}">
                <a16:creationId xmlns:a16="http://schemas.microsoft.com/office/drawing/2014/main" id="{AC715824-6FF5-8E4A-3367-B6C8132B7DC4}"/>
              </a:ext>
            </a:extLst>
          </p:cNvPr>
          <p:cNvGraphicFramePr>
            <a:graphicFrameLocks noGrp="1"/>
          </p:cNvGraphicFramePr>
          <p:nvPr>
            <p:ph idx="1"/>
            <p:extLst>
              <p:ext uri="{D42A27DB-BD31-4B8C-83A1-F6EECF244321}">
                <p14:modId xmlns:p14="http://schemas.microsoft.com/office/powerpoint/2010/main" val="707853081"/>
              </p:ext>
            </p:extLst>
          </p:nvPr>
        </p:nvGraphicFramePr>
        <p:xfrm>
          <a:off x="570368" y="2189640"/>
          <a:ext cx="7604912" cy="41809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ontent Placeholder 3">
            <a:extLst>
              <a:ext uri="{FF2B5EF4-FFF2-40B4-BE49-F238E27FC236}">
                <a16:creationId xmlns:a16="http://schemas.microsoft.com/office/drawing/2014/main" id="{9EB35355-EC14-0A52-1CCD-21EA57FF81B9}"/>
              </a:ext>
            </a:extLst>
          </p:cNvPr>
          <p:cNvGraphicFramePr>
            <a:graphicFrameLocks/>
          </p:cNvGraphicFramePr>
          <p:nvPr>
            <p:extLst>
              <p:ext uri="{D42A27DB-BD31-4B8C-83A1-F6EECF244321}">
                <p14:modId xmlns:p14="http://schemas.microsoft.com/office/powerpoint/2010/main" val="1217080983"/>
              </p:ext>
            </p:extLst>
          </p:nvPr>
        </p:nvGraphicFramePr>
        <p:xfrm>
          <a:off x="353086" y="1731963"/>
          <a:ext cx="7822194" cy="405923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04466898-4E93-52EC-4226-31E0B26F06EF}"/>
              </a:ext>
            </a:extLst>
          </p:cNvPr>
          <p:cNvSpPr txBox="1"/>
          <p:nvPr/>
        </p:nvSpPr>
        <p:spPr>
          <a:xfrm>
            <a:off x="8526856" y="5191035"/>
            <a:ext cx="331356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Games sales have drastically declined in the last years and that is true for all genres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671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p:txBody>
          <a:bodyPr>
            <a:normAutofit/>
          </a:bodyPr>
          <a:lstStyle/>
          <a:p>
            <a:pPr algn="r"/>
            <a:r>
              <a:rPr lang="en-US" sz="2800" dirty="0"/>
              <a:t>Global Market Overview</a:t>
            </a:r>
          </a:p>
        </p:txBody>
      </p:sp>
      <p:graphicFrame>
        <p:nvGraphicFramePr>
          <p:cNvPr id="8" name="Content Placeholder 3">
            <a:extLst>
              <a:ext uri="{FF2B5EF4-FFF2-40B4-BE49-F238E27FC236}">
                <a16:creationId xmlns:a16="http://schemas.microsoft.com/office/drawing/2014/main" id="{AC715824-6FF5-8E4A-3367-B6C8132B7DC4}"/>
              </a:ext>
            </a:extLst>
          </p:cNvPr>
          <p:cNvGraphicFramePr>
            <a:graphicFrameLocks noGrp="1"/>
          </p:cNvGraphicFramePr>
          <p:nvPr>
            <p:ph idx="1"/>
          </p:nvPr>
        </p:nvGraphicFramePr>
        <p:xfrm>
          <a:off x="570368" y="2189640"/>
          <a:ext cx="11054282" cy="41809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ontent Placeholder 3">
            <a:extLst>
              <a:ext uri="{FF2B5EF4-FFF2-40B4-BE49-F238E27FC236}">
                <a16:creationId xmlns:a16="http://schemas.microsoft.com/office/drawing/2014/main" id="{6795457B-6872-AE45-9ED7-FFD67D843230}"/>
              </a:ext>
            </a:extLst>
          </p:cNvPr>
          <p:cNvGraphicFramePr>
            <a:graphicFrameLocks/>
          </p:cNvGraphicFramePr>
          <p:nvPr>
            <p:extLst>
              <p:ext uri="{D42A27DB-BD31-4B8C-83A1-F6EECF244321}">
                <p14:modId xmlns:p14="http://schemas.microsoft.com/office/powerpoint/2010/main" val="2622086455"/>
              </p:ext>
            </p:extLst>
          </p:nvPr>
        </p:nvGraphicFramePr>
        <p:xfrm>
          <a:off x="87517" y="2091349"/>
          <a:ext cx="12016965" cy="46233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058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Global Market Overview</a:t>
            </a:r>
          </a:p>
        </p:txBody>
      </p:sp>
      <p:graphicFrame>
        <p:nvGraphicFramePr>
          <p:cNvPr id="8" name="Content Placeholder 3">
            <a:extLst>
              <a:ext uri="{FF2B5EF4-FFF2-40B4-BE49-F238E27FC236}">
                <a16:creationId xmlns:a16="http://schemas.microsoft.com/office/drawing/2014/main" id="{AC715824-6FF5-8E4A-3367-B6C8132B7DC4}"/>
              </a:ext>
            </a:extLst>
          </p:cNvPr>
          <p:cNvGraphicFramePr>
            <a:graphicFrameLocks noGrp="1"/>
          </p:cNvGraphicFramePr>
          <p:nvPr>
            <p:ph idx="1"/>
            <p:extLst>
              <p:ext uri="{D42A27DB-BD31-4B8C-83A1-F6EECF244321}">
                <p14:modId xmlns:p14="http://schemas.microsoft.com/office/powerpoint/2010/main" val="4158973833"/>
              </p:ext>
            </p:extLst>
          </p:nvPr>
        </p:nvGraphicFramePr>
        <p:xfrm>
          <a:off x="6612758" y="2041557"/>
          <a:ext cx="5579241" cy="420684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80427D4D-00CA-D346-4C40-3C7FEE933BAC}"/>
              </a:ext>
            </a:extLst>
          </p:cNvPr>
          <p:cNvSpPr txBox="1"/>
          <p:nvPr/>
        </p:nvSpPr>
        <p:spPr>
          <a:xfrm>
            <a:off x="8229600" y="6318541"/>
            <a:ext cx="446335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sto MT" panose="02040603050505030304"/>
                <a:ea typeface="+mn-ea"/>
                <a:cs typeface="+mn-cs"/>
              </a:rPr>
              <a:t>Top 10 Publishers in World</a:t>
            </a:r>
          </a:p>
        </p:txBody>
      </p:sp>
      <p:sp>
        <p:nvSpPr>
          <p:cNvPr id="3" name="TextBox 2">
            <a:extLst>
              <a:ext uri="{FF2B5EF4-FFF2-40B4-BE49-F238E27FC236}">
                <a16:creationId xmlns:a16="http://schemas.microsoft.com/office/drawing/2014/main" id="{9DEF0ED4-5B5E-2E8B-4194-F8BEFBEF5CF9}"/>
              </a:ext>
            </a:extLst>
          </p:cNvPr>
          <p:cNvSpPr txBox="1"/>
          <p:nvPr/>
        </p:nvSpPr>
        <p:spPr>
          <a:xfrm>
            <a:off x="825730" y="2967335"/>
            <a:ext cx="49612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global market is dominated by these ten publishers who together hold 70.12% of all global sales</a:t>
            </a:r>
          </a:p>
        </p:txBody>
      </p:sp>
    </p:spTree>
    <p:extLst>
      <p:ext uri="{BB962C8B-B14F-4D97-AF65-F5344CB8AC3E}">
        <p14:creationId xmlns:p14="http://schemas.microsoft.com/office/powerpoint/2010/main" val="56083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2942132F-2388-DC48-066B-17D5CD8D384A}"/>
              </a:ext>
            </a:extLst>
          </p:cNvPr>
          <p:cNvPicPr>
            <a:picLocks noChangeAspect="1"/>
          </p:cNvPicPr>
          <p:nvPr/>
        </p:nvPicPr>
        <p:blipFill rotWithShape="1">
          <a:blip r:embed="rId2">
            <a:alphaModFix amt="25000"/>
          </a:blip>
          <a:srcRect l="13562" r="1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61876FC4-292C-793D-329B-8112B28B384E}"/>
              </a:ext>
            </a:extLst>
          </p:cNvPr>
          <p:cNvSpPr>
            <a:spLocks noGrp="1"/>
          </p:cNvSpPr>
          <p:nvPr>
            <p:ph type="title"/>
          </p:nvPr>
        </p:nvSpPr>
        <p:spPr>
          <a:xfrm>
            <a:off x="913795" y="609600"/>
            <a:ext cx="10353762" cy="970450"/>
          </a:xfrm>
        </p:spPr>
        <p:txBody>
          <a:bodyPr>
            <a:normAutofit/>
          </a:bodyPr>
          <a:lstStyle/>
          <a:p>
            <a:pPr algn="r"/>
            <a:r>
              <a:rPr lang="en-US" sz="2800" dirty="0"/>
              <a:t>Global Market Overview</a:t>
            </a:r>
          </a:p>
        </p:txBody>
      </p:sp>
      <p:graphicFrame>
        <p:nvGraphicFramePr>
          <p:cNvPr id="11" name="Content Placeholder 3">
            <a:extLst>
              <a:ext uri="{FF2B5EF4-FFF2-40B4-BE49-F238E27FC236}">
                <a16:creationId xmlns:a16="http://schemas.microsoft.com/office/drawing/2014/main" id="{BA20665C-BE7D-7D0E-1B43-3257D0D43C45}"/>
              </a:ext>
            </a:extLst>
          </p:cNvPr>
          <p:cNvGraphicFramePr>
            <a:graphicFrameLocks noGrp="1"/>
          </p:cNvGraphicFramePr>
          <p:nvPr>
            <p:ph idx="1"/>
            <p:extLst>
              <p:ext uri="{D42A27DB-BD31-4B8C-83A1-F6EECF244321}">
                <p14:modId xmlns:p14="http://schemas.microsoft.com/office/powerpoint/2010/main" val="131656327"/>
              </p:ext>
            </p:extLst>
          </p:nvPr>
        </p:nvGraphicFramePr>
        <p:xfrm>
          <a:off x="187019" y="1475097"/>
          <a:ext cx="11807314" cy="405923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8582BF86-656E-5327-1BFC-C35148F36C6D}"/>
              </a:ext>
            </a:extLst>
          </p:cNvPr>
          <p:cNvSpPr txBox="1"/>
          <p:nvPr/>
        </p:nvSpPr>
        <p:spPr>
          <a:xfrm>
            <a:off x="369682" y="6063734"/>
            <a:ext cx="1163370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year, the European market surpassed both North American and Japanese markets for the first time in history</a:t>
            </a:r>
          </a:p>
          <a:p>
            <a:pPr marL="285750" indent="-285750">
              <a:buFont typeface="Arial" panose="020B0604020202020204" pitchFamily="34" charset="0"/>
              <a:buChar char="•"/>
            </a:pPr>
            <a:r>
              <a:rPr lang="en-US" dirty="0"/>
              <a:t>Note how the North American and Japanese markets mirror each other</a:t>
            </a:r>
          </a:p>
        </p:txBody>
      </p:sp>
    </p:spTree>
    <p:extLst>
      <p:ext uri="{BB962C8B-B14F-4D97-AF65-F5344CB8AC3E}">
        <p14:creationId xmlns:p14="http://schemas.microsoft.com/office/powerpoint/2010/main" val="172000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0</TotalTime>
  <Words>784</Words>
  <Application>Microsoft Office PowerPoint</Application>
  <PresentationFormat>Widescreen</PresentationFormat>
  <Paragraphs>117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Calisto MT</vt:lpstr>
      <vt:lpstr>Wingdings 2</vt:lpstr>
      <vt:lpstr>Slate</vt:lpstr>
      <vt:lpstr>PROJECT GameCo</vt:lpstr>
      <vt:lpstr>PowerPoint Presentation</vt:lpstr>
      <vt:lpstr>PowerPoint Presentation</vt:lpstr>
      <vt:lpstr>PowerPoint Presentation</vt:lpstr>
      <vt:lpstr>Global Market Analysis</vt:lpstr>
      <vt:lpstr>Global Market Overview</vt:lpstr>
      <vt:lpstr>Global Market Overview</vt:lpstr>
      <vt:lpstr>Global Market Overview</vt:lpstr>
      <vt:lpstr>Global Market Overview</vt:lpstr>
      <vt:lpstr>Global Market Summary</vt:lpstr>
      <vt:lpstr>North American Market Analysis</vt:lpstr>
      <vt:lpstr>North American Market Overview</vt:lpstr>
      <vt:lpstr>North American Market Overview</vt:lpstr>
      <vt:lpstr>North American Market Overview</vt:lpstr>
      <vt:lpstr>North American Market Summary</vt:lpstr>
      <vt:lpstr>European Market Analysis</vt:lpstr>
      <vt:lpstr>European Market Overview</vt:lpstr>
      <vt:lpstr>European Market Overview</vt:lpstr>
      <vt:lpstr>European Market Overview</vt:lpstr>
      <vt:lpstr>European Market Summary</vt:lpstr>
      <vt:lpstr>Japanese Market Analysis</vt:lpstr>
      <vt:lpstr>Japanese Market Overview</vt:lpstr>
      <vt:lpstr>Japanese Market Overview</vt:lpstr>
      <vt:lpstr>Japanese Market Overview</vt:lpstr>
      <vt:lpstr>Japanese Market Summary</vt:lpstr>
      <vt:lpstr>Analysis Summary</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Tomislav Radic</dc:creator>
  <cp:lastModifiedBy>Tomislav Radic</cp:lastModifiedBy>
  <cp:revision>28</cp:revision>
  <dcterms:created xsi:type="dcterms:W3CDTF">2023-01-18T22:35:40Z</dcterms:created>
  <dcterms:modified xsi:type="dcterms:W3CDTF">2024-03-19T14:29:58Z</dcterms:modified>
</cp:coreProperties>
</file>