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088" r:id="rId2"/>
  </p:sldMasterIdLst>
  <p:notesMasterIdLst>
    <p:notesMasterId r:id="rId44"/>
  </p:notesMasterIdLst>
  <p:handoutMasterIdLst>
    <p:handoutMasterId r:id="rId45"/>
  </p:handoutMasterIdLst>
  <p:sldIdLst>
    <p:sldId id="319" r:id="rId3"/>
    <p:sldId id="320" r:id="rId4"/>
    <p:sldId id="498" r:id="rId5"/>
    <p:sldId id="387" r:id="rId6"/>
    <p:sldId id="507" r:id="rId7"/>
    <p:sldId id="477" r:id="rId8"/>
    <p:sldId id="508" r:id="rId9"/>
    <p:sldId id="389" r:id="rId10"/>
    <p:sldId id="398" r:id="rId11"/>
    <p:sldId id="506" r:id="rId12"/>
    <p:sldId id="504" r:id="rId13"/>
    <p:sldId id="392" r:id="rId14"/>
    <p:sldId id="505" r:id="rId15"/>
    <p:sldId id="503" r:id="rId16"/>
    <p:sldId id="401" r:id="rId17"/>
    <p:sldId id="502" r:id="rId18"/>
    <p:sldId id="501" r:id="rId19"/>
    <p:sldId id="509" r:id="rId20"/>
    <p:sldId id="480" r:id="rId21"/>
    <p:sldId id="481" r:id="rId22"/>
    <p:sldId id="482" r:id="rId23"/>
    <p:sldId id="403" r:id="rId24"/>
    <p:sldId id="405" r:id="rId25"/>
    <p:sldId id="483" r:id="rId26"/>
    <p:sldId id="409" r:id="rId27"/>
    <p:sldId id="413" r:id="rId28"/>
    <p:sldId id="416" r:id="rId29"/>
    <p:sldId id="469" r:id="rId30"/>
    <p:sldId id="425" r:id="rId31"/>
    <p:sldId id="429" r:id="rId32"/>
    <p:sldId id="487" r:id="rId33"/>
    <p:sldId id="510" r:id="rId34"/>
    <p:sldId id="430" r:id="rId35"/>
    <p:sldId id="475" r:id="rId36"/>
    <p:sldId id="500" r:id="rId37"/>
    <p:sldId id="488" r:id="rId38"/>
    <p:sldId id="511" r:id="rId39"/>
    <p:sldId id="435" r:id="rId40"/>
    <p:sldId id="499" r:id="rId41"/>
    <p:sldId id="512" r:id="rId42"/>
    <p:sldId id="38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05" autoAdjust="0"/>
  </p:normalViewPr>
  <p:slideViewPr>
    <p:cSldViewPr>
      <p:cViewPr varScale="1">
        <p:scale>
          <a:sx n="81" d="100"/>
          <a:sy n="81" d="100"/>
        </p:scale>
        <p:origin x="-96" y="-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2E5B822-A366-4233-8452-7E01D52FEC55}" type="datetimeFigureOut">
              <a:rPr lang="en-US"/>
              <a:pPr>
                <a:defRPr/>
              </a:pPr>
              <a:t>4/23/2012</a:t>
            </a:fld>
            <a:endParaRPr lang="en-US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4D3D965F-98AB-47DB-889E-A104D1C2DD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99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6AC64F-5F7E-4603-B904-9FA52619673E}" type="datetimeFigureOut">
              <a:rPr lang="en-US"/>
              <a:pPr>
                <a:defRPr/>
              </a:pPr>
              <a:t>4/23/2012</a:t>
            </a:fld>
            <a:endParaRPr lang="en-US" dirty="0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D11E36C-CE98-4D36-BE89-859A672E3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02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14476C-739F-44C2-82C4-E016D9AB4360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4C80B-E4F9-46C2-AC6F-D2B86D0BE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0BA8C-FBAA-4156-AD5C-8D8B3A73E8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D1BA3-2A80-4F27-8917-B13E5B3C67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084B4-AD43-4406-88DD-D666A2745EC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5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2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6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07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0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9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88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1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C15DC-5BD9-40C9-866A-B1BE5331F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13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02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35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417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C42A1-8F06-4781-8511-A9D9548C8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A93E8-3CAC-4D0A-A099-56B77DE2A0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0C3B1-014F-4F24-B67A-6CBF62B63C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9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9001B-CB09-4F05-8AA5-E636E221ED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26BC-D1F5-4588-907B-2A67A58EA6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7EBF1-40F2-4A92-8A91-3484FFADC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E7F4-37ED-4ED9-ABA1-6452D16C3C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7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22C5026-370E-4ED0-BA95-E59AC0F131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10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38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</a:t>
            </a:r>
            <a:r>
              <a:rPr lang="en-US" sz="3400" i="1" dirty="0" smtClean="0"/>
              <a:t>10</a:t>
            </a:r>
            <a:endParaRPr lang="en-US" sz="3400" i="1" dirty="0" smtClean="0"/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Virtual Networks and Remote Access</a:t>
            </a:r>
            <a:endParaRPr lang="en-US" sz="3400" i="1" dirty="0" smtClean="0"/>
          </a:p>
        </p:txBody>
      </p:sp>
      <p:pic>
        <p:nvPicPr>
          <p:cNvPr id="3076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2892" y="5528846"/>
            <a:ext cx="474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10-2 Specifying a VM’s memory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37" y="413202"/>
            <a:ext cx="5546599" cy="49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83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5693" y="5367754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10-3 Customizing vNIC properties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46384" y="568881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84" y="656950"/>
            <a:ext cx="5236714" cy="47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6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Switches and Bridges</a:t>
            </a:r>
            <a:endParaRPr lang="en-US" dirty="0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bridge or switch</a:t>
            </a:r>
          </a:p>
          <a:p>
            <a:pPr lvl="1"/>
            <a:r>
              <a:rPr lang="en-US" dirty="0" smtClean="0"/>
              <a:t>Created when first VM’s NIC is selected</a:t>
            </a:r>
          </a:p>
          <a:p>
            <a:pPr lvl="1"/>
            <a:r>
              <a:rPr lang="en-US" dirty="0" smtClean="0"/>
              <a:t>Connects VM with host</a:t>
            </a:r>
          </a:p>
          <a:p>
            <a:pPr lvl="1"/>
            <a:r>
              <a:rPr lang="en-US" dirty="0" smtClean="0"/>
              <a:t>Resides in RAM</a:t>
            </a:r>
            <a:endParaRPr lang="en-US" dirty="0" smtClean="0"/>
          </a:p>
          <a:p>
            <a:r>
              <a:rPr lang="en-US" dirty="0" smtClean="0"/>
              <a:t>Virtual switch</a:t>
            </a:r>
          </a:p>
          <a:p>
            <a:pPr lvl="1"/>
            <a:r>
              <a:rPr lang="en-US" dirty="0" smtClean="0"/>
              <a:t>Logically defined device</a:t>
            </a:r>
          </a:p>
          <a:p>
            <a:pPr lvl="1"/>
            <a:r>
              <a:rPr lang="en-US" dirty="0" smtClean="0"/>
              <a:t>Operates at Data Link layer</a:t>
            </a:r>
          </a:p>
          <a:p>
            <a:pPr lvl="1"/>
            <a:r>
              <a:rPr lang="en-US" dirty="0" smtClean="0"/>
              <a:t>Passes frames between nodes</a:t>
            </a:r>
          </a:p>
          <a:p>
            <a:r>
              <a:rPr lang="en-US" dirty="0" smtClean="0"/>
              <a:t>Virtual bridge</a:t>
            </a:r>
          </a:p>
          <a:p>
            <a:pPr lvl="1"/>
            <a:r>
              <a:rPr lang="en-US" dirty="0" smtClean="0"/>
              <a:t>Connects vNICs with a network</a:t>
            </a:r>
            <a:endParaRPr lang="en-US" dirty="0" smtClean="0"/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90B0A0-1E2A-45A3-AA67-87BC13C44ACD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5029200"/>
            <a:ext cx="6919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10-4 Virtual servers on a single host connected with a virtual switch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383323" y="536633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759802"/>
            <a:ext cx="6736023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63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58108" y="5029200"/>
            <a:ext cx="5823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10-5 Virtual switches exchanging traffic through routers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34661" y="5370729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439150" cy="368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8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Connection Types</a:t>
            </a:r>
            <a:endParaRPr lang="en-US" b="1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Must identify networking mode vNIC will use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Frequently-used network connection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Host-only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Bridged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accesses physical network using host machine’s NIC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own IP address, default gateway, and netmask from DHCP server on physical LAN</a:t>
            </a:r>
            <a:endParaRPr lang="en-US" dirty="0" smtClean="0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503E-F8A4-4178-9B93-4A9A6CFA0707}" type="slidenum">
              <a:rPr lang="en-US"/>
              <a:pPr eaLnBrk="1" hangingPunct="1"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495606"/>
            <a:ext cx="5189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10-6 vNIC accessing a network in bridged mode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52246" y="580589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24" y="914400"/>
            <a:ext cx="6734175" cy="412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6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5495606"/>
            <a:ext cx="5862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10-7 Selecting the Bridged option for a vNIC in VMware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852246" y="580589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2328"/>
            <a:ext cx="5755992" cy="517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47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Connection Types (cont’d.)</a:t>
            </a:r>
            <a:endParaRPr lang="en-US" b="1" dirty="0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NAT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vNIC relies on host to act as NAT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Obtains IP addressing information from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Virtualization software acts as a DHCP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Default network connection type in VMware, VirtualBox, and KVM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Host-only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VMs on one host can exchange data with each other and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Cannot communicate with nodes beyond the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Never receive or transmit data with host’s physical NIC</a:t>
            </a:r>
            <a:endParaRPr lang="en-US" dirty="0" smtClean="0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B4F503E-F8A4-4178-9B93-4A9A6CFA0707}" type="slidenum">
              <a:rPr lang="en-US"/>
              <a:pPr eaLnBrk="1" hangingPunct="1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7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44142" y="5271646"/>
            <a:ext cx="4896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10-8 </a:t>
            </a:r>
            <a:r>
              <a:rPr lang="en-US" sz="1600" dirty="0" smtClean="0"/>
              <a:t>vNIC accessing a network in NAT mode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50004" y="557129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9" y="606664"/>
            <a:ext cx="7486650" cy="456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1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virtualization and identify characteristics of virtual </a:t>
            </a:r>
            <a:r>
              <a:rPr lang="en-US" dirty="0" smtClean="0"/>
              <a:t>network components</a:t>
            </a:r>
          </a:p>
          <a:p>
            <a:r>
              <a:rPr lang="en-US" dirty="0" smtClean="0"/>
              <a:t>Create </a:t>
            </a:r>
            <a:r>
              <a:rPr lang="en-US" dirty="0"/>
              <a:t>and configure virtual servers, adapters, and switches as </a:t>
            </a:r>
            <a:r>
              <a:rPr lang="en-US" dirty="0" smtClean="0"/>
              <a:t>part of </a:t>
            </a:r>
            <a:r>
              <a:rPr lang="en-US" dirty="0"/>
              <a:t>a network</a:t>
            </a:r>
          </a:p>
          <a:p>
            <a:r>
              <a:rPr lang="en-US" dirty="0" smtClean="0"/>
              <a:t>Describe </a:t>
            </a:r>
            <a:r>
              <a:rPr lang="en-US" dirty="0"/>
              <a:t>techniques for incorporating virtual components in VLANs</a:t>
            </a:r>
          </a:p>
          <a:p>
            <a:r>
              <a:rPr lang="en-US" dirty="0" smtClean="0"/>
              <a:t>Explain </a:t>
            </a:r>
            <a:r>
              <a:rPr lang="en-US" dirty="0"/>
              <a:t>methods for remotely connecting to a network, </a:t>
            </a:r>
            <a:r>
              <a:rPr lang="en-US" dirty="0" smtClean="0"/>
              <a:t>including dial-up </a:t>
            </a:r>
            <a:r>
              <a:rPr lang="en-US" dirty="0"/>
              <a:t>networking, virtual desktops, and thin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EF1EA-77CB-4923-8F17-F94CA61C0FCB}" type="slidenum">
              <a:rPr lang="en-US"/>
              <a:pPr eaLnBrk="1" hangingPunct="1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0741" y="5512329"/>
            <a:ext cx="572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10-9 Selecting the NAT option for a vNIC in VirtualBox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0741" y="584022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579"/>
            <a:ext cx="6040671" cy="503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6778" y="5469523"/>
            <a:ext cx="4277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10-10 Host-only network configuration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466778" y="577446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48" y="819490"/>
            <a:ext cx="6054970" cy="45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3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Appliances</a:t>
            </a:r>
            <a:endParaRPr lang="en-US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Alternative to test servers for new software</a:t>
            </a:r>
          </a:p>
          <a:p>
            <a:pPr eaLnBrk="1" hangingPunct="1"/>
            <a:r>
              <a:rPr lang="en-US" dirty="0" smtClean="0"/>
              <a:t>Virtual appliance includes:</a:t>
            </a:r>
          </a:p>
          <a:p>
            <a:pPr lvl="1" eaLnBrk="1" hangingPunct="1"/>
            <a:r>
              <a:rPr lang="en-US" dirty="0" smtClean="0"/>
              <a:t>Image of operating system, software, hardware specifications, and application configuration</a:t>
            </a:r>
          </a:p>
          <a:p>
            <a:pPr eaLnBrk="1" hangingPunct="1"/>
            <a:r>
              <a:rPr lang="en-US" dirty="0" smtClean="0"/>
              <a:t>Most commonly virtual servers</a:t>
            </a:r>
          </a:p>
          <a:p>
            <a:pPr eaLnBrk="1" hangingPunct="1"/>
            <a:r>
              <a:rPr lang="en-US" dirty="0" smtClean="0"/>
              <a:t>Popular functions</a:t>
            </a:r>
          </a:p>
          <a:p>
            <a:pPr lvl="1" eaLnBrk="1" hangingPunct="1"/>
            <a:r>
              <a:rPr lang="en-US" dirty="0" smtClean="0"/>
              <a:t>Firewall</a:t>
            </a:r>
          </a:p>
          <a:p>
            <a:pPr lvl="1" eaLnBrk="1" hangingPunct="1"/>
            <a:r>
              <a:rPr lang="en-US" dirty="0" smtClean="0"/>
              <a:t>E-mail solutions</a:t>
            </a:r>
          </a:p>
          <a:p>
            <a:pPr lvl="1" eaLnBrk="1" hangingPunct="1"/>
            <a:r>
              <a:rPr lang="en-US" dirty="0" smtClean="0"/>
              <a:t>Network management</a:t>
            </a:r>
          </a:p>
          <a:p>
            <a:pPr lvl="1" eaLnBrk="1" hangingPunct="1"/>
            <a:r>
              <a:rPr lang="en-US" dirty="0" smtClean="0"/>
              <a:t>Remote access</a:t>
            </a:r>
            <a:endParaRPr lang="en-US" dirty="0" smtClean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C59F8C-DD93-4CA9-8091-30CEB25F129D}" type="slidenum">
              <a:rPr lang="en-US"/>
              <a:pPr eaLnBrk="1" hangingPunct="1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Networks and VLANs</a:t>
            </a:r>
            <a:endParaRPr lang="en-US" dirty="0" smtClean="0"/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</a:t>
            </a:r>
          </a:p>
          <a:p>
            <a:pPr lvl="1" eaLnBrk="1" hangingPunct="1"/>
            <a:r>
              <a:rPr lang="en-US" dirty="0" smtClean="0"/>
              <a:t>Refers to how VMs connect with other virtual and physical network nodes</a:t>
            </a:r>
          </a:p>
          <a:p>
            <a:pPr eaLnBrk="1" hangingPunct="1"/>
            <a:r>
              <a:rPr lang="en-US" dirty="0" smtClean="0"/>
              <a:t>Virtual network management</a:t>
            </a:r>
          </a:p>
          <a:p>
            <a:pPr lvl="1" eaLnBrk="1" hangingPunct="1"/>
            <a:r>
              <a:rPr lang="en-US" dirty="0" smtClean="0"/>
              <a:t>Nearly identical to physical network management</a:t>
            </a:r>
          </a:p>
          <a:p>
            <a:pPr eaLnBrk="1" hangingPunct="1"/>
            <a:r>
              <a:rPr lang="en-US" dirty="0" smtClean="0"/>
              <a:t>To add VMs to a physical VLAN:</a:t>
            </a:r>
          </a:p>
          <a:p>
            <a:pPr lvl="1" eaLnBrk="1" hangingPunct="1"/>
            <a:r>
              <a:rPr lang="en-US" dirty="0" smtClean="0"/>
              <a:t>Modify virtual switch’s configuration</a:t>
            </a:r>
          </a:p>
          <a:p>
            <a:pPr lvl="2" eaLnBrk="1" hangingPunct="1"/>
            <a:r>
              <a:rPr lang="en-US" dirty="0" smtClean="0"/>
              <a:t>Steps vary for different virtualization programs</a:t>
            </a:r>
            <a:endParaRPr lang="en-US" dirty="0" smtClean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549D1F1-8B9C-4581-9066-2951575C63F3}" type="slidenum">
              <a:rPr lang="en-US"/>
              <a:pPr eaLnBrk="1" hangingPunct="1"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07124" y="5606534"/>
            <a:ext cx="611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10-11 Multiple virtual servers connected to multiple VLANs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707124" y="5936341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0607"/>
            <a:ext cx="7362825" cy="514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28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and Virtual Computing</a:t>
            </a:r>
            <a:endParaRPr lang="en-US" dirty="0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</a:t>
            </a:r>
          </a:p>
          <a:p>
            <a:pPr lvl="1" eaLnBrk="1" hangingPunct="1"/>
            <a:r>
              <a:rPr lang="en-US" dirty="0" smtClean="0"/>
              <a:t>Allows user to connect with LAN or WAN in different geographical location</a:t>
            </a:r>
          </a:p>
          <a:p>
            <a:pPr lvl="1" eaLnBrk="1" hangingPunct="1"/>
            <a:r>
              <a:rPr lang="en-US" dirty="0" smtClean="0"/>
              <a:t>Allows access to shared resources as any other client on LAN or WAN</a:t>
            </a:r>
          </a:p>
          <a:p>
            <a:pPr lvl="1" eaLnBrk="1" hangingPunct="1"/>
            <a:r>
              <a:rPr lang="en-US" dirty="0" smtClean="0"/>
              <a:t>Requires transmission path and appropriate software</a:t>
            </a:r>
          </a:p>
          <a:p>
            <a:pPr eaLnBrk="1" hangingPunct="1"/>
            <a:r>
              <a:rPr lang="en-US" dirty="0" smtClean="0"/>
              <a:t>Popular remote access techniques</a:t>
            </a:r>
          </a:p>
          <a:p>
            <a:pPr lvl="1" eaLnBrk="1" hangingPunct="1"/>
            <a:r>
              <a:rPr lang="en-US" dirty="0" smtClean="0"/>
              <a:t>Dial-up networking</a:t>
            </a:r>
          </a:p>
          <a:p>
            <a:pPr lvl="1" eaLnBrk="1" hangingPunct="1"/>
            <a:r>
              <a:rPr lang="en-US" dirty="0" smtClean="0"/>
              <a:t>Microsoft’s Remote Access Service (RAS)</a:t>
            </a:r>
          </a:p>
          <a:p>
            <a:pPr lvl="2" eaLnBrk="1" hangingPunct="1"/>
            <a:r>
              <a:rPr lang="en-US" dirty="0" smtClean="0"/>
              <a:t>Or Routing and Remote Access Service (RRAS)</a:t>
            </a:r>
            <a:endParaRPr lang="en-US" dirty="0" smtClean="0"/>
          </a:p>
          <a:p>
            <a:pPr lvl="1" eaLnBrk="1" hangingPunct="1"/>
            <a:r>
              <a:rPr lang="en-US" dirty="0" smtClean="0"/>
              <a:t>Virtual Private Networks</a:t>
            </a:r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FB41A6-263D-4837-916B-CEA3F6B0AAB9}" type="slidenum">
              <a:rPr lang="en-US"/>
              <a:pPr eaLnBrk="1" hangingPunct="1"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Dial-Up Networking</a:t>
            </a:r>
            <a:endParaRPr lang="en-US" dirty="0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Dialing directly into private network’s or ISP’s remote access server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Usually refers to connection using PSTN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Remote access server attached to group of modems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Client must run dial-up software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After authentication, user allowed access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Remote access server can serve multiple users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Low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Less popular today</a:t>
            </a:r>
            <a:endParaRPr lang="en-US" dirty="0" smtClean="0"/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9A142D-39CF-412A-8B42-20CB68E579FF}" type="slidenum">
              <a:rPr lang="en-US"/>
              <a:pPr eaLnBrk="1" hangingPunct="1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Servers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Accepts connections regardless of Internet connection type</a:t>
            </a:r>
          </a:p>
          <a:p>
            <a:pPr eaLnBrk="1" hangingPunct="1"/>
            <a:r>
              <a:rPr lang="en-US" dirty="0" smtClean="0"/>
              <a:t>RRAS (Routing and Remote Access Service)</a:t>
            </a:r>
          </a:p>
          <a:p>
            <a:pPr lvl="1" eaLnBrk="1" hangingPunct="1"/>
            <a:r>
              <a:rPr lang="en-US" dirty="0" smtClean="0"/>
              <a:t>Microsoft’s remote access software</a:t>
            </a:r>
          </a:p>
          <a:p>
            <a:pPr lvl="1" eaLnBrk="1" hangingPunct="1"/>
            <a:r>
              <a:rPr lang="en-US" dirty="0" smtClean="0"/>
              <a:t>Available with Server 2003, 2008, 2008 R2, XP, Vista, and 7 operating systems</a:t>
            </a:r>
            <a:endParaRPr lang="en-US" dirty="0" smtClean="0"/>
          </a:p>
          <a:p>
            <a:pPr lvl="1" eaLnBrk="1" hangingPunct="1"/>
            <a:r>
              <a:rPr lang="en-US" dirty="0" smtClean="0"/>
              <a:t>Enables server to act as a router</a:t>
            </a:r>
          </a:p>
          <a:p>
            <a:pPr lvl="1" eaLnBrk="1" hangingPunct="1"/>
            <a:r>
              <a:rPr lang="en-US" dirty="0" smtClean="0"/>
              <a:t>Includes multiple security provisions</a:t>
            </a:r>
            <a:endParaRPr lang="en-US" dirty="0" smtClean="0"/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4B493-CD48-4405-A697-2D38D2830371}" type="slidenum">
              <a:rPr lang="en-US"/>
              <a:pPr eaLnBrk="1" hangingPunct="1"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05000" y="5390447"/>
            <a:ext cx="5692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10-12 Clients connecting with a remote access server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910862" y="571275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8" y="633915"/>
            <a:ext cx="7591425" cy="475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Access Protocols</a:t>
            </a:r>
            <a:endParaRPr lang="en-US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SLIP (Serial Line Internet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Earlier and less sophisticated than PPP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Can only carry IP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Requires significant amount of setup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Does not support data encryption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Asynchronous transmission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PPP (Point-to-Point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Known as PPPoE when used over Ethernet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Standard for connecting home computers to ISP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Via DSL or broadband cable</a:t>
            </a:r>
            <a:endParaRPr lang="en-US" dirty="0" smtClean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13C36B-B5ED-4C7B-BAB5-FF23B2001DE4}" type="slidenum">
              <a:rPr lang="en-US"/>
              <a:pPr eaLnBrk="1" hangingPunct="1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  <a:endParaRPr lang="en-US" dirty="0" smtClean="0"/>
          </a:p>
        </p:txBody>
      </p:sp>
      <p:sp>
        <p:nvSpPr>
          <p:cNvPr id="410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dirty="0"/>
              <a:t>VPNs (virtual private networks) and the protocols they rely on</a:t>
            </a:r>
          </a:p>
          <a:p>
            <a:r>
              <a:rPr lang="en-US" dirty="0" smtClean="0"/>
              <a:t>Identify </a:t>
            </a:r>
            <a:r>
              <a:rPr lang="en-US" dirty="0"/>
              <a:t>the features and benefits of cloud computing and </a:t>
            </a:r>
            <a:r>
              <a:rPr lang="en-US" dirty="0" smtClean="0"/>
              <a:t>NaaS</a:t>
            </a:r>
            <a:r>
              <a:rPr lang="en-US" dirty="0"/>
              <a:t> </a:t>
            </a:r>
            <a:r>
              <a:rPr lang="en-US" dirty="0" smtClean="0"/>
              <a:t>(Network </a:t>
            </a:r>
            <a:r>
              <a:rPr lang="en-US" dirty="0"/>
              <a:t>as a Service)</a:t>
            </a:r>
            <a:endParaRPr lang="en-US" dirty="0" smtClean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CEF1EA-77CB-4923-8F17-F94CA61C0FCB}" type="slidenum">
              <a:rPr lang="en-US"/>
              <a:pPr eaLnBrk="1" hangingPunct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Virtual Computing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Allows w</a:t>
            </a:r>
            <a:r>
              <a:rPr lang="en-US" dirty="0" smtClean="0"/>
              <a:t>orkstation to remotely access and control another workstation</a:t>
            </a:r>
          </a:p>
          <a:p>
            <a:pPr eaLnBrk="1" hangingPunct="1"/>
            <a:r>
              <a:rPr lang="en-US" dirty="0" smtClean="0"/>
              <a:t>Host may allow clients a variety of privileges</a:t>
            </a:r>
          </a:p>
          <a:p>
            <a:pPr eaLnBrk="1" hangingPunct="1"/>
            <a:r>
              <a:rPr lang="en-US" dirty="0" smtClean="0"/>
              <a:t>Can send keystrokes and mouse clicks to the host</a:t>
            </a:r>
          </a:p>
          <a:p>
            <a:pPr lvl="1" eaLnBrk="1" hangingPunct="1"/>
            <a:r>
              <a:rPr lang="en-US" dirty="0" smtClean="0"/>
              <a:t>Receive screen output in return</a:t>
            </a:r>
          </a:p>
          <a:p>
            <a:pPr eaLnBrk="1" hangingPunct="1"/>
            <a:r>
              <a:rPr lang="en-US" dirty="0" smtClean="0"/>
              <a:t>Thin client</a:t>
            </a:r>
          </a:p>
          <a:p>
            <a:pPr lvl="1" eaLnBrk="1" hangingPunct="1"/>
            <a:r>
              <a:rPr lang="en-US" dirty="0" smtClean="0"/>
              <a:t>Workstation that uses such software to access LAN</a:t>
            </a:r>
          </a:p>
          <a:p>
            <a:pPr lvl="1" eaLnBrk="1" hangingPunct="1"/>
            <a:r>
              <a:rPr lang="en-US" dirty="0" smtClean="0"/>
              <a:t>Requires very little hard disk space or processing power</a:t>
            </a:r>
            <a:endParaRPr lang="en-US" dirty="0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0A778-D6C5-4817-8732-565A62F2D1E2}" type="slidenum">
              <a:rPr lang="en-US"/>
              <a:pPr eaLnBrk="1" hangingPunct="1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48924" y="5557216"/>
            <a:ext cx="6345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10-13 Protocols used in a remote access Internet connection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8924" y="584154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4" y="419339"/>
            <a:ext cx="585787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0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Virtual Computing (cont’d.)</a:t>
            </a:r>
            <a:endParaRPr lang="en-US" dirty="0" smtClean="0"/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</a:t>
            </a:r>
          </a:p>
          <a:p>
            <a:pPr lvl="1" eaLnBrk="1" hangingPunct="1"/>
            <a:r>
              <a:rPr lang="en-US" dirty="0" smtClean="0"/>
              <a:t>Simple to configure</a:t>
            </a:r>
          </a:p>
          <a:p>
            <a:pPr lvl="1" eaLnBrk="1" hangingPunct="1"/>
            <a:r>
              <a:rPr lang="en-US" dirty="0" smtClean="0"/>
              <a:t>Runs over any connection type</a:t>
            </a:r>
          </a:p>
          <a:p>
            <a:pPr lvl="1" eaLnBrk="1" hangingPunct="1"/>
            <a:r>
              <a:rPr lang="en-US" dirty="0" smtClean="0"/>
              <a:t>Single host can accept simultaneous connections from multiple clients</a:t>
            </a:r>
          </a:p>
          <a:p>
            <a:pPr eaLnBrk="1" hangingPunct="1"/>
            <a:r>
              <a:rPr lang="en-US" dirty="0" smtClean="0"/>
              <a:t>Popular programs</a:t>
            </a:r>
          </a:p>
          <a:p>
            <a:pPr lvl="1" eaLnBrk="1" hangingPunct="1"/>
            <a:r>
              <a:rPr lang="en-US" dirty="0" smtClean="0"/>
              <a:t>Microsoft Remote Desktop</a:t>
            </a:r>
          </a:p>
          <a:p>
            <a:pPr lvl="1" eaLnBrk="1" hangingPunct="1"/>
            <a:r>
              <a:rPr lang="en-US" dirty="0" smtClean="0"/>
              <a:t>VNC (Virtual Network Computing)</a:t>
            </a:r>
          </a:p>
          <a:p>
            <a:pPr lvl="1" eaLnBrk="1" hangingPunct="1"/>
            <a:r>
              <a:rPr lang="en-US" dirty="0" smtClean="0"/>
              <a:t>ICA (Independent Computing Architecture)</a:t>
            </a:r>
            <a:endParaRPr lang="en-US" dirty="0" smtClean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C0A778-D6C5-4817-8732-565A62F2D1E2}" type="slidenum">
              <a:rPr lang="en-US"/>
              <a:pPr eaLnBrk="1" hangingPunct="1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Remote Virtual </a:t>
            </a:r>
            <a:r>
              <a:rPr lang="en-US" dirty="0" smtClean="0"/>
              <a:t>Computing (</a:t>
            </a:r>
            <a:r>
              <a:rPr lang="en-US" dirty="0"/>
              <a:t>cont’d</a:t>
            </a:r>
            <a:r>
              <a:rPr lang="en-US" dirty="0" smtClean="0"/>
              <a:t>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Remote desktop</a:t>
            </a:r>
          </a:p>
          <a:p>
            <a:pPr lvl="1" eaLnBrk="1" hangingPunct="1"/>
            <a:r>
              <a:rPr lang="en-US" dirty="0" smtClean="0"/>
              <a:t>Comes with Windows client and server operating systems</a:t>
            </a:r>
          </a:p>
          <a:p>
            <a:pPr eaLnBrk="1" hangingPunct="1"/>
            <a:r>
              <a:rPr lang="en-US" dirty="0" smtClean="0"/>
              <a:t>VNC (Virtual Network Computing)</a:t>
            </a:r>
          </a:p>
          <a:p>
            <a:pPr lvl="1" eaLnBrk="1" hangingPunct="1"/>
            <a:r>
              <a:rPr lang="en-US" dirty="0" smtClean="0"/>
              <a:t>Open source system</a:t>
            </a:r>
          </a:p>
          <a:p>
            <a:pPr eaLnBrk="1" hangingPunct="1"/>
            <a:r>
              <a:rPr lang="en-US" dirty="0" smtClean="0"/>
              <a:t>ICA (Independent Computing Architecture)</a:t>
            </a:r>
          </a:p>
          <a:p>
            <a:pPr lvl="1" eaLnBrk="1" hangingPunct="1"/>
            <a:r>
              <a:rPr lang="en-US" dirty="0" smtClean="0"/>
              <a:t>Citrix System’s XenApp</a:t>
            </a:r>
          </a:p>
          <a:p>
            <a:pPr lvl="1" eaLnBrk="1" hangingPunct="1"/>
            <a:r>
              <a:rPr lang="en-US" dirty="0" smtClean="0"/>
              <a:t>Can work with virtually any operating system or application</a:t>
            </a:r>
          </a:p>
          <a:p>
            <a:pPr lvl="1" eaLnBrk="1" hangingPunct="1"/>
            <a:r>
              <a:rPr lang="en-US" dirty="0" smtClean="0"/>
              <a:t>Easy to use</a:t>
            </a:r>
            <a:endParaRPr lang="en-US" dirty="0" smtClean="0"/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D2FAD7-CFC3-43F2-B3B2-F3B2883BB849}" type="slidenum">
              <a:rPr lang="en-US"/>
              <a:pPr eaLnBrk="1" hangingPunct="1"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VPNs (Virtual Private Networks)</a:t>
            </a:r>
            <a:endParaRPr lang="en-US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Logically defined networks over public transmission systems</a:t>
            </a:r>
          </a:p>
          <a:p>
            <a:pPr lvl="1" eaLnBrk="1" hangingPunct="1"/>
            <a:r>
              <a:rPr lang="en-US" dirty="0" smtClean="0"/>
              <a:t>Isolated from other traffic on same public lines</a:t>
            </a:r>
          </a:p>
          <a:p>
            <a:pPr eaLnBrk="1" hangingPunct="1"/>
            <a:r>
              <a:rPr lang="en-US" dirty="0" smtClean="0"/>
              <a:t>Requires inexpensive software</a:t>
            </a:r>
          </a:p>
          <a:p>
            <a:pPr eaLnBrk="1" hangingPunct="1"/>
            <a:r>
              <a:rPr lang="en-US" dirty="0" smtClean="0"/>
              <a:t>Important considerations</a:t>
            </a:r>
          </a:p>
          <a:p>
            <a:pPr lvl="1" eaLnBrk="1" hangingPunct="1"/>
            <a:r>
              <a:rPr lang="en-US" dirty="0" smtClean="0"/>
              <a:t>Interoperability</a:t>
            </a:r>
          </a:p>
          <a:p>
            <a:pPr lvl="1" eaLnBrk="1" hangingPunct="1"/>
            <a:r>
              <a:rPr lang="en-US" dirty="0" smtClean="0"/>
              <a:t>Security</a:t>
            </a:r>
          </a:p>
          <a:p>
            <a:pPr eaLnBrk="1" hangingPunct="1"/>
            <a:r>
              <a:rPr lang="en-US" dirty="0" smtClean="0"/>
              <a:t>Types</a:t>
            </a:r>
          </a:p>
          <a:p>
            <a:pPr lvl="1" eaLnBrk="1" hangingPunct="1"/>
            <a:r>
              <a:rPr lang="en-US" dirty="0" smtClean="0"/>
              <a:t>Site-to-site</a:t>
            </a:r>
          </a:p>
          <a:p>
            <a:pPr lvl="1" eaLnBrk="1" hangingPunct="1"/>
            <a:r>
              <a:rPr lang="en-US" dirty="0" smtClean="0"/>
              <a:t>Client-to-site</a:t>
            </a: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A28CC6-1708-4647-B166-4C26EBB5AE00}" type="slidenum">
              <a:rPr lang="en-US"/>
              <a:pPr eaLnBrk="1" hangingPunct="1"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5377355"/>
            <a:ext cx="2920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10-14 Site-to-site VPN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568255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92" y="914400"/>
            <a:ext cx="6949874" cy="429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0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2808" y="5377355"/>
            <a:ext cx="3033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10-15 Client-to-site VPN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852808" y="569923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3" y="381000"/>
            <a:ext cx="6276975" cy="48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3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VPNs (cont’d.)</a:t>
            </a:r>
            <a:endParaRPr lang="en-US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Enterprise-wide VPN</a:t>
            </a:r>
          </a:p>
          <a:p>
            <a:pPr lvl="1" eaLnBrk="1" hangingPunct="1"/>
            <a:r>
              <a:rPr lang="en-US" dirty="0" smtClean="0"/>
              <a:t>Can include elements of client-to-site and site-to-site models</a:t>
            </a:r>
          </a:p>
          <a:p>
            <a:pPr eaLnBrk="1" hangingPunct="1"/>
            <a:r>
              <a:rPr lang="en-US" dirty="0" smtClean="0"/>
              <a:t>VPNs tailored to customer’s distance, user, and bandwidth needs</a:t>
            </a:r>
          </a:p>
          <a:p>
            <a:pPr eaLnBrk="1" hangingPunct="1"/>
            <a:r>
              <a:rPr lang="en-US" dirty="0" smtClean="0"/>
              <a:t>Two major types of tunneling protocols</a:t>
            </a:r>
          </a:p>
          <a:p>
            <a:pPr lvl="1" eaLnBrk="1" hangingPunct="1"/>
            <a:r>
              <a:rPr lang="en-US" dirty="0" smtClean="0"/>
              <a:t>PPTP (Point-to-Point Tunneling Protocol)</a:t>
            </a:r>
          </a:p>
          <a:p>
            <a:pPr lvl="1" eaLnBrk="1" hangingPunct="1"/>
            <a:r>
              <a:rPr lang="en-US" dirty="0" smtClean="0"/>
              <a:t>L2TP (Layer 2 Tunneling Protocol)</a:t>
            </a:r>
            <a:endParaRPr lang="en-US" dirty="0" smtClean="0"/>
          </a:p>
          <a:p>
            <a:pPr marL="457200" lvl="1" indent="0" eaLnBrk="1" hangingPunct="1">
              <a:buNone/>
            </a:pPr>
            <a:endParaRPr lang="en-US" dirty="0" smtClean="0"/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A28CC6-1708-4647-B166-4C26EBB5AE00}" type="slidenum">
              <a:rPr lang="en-US"/>
              <a:pPr eaLnBrk="1" hangingPunct="1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2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Cloud Computing</a:t>
            </a:r>
            <a:endParaRPr 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Internet frequently pictured as a cloud</a:t>
            </a:r>
          </a:p>
          <a:p>
            <a:pPr eaLnBrk="1" hangingPunct="1"/>
            <a:r>
              <a:rPr lang="en-US" dirty="0" smtClean="0"/>
              <a:t>Cloud computing</a:t>
            </a:r>
          </a:p>
          <a:p>
            <a:pPr lvl="1" eaLnBrk="1" hangingPunct="1"/>
            <a:r>
              <a:rPr lang="en-US" dirty="0" smtClean="0"/>
              <a:t>Flexible provision of data storage, applications, and services</a:t>
            </a:r>
          </a:p>
          <a:p>
            <a:pPr lvl="2" eaLnBrk="1" hangingPunct="1"/>
            <a:r>
              <a:rPr lang="en-US" dirty="0" smtClean="0"/>
              <a:t>To multiple clients over a network</a:t>
            </a:r>
          </a:p>
          <a:p>
            <a:pPr eaLnBrk="1" hangingPunct="1"/>
            <a:r>
              <a:rPr lang="en-US" dirty="0" smtClean="0"/>
              <a:t>Cloud computing distinguishing features</a:t>
            </a:r>
          </a:p>
          <a:p>
            <a:pPr lvl="1" eaLnBrk="1" hangingPunct="1"/>
            <a:r>
              <a:rPr lang="en-US" dirty="0" smtClean="0"/>
              <a:t>Self-service and on-demand</a:t>
            </a:r>
          </a:p>
          <a:p>
            <a:pPr lvl="1" eaLnBrk="1" hangingPunct="1"/>
            <a:r>
              <a:rPr lang="en-US" dirty="0" smtClean="0"/>
              <a:t>Elastic</a:t>
            </a:r>
          </a:p>
          <a:p>
            <a:pPr lvl="1" eaLnBrk="1" hangingPunct="1"/>
            <a:r>
              <a:rPr lang="en-US" dirty="0" smtClean="0"/>
              <a:t>Supports multiple platforms</a:t>
            </a:r>
          </a:p>
          <a:p>
            <a:pPr lvl="1" eaLnBrk="1" hangingPunct="1"/>
            <a:r>
              <a:rPr lang="en-US" dirty="0" smtClean="0"/>
              <a:t>Resource pooling and consolidation</a:t>
            </a:r>
          </a:p>
          <a:p>
            <a:pPr lvl="1" eaLnBrk="1" hangingPunct="1"/>
            <a:r>
              <a:rPr lang="en-US" dirty="0" smtClean="0"/>
              <a:t>Metered service</a:t>
            </a:r>
            <a:endParaRPr lang="en-US" dirty="0" smtClean="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1C14D-DE86-40AE-A324-ADB0C9DCCEF9}" type="slidenum">
              <a:rPr lang="en-US"/>
              <a:pPr eaLnBrk="1" hangingPunct="1"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ACD4DC-BEFF-4587-B55A-1405C344E1C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5542736"/>
            <a:ext cx="3980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</a:t>
            </a:r>
            <a:r>
              <a:rPr lang="en-US" sz="1600" dirty="0" smtClean="0"/>
              <a:t>10-16 Example of cloud computing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453435" y="586610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18081"/>
            <a:ext cx="7048500" cy="4910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5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Emulation of a computer, operating system environment, or application:</a:t>
            </a:r>
          </a:p>
          <a:p>
            <a:pPr lvl="1" eaLnBrk="1" hangingPunct="1"/>
            <a:r>
              <a:rPr lang="en-US" dirty="0" smtClean="0"/>
              <a:t>On a physical system</a:t>
            </a:r>
          </a:p>
          <a:p>
            <a:pPr eaLnBrk="1" hangingPunct="1"/>
            <a:r>
              <a:rPr lang="en-US" dirty="0" smtClean="0"/>
              <a:t>Virtual machines (VMs)</a:t>
            </a:r>
          </a:p>
          <a:p>
            <a:pPr lvl="1" eaLnBrk="1" hangingPunct="1"/>
            <a:r>
              <a:rPr lang="en-US" dirty="0" smtClean="0"/>
              <a:t>Virtual workstations</a:t>
            </a:r>
          </a:p>
          <a:p>
            <a:pPr lvl="1" eaLnBrk="1" hangingPunct="1"/>
            <a:r>
              <a:rPr lang="en-US" dirty="0" smtClean="0"/>
              <a:t>Virtual servers</a:t>
            </a:r>
          </a:p>
          <a:p>
            <a:pPr lvl="1" eaLnBrk="1" hangingPunct="1"/>
            <a:r>
              <a:rPr lang="en-US" dirty="0" smtClean="0"/>
              <a:t>Can be configured to use different types of:</a:t>
            </a:r>
          </a:p>
          <a:p>
            <a:pPr lvl="2" eaLnBrk="1" hangingPunct="1"/>
            <a:r>
              <a:rPr lang="en-US" dirty="0" smtClean="0"/>
              <a:t>CPU</a:t>
            </a:r>
          </a:p>
          <a:p>
            <a:pPr lvl="2" eaLnBrk="1" hangingPunct="1"/>
            <a:r>
              <a:rPr lang="en-US" dirty="0" smtClean="0"/>
              <a:t>Storage drive</a:t>
            </a:r>
          </a:p>
          <a:p>
            <a:pPr lvl="2" eaLnBrk="1" hangingPunct="1"/>
            <a:r>
              <a:rPr lang="en-US" dirty="0" smtClean="0"/>
              <a:t>NIC</a:t>
            </a: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Cloud Computing (cont’d.)</a:t>
            </a:r>
            <a:endParaRPr lang="en-US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Can provide virtual desktops</a:t>
            </a:r>
          </a:p>
          <a:p>
            <a:pPr lvl="1" eaLnBrk="1" hangingPunct="1"/>
            <a:r>
              <a:rPr lang="en-US" dirty="0" smtClean="0"/>
              <a:t>Operating environments hosted virtually</a:t>
            </a:r>
          </a:p>
          <a:p>
            <a:pPr lvl="1" eaLnBrk="1" hangingPunct="1"/>
            <a:r>
              <a:rPr lang="en-US" dirty="0" smtClean="0"/>
              <a:t>Different physical computer than one user interacts with</a:t>
            </a:r>
          </a:p>
          <a:p>
            <a:pPr eaLnBrk="1" hangingPunct="1"/>
            <a:r>
              <a:rPr lang="en-US" dirty="0" smtClean="0"/>
              <a:t>NaaS (Network as a Service)</a:t>
            </a:r>
          </a:p>
          <a:p>
            <a:pPr lvl="1" eaLnBrk="1" hangingPunct="1"/>
            <a:r>
              <a:rPr lang="en-US" dirty="0" smtClean="0"/>
              <a:t>Service provider offers customers complete set of networking services</a:t>
            </a:r>
          </a:p>
          <a:p>
            <a:pPr eaLnBrk="1" hangingPunct="1"/>
            <a:r>
              <a:rPr lang="en-US" dirty="0" smtClean="0"/>
              <a:t>Types of delivery</a:t>
            </a:r>
          </a:p>
          <a:p>
            <a:pPr lvl="1" eaLnBrk="1" hangingPunct="1"/>
            <a:r>
              <a:rPr lang="en-US" dirty="0" smtClean="0"/>
              <a:t>Public cloud</a:t>
            </a:r>
          </a:p>
          <a:p>
            <a:pPr lvl="1" eaLnBrk="1" hangingPunct="1"/>
            <a:r>
              <a:rPr lang="en-US" dirty="0" smtClean="0"/>
              <a:t>Private cloud</a:t>
            </a:r>
            <a:endParaRPr lang="en-US" dirty="0" smtClean="0"/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51C14D-DE86-40AE-A324-ADB0C9DCCEF9}" type="slidenum">
              <a:rPr lang="en-US"/>
              <a:pPr eaLnBrk="1" hangingPunct="1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Virtualization: emulation of a computer, operating system environment, or application on a physical system</a:t>
            </a:r>
          </a:p>
          <a:p>
            <a:pPr eaLnBrk="1" hangingPunct="1"/>
            <a:r>
              <a:rPr lang="en-US" dirty="0" smtClean="0"/>
              <a:t>VMs exist as files on physical computer’s hard disk</a:t>
            </a:r>
          </a:p>
          <a:p>
            <a:pPr eaLnBrk="1" hangingPunct="1"/>
            <a:r>
              <a:rPr lang="en-US" dirty="0" smtClean="0"/>
              <a:t>Hypervisor software manages resource allocation and sharing among virtual machines</a:t>
            </a:r>
          </a:p>
          <a:p>
            <a:pPr eaLnBrk="1" hangingPunct="1"/>
            <a:r>
              <a:rPr lang="en-US" dirty="0" smtClean="0"/>
              <a:t>Virtual switch allows VMs to communicate with each other and with nodes on a physical LAN or WAN</a:t>
            </a:r>
          </a:p>
          <a:p>
            <a:pPr eaLnBrk="1" hangingPunct="1"/>
            <a:r>
              <a:rPr lang="en-US" dirty="0" smtClean="0"/>
              <a:t>Different methods of remote user access exist</a:t>
            </a:r>
          </a:p>
          <a:p>
            <a:pPr eaLnBrk="1" hangingPunct="1"/>
            <a:r>
              <a:rPr lang="en-US" dirty="0" smtClean="0"/>
              <a:t>Cloud computing provides storage, applications, or services over a network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23B393-0185-4F3A-8CF5-D5A655AC3F38}" type="slidenum">
              <a:rPr lang="en-US"/>
              <a:pPr eaLnBrk="1" hangingPunct="1"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 (cont’d.)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VM appears to user no different than physical computer:</a:t>
            </a:r>
          </a:p>
          <a:p>
            <a:pPr lvl="1" eaLnBrk="1" hangingPunct="1"/>
            <a:r>
              <a:rPr lang="en-US" dirty="0" smtClean="0"/>
              <a:t>Running the same software</a:t>
            </a:r>
          </a:p>
          <a:p>
            <a:pPr eaLnBrk="1" hangingPunct="1"/>
            <a:r>
              <a:rPr lang="en-US" dirty="0" smtClean="0"/>
              <a:t>Host</a:t>
            </a:r>
          </a:p>
          <a:p>
            <a:pPr lvl="1" eaLnBrk="1" hangingPunct="1"/>
            <a:r>
              <a:rPr lang="en-US" dirty="0" smtClean="0"/>
              <a:t>Physical computer</a:t>
            </a:r>
          </a:p>
          <a:p>
            <a:pPr eaLnBrk="1" hangingPunct="1"/>
            <a:r>
              <a:rPr lang="en-US" dirty="0" smtClean="0"/>
              <a:t>Guest</a:t>
            </a:r>
          </a:p>
          <a:p>
            <a:pPr lvl="1" eaLnBrk="1" hangingPunct="1"/>
            <a:r>
              <a:rPr lang="en-US" dirty="0" smtClean="0"/>
              <a:t>Virtual machines</a:t>
            </a:r>
          </a:p>
          <a:p>
            <a:pPr eaLnBrk="1" hangingPunct="1"/>
            <a:r>
              <a:rPr lang="en-US" dirty="0" smtClean="0"/>
              <a:t>Hypervisor</a:t>
            </a:r>
          </a:p>
          <a:p>
            <a:pPr lvl="1" eaLnBrk="1" hangingPunct="1"/>
            <a:r>
              <a:rPr lang="en-US" dirty="0" smtClean="0"/>
              <a:t>Manages virtual machines</a:t>
            </a: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7590F-96FF-43E6-925F-D493421F5E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4521" y="5197569"/>
            <a:ext cx="3570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Figure 10-1 Elements of virtualization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834521" y="553612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715250" cy="385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11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Virtualization (cont’d.)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Advantages of virtualization</a:t>
            </a:r>
          </a:p>
          <a:p>
            <a:pPr lvl="1" eaLnBrk="1" hangingPunct="1"/>
            <a:r>
              <a:rPr lang="en-US" dirty="0" smtClean="0"/>
              <a:t>Efficient use of resources</a:t>
            </a:r>
          </a:p>
          <a:p>
            <a:pPr lvl="1" eaLnBrk="1" hangingPunct="1"/>
            <a:r>
              <a:rPr lang="en-US" dirty="0" smtClean="0"/>
              <a:t>Cost and energy savings</a:t>
            </a:r>
          </a:p>
          <a:p>
            <a:pPr lvl="1" eaLnBrk="1" hangingPunct="1"/>
            <a:r>
              <a:rPr lang="en-US" dirty="0" smtClean="0"/>
              <a:t>Fault and threat isolation</a:t>
            </a:r>
          </a:p>
          <a:p>
            <a:pPr lvl="1" eaLnBrk="1" hangingPunct="1"/>
            <a:r>
              <a:rPr lang="en-US" dirty="0" smtClean="0"/>
              <a:t>Simple backups, recovery, and replication</a:t>
            </a:r>
          </a:p>
          <a:p>
            <a:pPr eaLnBrk="1" hangingPunct="1"/>
            <a:r>
              <a:rPr lang="en-US" dirty="0" smtClean="0"/>
              <a:t>Disadvantages</a:t>
            </a:r>
          </a:p>
          <a:p>
            <a:pPr lvl="1" eaLnBrk="1" hangingPunct="1"/>
            <a:r>
              <a:rPr lang="en-US" dirty="0" smtClean="0"/>
              <a:t>Compromised performance</a:t>
            </a:r>
            <a:endParaRPr lang="en-US" dirty="0" smtClean="0"/>
          </a:p>
          <a:p>
            <a:pPr lvl="1" eaLnBrk="1" hangingPunct="1"/>
            <a:r>
              <a:rPr lang="en-US" dirty="0" smtClean="0"/>
              <a:t>Increased complexity</a:t>
            </a:r>
          </a:p>
          <a:p>
            <a:pPr lvl="1" eaLnBrk="1" hangingPunct="1"/>
            <a:r>
              <a:rPr lang="en-US" dirty="0" smtClean="0"/>
              <a:t>Increased licensing costs</a:t>
            </a:r>
          </a:p>
          <a:p>
            <a:pPr lvl="1" eaLnBrk="1" hangingPunct="1"/>
            <a:r>
              <a:rPr lang="en-US" dirty="0" smtClean="0"/>
              <a:t>Single point of failure</a:t>
            </a:r>
            <a:endParaRPr lang="en-US" dirty="0" smtClean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FD70CE-55AE-4901-8C15-2A114874DEA7}" type="slidenum">
              <a:rPr lang="en-US"/>
              <a:pPr eaLnBrk="1" hangingPunct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9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 Components</a:t>
            </a:r>
            <a:endParaRPr lang="en-US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Virtual network</a:t>
            </a:r>
          </a:p>
          <a:p>
            <a:pPr lvl="1" eaLnBrk="1" hangingPunct="1"/>
            <a:r>
              <a:rPr lang="en-US" dirty="0" smtClean="0"/>
              <a:t>Can be created to consist solely of virtual machines on a physical server</a:t>
            </a:r>
          </a:p>
          <a:p>
            <a:pPr eaLnBrk="1" hangingPunct="1"/>
            <a:r>
              <a:rPr lang="en-US" dirty="0" smtClean="0"/>
              <a:t>Most networks combine physical and virtual elements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2B5C33-354D-4F03-9234-B6696D9E255D}" type="slidenum">
              <a:rPr lang="en-US"/>
              <a:pPr eaLnBrk="1" hangingPunct="1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 and Adapters</a:t>
            </a:r>
            <a:endParaRPr lang="en-US" dirty="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program</a:t>
            </a:r>
          </a:p>
          <a:p>
            <a:pPr lvl="1"/>
            <a:r>
              <a:rPr lang="en-US" dirty="0" smtClean="0"/>
              <a:t>Assigns VM’s software and hardware characteristics</a:t>
            </a:r>
          </a:p>
          <a:p>
            <a:pPr lvl="1"/>
            <a:r>
              <a:rPr lang="en-US" dirty="0" smtClean="0"/>
              <a:t>Often easy to use, step-by-step wizard</a:t>
            </a:r>
          </a:p>
          <a:p>
            <a:r>
              <a:rPr lang="en-US" dirty="0" smtClean="0"/>
              <a:t>Operating system images</a:t>
            </a:r>
          </a:p>
          <a:p>
            <a:pPr lvl="1"/>
            <a:r>
              <a:rPr lang="en-US" dirty="0" smtClean="0"/>
              <a:t>Available for download online</a:t>
            </a:r>
          </a:p>
          <a:p>
            <a:pPr lvl="2"/>
            <a:r>
              <a:rPr lang="en-US" dirty="0" smtClean="0"/>
              <a:t>Or on disc from software vendors</a:t>
            </a:r>
          </a:p>
          <a:p>
            <a:r>
              <a:rPr lang="en-US" dirty="0" smtClean="0"/>
              <a:t>Network connection</a:t>
            </a:r>
          </a:p>
          <a:p>
            <a:pPr lvl="1"/>
            <a:r>
              <a:rPr lang="en-US" dirty="0" smtClean="0"/>
              <a:t>Requires virtual adapter (vNIC)</a:t>
            </a:r>
            <a:endParaRPr lang="en-US" dirty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920E16-52C7-4EFD-8B18-70D2F4A5516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1655</Words>
  <Application>Microsoft Office PowerPoint</Application>
  <PresentationFormat>On-screen Show (4:3)</PresentationFormat>
  <Paragraphs>322</Paragraphs>
  <Slides>41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3_Default Design</vt:lpstr>
      <vt:lpstr>1_Default Design</vt:lpstr>
      <vt:lpstr>Network+ Guide to Networks 6th Edition</vt:lpstr>
      <vt:lpstr>Objectives</vt:lpstr>
      <vt:lpstr>Objectives (cont’d.)</vt:lpstr>
      <vt:lpstr>Virtualization</vt:lpstr>
      <vt:lpstr>Virtualization (cont’d.)</vt:lpstr>
      <vt:lpstr>PowerPoint Presentation</vt:lpstr>
      <vt:lpstr>Virtualization (cont’d.)</vt:lpstr>
      <vt:lpstr>Virtual Network Components</vt:lpstr>
      <vt:lpstr>Virtual Machines and Adapters</vt:lpstr>
      <vt:lpstr>PowerPoint Presentation</vt:lpstr>
      <vt:lpstr>PowerPoint Presentation</vt:lpstr>
      <vt:lpstr>Virtual Switches and Bridges</vt:lpstr>
      <vt:lpstr>PowerPoint Presentation</vt:lpstr>
      <vt:lpstr>PowerPoint Presentation</vt:lpstr>
      <vt:lpstr>Network Connection Types</vt:lpstr>
      <vt:lpstr>PowerPoint Presentation</vt:lpstr>
      <vt:lpstr>PowerPoint Presentation</vt:lpstr>
      <vt:lpstr>Network Connection Types (cont’d.)</vt:lpstr>
      <vt:lpstr>PowerPoint Presentation</vt:lpstr>
      <vt:lpstr>PowerPoint Presentation</vt:lpstr>
      <vt:lpstr>PowerPoint Presentation</vt:lpstr>
      <vt:lpstr>Virtual Appliances</vt:lpstr>
      <vt:lpstr>Virtual Networks and VLANs</vt:lpstr>
      <vt:lpstr>PowerPoint Presentation</vt:lpstr>
      <vt:lpstr>Remote Access and Virtual Computing</vt:lpstr>
      <vt:lpstr>Dial-Up Networking</vt:lpstr>
      <vt:lpstr>Remote Access Servers</vt:lpstr>
      <vt:lpstr>PowerPoint Presentation</vt:lpstr>
      <vt:lpstr>Remote Access Protocols</vt:lpstr>
      <vt:lpstr>Remote Virtual Computing</vt:lpstr>
      <vt:lpstr>PowerPoint Presentation</vt:lpstr>
      <vt:lpstr>Remote Virtual Computing (cont’d.)</vt:lpstr>
      <vt:lpstr>Remote Virtual Computing (cont’d.)</vt:lpstr>
      <vt:lpstr>VPNs (Virtual Private Networks)</vt:lpstr>
      <vt:lpstr>PowerPoint Presentation</vt:lpstr>
      <vt:lpstr>PowerPoint Presentation</vt:lpstr>
      <vt:lpstr>VPNs (cont’d.)</vt:lpstr>
      <vt:lpstr>Cloud Computing</vt:lpstr>
      <vt:lpstr>PowerPoint Presentation</vt:lpstr>
      <vt:lpstr>Cloud Computing (cont’d.)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Leslie Peterson</cp:lastModifiedBy>
  <cp:revision>697</cp:revision>
  <dcterms:created xsi:type="dcterms:W3CDTF">2007-07-09T21:56:01Z</dcterms:created>
  <dcterms:modified xsi:type="dcterms:W3CDTF">2012-04-23T21:03:42Z</dcterms:modified>
</cp:coreProperties>
</file>