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54"/>
  </p:notesMasterIdLst>
  <p:handoutMasterIdLst>
    <p:handoutMasterId r:id="rId55"/>
  </p:handoutMasterIdLst>
  <p:sldIdLst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9" r:id="rId15"/>
    <p:sldId id="330" r:id="rId16"/>
    <p:sldId id="331" r:id="rId17"/>
    <p:sldId id="332" r:id="rId18"/>
    <p:sldId id="333" r:id="rId19"/>
    <p:sldId id="368" r:id="rId20"/>
    <p:sldId id="334" r:id="rId21"/>
    <p:sldId id="335" r:id="rId22"/>
    <p:sldId id="336" r:id="rId23"/>
    <p:sldId id="377" r:id="rId24"/>
    <p:sldId id="339" r:id="rId25"/>
    <p:sldId id="340" r:id="rId26"/>
    <p:sldId id="341" r:id="rId27"/>
    <p:sldId id="342" r:id="rId28"/>
    <p:sldId id="343" r:id="rId29"/>
    <p:sldId id="369" r:id="rId30"/>
    <p:sldId id="378" r:id="rId31"/>
    <p:sldId id="372" r:id="rId32"/>
    <p:sldId id="379" r:id="rId33"/>
    <p:sldId id="347" r:id="rId34"/>
    <p:sldId id="348" r:id="rId35"/>
    <p:sldId id="349" r:id="rId36"/>
    <p:sldId id="373" r:id="rId37"/>
    <p:sldId id="350" r:id="rId38"/>
    <p:sldId id="352" r:id="rId39"/>
    <p:sldId id="351" r:id="rId40"/>
    <p:sldId id="354" r:id="rId41"/>
    <p:sldId id="355" r:id="rId42"/>
    <p:sldId id="358" r:id="rId43"/>
    <p:sldId id="359" r:id="rId44"/>
    <p:sldId id="380" r:id="rId45"/>
    <p:sldId id="362" r:id="rId46"/>
    <p:sldId id="364" r:id="rId47"/>
    <p:sldId id="374" r:id="rId48"/>
    <p:sldId id="365" r:id="rId49"/>
    <p:sldId id="366" r:id="rId50"/>
    <p:sldId id="375" r:id="rId51"/>
    <p:sldId id="367" r:id="rId52"/>
    <p:sldId id="37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05" autoAdjust="0"/>
  </p:normalViewPr>
  <p:slideViewPr>
    <p:cSldViewPr>
      <p:cViewPr varScale="1">
        <p:scale>
          <a:sx n="76" d="100"/>
          <a:sy n="76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3/12/2012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3/12/2012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0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 dirty="0" smtClean="0"/>
              <a:t>About the Presentations</a:t>
            </a:r>
          </a:p>
        </p:txBody>
      </p:sp>
      <p:sp>
        <p:nvSpPr>
          <p:cNvPr id="16388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presentations cover the objectives found in the opening of each chapter.</a:t>
            </a:r>
          </a:p>
          <a:p>
            <a:r>
              <a:rPr lang="en-US" smtClean="0"/>
              <a:t>All chapter objectives are listed in the beginning of each presentation. </a:t>
            </a:r>
          </a:p>
          <a:p>
            <a:r>
              <a:rPr lang="en-US" smtClean="0"/>
              <a:t>You may customize the presentations to fit your class needs. </a:t>
            </a:r>
          </a:p>
          <a:p>
            <a:r>
              <a:rPr lang="en-US" smtClean="0"/>
              <a:t>Some figures from the chapters are included. A complete set of images from the book can be found on the Instructor Resources disc. </a:t>
            </a:r>
            <a:endParaRPr lang="en-US" dirty="0" smtClean="0"/>
          </a:p>
        </p:txBody>
      </p:sp>
      <p:pic>
        <p:nvPicPr>
          <p:cNvPr id="16389" name="Picture 3" descr="Cengage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0CF984-D64C-4B74-8E82-6BD90FB688B2}" type="slidenum">
              <a:rPr lang="en-US"/>
              <a:pPr eaLnBrk="1" hangingPunct="1"/>
              <a:t>10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 Networks (cont’d.)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 sharing method</a:t>
            </a:r>
          </a:p>
          <a:p>
            <a:pPr lvl="1" eaLnBrk="1" hangingPunct="1"/>
            <a:r>
              <a:rPr lang="en-US" dirty="0" smtClean="0"/>
              <a:t>Modify file sharing controls</a:t>
            </a:r>
          </a:p>
          <a:p>
            <a:pPr lvl="2" eaLnBrk="1" hangingPunct="1"/>
            <a:r>
              <a:rPr lang="en-US" dirty="0" smtClean="0"/>
              <a:t>User responsibility</a:t>
            </a:r>
          </a:p>
          <a:p>
            <a:pPr lvl="1" eaLnBrk="1" hangingPunct="1"/>
            <a:r>
              <a:rPr lang="en-US" dirty="0" smtClean="0"/>
              <a:t>Not centrally controlled</a:t>
            </a:r>
          </a:p>
          <a:p>
            <a:pPr lvl="2" eaLnBrk="1" hangingPunct="1"/>
            <a:r>
              <a:rPr lang="en-US" dirty="0" smtClean="0"/>
              <a:t>Access may not be uniform or secure</a:t>
            </a:r>
          </a:p>
          <a:p>
            <a:pPr eaLnBrk="1" hangingPunct="1"/>
            <a:r>
              <a:rPr lang="en-US" dirty="0" smtClean="0"/>
              <a:t>Environments</a:t>
            </a:r>
          </a:p>
          <a:p>
            <a:pPr lvl="1" eaLnBrk="1" hangingPunct="1"/>
            <a:r>
              <a:rPr lang="en-US" dirty="0" smtClean="0"/>
              <a:t>Small home or office</a:t>
            </a:r>
          </a:p>
          <a:p>
            <a:pPr lvl="1" eaLnBrk="1" hangingPunct="1"/>
            <a:r>
              <a:rPr lang="en-US" dirty="0" smtClean="0"/>
              <a:t>Large networks using the Internet</a:t>
            </a:r>
          </a:p>
          <a:p>
            <a:pPr lvl="2" eaLnBrk="1" hangingPunct="1"/>
            <a:r>
              <a:rPr lang="en-US" dirty="0" smtClean="0"/>
              <a:t>Gnutella, Bitcoin, original Napster</a:t>
            </a:r>
          </a:p>
          <a:p>
            <a:pPr lvl="2" eaLnBrk="1" hangingPunct="1"/>
            <a:r>
              <a:rPr lang="en-US" dirty="0" smtClean="0"/>
              <a:t>BitTorrent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10FB7E-7FAD-4501-84CF-7BC61845F29A}" type="slidenum">
              <a:rPr lang="en-US"/>
              <a:pPr eaLnBrk="1" hangingPunct="1"/>
              <a:t>11</a:t>
            </a:fld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</a:t>
            </a:r>
          </a:p>
          <a:p>
            <a:pPr lvl="1" eaLnBrk="1" hangingPunct="1"/>
            <a:r>
              <a:rPr lang="en-US" dirty="0" smtClean="0"/>
              <a:t>Central computer</a:t>
            </a:r>
          </a:p>
          <a:p>
            <a:pPr lvl="1" eaLnBrk="1" hangingPunct="1"/>
            <a:r>
              <a:rPr lang="en-US" dirty="0" smtClean="0"/>
              <a:t>Facilitates communication and resource sharing</a:t>
            </a:r>
          </a:p>
          <a:p>
            <a:pPr eaLnBrk="1" hangingPunct="1"/>
            <a:r>
              <a:rPr lang="en-US" dirty="0" smtClean="0"/>
              <a:t>Clients</a:t>
            </a:r>
          </a:p>
          <a:p>
            <a:pPr lvl="1" eaLnBrk="1" hangingPunct="1"/>
            <a:r>
              <a:rPr lang="en-US" dirty="0" smtClean="0"/>
              <a:t>Personal computers</a:t>
            </a:r>
          </a:p>
          <a:p>
            <a:pPr lvl="1" eaLnBrk="1" hangingPunct="1"/>
            <a:r>
              <a:rPr lang="en-US" dirty="0" smtClean="0"/>
              <a:t>Also known as workstations</a:t>
            </a:r>
          </a:p>
          <a:p>
            <a:pPr eaLnBrk="1" hangingPunct="1"/>
            <a:r>
              <a:rPr lang="en-US" dirty="0" smtClean="0"/>
              <a:t>Central resource sharing controlled by server</a:t>
            </a:r>
          </a:p>
          <a:p>
            <a:pPr lvl="1" eaLnBrk="1" hangingPunct="1"/>
            <a:r>
              <a:rPr lang="en-US" dirty="0" smtClean="0"/>
              <a:t>Sharing data, storage space, devices</a:t>
            </a:r>
          </a:p>
          <a:p>
            <a:pPr lvl="1" eaLnBrk="1" hangingPunct="1"/>
            <a:r>
              <a:rPr lang="en-US" dirty="0" smtClean="0"/>
              <a:t>No direct sharing of client resources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9885A4-F891-4108-AC05-D21D6981E6A4}" type="slidenum">
              <a:rPr lang="en-US"/>
              <a:pPr eaLnBrk="1" hangingPunct="1"/>
              <a:t>12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roles</a:t>
            </a:r>
          </a:p>
          <a:p>
            <a:pPr lvl="1" eaLnBrk="1" hangingPunct="1"/>
            <a:r>
              <a:rPr lang="en-US" dirty="0" smtClean="0"/>
              <a:t>Server</a:t>
            </a:r>
          </a:p>
          <a:p>
            <a:pPr lvl="1" eaLnBrk="1" hangingPunct="1"/>
            <a:r>
              <a:rPr lang="en-US" dirty="0" smtClean="0"/>
              <a:t>Clients</a:t>
            </a:r>
          </a:p>
          <a:p>
            <a:pPr lvl="2" eaLnBrk="1" hangingPunct="1"/>
            <a:r>
              <a:rPr lang="en-US" dirty="0" smtClean="0"/>
              <a:t>Run local applications</a:t>
            </a:r>
          </a:p>
          <a:p>
            <a:pPr lvl="2" eaLnBrk="1" hangingPunct="1"/>
            <a:r>
              <a:rPr lang="en-US" dirty="0" smtClean="0"/>
              <a:t>Store data locally</a:t>
            </a:r>
          </a:p>
          <a:p>
            <a:pPr lvl="2" eaLnBrk="1" hangingPunct="1"/>
            <a:r>
              <a:rPr lang="en-US" dirty="0" smtClean="0"/>
              <a:t>Use server shared applications, data, devices</a:t>
            </a:r>
          </a:p>
          <a:p>
            <a:pPr lvl="2" eaLnBrk="1" hangingPunct="1"/>
            <a:r>
              <a:rPr lang="en-US" dirty="0" smtClean="0"/>
              <a:t>Use server as intermediary</a:t>
            </a:r>
          </a:p>
          <a:p>
            <a:pPr eaLnBrk="1" hangingPunct="1"/>
            <a:r>
              <a:rPr lang="en-US" dirty="0" smtClean="0"/>
              <a:t>Communication</a:t>
            </a:r>
          </a:p>
          <a:p>
            <a:pPr lvl="1" eaLnBrk="1" hangingPunct="1"/>
            <a:r>
              <a:rPr lang="en-US" dirty="0" smtClean="0"/>
              <a:t>Switches or 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9BFDF8-0D75-42B9-99FA-1BBC483FC8D8}" type="slidenum">
              <a:rPr lang="en-US"/>
              <a:pPr eaLnBrk="1" hangingPunct="1"/>
              <a:t>13</a:t>
            </a:fld>
            <a:endParaRPr lang="en-US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583" y="5638800"/>
            <a:ext cx="5179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1-2 Resource sharing on a client/server network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964583" y="59154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670391" cy="403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C5C40-B6FA-475A-9E9B-479C703AEE7D}" type="slidenum">
              <a:rPr lang="en-US"/>
              <a:pPr eaLnBrk="1" hangingPunct="1"/>
              <a:t>14</a:t>
            </a:fld>
            <a:endParaRPr lang="en-US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Server requirement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 operating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Manages client data,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Ensures authorized user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Controls user file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Restricts user network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Dictates computer communication rules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Supplies application to clients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Server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UNIX, Linux, Microsoft Server 2008 R2, MAC OS X Server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5B5EE8-B607-414B-970C-5047FC0945E9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 features relative to clients</a:t>
            </a:r>
          </a:p>
          <a:p>
            <a:pPr lvl="1" eaLnBrk="1" hangingPunct="1"/>
            <a:r>
              <a:rPr lang="en-US" dirty="0" smtClean="0"/>
              <a:t>More memory, processing, storage capacity</a:t>
            </a:r>
          </a:p>
          <a:p>
            <a:pPr lvl="1" eaLnBrk="1" hangingPunct="1"/>
            <a:r>
              <a:rPr lang="en-US" dirty="0" smtClean="0"/>
              <a:t>Equipped with special hardware</a:t>
            </a:r>
          </a:p>
          <a:p>
            <a:pPr lvl="2" eaLnBrk="1" hangingPunct="1"/>
            <a:r>
              <a:rPr lang="en-US" dirty="0" smtClean="0"/>
              <a:t>Provides network management functions</a:t>
            </a:r>
          </a:p>
          <a:p>
            <a:pPr eaLnBrk="1" hangingPunct="1"/>
            <a:r>
              <a:rPr lang="en-US" dirty="0" smtClean="0"/>
              <a:t>Disadvantages relative to peer-to-peer networks</a:t>
            </a:r>
          </a:p>
          <a:p>
            <a:pPr lvl="1" eaLnBrk="1" hangingPunct="1"/>
            <a:r>
              <a:rPr lang="en-US" dirty="0" smtClean="0"/>
              <a:t>Complex </a:t>
            </a:r>
            <a:r>
              <a:rPr lang="en-US" dirty="0" smtClean="0"/>
              <a:t>design and maintenance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915811-1490-48C2-8F03-BB4998B354DE}" type="slidenum">
              <a:rPr lang="en-US"/>
              <a:pPr eaLnBrk="1" hangingPunct="1"/>
              <a:t>16</a:t>
            </a:fld>
            <a:endParaRPr lang="en-U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 relative to peer-to-peer networks</a:t>
            </a:r>
          </a:p>
          <a:p>
            <a:pPr lvl="1" eaLnBrk="1" hangingPunct="1"/>
            <a:r>
              <a:rPr lang="en-US" dirty="0" smtClean="0"/>
              <a:t>User credential assigned from one place</a:t>
            </a:r>
          </a:p>
          <a:p>
            <a:pPr lvl="1" eaLnBrk="1" hangingPunct="1"/>
            <a:r>
              <a:rPr lang="en-US" dirty="0" smtClean="0"/>
              <a:t>Multiple shared resource access centrally controlled</a:t>
            </a:r>
          </a:p>
          <a:p>
            <a:pPr lvl="1" eaLnBrk="1" hangingPunct="1"/>
            <a:r>
              <a:rPr lang="en-US" dirty="0" smtClean="0"/>
              <a:t>Central problem monitoring, diagnostics, correction capabilities</a:t>
            </a:r>
          </a:p>
          <a:p>
            <a:pPr lvl="1" eaLnBrk="1" hangingPunct="1"/>
            <a:r>
              <a:rPr lang="en-US" dirty="0" smtClean="0"/>
              <a:t>Optimized to handle heavy processing loads</a:t>
            </a:r>
          </a:p>
          <a:p>
            <a:pPr lvl="1" eaLnBrk="1" hangingPunct="1"/>
            <a:r>
              <a:rPr lang="en-US" dirty="0" smtClean="0"/>
              <a:t>Can connect many computers on a network</a:t>
            </a:r>
          </a:p>
          <a:p>
            <a:pPr lvl="1" eaLnBrk="1" hangingPunct="1"/>
            <a:r>
              <a:rPr lang="en-US" dirty="0" smtClean="0"/>
              <a:t>More scalable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5B6311-55EB-4C44-BD34-392E47C4994F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 (local area network)</a:t>
            </a:r>
          </a:p>
          <a:p>
            <a:pPr lvl="1" eaLnBrk="1" hangingPunct="1"/>
            <a:r>
              <a:rPr lang="en-US" dirty="0" smtClean="0"/>
              <a:t>Network confined to a relatively small space</a:t>
            </a:r>
          </a:p>
          <a:p>
            <a:pPr lvl="1" eaLnBrk="1" hangingPunct="1"/>
            <a:r>
              <a:rPr lang="en-US" dirty="0" smtClean="0"/>
              <a:t>1980s</a:t>
            </a:r>
          </a:p>
          <a:p>
            <a:pPr lvl="2" eaLnBrk="1" hangingPunct="1"/>
            <a:r>
              <a:rPr lang="en-US" dirty="0" smtClean="0"/>
              <a:t>LANs became popular as peer-to-peer based</a:t>
            </a:r>
          </a:p>
          <a:p>
            <a:pPr lvl="1" eaLnBrk="1" hangingPunct="1"/>
            <a:r>
              <a:rPr lang="en-US" dirty="0" smtClean="0"/>
              <a:t>Today</a:t>
            </a:r>
          </a:p>
          <a:p>
            <a:pPr lvl="2" eaLnBrk="1" hangingPunct="1"/>
            <a:r>
              <a:rPr lang="en-US" dirty="0" smtClean="0"/>
              <a:t>Larger and more complex client/server network</a:t>
            </a:r>
          </a:p>
          <a:p>
            <a:pPr eaLnBrk="1" hangingPunct="1"/>
            <a:r>
              <a:rPr lang="en-US" dirty="0" smtClean="0"/>
              <a:t>MAN (metropolitan area network)</a:t>
            </a:r>
          </a:p>
          <a:p>
            <a:pPr lvl="1" eaLnBrk="1" hangingPunct="1"/>
            <a:r>
              <a:rPr lang="en-US" dirty="0"/>
              <a:t>Connects clients and servers from multiple </a:t>
            </a:r>
            <a:r>
              <a:rPr lang="en-US" dirty="0" smtClean="0"/>
              <a:t>buildings</a:t>
            </a:r>
          </a:p>
          <a:p>
            <a:pPr lvl="1" eaLnBrk="1" hangingPunct="1"/>
            <a:r>
              <a:rPr lang="en-US" dirty="0" smtClean="0"/>
              <a:t>Uses different transmission media and technology than LAN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657227-B545-464F-940B-765CECBB581D}" type="slidenum">
              <a:rPr lang="en-US"/>
              <a:pPr eaLnBrk="1" hangingPunct="1"/>
              <a:t>18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 (cont’d.)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66" y="1295400"/>
            <a:ext cx="5686425" cy="415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32521" y="5576888"/>
            <a:ext cx="3092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1-3 Interconnected LANs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14776" y="586383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927D6D-BC49-484C-AC7D-8AAFCD04AEB8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 (cont’d.)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WAN (wide area network)</a:t>
            </a:r>
          </a:p>
          <a:p>
            <a:pPr lvl="1" eaLnBrk="1" hangingPunct="1"/>
            <a:r>
              <a:rPr lang="en-US" dirty="0" smtClean="0"/>
              <a:t>Connects two or more geographically distinct LANs or MANs</a:t>
            </a:r>
          </a:p>
          <a:p>
            <a:pPr lvl="1" eaLnBrk="1" hangingPunct="1"/>
            <a:r>
              <a:rPr lang="en-US" dirty="0" smtClean="0"/>
              <a:t>Uses different transmission methods and media than LAN</a:t>
            </a:r>
          </a:p>
          <a:p>
            <a:pPr lvl="1" eaLnBrk="1" hangingPunct="1"/>
            <a:r>
              <a:rPr lang="en-US" dirty="0" smtClean="0"/>
              <a:t>Network connection</a:t>
            </a:r>
          </a:p>
          <a:p>
            <a:pPr lvl="2" eaLnBrk="1" hangingPunct="1"/>
            <a:r>
              <a:rPr lang="en-US" dirty="0" smtClean="0"/>
              <a:t>Separate offices in same organization</a:t>
            </a:r>
          </a:p>
          <a:p>
            <a:pPr lvl="2" eaLnBrk="1" hangingPunct="1"/>
            <a:r>
              <a:rPr lang="en-US" dirty="0" smtClean="0"/>
              <a:t>Separate offices in different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An Introduction to Networking</a:t>
            </a:r>
          </a:p>
        </p:txBody>
      </p:sp>
      <p:pic>
        <p:nvPicPr>
          <p:cNvPr id="17412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657227-B545-464F-940B-765CECBB581D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 (cont’d.)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9555" y="5576888"/>
            <a:ext cx="2467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1-4 A simple WAN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49555" y="58674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0055"/>
            <a:ext cx="6744182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4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1D2D5E-D6FC-42B6-B845-F729B27B024E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 computer requesting resources or services from another network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Client workstation human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Client software installed on workstation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 computer managing shared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Runs network operating software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Workstation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Personal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May or may not be connected to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790870-ED8A-41B9-A2A4-345FA5D25B44}" type="slidenum">
              <a:rPr lang="en-US"/>
              <a:pPr eaLnBrk="1" hangingPunct="1"/>
              <a:t>22</a:t>
            </a:fld>
            <a:endParaRPr lang="en-US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NIC (network interface card)</a:t>
            </a:r>
          </a:p>
          <a:p>
            <a:pPr lvl="1" eaLnBrk="1" hangingPunct="1"/>
            <a:r>
              <a:rPr lang="en-US" dirty="0" smtClean="0"/>
              <a:t>Device inside computer</a:t>
            </a:r>
          </a:p>
          <a:p>
            <a:pPr lvl="1" eaLnBrk="1" hangingPunct="1"/>
            <a:r>
              <a:rPr lang="en-US" dirty="0" smtClean="0"/>
              <a:t>Connects computer to network media</a:t>
            </a:r>
          </a:p>
          <a:p>
            <a:pPr lvl="1" eaLnBrk="1" hangingPunct="1"/>
            <a:r>
              <a:rPr lang="en-US" dirty="0" smtClean="0"/>
              <a:t>Allows communication with other computers</a:t>
            </a:r>
          </a:p>
          <a:p>
            <a:pPr eaLnBrk="1" hangingPunct="1"/>
            <a:r>
              <a:rPr lang="en-US" dirty="0" smtClean="0"/>
              <a:t>NOS (network operating system)</a:t>
            </a:r>
          </a:p>
          <a:p>
            <a:pPr lvl="1" eaLnBrk="1" hangingPunct="1"/>
            <a:r>
              <a:rPr lang="en-US" dirty="0" smtClean="0"/>
              <a:t>Server software</a:t>
            </a:r>
          </a:p>
          <a:p>
            <a:pPr lvl="1" eaLnBrk="1" hangingPunct="1"/>
            <a:r>
              <a:rPr lang="en-US" dirty="0" smtClean="0"/>
              <a:t>Enables server to manage data, users, groups, security, applications, and other networking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9FFE2F-6478-4BCE-AF3D-18B6A56EE97F}" type="slidenum">
              <a:rPr lang="en-US"/>
              <a:pPr eaLnBrk="1" hangingPunct="1"/>
              <a:t>23</a:t>
            </a:fld>
            <a:endParaRPr lang="en-U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05" y="1905000"/>
            <a:ext cx="4839413" cy="317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41867" y="5410417"/>
            <a:ext cx="3916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1-5 A NIC (network interface card)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99612" y="570995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F93CE6-D2D2-4C06-B9D8-8A0462E2DB34}" type="slidenum">
              <a:rPr lang="en-US"/>
              <a:pPr eaLnBrk="1" hangingPunct="1"/>
              <a:t>24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Host</a:t>
            </a:r>
          </a:p>
          <a:p>
            <a:pPr lvl="1" eaLnBrk="1" hangingPunct="1"/>
            <a:r>
              <a:rPr lang="en-US" dirty="0" smtClean="0"/>
              <a:t>Computer</a:t>
            </a:r>
          </a:p>
          <a:p>
            <a:pPr lvl="1" eaLnBrk="1" hangingPunct="1"/>
            <a:r>
              <a:rPr lang="en-US" dirty="0" smtClean="0"/>
              <a:t>Enables network resource sharing by other computers </a:t>
            </a:r>
          </a:p>
          <a:p>
            <a:pPr eaLnBrk="1" hangingPunct="1"/>
            <a:r>
              <a:rPr lang="en-US" dirty="0" smtClean="0"/>
              <a:t>Node</a:t>
            </a:r>
          </a:p>
          <a:p>
            <a:pPr lvl="1" eaLnBrk="1" hangingPunct="1"/>
            <a:r>
              <a:rPr lang="en-US" dirty="0" smtClean="0"/>
              <a:t>Client, server, or other device</a:t>
            </a:r>
          </a:p>
          <a:p>
            <a:pPr lvl="1" eaLnBrk="1" hangingPunct="1"/>
            <a:r>
              <a:rPr lang="en-US" dirty="0" smtClean="0"/>
              <a:t>Communicates over a network</a:t>
            </a:r>
          </a:p>
          <a:p>
            <a:pPr lvl="1" eaLnBrk="1" hangingPunct="1"/>
            <a:r>
              <a:rPr lang="en-US" dirty="0" smtClean="0"/>
              <a:t>Identified by unique network address</a:t>
            </a:r>
          </a:p>
          <a:p>
            <a:pPr eaLnBrk="1" hangingPunct="1"/>
            <a:r>
              <a:rPr lang="en-US" dirty="0" smtClean="0"/>
              <a:t>Connectivity device</a:t>
            </a:r>
          </a:p>
          <a:p>
            <a:pPr lvl="1" eaLnBrk="1" hangingPunct="1"/>
            <a:r>
              <a:rPr lang="en-US" dirty="0" smtClean="0"/>
              <a:t>Allows multiple networks or multiple parts of one network to connect and exchange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8F62A0-1401-42DF-8E1C-AEACE8C4C2AE}" type="slidenum">
              <a:rPr lang="en-US"/>
              <a:pPr eaLnBrk="1" hangingPunct="1"/>
              <a:t>25</a:t>
            </a:fld>
            <a:endParaRPr lang="en-US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Segment</a:t>
            </a:r>
          </a:p>
          <a:p>
            <a:pPr lvl="1" eaLnBrk="1" hangingPunct="1"/>
            <a:r>
              <a:rPr lang="en-US" dirty="0" smtClean="0"/>
              <a:t>Group of nodes</a:t>
            </a:r>
          </a:p>
          <a:p>
            <a:pPr lvl="1" eaLnBrk="1" hangingPunct="1"/>
            <a:r>
              <a:rPr lang="en-US" dirty="0" smtClean="0"/>
              <a:t>Uses same communications channel for traffic</a:t>
            </a:r>
          </a:p>
          <a:p>
            <a:pPr eaLnBrk="1" hangingPunct="1"/>
            <a:r>
              <a:rPr lang="en-US" dirty="0" smtClean="0"/>
              <a:t>Backbone</a:t>
            </a:r>
          </a:p>
          <a:p>
            <a:pPr lvl="1" eaLnBrk="1" hangingPunct="1"/>
            <a:r>
              <a:rPr lang="en-US" dirty="0" smtClean="0"/>
              <a:t>Connects segments and significant shared devices</a:t>
            </a:r>
          </a:p>
          <a:p>
            <a:pPr lvl="1" eaLnBrk="1" hangingPunct="1"/>
            <a:r>
              <a:rPr lang="en-US" dirty="0" smtClean="0"/>
              <a:t>“A network of networks”</a:t>
            </a:r>
          </a:p>
          <a:p>
            <a:pPr eaLnBrk="1" hangingPunct="1"/>
            <a:r>
              <a:rPr lang="en-US" dirty="0" smtClean="0"/>
              <a:t>Topology</a:t>
            </a:r>
          </a:p>
          <a:p>
            <a:pPr lvl="1" eaLnBrk="1" hangingPunct="1"/>
            <a:r>
              <a:rPr lang="en-US" dirty="0" smtClean="0"/>
              <a:t>Computer network physical layout</a:t>
            </a:r>
          </a:p>
          <a:p>
            <a:pPr lvl="1" eaLnBrk="1" hangingPunct="1"/>
            <a:r>
              <a:rPr lang="en-US" dirty="0" smtClean="0"/>
              <a:t>Ring, bus, star or hybrid 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3C4AE8-AF01-4640-BCCB-6BD4BA6FEA05}" type="slidenum">
              <a:rPr lang="en-US"/>
              <a:pPr eaLnBrk="1" hangingPunct="1"/>
              <a:t>26</a:t>
            </a:fld>
            <a:endParaRPr lang="en-US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702718" cy="355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64122" y="586383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9612" y="5579694"/>
            <a:ext cx="2691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1-6 A LAN backbone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3C4AE8-AF01-4640-BCCB-6BD4BA6FEA05}" type="slidenum">
              <a:rPr lang="en-US"/>
              <a:pPr eaLnBrk="1" hangingPunct="1"/>
              <a:t>27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6952" y="591824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3173" y="5614038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1-7 Common network topologies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2438"/>
            <a:ext cx="648120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4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Protocol</a:t>
            </a:r>
          </a:p>
          <a:p>
            <a:pPr lvl="1" eaLnBrk="1" hangingPunct="1"/>
            <a:r>
              <a:rPr lang="en-US" dirty="0" smtClean="0"/>
              <a:t>Standard method or format for communication between networked devices</a:t>
            </a:r>
          </a:p>
          <a:p>
            <a:pPr eaLnBrk="1" hangingPunct="1"/>
            <a:r>
              <a:rPr lang="en-US" dirty="0" smtClean="0"/>
              <a:t>Packet</a:t>
            </a:r>
          </a:p>
          <a:p>
            <a:pPr lvl="1" eaLnBrk="1" hangingPunct="1"/>
            <a:r>
              <a:rPr lang="en-US" dirty="0" smtClean="0"/>
              <a:t>Distinct data units exchanged between nodes</a:t>
            </a:r>
          </a:p>
          <a:p>
            <a:pPr eaLnBrk="1" hangingPunct="1"/>
            <a:r>
              <a:rPr lang="en-US" dirty="0" smtClean="0"/>
              <a:t>Addressing</a:t>
            </a:r>
          </a:p>
          <a:p>
            <a:pPr lvl="1" eaLnBrk="1" hangingPunct="1"/>
            <a:r>
              <a:rPr lang="en-US" dirty="0" smtClean="0"/>
              <a:t>Scheme for assigning unique identifying number to every node</a:t>
            </a:r>
          </a:p>
          <a:p>
            <a:pPr eaLnBrk="1" hangingPunct="1"/>
            <a:r>
              <a:rPr lang="en-US" dirty="0" smtClean="0"/>
              <a:t>Transmission media</a:t>
            </a:r>
          </a:p>
          <a:p>
            <a:pPr lvl="1" eaLnBrk="1" hangingPunct="1"/>
            <a:r>
              <a:rPr lang="en-US" dirty="0" smtClean="0"/>
              <a:t>Means through which data is transmitted and received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4E69E2-5378-4333-A919-2CAEB088EF64}" type="slidenum">
              <a:rPr lang="en-US"/>
              <a:pPr eaLnBrk="1" hangingPunct="1"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3C4AE8-AF01-4640-BCCB-6BD4BA6FEA05}" type="slidenum">
              <a:rPr lang="en-US"/>
              <a:pPr eaLnBrk="1" hangingPunct="1"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552" y="592421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034552" y="5641468"/>
            <a:ext cx="490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1-8 Examples of network transmission media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52" y="533400"/>
            <a:ext cx="3910013" cy="490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7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the advantages of networked computing relative to stand-alone computing</a:t>
            </a:r>
          </a:p>
          <a:p>
            <a:r>
              <a:rPr lang="en-US" dirty="0" smtClean="0"/>
              <a:t>Distinguish between client/server and peer-to-peer networks</a:t>
            </a:r>
          </a:p>
          <a:p>
            <a:r>
              <a:rPr lang="en-US" dirty="0" smtClean="0"/>
              <a:t>List elements common to all client/server networks</a:t>
            </a:r>
          </a:p>
          <a:p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6ECC77-250A-41C8-BCDC-893F10E49D96}" type="slidenum">
              <a:rPr lang="en-US"/>
              <a:pPr eaLnBrk="1" hangingPunct="1"/>
              <a:t>30</a:t>
            </a:fld>
            <a:endParaRPr lang="en-US" dirty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Networks Are Used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services</a:t>
            </a:r>
          </a:p>
          <a:p>
            <a:pPr lvl="1" eaLnBrk="1" hangingPunct="1"/>
            <a:r>
              <a:rPr lang="en-US" dirty="0" smtClean="0"/>
              <a:t>Functions provided by a network</a:t>
            </a:r>
          </a:p>
          <a:p>
            <a:pPr lvl="1" eaLnBrk="1" hangingPunct="1"/>
            <a:r>
              <a:rPr lang="en-US" dirty="0" smtClean="0"/>
              <a:t>E-mail</a:t>
            </a:r>
          </a:p>
          <a:p>
            <a:pPr lvl="1" eaLnBrk="1" hangingPunct="1"/>
            <a:r>
              <a:rPr lang="en-US" dirty="0" smtClean="0"/>
              <a:t>Printer sharing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ile sharing</a:t>
            </a:r>
          </a:p>
          <a:p>
            <a:pPr lvl="1" eaLnBrk="1" hangingPunct="1"/>
            <a:r>
              <a:rPr lang="en-US" dirty="0" smtClean="0"/>
              <a:t>Internet access and Web site delivery</a:t>
            </a:r>
          </a:p>
          <a:p>
            <a:pPr lvl="1" eaLnBrk="1" hangingPunct="1"/>
            <a:r>
              <a:rPr lang="en-US" dirty="0" smtClean="0"/>
              <a:t>Remote access capabilities</a:t>
            </a:r>
          </a:p>
          <a:p>
            <a:pPr lvl="1" eaLnBrk="1" hangingPunct="1"/>
            <a:r>
              <a:rPr lang="en-US" dirty="0" smtClean="0"/>
              <a:t>Voice (telephone) and video services</a:t>
            </a:r>
          </a:p>
          <a:p>
            <a:pPr lvl="1" eaLnBrk="1" hangingPunct="1"/>
            <a:r>
              <a:rPr lang="en-US" dirty="0" smtClean="0"/>
              <a:t>Network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D5168E-B3D8-4C3F-A80E-185C1E3F8A77}" type="slidenum">
              <a:rPr lang="en-US"/>
              <a:pPr eaLnBrk="1" hangingPunct="1"/>
              <a:t>31</a:t>
            </a:fld>
            <a:endParaRPr lang="en-US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and Print Services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services</a:t>
            </a:r>
          </a:p>
          <a:p>
            <a:pPr lvl="1" eaLnBrk="1" hangingPunct="1"/>
            <a:r>
              <a:rPr lang="en-US" dirty="0" smtClean="0"/>
              <a:t>Capability of server to share data files, applications and disk storage space</a:t>
            </a:r>
          </a:p>
          <a:p>
            <a:pPr eaLnBrk="1" hangingPunct="1"/>
            <a:r>
              <a:rPr lang="en-US" dirty="0" smtClean="0"/>
              <a:t>File server</a:t>
            </a:r>
          </a:p>
          <a:p>
            <a:pPr lvl="1" eaLnBrk="1" hangingPunct="1"/>
            <a:r>
              <a:rPr lang="en-US" dirty="0" smtClean="0"/>
              <a:t>Provides file services</a:t>
            </a:r>
          </a:p>
          <a:p>
            <a:pPr eaLnBrk="1" hangingPunct="1"/>
            <a:r>
              <a:rPr lang="en-US" dirty="0" smtClean="0"/>
              <a:t>File services provide foundation of networking</a:t>
            </a:r>
          </a:p>
          <a:p>
            <a:pPr eaLnBrk="1" hangingPunct="1"/>
            <a:r>
              <a:rPr lang="en-US" dirty="0" smtClean="0"/>
              <a:t>Print services</a:t>
            </a:r>
          </a:p>
          <a:p>
            <a:pPr lvl="1" eaLnBrk="1" hangingPunct="1"/>
            <a:r>
              <a:rPr lang="en-US" dirty="0" smtClean="0"/>
              <a:t>Share printers across network</a:t>
            </a:r>
          </a:p>
          <a:p>
            <a:pPr lvl="1" eaLnBrk="1" hangingPunct="1"/>
            <a:r>
              <a:rPr lang="en-US" dirty="0" smtClean="0"/>
              <a:t>Saves time and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D03671-0635-4F54-89FB-3A0DF7AD05EB}" type="slidenum">
              <a:rPr lang="en-US"/>
              <a:pPr eaLnBrk="1" hangingPunct="1"/>
              <a:t>32</a:t>
            </a:fld>
            <a:endParaRPr lang="en-US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Services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Allow remote user network connection</a:t>
            </a:r>
          </a:p>
          <a:p>
            <a:pPr eaLnBrk="1" hangingPunct="1"/>
            <a:r>
              <a:rPr lang="en-US" dirty="0" smtClean="0"/>
              <a:t>Allow network users to connect to machines outside the network</a:t>
            </a:r>
          </a:p>
          <a:p>
            <a:pPr eaLnBrk="1" hangingPunct="1"/>
            <a:r>
              <a:rPr lang="en-US" dirty="0" smtClean="0"/>
              <a:t>Remote user</a:t>
            </a:r>
          </a:p>
          <a:p>
            <a:pPr lvl="1" eaLnBrk="1" hangingPunct="1"/>
            <a:r>
              <a:rPr lang="en-US" dirty="0" smtClean="0"/>
              <a:t>Computer user on different network or in different geographical location from LAN’s server</a:t>
            </a:r>
          </a:p>
          <a:p>
            <a:pPr eaLnBrk="1" hangingPunct="1"/>
            <a:r>
              <a:rPr lang="en-US" dirty="0" smtClean="0"/>
              <a:t>Network operating systems include built-in access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5EDA0D-DFAF-42CD-98A3-24EA1510ED69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Services (cont’d.)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 LAN connectivity when WAN connection is not cost-effective</a:t>
            </a:r>
          </a:p>
          <a:p>
            <a:pPr eaLnBrk="1" hangingPunct="1"/>
            <a:r>
              <a:rPr lang="en-US" dirty="0" smtClean="0"/>
              <a:t>External staff can diagnose problems</a:t>
            </a:r>
          </a:p>
          <a:p>
            <a:pPr eaLnBrk="1" hangingPunct="1"/>
            <a:r>
              <a:rPr lang="en-US" dirty="0" smtClean="0"/>
              <a:t>Allow external users to use network resources and devices </a:t>
            </a:r>
          </a:p>
          <a:p>
            <a:pPr lvl="1" eaLnBrk="1" hangingPunct="1"/>
            <a:r>
              <a:rPr lang="en-US" dirty="0" smtClean="0"/>
              <a:t>Same as if logged on to office workstation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Communications Services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Convergence</a:t>
            </a:r>
          </a:p>
          <a:p>
            <a:pPr lvl="1" eaLnBrk="1" hangingPunct="1"/>
            <a:r>
              <a:rPr lang="en-US" dirty="0" smtClean="0"/>
              <a:t>Offering multiple types of communications services on the same network</a:t>
            </a:r>
          </a:p>
          <a:p>
            <a:pPr eaLnBrk="1" hangingPunct="1"/>
            <a:r>
              <a:rPr lang="en-US" dirty="0" smtClean="0"/>
              <a:t>Unified communications</a:t>
            </a:r>
          </a:p>
          <a:p>
            <a:pPr lvl="1" eaLnBrk="1" hangingPunct="1"/>
            <a:r>
              <a:rPr lang="en-US" dirty="0" smtClean="0"/>
              <a:t>Centralized management of multiple network-based communications</a:t>
            </a:r>
          </a:p>
          <a:p>
            <a:pPr eaLnBrk="1" hangingPunct="1"/>
            <a:r>
              <a:rPr lang="en-US" dirty="0" smtClean="0"/>
              <a:t>Mail server</a:t>
            </a:r>
          </a:p>
          <a:p>
            <a:pPr lvl="1" eaLnBrk="1" hangingPunct="1"/>
            <a:r>
              <a:rPr lang="en-US" dirty="0" smtClean="0"/>
              <a:t>Computer responsible for e-mail storage and transfer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2662E7-2B0F-4B19-8A4F-E2433BAAE8F4}" type="slidenum">
              <a:rPr lang="en-US"/>
              <a:pPr eaLnBrk="1" hangingPunct="1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Communications Services (cont’d.)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Additional tasks of mail servers</a:t>
            </a:r>
          </a:p>
          <a:p>
            <a:pPr lvl="1" eaLnBrk="1" hangingPunct="1"/>
            <a:r>
              <a:rPr lang="en-US" dirty="0" smtClean="0"/>
              <a:t>Intercept spam</a:t>
            </a:r>
          </a:p>
          <a:p>
            <a:pPr lvl="1" eaLnBrk="1" hangingPunct="1"/>
            <a:r>
              <a:rPr lang="en-US" dirty="0" smtClean="0"/>
              <a:t>Handle objectionable content</a:t>
            </a:r>
          </a:p>
          <a:p>
            <a:pPr lvl="1" eaLnBrk="1" hangingPunct="1"/>
            <a:r>
              <a:rPr lang="en-US" dirty="0" smtClean="0"/>
              <a:t>Route messages according to rules</a:t>
            </a:r>
          </a:p>
          <a:p>
            <a:pPr lvl="1" eaLnBrk="1" hangingPunct="1"/>
            <a:r>
              <a:rPr lang="en-US" dirty="0" smtClean="0"/>
              <a:t>Provide Web-based client for checking e-mail</a:t>
            </a:r>
          </a:p>
          <a:p>
            <a:pPr lvl="1" eaLnBrk="1" hangingPunct="1"/>
            <a:r>
              <a:rPr lang="en-US" dirty="0" smtClean="0"/>
              <a:t>Notify administrators or users if certain events occur</a:t>
            </a:r>
          </a:p>
          <a:p>
            <a:pPr lvl="1" eaLnBrk="1" hangingPunct="1"/>
            <a:r>
              <a:rPr lang="en-US" dirty="0" smtClean="0"/>
              <a:t>Schedule e-mail transmission, retrieval, storage, maintenance</a:t>
            </a:r>
          </a:p>
          <a:p>
            <a:pPr lvl="1" eaLnBrk="1" hangingPunct="1"/>
            <a:r>
              <a:rPr lang="en-US" dirty="0" smtClean="0"/>
              <a:t>Communicate with mail servers on other networks</a:t>
            </a:r>
          </a:p>
          <a:p>
            <a:pPr eaLnBrk="1" hangingPunct="1"/>
            <a:r>
              <a:rPr lang="en-US" dirty="0" smtClean="0"/>
              <a:t>Mail server runs specialized mail server software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77519F-5BD8-472C-9DA3-72AC6A24EA8F}" type="slidenum">
              <a:rPr lang="en-US"/>
              <a:pPr eaLnBrk="1" hangingPunct="1"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9568B0-0AB1-46CF-9EF3-5D5F92E25F43}" type="slidenum">
              <a:rPr lang="en-US"/>
              <a:pPr eaLnBrk="1" hangingPunct="1"/>
              <a:t>36</a:t>
            </a:fld>
            <a:endParaRPr lang="en-US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 Services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server</a:t>
            </a:r>
          </a:p>
          <a:p>
            <a:pPr lvl="1" eaLnBrk="1" hangingPunct="1"/>
            <a:r>
              <a:rPr lang="en-US" dirty="0" smtClean="0"/>
              <a:t>Computer installed with appropriate software to supply Web pages to many different clients upon demand</a:t>
            </a:r>
          </a:p>
          <a:p>
            <a:pPr eaLnBrk="1" hangingPunct="1"/>
            <a:r>
              <a:rPr lang="en-US" dirty="0" smtClean="0"/>
              <a:t>Other Internet services</a:t>
            </a:r>
          </a:p>
          <a:p>
            <a:pPr lvl="1" eaLnBrk="1" hangingPunct="1"/>
            <a:r>
              <a:rPr lang="en-US" dirty="0" smtClean="0"/>
              <a:t>File transfer capabilities</a:t>
            </a:r>
          </a:p>
          <a:p>
            <a:pPr lvl="1" eaLnBrk="1" hangingPunct="1"/>
            <a:r>
              <a:rPr lang="en-US" dirty="0" smtClean="0"/>
              <a:t>Internet addressing schemes</a:t>
            </a:r>
          </a:p>
          <a:p>
            <a:pPr lvl="1" eaLnBrk="1" hangingPunct="1"/>
            <a:r>
              <a:rPr lang="en-US" dirty="0" smtClean="0"/>
              <a:t>Security filters</a:t>
            </a:r>
          </a:p>
          <a:p>
            <a:pPr lvl="1" eaLnBrk="1" hangingPunct="1"/>
            <a:r>
              <a:rPr lang="en-US" dirty="0" smtClean="0"/>
              <a:t>Means for directly logging on to other Internet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B68496-AB0B-481A-BC7F-0448843896FC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Management Services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Small network management </a:t>
            </a:r>
          </a:p>
          <a:p>
            <a:pPr lvl="1" eaLnBrk="1" hangingPunct="1"/>
            <a:r>
              <a:rPr lang="en-US" dirty="0" smtClean="0"/>
              <a:t>Single network administrator</a:t>
            </a:r>
          </a:p>
          <a:p>
            <a:pPr eaLnBrk="1" hangingPunct="1"/>
            <a:r>
              <a:rPr lang="en-US" dirty="0" smtClean="0"/>
              <a:t>Today’s larger network management</a:t>
            </a:r>
          </a:p>
          <a:p>
            <a:pPr lvl="1" eaLnBrk="1" hangingPunct="1"/>
            <a:r>
              <a:rPr lang="en-US" dirty="0" smtClean="0"/>
              <a:t>Centrally administered network management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ED3081-0801-487E-B429-7A313F46F976}" type="slidenum">
              <a:rPr lang="en-US"/>
              <a:pPr eaLnBrk="1" hangingPunct="1"/>
              <a:t>38</a:t>
            </a:fld>
            <a:endParaRPr lang="en-US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Management Services (cont’d.)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Important network management services</a:t>
            </a:r>
          </a:p>
          <a:p>
            <a:pPr lvl="1" eaLnBrk="1" hangingPunct="1"/>
            <a:r>
              <a:rPr lang="en-US" dirty="0" smtClean="0"/>
              <a:t>Traffic monitoring and control</a:t>
            </a:r>
          </a:p>
          <a:p>
            <a:pPr lvl="1" eaLnBrk="1" hangingPunct="1"/>
            <a:r>
              <a:rPr lang="en-US" dirty="0" smtClean="0"/>
              <a:t>Load balancing</a:t>
            </a:r>
          </a:p>
          <a:p>
            <a:pPr lvl="1" eaLnBrk="1" hangingPunct="1"/>
            <a:r>
              <a:rPr lang="en-US" dirty="0" smtClean="0"/>
              <a:t>Hardware diagnosis and failure alert</a:t>
            </a:r>
          </a:p>
          <a:p>
            <a:pPr lvl="1" eaLnBrk="1" hangingPunct="1"/>
            <a:r>
              <a:rPr lang="en-US" dirty="0" smtClean="0"/>
              <a:t>Asset management</a:t>
            </a:r>
          </a:p>
          <a:p>
            <a:pPr lvl="1" eaLnBrk="1" hangingPunct="1"/>
            <a:r>
              <a:rPr lang="en-US" dirty="0" smtClean="0"/>
              <a:t>License tracking</a:t>
            </a:r>
          </a:p>
          <a:p>
            <a:pPr lvl="1" eaLnBrk="1" hangingPunct="1"/>
            <a:r>
              <a:rPr lang="en-US" dirty="0" smtClean="0"/>
              <a:t>Security auditing</a:t>
            </a:r>
          </a:p>
          <a:p>
            <a:pPr lvl="1" eaLnBrk="1" hangingPunct="1"/>
            <a:r>
              <a:rPr lang="en-US" dirty="0" smtClean="0"/>
              <a:t>Address management</a:t>
            </a:r>
          </a:p>
          <a:p>
            <a:pPr lvl="1" eaLnBrk="1" hangingPunct="1"/>
            <a:r>
              <a:rPr lang="en-US" dirty="0" smtClean="0"/>
              <a:t>Backup and restoration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556594-C271-4A58-9605-D1DCD76E4471}" type="slidenum">
              <a:rPr lang="en-US"/>
              <a:pPr eaLnBrk="1" hangingPunct="1"/>
              <a:t>39</a:t>
            </a:fld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Becoming a Networking Professional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Job market</a:t>
            </a:r>
          </a:p>
          <a:p>
            <a:pPr lvl="1" eaLnBrk="1" hangingPunct="1"/>
            <a:r>
              <a:rPr lang="en-US" dirty="0" smtClean="0"/>
              <a:t>Many job postings for computer professionals</a:t>
            </a:r>
          </a:p>
          <a:p>
            <a:pPr lvl="1" eaLnBrk="1" hangingPunct="1"/>
            <a:r>
              <a:rPr lang="en-US" dirty="0" smtClean="0"/>
              <a:t>Expertise levels required vary</a:t>
            </a:r>
          </a:p>
          <a:p>
            <a:pPr eaLnBrk="1" hangingPunct="1"/>
            <a:r>
              <a:rPr lang="en-US" dirty="0" smtClean="0"/>
              <a:t>To prepare for entering job market:</a:t>
            </a:r>
          </a:p>
          <a:p>
            <a:pPr lvl="1" eaLnBrk="1" hangingPunct="1"/>
            <a:r>
              <a:rPr lang="en-US" dirty="0" smtClean="0"/>
              <a:t>Master general networking technologies</a:t>
            </a:r>
          </a:p>
          <a:p>
            <a:pPr lvl="1" eaLnBrk="1" hangingPunct="1"/>
            <a:r>
              <a:rPr lang="en-US" dirty="0" smtClean="0"/>
              <a:t>Select and study areas of interest</a:t>
            </a:r>
          </a:p>
          <a:p>
            <a:pPr lvl="1" eaLnBrk="1" hangingPunct="1"/>
            <a:r>
              <a:rPr lang="en-US" dirty="0" smtClean="0"/>
              <a:t>Hone communication and teamwork skills</a:t>
            </a:r>
          </a:p>
          <a:p>
            <a:pPr lvl="1" eaLnBrk="1" hangingPunct="1"/>
            <a:r>
              <a:rPr lang="en-US" dirty="0" smtClean="0"/>
              <a:t>Stay abreast of emerging technologies</a:t>
            </a:r>
          </a:p>
          <a:p>
            <a:pPr lvl="1" eaLnBrk="1" hangingPunct="1"/>
            <a:r>
              <a:rPr lang="en-US" dirty="0" smtClean="0"/>
              <a:t>Consider professional certification</a:t>
            </a:r>
          </a:p>
          <a:p>
            <a:pPr lvl="1" eaLnBrk="1" hangingPunct="1"/>
            <a:r>
              <a:rPr lang="en-US" dirty="0" smtClean="0"/>
              <a:t>Get to know others in your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60DDEA-F650-4F1F-AB13-C84183433485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(cont’d.)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several specific uses for a network</a:t>
            </a:r>
          </a:p>
          <a:p>
            <a:pPr eaLnBrk="1" hangingPunct="1"/>
            <a:r>
              <a:rPr lang="en-US" dirty="0" smtClean="0"/>
              <a:t>Identify some of the certifications available to networking professionals</a:t>
            </a:r>
          </a:p>
          <a:p>
            <a:pPr eaLnBrk="1" hangingPunct="1"/>
            <a:r>
              <a:rPr lang="en-US" dirty="0" smtClean="0"/>
              <a:t>Identify the kinds of skills and specializations that will help you excel as a networking professional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3ECA5F-0B41-4192-8D1C-DEAC007E88F2}" type="slidenum">
              <a:rPr lang="en-US"/>
              <a:pPr eaLnBrk="1" hangingPunct="1"/>
              <a:t>40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Mastering the Technical Challenges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Skills to acquire</a:t>
            </a:r>
          </a:p>
          <a:p>
            <a:pPr lvl="1" eaLnBrk="1" hangingPunct="1"/>
            <a:r>
              <a:rPr lang="en-US" dirty="0" smtClean="0"/>
              <a:t>Installing, configuring, troubleshooting network server and client hardware and software</a:t>
            </a:r>
          </a:p>
          <a:p>
            <a:pPr lvl="1" eaLnBrk="1" hangingPunct="1"/>
            <a:r>
              <a:rPr lang="en-US" dirty="0" smtClean="0"/>
              <a:t>Understanding characteristics of transmission media</a:t>
            </a:r>
          </a:p>
          <a:p>
            <a:pPr lvl="1" eaLnBrk="1" hangingPunct="1"/>
            <a:r>
              <a:rPr lang="en-US" dirty="0" smtClean="0"/>
              <a:t>Understanding network design</a:t>
            </a:r>
          </a:p>
          <a:p>
            <a:pPr lvl="1" eaLnBrk="1" hangingPunct="1"/>
            <a:r>
              <a:rPr lang="en-US" dirty="0" smtClean="0"/>
              <a:t>Understanding network protocols</a:t>
            </a:r>
          </a:p>
          <a:p>
            <a:pPr lvl="1" eaLnBrk="1" hangingPunct="1"/>
            <a:r>
              <a:rPr lang="en-US" dirty="0" smtClean="0"/>
              <a:t>Understanding how users interact with network</a:t>
            </a:r>
          </a:p>
          <a:p>
            <a:pPr lvl="1" eaLnBrk="1" hangingPunct="1"/>
            <a:r>
              <a:rPr lang="en-US" dirty="0" smtClean="0"/>
              <a:t>Constructing a network with clients, servers, media, and connectivity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3ECA5F-0B41-4192-8D1C-DEAC007E88F2}" type="slidenum">
              <a:rPr lang="en-US"/>
              <a:pPr eaLnBrk="1" hangingPunct="1"/>
              <a:t>41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Mastering the Technical Challenges (cont’d.)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Pick one or two areas of concentration</a:t>
            </a:r>
          </a:p>
          <a:p>
            <a:pPr eaLnBrk="1" hangingPunct="1"/>
            <a:r>
              <a:rPr lang="en-US" dirty="0" smtClean="0"/>
              <a:t>Specialties currently in high demand</a:t>
            </a:r>
          </a:p>
          <a:p>
            <a:pPr lvl="1" eaLnBrk="1" hangingPunct="1"/>
            <a:r>
              <a:rPr lang="en-US" dirty="0" smtClean="0"/>
              <a:t>Network security</a:t>
            </a:r>
          </a:p>
          <a:p>
            <a:pPr lvl="1" eaLnBrk="1" hangingPunct="1"/>
            <a:r>
              <a:rPr lang="en-US" dirty="0" smtClean="0"/>
              <a:t>Convergence</a:t>
            </a:r>
          </a:p>
          <a:p>
            <a:pPr lvl="1" eaLnBrk="1" hangingPunct="1"/>
            <a:r>
              <a:rPr lang="en-US" dirty="0" smtClean="0"/>
              <a:t>In-depth knowledge about one or more </a:t>
            </a:r>
            <a:r>
              <a:rPr lang="en-US" dirty="0" smtClean="0"/>
              <a:t>NOSs</a:t>
            </a:r>
          </a:p>
          <a:p>
            <a:pPr lvl="2" eaLnBrk="1" hangingPunct="1"/>
            <a:r>
              <a:rPr lang="en-US" dirty="0" smtClean="0"/>
              <a:t>UNIX</a:t>
            </a:r>
            <a:r>
              <a:rPr lang="en-US" dirty="0" smtClean="0"/>
              <a:t>, Linux, MAC OS X Server, Microsoft Windows Server 2008 R2</a:t>
            </a:r>
          </a:p>
          <a:p>
            <a:pPr lvl="1" eaLnBrk="1" hangingPunct="1"/>
            <a:r>
              <a:rPr lang="en-US" dirty="0" smtClean="0"/>
              <a:t>Network management</a:t>
            </a:r>
          </a:p>
          <a:p>
            <a:pPr lvl="1" eaLnBrk="1" hangingPunct="1"/>
            <a:r>
              <a:rPr lang="en-US" dirty="0" smtClean="0"/>
              <a:t>Wireless network design</a:t>
            </a:r>
          </a:p>
          <a:p>
            <a:pPr lvl="1" eaLnBrk="1" hangingPunct="1"/>
            <a:r>
              <a:rPr lang="en-US" dirty="0" smtClean="0"/>
              <a:t>Configuration of routers and switches</a:t>
            </a:r>
          </a:p>
          <a:p>
            <a:pPr lvl="1" eaLnBrk="1" hangingPunct="1"/>
            <a:r>
              <a:rPr lang="en-US" dirty="0" smtClean="0"/>
              <a:t>Centralized data storage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972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C3D476-5A57-4A92-9A76-48E9E261E5A8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Developing Your “Soft Skills”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 skills</a:t>
            </a:r>
          </a:p>
          <a:p>
            <a:pPr lvl="1" eaLnBrk="1" hangingPunct="1"/>
            <a:r>
              <a:rPr lang="en-US" dirty="0" smtClean="0"/>
              <a:t>Not easily measurable</a:t>
            </a:r>
          </a:p>
          <a:p>
            <a:pPr lvl="1" eaLnBrk="1" hangingPunct="1"/>
            <a:r>
              <a:rPr lang="en-US" dirty="0" smtClean="0"/>
              <a:t>Important to networking projects</a:t>
            </a:r>
          </a:p>
          <a:p>
            <a:pPr eaLnBrk="1" hangingPunct="1"/>
            <a:r>
              <a:rPr lang="en-US" dirty="0" smtClean="0"/>
              <a:t>Examples of soft skills</a:t>
            </a:r>
          </a:p>
          <a:p>
            <a:pPr lvl="1" eaLnBrk="1" hangingPunct="1"/>
            <a:r>
              <a:rPr lang="en-US" dirty="0" smtClean="0"/>
              <a:t>Customer relations</a:t>
            </a:r>
          </a:p>
          <a:p>
            <a:pPr lvl="1" eaLnBrk="1" hangingPunct="1"/>
            <a:r>
              <a:rPr lang="en-US" dirty="0" smtClean="0"/>
              <a:t>Oral and written communications</a:t>
            </a:r>
          </a:p>
          <a:p>
            <a:pPr lvl="1" eaLnBrk="1" hangingPunct="1"/>
            <a:r>
              <a:rPr lang="en-US" dirty="0" smtClean="0"/>
              <a:t>Dependability</a:t>
            </a:r>
          </a:p>
          <a:p>
            <a:pPr lvl="1" eaLnBrk="1" hangingPunct="1"/>
            <a:r>
              <a:rPr lang="en-US" dirty="0" smtClean="0"/>
              <a:t>Teamwork</a:t>
            </a:r>
          </a:p>
          <a:p>
            <a:pPr lvl="1" eaLnBrk="1" hangingPunct="1"/>
            <a:r>
              <a:rPr lang="en-US" dirty="0" smtClean="0"/>
              <a:t>Leadership abilities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Pursuing Certification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Certification process</a:t>
            </a:r>
          </a:p>
          <a:p>
            <a:pPr lvl="1"/>
            <a:r>
              <a:rPr lang="en-US" dirty="0" smtClean="0"/>
              <a:t>Mastering specific material </a:t>
            </a:r>
          </a:p>
          <a:p>
            <a:pPr lvl="2"/>
            <a:r>
              <a:rPr lang="en-US" dirty="0" smtClean="0"/>
              <a:t>Hardware system, operating system, programming language, software application</a:t>
            </a:r>
          </a:p>
          <a:p>
            <a:pPr lvl="1"/>
            <a:r>
              <a:rPr lang="en-US" dirty="0" smtClean="0"/>
              <a:t>Proving mastery</a:t>
            </a:r>
          </a:p>
          <a:p>
            <a:pPr lvl="2"/>
            <a:r>
              <a:rPr lang="en-US" dirty="0" smtClean="0"/>
              <a:t>Pass exams</a:t>
            </a:r>
          </a:p>
          <a:p>
            <a:r>
              <a:rPr lang="en-US" dirty="0" smtClean="0"/>
              <a:t>Professional organizations</a:t>
            </a:r>
          </a:p>
          <a:p>
            <a:pPr lvl="1"/>
            <a:r>
              <a:rPr lang="en-US" dirty="0" smtClean="0"/>
              <a:t>CompTIA</a:t>
            </a:r>
          </a:p>
          <a:p>
            <a:pPr lvl="2"/>
            <a:r>
              <a:rPr lang="en-US" dirty="0"/>
              <a:t>Network</a:t>
            </a:r>
            <a:r>
              <a:rPr lang="en-US" dirty="0" smtClean="0"/>
              <a:t>+</a:t>
            </a:r>
          </a:p>
          <a:p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Microsoft , Cisco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467BB0-AC49-45A0-B8D4-8BDDD7157C20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522AD4-2FBE-4646-822D-C27E9377BFDD}" type="slidenum">
              <a:rPr lang="en-US"/>
              <a:pPr eaLnBrk="1" hangingPunct="1"/>
              <a:t>44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Pursuing Certification (cont’d.)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Benefits</a:t>
            </a:r>
          </a:p>
          <a:p>
            <a:pPr lvl="1" eaLnBrk="1" hangingPunct="1"/>
            <a:r>
              <a:rPr lang="en-US" dirty="0" smtClean="0"/>
              <a:t>Better salary</a:t>
            </a:r>
          </a:p>
          <a:p>
            <a:pPr lvl="1" eaLnBrk="1" hangingPunct="1"/>
            <a:r>
              <a:rPr lang="en-US" dirty="0" smtClean="0"/>
              <a:t>Greater opportunities</a:t>
            </a:r>
          </a:p>
          <a:p>
            <a:pPr lvl="1" eaLnBrk="1" hangingPunct="1"/>
            <a:r>
              <a:rPr lang="en-US" dirty="0" smtClean="0"/>
              <a:t>Professional respect</a:t>
            </a:r>
          </a:p>
          <a:p>
            <a:pPr lvl="1" eaLnBrk="1" hangingPunct="1"/>
            <a:r>
              <a:rPr lang="en-US" dirty="0" smtClean="0"/>
              <a:t>Access to better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E3F2E4-93F1-412C-92D8-F453C7D4B81C}" type="slidenum">
              <a:rPr lang="en-US"/>
              <a:pPr eaLnBrk="1" hangingPunct="1"/>
              <a:t>45</a:t>
            </a:fld>
            <a:endParaRPr lang="en-US" dirty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a Job in Networking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Job research methods</a:t>
            </a:r>
          </a:p>
          <a:p>
            <a:pPr lvl="1" eaLnBrk="1" hangingPunct="1"/>
            <a:r>
              <a:rPr lang="en-US" dirty="0" smtClean="0"/>
              <a:t>Search the Web</a:t>
            </a:r>
          </a:p>
          <a:p>
            <a:pPr lvl="1" eaLnBrk="1" hangingPunct="1"/>
            <a:r>
              <a:rPr lang="en-US" dirty="0" smtClean="0"/>
              <a:t>Check local newspaper’s Web site</a:t>
            </a:r>
          </a:p>
          <a:p>
            <a:pPr lvl="1" eaLnBrk="1" hangingPunct="1"/>
            <a:r>
              <a:rPr lang="en-US" dirty="0" smtClean="0"/>
              <a:t>Visit a career center</a:t>
            </a:r>
          </a:p>
          <a:p>
            <a:pPr lvl="1" eaLnBrk="1" hangingPunct="1"/>
            <a:r>
              <a:rPr lang="en-US" dirty="0" smtClean="0"/>
              <a:t>Network with like-minded professionals</a:t>
            </a:r>
          </a:p>
          <a:p>
            <a:pPr lvl="1" eaLnBrk="1" hangingPunct="1"/>
            <a:r>
              <a:rPr lang="en-US" dirty="0" smtClean="0"/>
              <a:t>Attend career fairs</a:t>
            </a:r>
          </a:p>
          <a:p>
            <a:pPr lvl="1" eaLnBrk="1" hangingPunct="1"/>
            <a:r>
              <a:rPr lang="en-US" dirty="0" smtClean="0"/>
              <a:t>Enlist a recruiter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02BB55-C387-4071-AC52-4E3EF8263502}" type="slidenum">
              <a:rPr lang="en-US"/>
              <a:pPr eaLnBrk="1" hangingPunct="1"/>
              <a:t>46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Joining Professional Associations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Benefits of professional associations</a:t>
            </a:r>
            <a:endParaRPr lang="en-US" dirty="0" smtClean="0"/>
          </a:p>
          <a:p>
            <a:pPr lvl="1" eaLnBrk="1" hangingPunct="1"/>
            <a:r>
              <a:rPr lang="en-US" dirty="0" smtClean="0"/>
              <a:t>Connect with people having similar interests</a:t>
            </a:r>
          </a:p>
          <a:p>
            <a:pPr lvl="1" eaLnBrk="1" hangingPunct="1"/>
            <a:r>
              <a:rPr lang="en-US" dirty="0" smtClean="0"/>
              <a:t>New learning opportunities</a:t>
            </a:r>
          </a:p>
          <a:p>
            <a:pPr lvl="1" eaLnBrk="1" hangingPunct="1"/>
            <a:r>
              <a:rPr lang="en-US" dirty="0" smtClean="0"/>
              <a:t>Specialized information access</a:t>
            </a:r>
          </a:p>
          <a:p>
            <a:pPr lvl="1" eaLnBrk="1" hangingPunct="1"/>
            <a:r>
              <a:rPr lang="en-US" dirty="0" smtClean="0"/>
              <a:t>Tangible assets (free goods)</a:t>
            </a:r>
          </a:p>
          <a:p>
            <a:pPr lvl="1" eaLnBrk="1" hangingPunct="1"/>
            <a:r>
              <a:rPr lang="en-US" dirty="0" smtClean="0"/>
              <a:t>Access to publications</a:t>
            </a:r>
          </a:p>
          <a:p>
            <a:pPr lvl="1" eaLnBrk="1" hangingPunct="1"/>
            <a:r>
              <a:rPr lang="en-US" dirty="0" smtClean="0"/>
              <a:t>Technical workshops and conferences</a:t>
            </a:r>
          </a:p>
          <a:p>
            <a:pPr lvl="1" eaLnBrk="1" hangingPunct="1"/>
            <a:r>
              <a:rPr lang="en-US" dirty="0" smtClean="0"/>
              <a:t>Free software, </a:t>
            </a:r>
            <a:r>
              <a:rPr lang="en-US" dirty="0" smtClean="0"/>
              <a:t>pre-release </a:t>
            </a:r>
            <a:r>
              <a:rPr lang="en-US" dirty="0" smtClean="0"/>
              <a:t>software</a:t>
            </a:r>
          </a:p>
          <a:p>
            <a:pPr lvl="1" eaLnBrk="1" hangingPunct="1"/>
            <a:r>
              <a:rPr lang="en-US" dirty="0" smtClean="0"/>
              <a:t>Hardware lab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D413F5-3432-417E-9B91-8EFDFBB90818}" type="slidenum">
              <a:rPr lang="en-US"/>
              <a:pPr eaLnBrk="1" hangingPunct="1"/>
              <a:t>47</a:t>
            </a:fld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Joining Professional Associations (cont’d.)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010525" cy="274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18566" y="4953000"/>
            <a:ext cx="394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 1-1 Some networking organizations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690706" y="52909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48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</a:t>
            </a:r>
          </a:p>
          <a:p>
            <a:pPr lvl="1" eaLnBrk="1" hangingPunct="1"/>
            <a:r>
              <a:rPr lang="en-US" dirty="0" smtClean="0"/>
              <a:t>Group of connected computers and other devices</a:t>
            </a:r>
          </a:p>
          <a:p>
            <a:pPr eaLnBrk="1" hangingPunct="1"/>
            <a:r>
              <a:rPr lang="en-US" dirty="0" smtClean="0"/>
              <a:t>Types of networks include peer-to-peer and client/server networks</a:t>
            </a:r>
          </a:p>
          <a:p>
            <a:pPr eaLnBrk="1" hangingPunct="1"/>
            <a:r>
              <a:rPr lang="en-US" dirty="0" smtClean="0"/>
              <a:t>LANs, MANs, and WANs describe different sizes of networks</a:t>
            </a:r>
          </a:p>
          <a:p>
            <a:pPr lvl="1" eaLnBrk="1" hangingPunct="1"/>
            <a:r>
              <a:rPr lang="en-US" dirty="0" smtClean="0"/>
              <a:t>May use different transmission media and technology</a:t>
            </a:r>
          </a:p>
          <a:p>
            <a:pPr eaLnBrk="1" hangingPunct="1"/>
            <a:r>
              <a:rPr lang="en-US" dirty="0" smtClean="0"/>
              <a:t>Networks provide a wide range of services</a:t>
            </a:r>
          </a:p>
          <a:p>
            <a:pPr lvl="1" eaLnBrk="1" hangingPunct="1"/>
            <a:r>
              <a:rPr lang="en-US" dirty="0" smtClean="0"/>
              <a:t>Examples: </a:t>
            </a:r>
            <a:r>
              <a:rPr lang="en-US" dirty="0" smtClean="0"/>
              <a:t>file and print 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49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(cont’d.)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management services centrally administer management tasks on a network</a:t>
            </a:r>
          </a:p>
          <a:p>
            <a:pPr lvl="1" eaLnBrk="1" hangingPunct="1"/>
            <a:r>
              <a:rPr lang="en-US" dirty="0" smtClean="0"/>
              <a:t>Examples: hardware problem diagnosis, license tracking</a:t>
            </a:r>
          </a:p>
          <a:p>
            <a:pPr eaLnBrk="1" hangingPunct="1"/>
            <a:r>
              <a:rPr lang="en-US" dirty="0" smtClean="0"/>
              <a:t>Job preparation</a:t>
            </a:r>
          </a:p>
          <a:p>
            <a:pPr lvl="1" eaLnBrk="1" hangingPunct="1"/>
            <a:r>
              <a:rPr lang="en-US" dirty="0" smtClean="0"/>
              <a:t>Master broad networking skills</a:t>
            </a:r>
          </a:p>
          <a:p>
            <a:pPr lvl="1" eaLnBrk="1" hangingPunct="1"/>
            <a:r>
              <a:rPr lang="en-US" dirty="0" smtClean="0"/>
              <a:t>Choose one or two specialty areas</a:t>
            </a:r>
          </a:p>
          <a:p>
            <a:pPr lvl="1" eaLnBrk="1" hangingPunct="1"/>
            <a:r>
              <a:rPr lang="en-US" dirty="0" smtClean="0"/>
              <a:t>Consider benefits of certification</a:t>
            </a:r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A475C5-F1DB-47E8-BA78-159A44536DBA}" type="slidenum">
              <a:rPr lang="en-US"/>
              <a:pPr eaLnBrk="1" hangingPunct="1"/>
              <a:t>5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Use Networks?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</a:t>
            </a:r>
          </a:p>
          <a:p>
            <a:pPr lvl="1" eaLnBrk="1" hangingPunct="1"/>
            <a:r>
              <a:rPr lang="en-US" dirty="0" smtClean="0"/>
              <a:t>Group of computers and devices</a:t>
            </a:r>
          </a:p>
          <a:p>
            <a:pPr lvl="2" eaLnBrk="1" hangingPunct="1"/>
            <a:r>
              <a:rPr lang="en-US" dirty="0" smtClean="0"/>
              <a:t>Connected by transmission media</a:t>
            </a:r>
          </a:p>
          <a:p>
            <a:pPr eaLnBrk="1" hangingPunct="1"/>
            <a:r>
              <a:rPr lang="en-US" dirty="0" smtClean="0"/>
              <a:t>Stand-alone computer</a:t>
            </a:r>
          </a:p>
          <a:p>
            <a:pPr lvl="1" eaLnBrk="1" hangingPunct="1"/>
            <a:r>
              <a:rPr lang="en-US" dirty="0" smtClean="0"/>
              <a:t>Not connected to other computers</a:t>
            </a:r>
          </a:p>
          <a:p>
            <a:pPr lvl="1" eaLnBrk="1" hangingPunct="1"/>
            <a:r>
              <a:rPr lang="en-US" dirty="0" smtClean="0"/>
              <a:t>Uses local software and data</a:t>
            </a:r>
          </a:p>
          <a:p>
            <a:pPr eaLnBrk="1" hangingPunct="1"/>
            <a:r>
              <a:rPr lang="en-US" dirty="0" smtClean="0"/>
              <a:t>Advantages of </a:t>
            </a:r>
            <a:r>
              <a:rPr lang="en-US" dirty="0" smtClean="0"/>
              <a:t>networks</a:t>
            </a:r>
          </a:p>
          <a:p>
            <a:pPr lvl="1" eaLnBrk="1" hangingPunct="1"/>
            <a:r>
              <a:rPr lang="en-US" dirty="0" smtClean="0"/>
              <a:t>Device </a:t>
            </a:r>
            <a:r>
              <a:rPr lang="en-US" dirty="0" smtClean="0"/>
              <a:t>sharing by multiple users</a:t>
            </a:r>
          </a:p>
          <a:p>
            <a:pPr lvl="2" eaLnBrk="1" hangingPunct="1"/>
            <a:r>
              <a:rPr lang="en-US" dirty="0" smtClean="0"/>
              <a:t>Saves money and time</a:t>
            </a:r>
          </a:p>
          <a:p>
            <a:pPr lvl="1" eaLnBrk="1" hangingPunct="1"/>
            <a:r>
              <a:rPr lang="en-US" dirty="0" smtClean="0"/>
              <a:t>Central network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29F2BE-8EC7-477E-A272-8B0D662E6EF4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Networks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Models vary according to:</a:t>
            </a:r>
          </a:p>
          <a:p>
            <a:pPr lvl="1" eaLnBrk="1" hangingPunct="1"/>
            <a:r>
              <a:rPr lang="en-US" dirty="0" smtClean="0"/>
              <a:t>Computer positioning</a:t>
            </a:r>
          </a:p>
          <a:p>
            <a:pPr lvl="1" eaLnBrk="1" hangingPunct="1"/>
            <a:r>
              <a:rPr lang="en-US" dirty="0" smtClean="0"/>
              <a:t>Control levels over shared resources</a:t>
            </a:r>
          </a:p>
          <a:p>
            <a:pPr lvl="1" eaLnBrk="1" hangingPunct="1"/>
            <a:r>
              <a:rPr lang="en-US" dirty="0" smtClean="0"/>
              <a:t>Communication and resource sharing schemes</a:t>
            </a:r>
          </a:p>
          <a:p>
            <a:pPr eaLnBrk="1" hangingPunct="1"/>
            <a:r>
              <a:rPr lang="en-US" dirty="0" smtClean="0"/>
              <a:t>Network models</a:t>
            </a:r>
          </a:p>
          <a:p>
            <a:pPr lvl="1" eaLnBrk="1" hangingPunct="1"/>
            <a:r>
              <a:rPr lang="en-US" dirty="0" smtClean="0"/>
              <a:t>Peer-to-peer</a:t>
            </a:r>
          </a:p>
          <a:p>
            <a:pPr lvl="1" eaLnBrk="1" hangingPunct="1"/>
            <a:r>
              <a:rPr lang="en-US" dirty="0" smtClean="0"/>
              <a:t>Client/server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F0757E-0F4F-48EF-8DB1-0B8EE89DBA01}" type="slidenum">
              <a:rPr lang="en-US"/>
              <a:pPr eaLnBrk="1" hangingPunct="1"/>
              <a:t>7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 Networks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 computer communication</a:t>
            </a:r>
          </a:p>
          <a:p>
            <a:pPr lvl="1" eaLnBrk="1" hangingPunct="1"/>
            <a:r>
              <a:rPr lang="en-US" dirty="0" smtClean="0"/>
              <a:t>Equal authority</a:t>
            </a:r>
          </a:p>
          <a:p>
            <a:pPr eaLnBrk="1" hangingPunct="1"/>
            <a:r>
              <a:rPr lang="en-US" dirty="0" smtClean="0"/>
              <a:t>Individual resource sharing</a:t>
            </a:r>
          </a:p>
          <a:p>
            <a:pPr lvl="1" eaLnBrk="1" hangingPunct="1"/>
            <a:r>
              <a:rPr lang="en-US" dirty="0" smtClean="0"/>
              <a:t>May share resources</a:t>
            </a:r>
          </a:p>
          <a:p>
            <a:pPr lvl="1" eaLnBrk="1" hangingPunct="1"/>
            <a:r>
              <a:rPr lang="en-US" dirty="0" smtClean="0"/>
              <a:t>May prevent access to resources</a:t>
            </a:r>
          </a:p>
          <a:p>
            <a:pPr eaLnBrk="1" hangingPunct="1"/>
            <a:r>
              <a:rPr lang="en-US" dirty="0" smtClean="0"/>
              <a:t>Traditional model</a:t>
            </a:r>
          </a:p>
          <a:p>
            <a:pPr lvl="1" eaLnBrk="1" hangingPunct="1"/>
            <a:r>
              <a:rPr lang="en-US" dirty="0" smtClean="0"/>
              <a:t>Two or more general purpose </a:t>
            </a:r>
            <a:r>
              <a:rPr lang="en-US" dirty="0" smtClean="0"/>
              <a:t>computers:</a:t>
            </a:r>
            <a:endParaRPr lang="en-US" dirty="0" smtClean="0"/>
          </a:p>
          <a:p>
            <a:pPr lvl="2" eaLnBrk="1" hangingPunct="1"/>
            <a:r>
              <a:rPr lang="en-US" dirty="0" smtClean="0"/>
              <a:t>Capable of sending and receiving information to and from every other computer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65993D-1F3F-4A82-B676-9843B33F5984}" type="slidenum">
              <a:rPr lang="en-US"/>
              <a:pPr eaLnBrk="1" hangingPunct="1"/>
              <a:t>8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 Networks (cont’d.)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00" y="1600200"/>
            <a:ext cx="5524500" cy="381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47808" y="5592994"/>
            <a:ext cx="5852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1-1 Resource sharing on a simple peer-to-peer network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844959" y="59154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5366D6-A4DE-4F4F-A0B3-9F476A947F84}" type="slidenum">
              <a:rPr lang="en-US"/>
              <a:pPr eaLnBrk="1" hangingPunct="1"/>
              <a:t>9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 Networks (cont’d.)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Simple configuration</a:t>
            </a:r>
          </a:p>
          <a:p>
            <a:pPr lvl="1" eaLnBrk="1" hangingPunct="1"/>
            <a:r>
              <a:rPr lang="en-US" dirty="0" smtClean="0"/>
              <a:t>Less expensive</a:t>
            </a:r>
          </a:p>
          <a:p>
            <a:pPr lvl="2" eaLnBrk="1" hangingPunct="1"/>
            <a:r>
              <a:rPr lang="en-US" dirty="0" smtClean="0"/>
              <a:t>Compared to other network models</a:t>
            </a:r>
          </a:p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Not flexible</a:t>
            </a:r>
          </a:p>
          <a:p>
            <a:pPr lvl="1" eaLnBrk="1" hangingPunct="1"/>
            <a:r>
              <a:rPr lang="en-US" dirty="0" smtClean="0"/>
              <a:t>Not necessarily secure</a:t>
            </a:r>
          </a:p>
          <a:p>
            <a:pPr lvl="1" eaLnBrk="1" hangingPunct="1"/>
            <a:r>
              <a:rPr lang="en-US" dirty="0" smtClean="0"/>
              <a:t>Not practical for large installations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2091</Words>
  <Application>Microsoft Office PowerPoint</Application>
  <PresentationFormat>On-screen Show (4:3)</PresentationFormat>
  <Paragraphs>455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3_Default Design</vt:lpstr>
      <vt:lpstr>2_Default Design</vt:lpstr>
      <vt:lpstr>1_Default Design</vt:lpstr>
      <vt:lpstr>Default Design</vt:lpstr>
      <vt:lpstr>About the Presentations</vt:lpstr>
      <vt:lpstr>Network+ Guide to Networks 6th Edition</vt:lpstr>
      <vt:lpstr>Objectives</vt:lpstr>
      <vt:lpstr>Objectives (cont’d.)</vt:lpstr>
      <vt:lpstr>Why Use Networks?</vt:lpstr>
      <vt:lpstr>Types of Networks</vt:lpstr>
      <vt:lpstr>Peer-to-Peer Networks</vt:lpstr>
      <vt:lpstr>Peer-to-Peer Networks (cont’d.)</vt:lpstr>
      <vt:lpstr>Peer-to-Peer Networks (cont’d.)</vt:lpstr>
      <vt:lpstr>Peer-to-Peer Networks (cont’d.)</vt:lpstr>
      <vt:lpstr>Client/Server Networks</vt:lpstr>
      <vt:lpstr>Client/Server Networks (cont’d.)</vt:lpstr>
      <vt:lpstr>Client/Server Networks (cont’d.)</vt:lpstr>
      <vt:lpstr>Client/Server Networks (cont’d.)</vt:lpstr>
      <vt:lpstr>Client/Server Networks (cont’d.)</vt:lpstr>
      <vt:lpstr>Client/Server Networks (cont’d.)</vt:lpstr>
      <vt:lpstr>LANs, MANs, and WANs</vt:lpstr>
      <vt:lpstr>LANs, MANs, and WANs (cont’d.)</vt:lpstr>
      <vt:lpstr>LANs, MANs, and WANs (cont’d.)</vt:lpstr>
      <vt:lpstr>LANs, MANs, and WANs (cont’d.)</vt:lpstr>
      <vt:lpstr>Elements Common to  Client/Server Networks</vt:lpstr>
      <vt:lpstr>Elements Common to  Client/Server Networks (cont’d.)</vt:lpstr>
      <vt:lpstr>Elements Common to  Client/Server Networks (cont’d.)</vt:lpstr>
      <vt:lpstr>Elements Common to  Client/Server Networks (cont’d.)</vt:lpstr>
      <vt:lpstr>Elements Common to  Client/Server Networks (cont’d.)</vt:lpstr>
      <vt:lpstr>Elements Common to  Client/Server Networks (cont’d.)</vt:lpstr>
      <vt:lpstr>PowerPoint Presentation</vt:lpstr>
      <vt:lpstr>Elements Common to  Client/Server Networks (cont’d.)</vt:lpstr>
      <vt:lpstr>PowerPoint Presentation</vt:lpstr>
      <vt:lpstr>How Networks Are Used</vt:lpstr>
      <vt:lpstr>File and Print Services</vt:lpstr>
      <vt:lpstr>Access Services</vt:lpstr>
      <vt:lpstr>Access Services (cont’d.)</vt:lpstr>
      <vt:lpstr>Communications Services</vt:lpstr>
      <vt:lpstr>Communications Services (cont’d.)</vt:lpstr>
      <vt:lpstr>Internet Services</vt:lpstr>
      <vt:lpstr>Management Services</vt:lpstr>
      <vt:lpstr>Management Services (cont’d.)</vt:lpstr>
      <vt:lpstr>Becoming a Networking Professional</vt:lpstr>
      <vt:lpstr>Mastering the Technical Challenges</vt:lpstr>
      <vt:lpstr>Mastering the Technical Challenges (cont’d.)</vt:lpstr>
      <vt:lpstr>Developing Your “Soft Skills”</vt:lpstr>
      <vt:lpstr>Pursuing Certification</vt:lpstr>
      <vt:lpstr>Pursuing Certification (cont’d.)</vt:lpstr>
      <vt:lpstr>Finding a Job in Networking</vt:lpstr>
      <vt:lpstr>Joining Professional Associations</vt:lpstr>
      <vt:lpstr>Joining Professional Associations (cont’d.)</vt:lpstr>
      <vt:lpstr>Summary</vt:lpstr>
      <vt:lpstr>Summary (cont’d.)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/>
  <cp:lastModifiedBy>Leslie Peterson</cp:lastModifiedBy>
  <cp:revision>377</cp:revision>
  <dcterms:created xsi:type="dcterms:W3CDTF">2007-07-09T21:56:01Z</dcterms:created>
  <dcterms:modified xsi:type="dcterms:W3CDTF">2012-03-13T03:38:49Z</dcterms:modified>
</cp:coreProperties>
</file>