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4223" r:id="rId2"/>
  </p:sldMasterIdLst>
  <p:notesMasterIdLst>
    <p:notesMasterId r:id="rId57"/>
  </p:notesMasterIdLst>
  <p:sldIdLst>
    <p:sldId id="319" r:id="rId3"/>
    <p:sldId id="320" r:id="rId4"/>
    <p:sldId id="321" r:id="rId5"/>
    <p:sldId id="322" r:id="rId6"/>
    <p:sldId id="368" r:id="rId7"/>
    <p:sldId id="323" r:id="rId8"/>
    <p:sldId id="324" r:id="rId9"/>
    <p:sldId id="388" r:id="rId10"/>
    <p:sldId id="325" r:id="rId11"/>
    <p:sldId id="326" r:id="rId12"/>
    <p:sldId id="327" r:id="rId13"/>
    <p:sldId id="328" r:id="rId14"/>
    <p:sldId id="389" r:id="rId15"/>
    <p:sldId id="329" r:id="rId16"/>
    <p:sldId id="390" r:id="rId17"/>
    <p:sldId id="330" r:id="rId18"/>
    <p:sldId id="392" r:id="rId19"/>
    <p:sldId id="393" r:id="rId20"/>
    <p:sldId id="377" r:id="rId21"/>
    <p:sldId id="331" r:id="rId22"/>
    <p:sldId id="394" r:id="rId23"/>
    <p:sldId id="402" r:id="rId24"/>
    <p:sldId id="372" r:id="rId25"/>
    <p:sldId id="403" r:id="rId26"/>
    <p:sldId id="332" r:id="rId27"/>
    <p:sldId id="371" r:id="rId28"/>
    <p:sldId id="404" r:id="rId29"/>
    <p:sldId id="334" r:id="rId30"/>
    <p:sldId id="406" r:id="rId31"/>
    <p:sldId id="398" r:id="rId32"/>
    <p:sldId id="400" r:id="rId33"/>
    <p:sldId id="405" r:id="rId34"/>
    <p:sldId id="407" r:id="rId35"/>
    <p:sldId id="335" r:id="rId36"/>
    <p:sldId id="408" r:id="rId37"/>
    <p:sldId id="401" r:id="rId38"/>
    <p:sldId id="409" r:id="rId39"/>
    <p:sldId id="336" r:id="rId40"/>
    <p:sldId id="373" r:id="rId41"/>
    <p:sldId id="374" r:id="rId42"/>
    <p:sldId id="410" r:id="rId43"/>
    <p:sldId id="411" r:id="rId44"/>
    <p:sldId id="337" r:id="rId45"/>
    <p:sldId id="376" r:id="rId46"/>
    <p:sldId id="338" r:id="rId47"/>
    <p:sldId id="339" r:id="rId48"/>
    <p:sldId id="395" r:id="rId49"/>
    <p:sldId id="396" r:id="rId50"/>
    <p:sldId id="412" r:id="rId51"/>
    <p:sldId id="341" r:id="rId52"/>
    <p:sldId id="397" r:id="rId53"/>
    <p:sldId id="342" r:id="rId54"/>
    <p:sldId id="413" r:id="rId55"/>
    <p:sldId id="367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30" autoAdjust="0"/>
  </p:normalViewPr>
  <p:slideViewPr>
    <p:cSldViewPr>
      <p:cViewPr>
        <p:scale>
          <a:sx n="70" d="100"/>
          <a:sy n="70" d="100"/>
        </p:scale>
        <p:origin x="-10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4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C38CB23-D544-47A2-A658-4B9D8B304D95}" type="datetimeFigureOut">
              <a:rPr lang="en-US"/>
              <a:pPr>
                <a:defRPr/>
              </a:pPr>
              <a:t>4/10/2012</a:t>
            </a:fld>
            <a:endParaRPr lang="en-US" dirty="0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6516335F-6FBD-4978-9ACB-D01EAC97D8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778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51C4AE7-2726-4FEA-8052-C965594A8C84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86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858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79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6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0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13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61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29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04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1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4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7730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3229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75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943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58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443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86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9188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67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99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32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45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918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048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66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34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841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43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89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50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381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16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022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5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52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111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17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587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0657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818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65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81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1461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22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849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9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45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16335F-6FBD-4978-9ACB-D01EAC97D89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96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6D915-E864-4581-AF1A-1A8CFAFAF3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81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A2099-A4AB-403C-8557-E3C0B813B81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23423C-B56B-4141-9425-727FBAF4F3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66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8F523-FC59-410E-A493-35A287DB70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81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ADF5E9-5FE6-44E2-8069-AAFF88C4F44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500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459AD7-A5D3-4044-A21F-E9BACB4CDE0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00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3C5D-A93A-44FE-849F-E9C4D4642E3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640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360962-DF21-49EF-9CC3-FAF4C4F0231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97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6D74B6-C13A-48BC-922E-84B272EF0E02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313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122DD-8648-4F1C-AB2F-1F352CDC908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81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67590F-96FF-43E6-925F-D493421F5E0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3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DE1C1-1937-46BC-B976-E49FFE042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975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05608-330F-431B-A4F4-D983D44158F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51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3A31AC-001D-4B6E-B695-4B16F56134E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158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5C63E-B42B-4D29-8D71-233405394D0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311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57B7F-E290-425A-9A88-7D5D2A6E6A9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2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4782B-1136-4C95-ADF6-18BB276797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1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68788-8AEA-4DEC-86F5-BD2B8167A4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39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A5153-EB6F-48A7-AC17-4EC75FDA91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48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F5930-096D-44F8-813F-996DB44614C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9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8E54E-305E-4E88-A8E7-61C0F97E0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26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83BE1-1185-4CBD-A1B5-E67FC6F4EE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84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AD30B-A2B0-4EDE-BEBF-2067D21927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0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248400"/>
            <a:ext cx="5486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Network+ Guide to Networks, 6th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22222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480FA3C1-3651-4366-AA51-190D263D3F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  <p:sldLayoutId id="2147484222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dirty="0" smtClean="0"/>
            </a:lvl1pPr>
          </a:lstStyle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6EC800-BA44-4B0A-8078-57FE42CCC4A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pPr eaLnBrk="1" hangingPunct="1"/>
            <a:r>
              <a:rPr lang="en-US" b="1" dirty="0" smtClean="0"/>
              <a:t>Network+ Guide to Networks</a:t>
            </a:r>
            <a:br>
              <a:rPr lang="en-US" b="1" dirty="0" smtClean="0"/>
            </a:br>
            <a:r>
              <a:rPr lang="en-US" b="1" dirty="0" smtClean="0"/>
              <a:t>6</a:t>
            </a:r>
            <a:r>
              <a:rPr lang="en-US" b="1" baseline="30000" dirty="0" smtClean="0"/>
              <a:t>th</a:t>
            </a:r>
            <a:r>
              <a:rPr lang="en-US" b="1" dirty="0" smtClean="0"/>
              <a:t> Edition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419600"/>
            <a:ext cx="80772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Chapter 2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i="1" dirty="0" smtClean="0"/>
              <a:t>Networking Standards and the OSI Model</a:t>
            </a:r>
          </a:p>
        </p:txBody>
      </p:sp>
      <p:pic>
        <p:nvPicPr>
          <p:cNvPr id="16388" name="Picture 3" descr="Cengage_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671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 (International Organization for Standardization)</a:t>
            </a:r>
          </a:p>
          <a:p>
            <a:pPr lvl="1" eaLnBrk="1" hangingPunct="1"/>
            <a:r>
              <a:rPr lang="en-US" dirty="0" smtClean="0"/>
              <a:t>Headquartered in Geneva, Switzerland</a:t>
            </a:r>
          </a:p>
          <a:p>
            <a:pPr lvl="1" eaLnBrk="1" hangingPunct="1"/>
            <a:r>
              <a:rPr lang="en-US" dirty="0" smtClean="0"/>
              <a:t>Collection of standards organizations</a:t>
            </a:r>
          </a:p>
          <a:p>
            <a:pPr lvl="2" eaLnBrk="1" hangingPunct="1"/>
            <a:r>
              <a:rPr lang="en-US" dirty="0" smtClean="0"/>
              <a:t>Represents 162 countries</a:t>
            </a:r>
          </a:p>
          <a:p>
            <a:pPr eaLnBrk="1" hangingPunct="1"/>
            <a:r>
              <a:rPr lang="en-US" dirty="0" smtClean="0"/>
              <a:t>Goal of ISO </a:t>
            </a:r>
          </a:p>
          <a:p>
            <a:pPr lvl="1" eaLnBrk="1" hangingPunct="1"/>
            <a:r>
              <a:rPr lang="en-US" dirty="0" smtClean="0"/>
              <a:t>Establish international technological standards to facilitate global information exchange and barrier free trade</a:t>
            </a:r>
          </a:p>
          <a:p>
            <a:pPr eaLnBrk="1" hangingPunct="1"/>
            <a:r>
              <a:rPr lang="en-US" dirty="0" smtClean="0"/>
              <a:t>Widespread authority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7A5743-8415-40BF-BF3C-89A13E6F0599}" type="slidenum">
              <a:rPr lang="en-US"/>
              <a:pPr eaLnBrk="1" hangingPunct="1"/>
              <a:t>10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ITU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ITU (International Telecommunication Union)</a:t>
            </a:r>
          </a:p>
          <a:p>
            <a:pPr lvl="1"/>
            <a:r>
              <a:rPr lang="en-US" dirty="0" smtClean="0"/>
              <a:t>Specialized United Nations agency</a:t>
            </a:r>
          </a:p>
          <a:p>
            <a:pPr lvl="1"/>
            <a:r>
              <a:rPr lang="en-US" dirty="0" smtClean="0"/>
              <a:t>Regulates international telecommunications</a:t>
            </a:r>
          </a:p>
          <a:p>
            <a:pPr lvl="1"/>
            <a:r>
              <a:rPr lang="en-US" dirty="0" smtClean="0"/>
              <a:t>Provides developing countries with technical expertise and equipment</a:t>
            </a:r>
          </a:p>
          <a:p>
            <a:pPr lvl="1"/>
            <a:r>
              <a:rPr lang="en-US" dirty="0" smtClean="0"/>
              <a:t>Founded in 1865; joined United Nations in 1947</a:t>
            </a:r>
          </a:p>
          <a:p>
            <a:pPr lvl="1"/>
            <a:r>
              <a:rPr lang="en-US" dirty="0" smtClean="0"/>
              <a:t>Members from 193 countries</a:t>
            </a:r>
          </a:p>
          <a:p>
            <a:r>
              <a:rPr lang="en-US" dirty="0" smtClean="0"/>
              <a:t>Focus of ITU</a:t>
            </a:r>
          </a:p>
          <a:p>
            <a:pPr lvl="1"/>
            <a:r>
              <a:rPr lang="en-US" dirty="0" smtClean="0"/>
              <a:t>Global telecommunications issues</a:t>
            </a:r>
          </a:p>
          <a:p>
            <a:pPr lvl="1"/>
            <a:r>
              <a:rPr lang="en-US" dirty="0" smtClean="0"/>
              <a:t>Worldwide Internet services implementation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smtClean="0"/>
              <a:t>, </a:t>
            </a:r>
            <a:r>
              <a:rPr lang="en-US" smtClean="0"/>
              <a:t>6</a:t>
            </a:r>
            <a:r>
              <a:rPr lang="en-US" baseline="30000"/>
              <a:t>th</a:t>
            </a:r>
            <a:r>
              <a:rPr lang="en-US" smtClean="0"/>
              <a:t> </a:t>
            </a:r>
            <a:r>
              <a:rPr lang="en-US" dirty="0" smtClean="0"/>
              <a:t>Edition</a:t>
            </a:r>
            <a:endParaRPr lang="en-US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5F0CA63-80DF-4E8C-9B60-47C4D59AE3B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(Internet Society)</a:t>
            </a:r>
          </a:p>
          <a:p>
            <a:pPr lvl="1" eaLnBrk="1" hangingPunct="1"/>
            <a:r>
              <a:rPr lang="en-US" dirty="0" smtClean="0"/>
              <a:t>Founded in 1992</a:t>
            </a:r>
          </a:p>
          <a:p>
            <a:pPr lvl="1" eaLnBrk="1" hangingPunct="1"/>
            <a:r>
              <a:rPr lang="en-US" dirty="0" smtClean="0"/>
              <a:t>Professional membership society</a:t>
            </a:r>
          </a:p>
          <a:p>
            <a:pPr lvl="1" eaLnBrk="1" hangingPunct="1"/>
            <a:r>
              <a:rPr lang="en-US" dirty="0" smtClean="0"/>
              <a:t>Establishes technical Internet standards</a:t>
            </a:r>
          </a:p>
          <a:p>
            <a:pPr eaLnBrk="1" hangingPunct="1"/>
            <a:r>
              <a:rPr lang="en-US" dirty="0" smtClean="0"/>
              <a:t>Current ISOC concerns</a:t>
            </a:r>
          </a:p>
          <a:p>
            <a:pPr lvl="1" eaLnBrk="1" hangingPunct="1"/>
            <a:r>
              <a:rPr lang="en-US" dirty="0" smtClean="0"/>
              <a:t>Rapid Internet growth</a:t>
            </a:r>
          </a:p>
          <a:p>
            <a:pPr lvl="1" eaLnBrk="1" hangingPunct="1"/>
            <a:r>
              <a:rPr lang="en-US" dirty="0" smtClean="0"/>
              <a:t>Keeping Internet accessible</a:t>
            </a:r>
          </a:p>
          <a:p>
            <a:pPr lvl="1" eaLnBrk="1" hangingPunct="1"/>
            <a:r>
              <a:rPr lang="en-US" dirty="0" smtClean="0"/>
              <a:t>Information security</a:t>
            </a:r>
          </a:p>
          <a:p>
            <a:pPr lvl="1" eaLnBrk="1" hangingPunct="1"/>
            <a:r>
              <a:rPr lang="en-US" dirty="0" smtClean="0"/>
              <a:t>Stable Internet addressing services</a:t>
            </a:r>
          </a:p>
          <a:p>
            <a:pPr lvl="1" eaLnBrk="1" hangingPunct="1"/>
            <a:r>
              <a:rPr lang="en-US" dirty="0" smtClean="0"/>
              <a:t>Open standards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077A64-DB77-42E5-A009-7DBB0E3593DF}" type="slidenum">
              <a:rPr lang="en-US"/>
              <a:pPr eaLnBrk="1" hangingPunct="1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(cont’d.)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ISOC oversees groups with specific missions</a:t>
            </a:r>
          </a:p>
          <a:p>
            <a:pPr lvl="1" eaLnBrk="1" hangingPunct="1"/>
            <a:r>
              <a:rPr lang="en-US" dirty="0" smtClean="0"/>
              <a:t>IAB (Internet Architecture Board)</a:t>
            </a:r>
          </a:p>
          <a:p>
            <a:pPr lvl="2" eaLnBrk="1" hangingPunct="1"/>
            <a:r>
              <a:rPr lang="en-US" dirty="0" smtClean="0"/>
              <a:t>Technical advisory group</a:t>
            </a:r>
          </a:p>
          <a:p>
            <a:pPr lvl="2" eaLnBrk="1" hangingPunct="1"/>
            <a:r>
              <a:rPr lang="en-US" dirty="0" smtClean="0"/>
              <a:t>Oversees Internet’s design and management</a:t>
            </a:r>
          </a:p>
          <a:p>
            <a:pPr lvl="1" eaLnBrk="1" hangingPunct="1"/>
            <a:r>
              <a:rPr lang="en-US" dirty="0" smtClean="0"/>
              <a:t>IETF (Internet Engineering Task Force)</a:t>
            </a:r>
          </a:p>
          <a:p>
            <a:pPr lvl="2" eaLnBrk="1" hangingPunct="1"/>
            <a:r>
              <a:rPr lang="en-US" dirty="0" smtClean="0"/>
              <a:t>Sets Internet system communication standards</a:t>
            </a:r>
          </a:p>
          <a:p>
            <a:pPr lvl="2" eaLnBrk="1" hangingPunct="1"/>
            <a:r>
              <a:rPr lang="en-US" dirty="0" smtClean="0"/>
              <a:t>Particularly protocol operation and interaction</a:t>
            </a:r>
          </a:p>
          <a:p>
            <a:pPr lvl="2" eaLnBrk="1" hangingPunct="1"/>
            <a:r>
              <a:rPr lang="en-US" dirty="0" smtClean="0"/>
              <a:t>Anyone may submit standard proposal</a:t>
            </a:r>
          </a:p>
          <a:p>
            <a:pPr lvl="2" eaLnBrk="1" hangingPunct="1"/>
            <a:r>
              <a:rPr lang="en-US" dirty="0" smtClean="0"/>
              <a:t>Elaborate review, testing, and approval processes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99B0E9D-0C5D-4816-BB52-4850A79E22B2}" type="slidenum">
              <a:rPr lang="en-US"/>
              <a:pPr eaLnBrk="1" hangingPunct="1"/>
              <a:t>13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 and ICANN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(Internet Protocol) address</a:t>
            </a:r>
          </a:p>
          <a:p>
            <a:pPr lvl="1" eaLnBrk="1" hangingPunct="1"/>
            <a:r>
              <a:rPr lang="en-US" dirty="0" smtClean="0"/>
              <a:t>Address identifying computers in TCP/IP based (Internet) networks</a:t>
            </a:r>
          </a:p>
          <a:p>
            <a:pPr lvl="1" eaLnBrk="1" hangingPunct="1"/>
            <a:r>
              <a:rPr lang="en-US" dirty="0" smtClean="0"/>
              <a:t>Reliance on centralized management authorities</a:t>
            </a:r>
          </a:p>
          <a:p>
            <a:pPr eaLnBrk="1" hangingPunct="1"/>
            <a:r>
              <a:rPr lang="en-US" dirty="0" smtClean="0"/>
              <a:t>IP address management history</a:t>
            </a:r>
          </a:p>
          <a:p>
            <a:pPr lvl="1" eaLnBrk="1" hangingPunct="1"/>
            <a:r>
              <a:rPr lang="en-US" dirty="0" smtClean="0"/>
              <a:t>Initially: IANA (Internet Assigned Numbers Authority)</a:t>
            </a:r>
          </a:p>
          <a:p>
            <a:pPr lvl="1" eaLnBrk="1" hangingPunct="1"/>
            <a:r>
              <a:rPr lang="en-US" dirty="0" smtClean="0"/>
              <a:t>1997: Three RIRs (Regional Internet Registries)</a:t>
            </a:r>
          </a:p>
          <a:p>
            <a:pPr lvl="2" eaLnBrk="1" hangingPunct="1"/>
            <a:r>
              <a:rPr lang="en-US" dirty="0" smtClean="0"/>
              <a:t>ARIN (American Registry for Internet Numbers)</a:t>
            </a:r>
          </a:p>
          <a:p>
            <a:pPr lvl="2" eaLnBrk="1" hangingPunct="1"/>
            <a:r>
              <a:rPr lang="en-US" dirty="0" smtClean="0"/>
              <a:t>APNIC (Asia Pacific Network Information Centre)</a:t>
            </a:r>
          </a:p>
          <a:p>
            <a:pPr lvl="2" eaLnBrk="1" hangingPunct="1"/>
            <a:r>
              <a:rPr lang="en-US" dirty="0" smtClean="0"/>
              <a:t>RIPE (Réseaux IP Européens)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50979A-56D6-4C1A-AF70-B7D7EDF13E8B}" type="slidenum">
              <a:rPr lang="en-US"/>
              <a:pPr eaLnBrk="1" hangingPunct="1"/>
              <a:t>14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IANA and ICANN (cont’d.)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IP address management history (cont’d.)</a:t>
            </a:r>
          </a:p>
          <a:p>
            <a:pPr lvl="1" eaLnBrk="1" hangingPunct="1"/>
            <a:r>
              <a:rPr lang="en-US" dirty="0" smtClean="0"/>
              <a:t>Late 1990s: ICANN (Internet Corporation for Assigned Names and Numbers)</a:t>
            </a:r>
          </a:p>
          <a:p>
            <a:pPr lvl="2" eaLnBrk="1" hangingPunct="1"/>
            <a:r>
              <a:rPr lang="en-US" dirty="0" smtClean="0"/>
              <a:t>Private nonprofit corporation</a:t>
            </a:r>
          </a:p>
          <a:p>
            <a:pPr lvl="2" eaLnBrk="1" hangingPunct="1"/>
            <a:r>
              <a:rPr lang="en-US" dirty="0" smtClean="0"/>
              <a:t>Remains responsible for IP addressing and domain name management</a:t>
            </a:r>
          </a:p>
          <a:p>
            <a:pPr lvl="2" eaLnBrk="1" hangingPunct="1"/>
            <a:r>
              <a:rPr lang="en-US" dirty="0" smtClean="0"/>
              <a:t>IANA performs system administration</a:t>
            </a:r>
          </a:p>
          <a:p>
            <a:pPr eaLnBrk="1" hangingPunct="1"/>
            <a:r>
              <a:rPr lang="en-US" dirty="0" smtClean="0"/>
              <a:t>Users and business obtain IP addresses from ISP (Internet service provider)</a:t>
            </a:r>
          </a:p>
          <a:p>
            <a:pPr eaLnBrk="1" hangingPunct="1"/>
            <a:endParaRPr lang="en-US" dirty="0" smtClean="0"/>
          </a:p>
          <a:p>
            <a:pPr lvl="1" eaLnBrk="1" hangingPunct="1"/>
            <a:endParaRPr lang="en-US" dirty="0" smtClean="0"/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9069C22-56EC-40FB-94F3-46B77F97AB02}" type="slidenum">
              <a:rPr lang="en-US"/>
              <a:pPr eaLnBrk="1" hangingPunct="1"/>
              <a:t>15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Model for understanding and developing network computer-to-computer communications</a:t>
            </a:r>
          </a:p>
          <a:p>
            <a:pPr eaLnBrk="1" hangingPunct="1"/>
            <a:r>
              <a:rPr lang="en-US" dirty="0" smtClean="0"/>
              <a:t>Developed by ISO in the 1980s</a:t>
            </a:r>
          </a:p>
          <a:p>
            <a:pPr eaLnBrk="1" hangingPunct="1"/>
            <a:r>
              <a:rPr lang="en-US" dirty="0" smtClean="0"/>
              <a:t>Divides network communications into seven layers</a:t>
            </a:r>
          </a:p>
          <a:p>
            <a:pPr lvl="1" eaLnBrk="1" hangingPunct="1"/>
            <a:r>
              <a:rPr lang="en-US" dirty="0" smtClean="0"/>
              <a:t>Physical, Data Link, Network, Transport, Session, Presentation, Application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ED4C17-BA96-4EB1-9105-7D343C48B733}" type="slidenum">
              <a:rPr lang="en-US"/>
              <a:pPr eaLnBrk="1" hangingPunct="1"/>
              <a:t>16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 (cont’d.)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interaction</a:t>
            </a:r>
          </a:p>
          <a:p>
            <a:pPr lvl="1" eaLnBrk="1" hangingPunct="1"/>
            <a:r>
              <a:rPr lang="en-US" dirty="0" smtClean="0"/>
              <a:t>Layer directly above and below</a:t>
            </a:r>
          </a:p>
          <a:p>
            <a:pPr eaLnBrk="1" hangingPunct="1"/>
            <a:r>
              <a:rPr lang="en-US" dirty="0" smtClean="0"/>
              <a:t>Application layer protocols</a:t>
            </a:r>
          </a:p>
          <a:p>
            <a:pPr lvl="1" eaLnBrk="1" hangingPunct="1"/>
            <a:r>
              <a:rPr lang="en-US" dirty="0" smtClean="0"/>
              <a:t>Interact with software</a:t>
            </a:r>
          </a:p>
          <a:p>
            <a:pPr eaLnBrk="1" hangingPunct="1"/>
            <a:r>
              <a:rPr lang="en-US" dirty="0" smtClean="0"/>
              <a:t>Physical layer protocols</a:t>
            </a:r>
          </a:p>
          <a:p>
            <a:pPr lvl="1" eaLnBrk="1" hangingPunct="1"/>
            <a:r>
              <a:rPr lang="en-US" dirty="0" smtClean="0"/>
              <a:t>Act on cables and connectors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3168ED8-46C1-404F-8F4B-27FD399F8471}" type="slidenum">
              <a:rPr lang="en-US"/>
              <a:pPr eaLnBrk="1" hangingPunct="1"/>
              <a:t>17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OSI Model (cont’d.)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Theoretical representation describing network communication between two nodes</a:t>
            </a:r>
          </a:p>
          <a:p>
            <a:pPr eaLnBrk="1" hangingPunct="1"/>
            <a:r>
              <a:rPr lang="en-US" dirty="0" smtClean="0"/>
              <a:t>Hardware and software independent</a:t>
            </a:r>
          </a:p>
          <a:p>
            <a:pPr eaLnBrk="1" hangingPunct="1"/>
            <a:r>
              <a:rPr lang="en-US" dirty="0" smtClean="0"/>
              <a:t>Every network communication process represented</a:t>
            </a:r>
          </a:p>
          <a:p>
            <a:pPr eaLnBrk="1" hangingPunct="1"/>
            <a:r>
              <a:rPr lang="en-US" dirty="0" smtClean="0"/>
              <a:t>PDUs (protocol data units)</a:t>
            </a:r>
          </a:p>
          <a:p>
            <a:pPr lvl="1" eaLnBrk="1" hangingPunct="1"/>
            <a:r>
              <a:rPr lang="en-US" dirty="0" smtClean="0"/>
              <a:t>Discrete amount of data</a:t>
            </a:r>
          </a:p>
          <a:p>
            <a:pPr lvl="1" eaLnBrk="1" hangingPunct="1"/>
            <a:r>
              <a:rPr lang="en-US" dirty="0" smtClean="0"/>
              <a:t>Application layer function</a:t>
            </a:r>
          </a:p>
          <a:p>
            <a:pPr lvl="1" eaLnBrk="1" hangingPunct="1"/>
            <a:r>
              <a:rPr lang="en-US" dirty="0" smtClean="0"/>
              <a:t>Flow through layers 6, 5, 4, 3, 2, and 1</a:t>
            </a:r>
          </a:p>
          <a:p>
            <a:pPr eaLnBrk="1" hangingPunct="1"/>
            <a:r>
              <a:rPr lang="en-US" dirty="0" smtClean="0"/>
              <a:t>Generalized model and sometimes imperfect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7D3D38-8478-415D-A783-1553826C8CD7}" type="slidenum">
              <a:rPr lang="en-US"/>
              <a:pPr eaLnBrk="1" hangingPunct="1"/>
              <a:t>18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19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331719" y="5491004"/>
            <a:ext cx="5257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2-1 </a:t>
            </a:r>
            <a:r>
              <a:rPr lang="en-US" sz="1600" dirty="0"/>
              <a:t>Flow of data through the OSI model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609600"/>
            <a:ext cx="6706219" cy="483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31719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Identify organizations that set standards for networking</a:t>
            </a:r>
          </a:p>
          <a:p>
            <a:pPr eaLnBrk="1" hangingPunct="1"/>
            <a:r>
              <a:rPr lang="en-US" dirty="0" smtClean="0"/>
              <a:t>Describe the purpose of the OSI model and each of its layers</a:t>
            </a:r>
          </a:p>
          <a:p>
            <a:pPr eaLnBrk="1" hangingPunct="1"/>
            <a:r>
              <a:rPr lang="en-US" dirty="0" smtClean="0"/>
              <a:t>Explain specific functions belonging to each OSI model layer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43A79C-2086-4975-ABD5-391892182A48}" type="slidenum">
              <a:rPr lang="en-US"/>
              <a:pPr eaLnBrk="1" hangingPunct="1"/>
              <a:t>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Top (seventh) OSI model layer</a:t>
            </a:r>
          </a:p>
          <a:p>
            <a:pPr eaLnBrk="1" hangingPunct="1"/>
            <a:r>
              <a:rPr lang="en-US" dirty="0" smtClean="0"/>
              <a:t>Does not include software applications</a:t>
            </a:r>
          </a:p>
          <a:p>
            <a:pPr eaLnBrk="1" hangingPunct="1"/>
            <a:r>
              <a:rPr lang="en-US" dirty="0" smtClean="0"/>
              <a:t>Protocol functions</a:t>
            </a:r>
          </a:p>
          <a:p>
            <a:pPr lvl="1" eaLnBrk="1" hangingPunct="1"/>
            <a:r>
              <a:rPr lang="en-US" dirty="0" smtClean="0"/>
              <a:t>Facilitates communication between software applications and lower-layer network services</a:t>
            </a:r>
          </a:p>
          <a:p>
            <a:pPr lvl="1" eaLnBrk="1" hangingPunct="1"/>
            <a:r>
              <a:rPr lang="en-US" dirty="0" smtClean="0"/>
              <a:t>Network interprets application request</a:t>
            </a:r>
          </a:p>
          <a:p>
            <a:pPr lvl="1" eaLnBrk="1" hangingPunct="1"/>
            <a:r>
              <a:rPr lang="en-US" dirty="0" smtClean="0"/>
              <a:t>Application interprets data sent from network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F7BBF0C-310E-4F1D-B389-FC870E340ADE}" type="slidenum">
              <a:rPr lang="en-US"/>
              <a:pPr eaLnBrk="1" hangingPunct="1"/>
              <a:t>20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Application Layer (cont’d.)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Software applications negotiate with application layer protocols</a:t>
            </a:r>
          </a:p>
          <a:p>
            <a:pPr lvl="1" eaLnBrk="1" hangingPunct="1"/>
            <a:r>
              <a:rPr lang="en-US" dirty="0" smtClean="0"/>
              <a:t>Formatting, procedural, security, synchronization, and other requirements</a:t>
            </a:r>
          </a:p>
          <a:p>
            <a:pPr eaLnBrk="1" hangingPunct="1"/>
            <a:r>
              <a:rPr lang="en-US" dirty="0" smtClean="0"/>
              <a:t>Example of Application layer protocol: HTTP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F30138-6088-4356-A636-DF0A43F4DB7B}" type="slidenum">
              <a:rPr lang="en-US"/>
              <a:pPr eaLnBrk="1" hangingPunct="1"/>
              <a:t>21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676400" y="5491004"/>
            <a:ext cx="6248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2-2 Application layer functions while retrieving a Web page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14500" y="5829558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" y="1066800"/>
            <a:ext cx="7276808" cy="385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49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functions</a:t>
            </a:r>
          </a:p>
          <a:p>
            <a:pPr lvl="1"/>
            <a:r>
              <a:rPr lang="en-US" dirty="0" smtClean="0"/>
              <a:t>Accept Application layer data</a:t>
            </a:r>
          </a:p>
          <a:p>
            <a:pPr lvl="1"/>
            <a:r>
              <a:rPr lang="en-US" dirty="0" smtClean="0"/>
              <a:t>Format data</a:t>
            </a:r>
          </a:p>
          <a:p>
            <a:pPr lvl="2"/>
            <a:r>
              <a:rPr lang="en-US" dirty="0" smtClean="0"/>
              <a:t>Understandable to different applications and hosts</a:t>
            </a:r>
          </a:p>
          <a:p>
            <a:r>
              <a:rPr lang="en-US" dirty="0" smtClean="0"/>
              <a:t>Examples of file types translated at the presentation layer</a:t>
            </a:r>
          </a:p>
          <a:p>
            <a:pPr lvl="1"/>
            <a:r>
              <a:rPr lang="en-US" dirty="0" smtClean="0"/>
              <a:t>GIF, JPG, TIFF, MPEG, QuickTime</a:t>
            </a:r>
          </a:p>
          <a:p>
            <a:r>
              <a:rPr lang="en-US" dirty="0" smtClean="0"/>
              <a:t>Presentation layer services manage data encryption and decryption</a:t>
            </a:r>
          </a:p>
          <a:p>
            <a:pPr lvl="1"/>
            <a:r>
              <a:rPr lang="en-US" dirty="0" smtClean="0"/>
              <a:t>Example protocol: Secure Sockets Layer (SSL)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98234E-4771-47F0-A10C-59F5515334EB}" type="slidenum">
              <a:rPr lang="en-US"/>
              <a:pPr eaLnBrk="1" hangingPunct="1"/>
              <a:t>23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24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95400" y="5369829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2-3 Presentation layer services while retrieving a secure Web page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" y="57083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642" y="861546"/>
            <a:ext cx="6947958" cy="4277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4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Layer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Protocol functions</a:t>
            </a:r>
          </a:p>
          <a:p>
            <a:pPr lvl="1" eaLnBrk="1" hangingPunct="1"/>
            <a:r>
              <a:rPr lang="en-US" dirty="0" smtClean="0"/>
              <a:t>Coordinate and maintain communications between two network nodes</a:t>
            </a:r>
          </a:p>
          <a:p>
            <a:pPr eaLnBrk="1" hangingPunct="1"/>
            <a:r>
              <a:rPr lang="en-US" dirty="0" smtClean="0"/>
              <a:t>Session </a:t>
            </a:r>
          </a:p>
          <a:p>
            <a:pPr lvl="1" eaLnBrk="1" hangingPunct="1"/>
            <a:r>
              <a:rPr lang="en-US" dirty="0" smtClean="0"/>
              <a:t>Connection for ongoing data exchange between two parties</a:t>
            </a:r>
          </a:p>
          <a:p>
            <a:pPr lvl="2" eaLnBrk="1" hangingPunct="1"/>
            <a:r>
              <a:rPr lang="en-US" dirty="0" smtClean="0"/>
              <a:t>Connection between remote client and access server</a:t>
            </a:r>
          </a:p>
          <a:p>
            <a:pPr lvl="2" eaLnBrk="1" hangingPunct="1"/>
            <a:r>
              <a:rPr lang="en-US" dirty="0" smtClean="0"/>
              <a:t>Connection between Web browser client and Web server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770A734-A9A2-45A5-B733-53906F8079E0}" type="slidenum">
              <a:rPr lang="en-US"/>
              <a:pPr eaLnBrk="1" hangingPunct="1"/>
              <a:t>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Session Layer (cont’d.)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</a:t>
            </a:r>
          </a:p>
          <a:p>
            <a:pPr lvl="1" eaLnBrk="1" hangingPunct="1"/>
            <a:r>
              <a:rPr lang="en-US" dirty="0" smtClean="0"/>
              <a:t>Establishing and keeping alive communications link</a:t>
            </a:r>
          </a:p>
          <a:p>
            <a:pPr lvl="2" eaLnBrk="1" hangingPunct="1"/>
            <a:r>
              <a:rPr lang="en-US" dirty="0" smtClean="0"/>
              <a:t>For session duration</a:t>
            </a:r>
          </a:p>
          <a:p>
            <a:pPr lvl="1" eaLnBrk="1" hangingPunct="1"/>
            <a:r>
              <a:rPr lang="en-US" dirty="0" smtClean="0"/>
              <a:t>Keeping communications secure</a:t>
            </a:r>
          </a:p>
          <a:p>
            <a:pPr lvl="1" eaLnBrk="1" hangingPunct="1"/>
            <a:r>
              <a:rPr lang="en-US" dirty="0" smtClean="0"/>
              <a:t>Synchronizing dialogue between two nodes</a:t>
            </a:r>
          </a:p>
          <a:p>
            <a:pPr lvl="1" eaLnBrk="1" hangingPunct="1"/>
            <a:r>
              <a:rPr lang="en-US" dirty="0" smtClean="0"/>
              <a:t>Determining if communications ended</a:t>
            </a:r>
          </a:p>
          <a:p>
            <a:pPr lvl="2" eaLnBrk="1" hangingPunct="1"/>
            <a:r>
              <a:rPr lang="en-US" dirty="0" smtClean="0"/>
              <a:t>Determining where to restart transmission</a:t>
            </a:r>
          </a:p>
          <a:p>
            <a:pPr lvl="1" eaLnBrk="1" hangingPunct="1"/>
            <a:r>
              <a:rPr lang="en-US" dirty="0" smtClean="0"/>
              <a:t>Terminating communications</a:t>
            </a:r>
          </a:p>
          <a:p>
            <a:pPr lvl="1" eaLnBrk="1" hangingPunct="1"/>
            <a:r>
              <a:rPr lang="en-US" dirty="0" smtClean="0"/>
              <a:t>Set terms of communication</a:t>
            </a:r>
          </a:p>
          <a:p>
            <a:pPr lvl="1" eaLnBrk="1" hangingPunct="1"/>
            <a:r>
              <a:rPr lang="en-US" dirty="0" smtClean="0"/>
              <a:t>Identify session participants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7BC6DB-0263-4D3B-927F-33EBC81E3383}" type="slidenum">
              <a:rPr lang="en-US"/>
              <a:pPr eaLnBrk="1" hangingPunct="1"/>
              <a:t>26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27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1295400" y="5369829"/>
            <a:ext cx="6934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2-4 Session layer protocols managing voice communications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3020" y="570838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54535"/>
            <a:ext cx="5926350" cy="468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354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Protocol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Accept data from Session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Manage end-to-end data delivery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Handle flow control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Connection-oriented 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Establish connection before transmitting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Example: TCP three-way handshake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SYN (synchronization) packet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SYN-ACK (synchronization-acknowledgment)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ACK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77E229-2AF8-48AC-AC43-FFD480DAA051}" type="slidenum">
              <a:rPr lang="en-US"/>
              <a:pPr eaLnBrk="1" hangingPunct="1"/>
              <a:t>28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(cont’d.)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Checksum</a:t>
            </a:r>
          </a:p>
          <a:p>
            <a:pPr lvl="1"/>
            <a:r>
              <a:rPr lang="en-US" dirty="0" smtClean="0"/>
              <a:t>Unique character string</a:t>
            </a:r>
          </a:p>
          <a:p>
            <a:pPr lvl="1"/>
            <a:r>
              <a:rPr lang="en-US" dirty="0" smtClean="0"/>
              <a:t>Allows receiving node to determine if arriving data matches sent data</a:t>
            </a:r>
          </a:p>
          <a:p>
            <a:r>
              <a:rPr lang="en-US" dirty="0" smtClean="0"/>
              <a:t>Connectionless protocols</a:t>
            </a:r>
          </a:p>
          <a:p>
            <a:pPr lvl="1"/>
            <a:r>
              <a:rPr lang="en-US" dirty="0" smtClean="0"/>
              <a:t>Do not establish connection with another node before transmitting data</a:t>
            </a:r>
          </a:p>
          <a:p>
            <a:pPr lvl="1"/>
            <a:r>
              <a:rPr lang="en-US" dirty="0" smtClean="0"/>
              <a:t>Do not check for data integrity</a:t>
            </a:r>
          </a:p>
          <a:p>
            <a:pPr lvl="1"/>
            <a:r>
              <a:rPr lang="en-US" dirty="0" smtClean="0"/>
              <a:t>Faster than connection-oriented protocols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777E229-2AF8-48AC-AC43-FFD480DAA0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10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 (cont’d.)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Understand how two network nodes communicate through the OSI model</a:t>
            </a:r>
          </a:p>
          <a:p>
            <a:pPr eaLnBrk="1" hangingPunct="1"/>
            <a:r>
              <a:rPr lang="en-US" dirty="0" smtClean="0"/>
              <a:t>Discuss the structure and purpose of data packets and frames</a:t>
            </a:r>
          </a:p>
          <a:p>
            <a:pPr eaLnBrk="1" hangingPunct="1"/>
            <a:r>
              <a:rPr lang="en-US" dirty="0" smtClean="0"/>
              <a:t>Describe the two types of addressing covered by the OSI model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F67AEF8-7F4C-4870-BC61-4426A0DE8874}" type="slidenum">
              <a:rPr lang="en-US"/>
              <a:pPr eaLnBrk="1" hangingPunct="1"/>
              <a:t>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Transport Layer (cont’d.)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</a:p>
          <a:p>
            <a:pPr lvl="1"/>
            <a:r>
              <a:rPr lang="en-US" dirty="0" smtClean="0"/>
              <a:t>Breaking large data units received from Session layer into multiple smaller units called segments</a:t>
            </a:r>
          </a:p>
          <a:p>
            <a:pPr lvl="1"/>
            <a:r>
              <a:rPr lang="en-US" dirty="0" smtClean="0"/>
              <a:t>Increases data transmission efficiency on certain network types</a:t>
            </a:r>
          </a:p>
          <a:p>
            <a:r>
              <a:rPr lang="en-US" dirty="0" smtClean="0"/>
              <a:t>MTU (maximum transmission unit)</a:t>
            </a:r>
          </a:p>
          <a:p>
            <a:pPr lvl="1"/>
            <a:r>
              <a:rPr lang="en-US" dirty="0" smtClean="0"/>
              <a:t>Largest data unit network will carry</a:t>
            </a:r>
          </a:p>
          <a:p>
            <a:pPr lvl="1"/>
            <a:r>
              <a:rPr lang="en-US" dirty="0" smtClean="0"/>
              <a:t>Ethernet default: 1500 bytes</a:t>
            </a:r>
          </a:p>
          <a:p>
            <a:pPr lvl="1"/>
            <a:r>
              <a:rPr lang="en-US" dirty="0" smtClean="0"/>
              <a:t>Discovery routine used to determine MTU</a:t>
            </a:r>
          </a:p>
          <a:p>
            <a:pPr lvl="1"/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95F71C6-2B40-4774-BA2C-6D9D4C4D593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Transport Layer (cont’d.)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Reassembly</a:t>
            </a:r>
            <a:endParaRPr lang="en-US" dirty="0"/>
          </a:p>
          <a:p>
            <a:pPr lvl="1" eaLnBrk="1" hangingPunct="1"/>
            <a:r>
              <a:rPr lang="en-US" dirty="0"/>
              <a:t>Recombining the segmented data units</a:t>
            </a:r>
          </a:p>
          <a:p>
            <a:pPr eaLnBrk="1" hangingPunct="1"/>
            <a:r>
              <a:rPr lang="en-US" dirty="0" smtClean="0"/>
              <a:t>Sequencing</a:t>
            </a:r>
          </a:p>
          <a:p>
            <a:pPr lvl="1" eaLnBrk="1" hangingPunct="1"/>
            <a:r>
              <a:rPr lang="en-US" dirty="0" smtClean="0"/>
              <a:t>Identifying segments belonging  to the same group of subdivided data</a:t>
            </a:r>
          </a:p>
          <a:p>
            <a:pPr lvl="1" eaLnBrk="1" hangingPunct="1"/>
            <a:r>
              <a:rPr lang="en-US" dirty="0" smtClean="0"/>
              <a:t>Specifies order of data issue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854F93A-FC38-4C99-92CB-0B7619EFF951}" type="slidenum">
              <a:rPr lang="en-US"/>
              <a:pPr eaLnBrk="1" hangingPunct="1"/>
              <a:t>31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286000" y="5523717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2-5 Segmentation and reassembly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04944" y="5860952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" y="685800"/>
            <a:ext cx="8061158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7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33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971800" y="5211050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2-6 A TCP segment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09689" y="5524106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8052704" cy="398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functions</a:t>
            </a:r>
          </a:p>
          <a:p>
            <a:pPr lvl="1"/>
            <a:r>
              <a:rPr lang="en-US" dirty="0" smtClean="0"/>
              <a:t>Translate network addresses into physical counterparts</a:t>
            </a:r>
          </a:p>
          <a:p>
            <a:pPr lvl="1"/>
            <a:r>
              <a:rPr lang="en-US" dirty="0" smtClean="0"/>
              <a:t>Decide how to route data from sender to receiver</a:t>
            </a:r>
          </a:p>
          <a:p>
            <a:r>
              <a:rPr lang="en-US" dirty="0" smtClean="0"/>
              <a:t>Addressing</a:t>
            </a:r>
          </a:p>
          <a:p>
            <a:pPr lvl="1"/>
            <a:r>
              <a:rPr lang="en-US" dirty="0" smtClean="0"/>
              <a:t>System for assigning unique identification numbers to network devices</a:t>
            </a:r>
          </a:p>
          <a:p>
            <a:r>
              <a:rPr lang="en-US" dirty="0" smtClean="0"/>
              <a:t>Types of addresses</a:t>
            </a:r>
          </a:p>
          <a:p>
            <a:pPr lvl="1"/>
            <a:r>
              <a:rPr lang="en-US" dirty="0" smtClean="0"/>
              <a:t>Network addresses (logical or virtual addresses)</a:t>
            </a:r>
          </a:p>
          <a:p>
            <a:pPr lvl="1"/>
            <a:r>
              <a:rPr lang="en-US" dirty="0" smtClean="0"/>
              <a:t>Physical addresses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1F59B-319E-4208-BE4A-9B2C6EA8F690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Layer (cont’d.) 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address example: 10.34.99.12</a:t>
            </a:r>
          </a:p>
          <a:p>
            <a:r>
              <a:rPr lang="en-US" dirty="0" smtClean="0"/>
              <a:t>Physical address example: 0060973E97F3</a:t>
            </a:r>
          </a:p>
          <a:p>
            <a:r>
              <a:rPr lang="en-US" dirty="0" smtClean="0"/>
              <a:t>Factors used to determine path routing</a:t>
            </a:r>
          </a:p>
          <a:p>
            <a:pPr lvl="1"/>
            <a:r>
              <a:rPr lang="en-US" dirty="0" smtClean="0"/>
              <a:t>Delivery priority</a:t>
            </a:r>
          </a:p>
          <a:p>
            <a:pPr lvl="1"/>
            <a:r>
              <a:rPr lang="en-US" dirty="0" smtClean="0"/>
              <a:t>Network congestion</a:t>
            </a:r>
          </a:p>
          <a:p>
            <a:pPr lvl="1"/>
            <a:r>
              <a:rPr lang="en-US" dirty="0" smtClean="0"/>
              <a:t>Quality of service</a:t>
            </a:r>
          </a:p>
          <a:p>
            <a:pPr lvl="1"/>
            <a:r>
              <a:rPr lang="en-US" dirty="0" smtClean="0"/>
              <a:t>Cost of alternative routes</a:t>
            </a:r>
          </a:p>
          <a:p>
            <a:r>
              <a:rPr lang="en-US" dirty="0" smtClean="0"/>
              <a:t>Routers belong in the network layer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FD1F59B-319E-4208-BE4A-9B2C6EA8F69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8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 Layer (cont’d.) 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Common Network layer protocol</a:t>
            </a:r>
          </a:p>
          <a:p>
            <a:pPr lvl="1" eaLnBrk="1" hangingPunct="1"/>
            <a:r>
              <a:rPr lang="en-US" dirty="0" smtClean="0"/>
              <a:t>IP (Internet Protocol)</a:t>
            </a:r>
          </a:p>
          <a:p>
            <a:pPr eaLnBrk="1" hangingPunct="1"/>
            <a:r>
              <a:rPr lang="en-US" dirty="0" smtClean="0"/>
              <a:t>Fragmentation</a:t>
            </a:r>
          </a:p>
          <a:p>
            <a:pPr lvl="1" eaLnBrk="1" hangingPunct="1"/>
            <a:r>
              <a:rPr lang="en-US" dirty="0" smtClean="0"/>
              <a:t>Subdividing Transport layer segments</a:t>
            </a:r>
          </a:p>
          <a:p>
            <a:pPr lvl="1" eaLnBrk="1" hangingPunct="1"/>
            <a:r>
              <a:rPr lang="en-US" dirty="0" smtClean="0"/>
              <a:t>Performed at the Network layer</a:t>
            </a:r>
          </a:p>
          <a:p>
            <a:pPr eaLnBrk="1" hangingPunct="1"/>
            <a:r>
              <a:rPr lang="en-US" dirty="0" smtClean="0"/>
              <a:t>Segmentation preferred over fragmentation for greater network efficiency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CE1F026-6B01-4888-926A-55A46A81BF54}" type="slidenum">
              <a:rPr lang="en-US"/>
              <a:pPr eaLnBrk="1" hangingPunct="1"/>
              <a:t>36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37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19400" y="5042194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2-7 An IP packet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3807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43000"/>
            <a:ext cx="8241038" cy="367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906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 of protocols</a:t>
            </a:r>
          </a:p>
          <a:p>
            <a:pPr lvl="1" eaLnBrk="1" hangingPunct="1"/>
            <a:r>
              <a:rPr lang="en-US" dirty="0" smtClean="0"/>
              <a:t>Divide data received into distinct frames for transmission in Physical layer</a:t>
            </a:r>
          </a:p>
          <a:p>
            <a:pPr eaLnBrk="1" hangingPunct="1"/>
            <a:r>
              <a:rPr lang="en-US" dirty="0" smtClean="0"/>
              <a:t>Frame</a:t>
            </a:r>
          </a:p>
          <a:p>
            <a:pPr lvl="1" eaLnBrk="1" hangingPunct="1"/>
            <a:r>
              <a:rPr lang="en-US" dirty="0" smtClean="0"/>
              <a:t>Structured package for moving data</a:t>
            </a:r>
          </a:p>
          <a:p>
            <a:pPr lvl="1" eaLnBrk="1" hangingPunct="1"/>
            <a:r>
              <a:rPr lang="en-US" dirty="0" smtClean="0"/>
              <a:t>Includes raw data (payload), sender’s and receiver’s network addresses, error checking and control information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C99970-087C-4FEE-BFE4-0A83756E2260}" type="slidenum">
              <a:rPr lang="en-US"/>
              <a:pPr eaLnBrk="1" hangingPunct="1"/>
              <a:t>38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(cont’d.)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Possible communication mishap </a:t>
            </a:r>
          </a:p>
          <a:p>
            <a:pPr lvl="1" eaLnBrk="1" hangingPunct="1"/>
            <a:r>
              <a:rPr lang="en-US" dirty="0" smtClean="0"/>
              <a:t>Not all information received</a:t>
            </a:r>
          </a:p>
          <a:p>
            <a:pPr lvl="1" eaLnBrk="1" hangingPunct="1"/>
            <a:r>
              <a:rPr lang="en-US" dirty="0" smtClean="0"/>
              <a:t>Corrected by error checking</a:t>
            </a:r>
          </a:p>
          <a:p>
            <a:pPr eaLnBrk="1" hangingPunct="1"/>
            <a:r>
              <a:rPr lang="en-US" dirty="0" smtClean="0"/>
              <a:t>Error checking methods</a:t>
            </a:r>
          </a:p>
          <a:p>
            <a:pPr lvl="1" eaLnBrk="1" hangingPunct="1"/>
            <a:r>
              <a:rPr lang="en-US" dirty="0" smtClean="0"/>
              <a:t>Frame check sequence</a:t>
            </a:r>
          </a:p>
          <a:p>
            <a:pPr lvl="1" eaLnBrk="1" hangingPunct="1"/>
            <a:r>
              <a:rPr lang="en-US" dirty="0" smtClean="0"/>
              <a:t>CRC (cyclic redundancy check)</a:t>
            </a:r>
          </a:p>
          <a:p>
            <a:pPr eaLnBrk="1" hangingPunct="1"/>
            <a:r>
              <a:rPr lang="en-US" dirty="0" smtClean="0"/>
              <a:t>Possible glut of communication requests</a:t>
            </a:r>
          </a:p>
          <a:p>
            <a:pPr lvl="1" eaLnBrk="1" hangingPunct="1"/>
            <a:r>
              <a:rPr lang="en-US" dirty="0" smtClean="0"/>
              <a:t>Data Link layer controls flow of information</a:t>
            </a:r>
          </a:p>
          <a:p>
            <a:pPr lvl="2" eaLnBrk="1" hangingPunct="1"/>
            <a:r>
              <a:rPr lang="en-US" dirty="0" smtClean="0"/>
              <a:t>Allows NIC to process data without error</a:t>
            </a:r>
          </a:p>
        </p:txBody>
      </p:sp>
      <p:sp>
        <p:nvSpPr>
          <p:cNvPr id="512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66C44-7313-4626-A0EF-64213874A971}" type="slidenum">
              <a:rPr lang="en-US"/>
              <a:pPr eaLnBrk="1" hangingPunct="1"/>
              <a:t>39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Networking Standards Organizations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</a:t>
            </a:r>
          </a:p>
          <a:p>
            <a:pPr lvl="1" eaLnBrk="1" hangingPunct="1"/>
            <a:r>
              <a:rPr lang="en-US" dirty="0" smtClean="0"/>
              <a:t>Documented agreement</a:t>
            </a:r>
          </a:p>
          <a:p>
            <a:pPr lvl="1" eaLnBrk="1" hangingPunct="1"/>
            <a:r>
              <a:rPr lang="en-US" dirty="0" smtClean="0"/>
              <a:t>Technical specifications/precise criteria</a:t>
            </a:r>
          </a:p>
          <a:p>
            <a:pPr lvl="1" eaLnBrk="1" hangingPunct="1"/>
            <a:r>
              <a:rPr lang="en-US" dirty="0" smtClean="0"/>
              <a:t>Stipulates design or performance of particular product or service</a:t>
            </a:r>
          </a:p>
          <a:p>
            <a:pPr eaLnBrk="1" hangingPunct="1"/>
            <a:r>
              <a:rPr lang="en-US" dirty="0" smtClean="0"/>
              <a:t>Standards important in the networking world</a:t>
            </a:r>
          </a:p>
          <a:p>
            <a:pPr lvl="1" eaLnBrk="1" hangingPunct="1"/>
            <a:r>
              <a:rPr lang="en-US" dirty="0" smtClean="0"/>
              <a:t>Wide variety of hardware and software</a:t>
            </a:r>
          </a:p>
          <a:p>
            <a:pPr lvl="1" eaLnBrk="1" hangingPunct="1"/>
            <a:r>
              <a:rPr lang="en-US" dirty="0" smtClean="0"/>
              <a:t>Ensure network design compatibility</a:t>
            </a:r>
          </a:p>
          <a:p>
            <a:pPr eaLnBrk="1" hangingPunct="1"/>
            <a:r>
              <a:rPr lang="en-US" dirty="0" smtClean="0"/>
              <a:t>Standards define minimum acceptable performance</a:t>
            </a:r>
          </a:p>
          <a:p>
            <a:pPr lvl="1" eaLnBrk="1" hangingPunct="1"/>
            <a:r>
              <a:rPr lang="en-US" dirty="0" smtClean="0"/>
              <a:t>Not ideal performance 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126BB82-39EB-42A4-9F30-7AE10251F488}" type="slidenum">
              <a:rPr lang="en-US"/>
              <a:pPr eaLnBrk="1" hangingPunct="1"/>
              <a:t>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Link Layer (cont’d.)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Data Link layer sublayers</a:t>
            </a:r>
          </a:p>
          <a:p>
            <a:pPr lvl="1" eaLnBrk="1" hangingPunct="1"/>
            <a:r>
              <a:rPr lang="en-US" dirty="0" smtClean="0"/>
              <a:t>LLC (Logical Link Control) sublayer</a:t>
            </a:r>
          </a:p>
          <a:p>
            <a:pPr lvl="1" eaLnBrk="1" hangingPunct="1"/>
            <a:r>
              <a:rPr lang="en-US" dirty="0" smtClean="0"/>
              <a:t>MAC (Media Access Control) sublayer </a:t>
            </a:r>
          </a:p>
          <a:p>
            <a:pPr eaLnBrk="1" hangingPunct="1"/>
            <a:r>
              <a:rPr lang="en-US" dirty="0" smtClean="0"/>
              <a:t>MAC sublayer</a:t>
            </a:r>
          </a:p>
          <a:p>
            <a:pPr lvl="1" eaLnBrk="1" hangingPunct="1"/>
            <a:r>
              <a:rPr lang="en-US" dirty="0" smtClean="0"/>
              <a:t>Manages access to the physical medium</a:t>
            </a:r>
          </a:p>
          <a:p>
            <a:pPr lvl="1" eaLnBrk="1" hangingPunct="1"/>
            <a:r>
              <a:rPr lang="en-US" dirty="0" smtClean="0"/>
              <a:t>Appends physical address of destination computer onto data frame</a:t>
            </a:r>
          </a:p>
          <a:p>
            <a:pPr eaLnBrk="1" hangingPunct="1"/>
            <a:r>
              <a:rPr lang="en-US" dirty="0" smtClean="0"/>
              <a:t>Physical address</a:t>
            </a:r>
          </a:p>
          <a:p>
            <a:pPr lvl="1" eaLnBrk="1" hangingPunct="1"/>
            <a:r>
              <a:rPr lang="en-US" dirty="0" smtClean="0"/>
              <a:t>Fixed number associated with each device’s network interface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898382-BA9C-4693-AE8E-DDBC4BF84D66}" type="slidenum">
              <a:rPr lang="en-US"/>
              <a:pPr eaLnBrk="1" hangingPunct="1"/>
              <a:t>40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41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19400" y="5042194"/>
            <a:ext cx="45720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2-8 The Data Link layer and its sublayers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819400" y="5380747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096108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220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42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830551" y="5528846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2-9 A NIC’s physical address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84088" y="5867400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03669"/>
            <a:ext cx="4911186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963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Layer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Functions of protocols</a:t>
            </a:r>
          </a:p>
          <a:p>
            <a:pPr lvl="1" eaLnBrk="1" hangingPunct="1"/>
            <a:r>
              <a:rPr lang="en-US" dirty="0" smtClean="0"/>
              <a:t>Accept frames from Data Link layer</a:t>
            </a:r>
          </a:p>
          <a:p>
            <a:pPr lvl="1" eaLnBrk="1" hangingPunct="1"/>
            <a:r>
              <a:rPr lang="en-US" dirty="0" smtClean="0"/>
              <a:t>Generate signals as changes in voltage at the NIC</a:t>
            </a:r>
          </a:p>
          <a:p>
            <a:pPr eaLnBrk="1" hangingPunct="1"/>
            <a:r>
              <a:rPr lang="en-US" dirty="0" smtClean="0"/>
              <a:t>Copper transmission medium</a:t>
            </a:r>
          </a:p>
          <a:p>
            <a:pPr lvl="1" eaLnBrk="1" hangingPunct="1"/>
            <a:r>
              <a:rPr lang="en-US" dirty="0" smtClean="0"/>
              <a:t>Signals issued as voltage</a:t>
            </a:r>
          </a:p>
          <a:p>
            <a:pPr eaLnBrk="1" hangingPunct="1"/>
            <a:r>
              <a:rPr lang="en-US" dirty="0" smtClean="0"/>
              <a:t>Fiber-optic cable transmission medium</a:t>
            </a:r>
          </a:p>
          <a:p>
            <a:pPr lvl="1" eaLnBrk="1" hangingPunct="1"/>
            <a:r>
              <a:rPr lang="en-US" dirty="0" smtClean="0"/>
              <a:t>Signals issued as light pulses</a:t>
            </a:r>
          </a:p>
          <a:p>
            <a:pPr eaLnBrk="1" hangingPunct="1"/>
            <a:r>
              <a:rPr lang="en-US" dirty="0" smtClean="0"/>
              <a:t>Wireless transmission medium</a:t>
            </a:r>
          </a:p>
          <a:p>
            <a:pPr lvl="1" eaLnBrk="1" hangingPunct="1"/>
            <a:r>
              <a:rPr lang="en-US" dirty="0" smtClean="0"/>
              <a:t>Signals issued as electromagnetic waves</a:t>
            </a:r>
          </a:p>
        </p:txBody>
      </p:sp>
      <p:sp>
        <p:nvSpPr>
          <p:cNvPr id="552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A8C5A8E-3290-412B-8311-79E60B22B981}" type="slidenum">
              <a:rPr lang="en-US"/>
              <a:pPr eaLnBrk="1" hangingPunct="1"/>
              <a:t>43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Physical Layer (cont’d.)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Physical layer protocols’ responsibilities when receiving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Detect and accept signals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Pass on to Data Link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Set data transmission 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Monitor data error rates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No error checking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Devices operating at Physical layer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Hubs and repeaters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NICs operate at both Physical layer and Data Link layers</a:t>
            </a: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62FB1-C9DB-4746-9518-2DD7849812D7}" type="slidenum">
              <a:rPr lang="en-US"/>
              <a:pPr eaLnBrk="1" hangingPunct="1"/>
              <a:t>44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Applying the OSI Model</a:t>
            </a: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21C8F05-A684-4473-AEB5-4F411641DB35}" type="slidenum">
              <a:rPr lang="en-US"/>
              <a:pPr eaLnBrk="1" hangingPunct="1"/>
              <a:t>45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725755" y="5060495"/>
            <a:ext cx="403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2-1 Functions of the OSI layers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2725755" y="5367454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" y="1600200"/>
            <a:ext cx="823461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</a:t>
            </a:r>
          </a:p>
        </p:txBody>
      </p:sp>
      <p:sp>
        <p:nvSpPr>
          <p:cNvPr id="5837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Data transformation</a:t>
            </a:r>
          </a:p>
          <a:p>
            <a:pPr lvl="1" eaLnBrk="1" hangingPunct="1"/>
            <a:r>
              <a:rPr lang="en-US" dirty="0" smtClean="0"/>
              <a:t>Original software application data differs from application layer NIC data</a:t>
            </a:r>
          </a:p>
          <a:p>
            <a:pPr lvl="2" eaLnBrk="1" hangingPunct="1"/>
            <a:r>
              <a:rPr lang="en-US" dirty="0" smtClean="0"/>
              <a:t>Information added at each layer</a:t>
            </a:r>
          </a:p>
          <a:p>
            <a:pPr eaLnBrk="1" hangingPunct="1"/>
            <a:r>
              <a:rPr lang="en-US" dirty="0" smtClean="0"/>
              <a:t>PDUs</a:t>
            </a:r>
          </a:p>
          <a:p>
            <a:pPr lvl="1" eaLnBrk="1" hangingPunct="1"/>
            <a:r>
              <a:rPr lang="en-US" dirty="0" smtClean="0"/>
              <a:t>Generated in Application layer</a:t>
            </a:r>
          </a:p>
          <a:p>
            <a:pPr eaLnBrk="1" hangingPunct="1"/>
            <a:r>
              <a:rPr lang="en-US" dirty="0" smtClean="0"/>
              <a:t>Segments</a:t>
            </a:r>
          </a:p>
          <a:p>
            <a:pPr lvl="1" eaLnBrk="1" hangingPunct="1"/>
            <a:r>
              <a:rPr lang="en-US" dirty="0" smtClean="0"/>
              <a:t>Generated in Transport layer</a:t>
            </a:r>
          </a:p>
          <a:p>
            <a:pPr lvl="1" eaLnBrk="1" hangingPunct="1"/>
            <a:r>
              <a:rPr lang="en-US" dirty="0" smtClean="0"/>
              <a:t>Unit of data resulting from subdividing larger PDU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33CFEE-F853-4708-A4C3-E613BCD9D8D9}" type="slidenum">
              <a:rPr lang="en-US"/>
              <a:pPr eaLnBrk="1" hangingPunct="1"/>
              <a:t>46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 (cont’d.)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Packets</a:t>
            </a:r>
          </a:p>
          <a:p>
            <a:pPr lvl="1" eaLnBrk="1" hangingPunct="1"/>
            <a:r>
              <a:rPr lang="en-US" dirty="0" smtClean="0"/>
              <a:t>Generated in Network layer</a:t>
            </a:r>
          </a:p>
          <a:p>
            <a:pPr lvl="1" eaLnBrk="1" hangingPunct="1"/>
            <a:r>
              <a:rPr lang="en-US" dirty="0" smtClean="0"/>
              <a:t>Data with logical addressing information added to segments</a:t>
            </a:r>
          </a:p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Generated in Data Link layer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766A562-8BFF-401C-9E9F-E0A16028191D}" type="slidenum">
              <a:rPr lang="en-US"/>
              <a:pPr eaLnBrk="1" hangingPunct="1"/>
              <a:t>47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Communication Between Two Systems (cont’d.)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Encapsulation</a:t>
            </a:r>
          </a:p>
          <a:p>
            <a:pPr lvl="1" eaLnBrk="1" hangingPunct="1"/>
            <a:r>
              <a:rPr lang="en-US" dirty="0" smtClean="0"/>
              <a:t>Occurs in Data Link layer</a:t>
            </a:r>
          </a:p>
          <a:p>
            <a:pPr lvl="1" eaLnBrk="1" hangingPunct="1"/>
            <a:r>
              <a:rPr lang="en-US" dirty="0" smtClean="0"/>
              <a:t>Process of wrapping one layer’s PDU with protocol information</a:t>
            </a:r>
          </a:p>
          <a:p>
            <a:pPr lvl="2" eaLnBrk="1" hangingPunct="1"/>
            <a:r>
              <a:rPr lang="en-US" dirty="0" smtClean="0"/>
              <a:t>Allows interpretation by lower layer</a:t>
            </a:r>
          </a:p>
          <a:p>
            <a:pPr eaLnBrk="1" hangingPunct="1"/>
            <a:r>
              <a:rPr lang="en-US" dirty="0" smtClean="0"/>
              <a:t>Physical layer transmits frame over the network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BC4666-7941-423A-B14E-8BA93DC544F1}" type="slidenum">
              <a:rPr lang="en-US"/>
              <a:pPr eaLnBrk="1" hangingPunct="1"/>
              <a:t>48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49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14600" y="5584602"/>
            <a:ext cx="517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/>
              <a:t>Figure </a:t>
            </a:r>
            <a:r>
              <a:rPr lang="en-US" sz="1600" dirty="0" smtClean="0"/>
              <a:t>2-11 Data transformation through the OSI model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9" y="58759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773" y="536967"/>
            <a:ext cx="6466676" cy="501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74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Networking Standards Organizations (cont’d.)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Many different organizations oversee computer industry standards</a:t>
            </a:r>
          </a:p>
          <a:p>
            <a:pPr eaLnBrk="1" hangingPunct="1"/>
            <a:r>
              <a:rPr lang="en-US" dirty="0" smtClean="0"/>
              <a:t>Example: ANSI and IEEE set wireless standards</a:t>
            </a:r>
          </a:p>
          <a:p>
            <a:pPr lvl="1" eaLnBrk="1" hangingPunct="1"/>
            <a:r>
              <a:rPr lang="en-US" dirty="0" smtClean="0"/>
              <a:t>ANSI standards apply to type of NIC</a:t>
            </a:r>
          </a:p>
          <a:p>
            <a:pPr lvl="1" eaLnBrk="1" hangingPunct="1"/>
            <a:r>
              <a:rPr lang="en-US" dirty="0" smtClean="0"/>
              <a:t>IEEE standards involve communication protocols</a:t>
            </a:r>
          </a:p>
          <a:p>
            <a:pPr eaLnBrk="1" hangingPunct="1"/>
            <a:r>
              <a:rPr lang="en-US" dirty="0" smtClean="0"/>
              <a:t>Network professional’s responsibility</a:t>
            </a:r>
          </a:p>
          <a:p>
            <a:pPr lvl="1" eaLnBrk="1" hangingPunct="1"/>
            <a:r>
              <a:rPr lang="en-US" dirty="0" smtClean="0"/>
              <a:t>Be familiar with groups setting networking standards</a:t>
            </a:r>
          </a:p>
          <a:p>
            <a:pPr lvl="1" eaLnBrk="1" hangingPunct="1"/>
            <a:r>
              <a:rPr lang="en-US" dirty="0" smtClean="0"/>
              <a:t>Understand critical aspects of standards required by own networks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04AAD17-0347-4FFB-83F3-25A42DB16877}" type="slidenum">
              <a:rPr lang="en-US"/>
              <a:pPr eaLnBrk="1" hangingPunct="1"/>
              <a:t>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Specifications</a:t>
            </a:r>
          </a:p>
        </p:txBody>
      </p:sp>
      <p:sp>
        <p:nvSpPr>
          <p:cNvPr id="62469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Frames</a:t>
            </a:r>
          </a:p>
          <a:p>
            <a:pPr lvl="1" eaLnBrk="1" hangingPunct="1"/>
            <a:r>
              <a:rPr lang="en-US" dirty="0" smtClean="0"/>
              <a:t>Composed of several smaller components or fields</a:t>
            </a:r>
          </a:p>
          <a:p>
            <a:pPr eaLnBrk="1" hangingPunct="1"/>
            <a:r>
              <a:rPr lang="en-US" dirty="0" smtClean="0"/>
              <a:t>Frame characteristic dependencies</a:t>
            </a:r>
          </a:p>
          <a:p>
            <a:pPr lvl="1" eaLnBrk="1" hangingPunct="1"/>
            <a:r>
              <a:rPr lang="en-US" dirty="0" smtClean="0"/>
              <a:t>Network type where frames run</a:t>
            </a:r>
          </a:p>
          <a:p>
            <a:pPr lvl="1" eaLnBrk="1" hangingPunct="1"/>
            <a:r>
              <a:rPr lang="en-US" dirty="0" smtClean="0"/>
              <a:t>Standards frames must follow</a:t>
            </a:r>
          </a:p>
          <a:p>
            <a:pPr eaLnBrk="1" hangingPunct="1"/>
            <a:r>
              <a:rPr lang="en-US" dirty="0" smtClean="0"/>
              <a:t>Ethernet</a:t>
            </a:r>
          </a:p>
          <a:p>
            <a:pPr lvl="1" eaLnBrk="1" hangingPunct="1"/>
            <a:r>
              <a:rPr lang="en-US" dirty="0" smtClean="0"/>
              <a:t>Developed by Xerox</a:t>
            </a:r>
          </a:p>
          <a:p>
            <a:pPr lvl="1" eaLnBrk="1" hangingPunct="1"/>
            <a:r>
              <a:rPr lang="en-US" dirty="0" smtClean="0"/>
              <a:t>Four different types of Ethernet frames</a:t>
            </a:r>
          </a:p>
          <a:p>
            <a:pPr lvl="1" eaLnBrk="1" hangingPunct="1"/>
            <a:r>
              <a:rPr lang="en-US" dirty="0" smtClean="0"/>
              <a:t>Most popular: IEEE 802.3 standard</a:t>
            </a: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422C65-DEDD-472A-9CFA-1CCCCEEFD4FA}" type="slidenum">
              <a:rPr lang="en-US"/>
              <a:pPr eaLnBrk="1" hangingPunct="1"/>
              <a:t>50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Frame Specifications (cont’d.)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Token ring</a:t>
            </a:r>
          </a:p>
          <a:p>
            <a:pPr lvl="1" eaLnBrk="1" hangingPunct="1"/>
            <a:r>
              <a:rPr lang="en-US" dirty="0" smtClean="0"/>
              <a:t>Developed by IBM</a:t>
            </a:r>
          </a:p>
          <a:p>
            <a:pPr lvl="1" eaLnBrk="1" hangingPunct="1"/>
            <a:r>
              <a:rPr lang="en-US" dirty="0" smtClean="0"/>
              <a:t>Relies upon direct links between nodes and ring topology</a:t>
            </a:r>
          </a:p>
          <a:p>
            <a:pPr lvl="1" eaLnBrk="1" hangingPunct="1"/>
            <a:r>
              <a:rPr lang="en-US" dirty="0" smtClean="0"/>
              <a:t>Nearly obsolete</a:t>
            </a:r>
          </a:p>
          <a:p>
            <a:pPr lvl="1" eaLnBrk="1" hangingPunct="1"/>
            <a:r>
              <a:rPr lang="en-US" dirty="0" smtClean="0"/>
              <a:t>Defined by IEEE 802.5 standard</a:t>
            </a:r>
          </a:p>
          <a:p>
            <a:pPr eaLnBrk="1" hangingPunct="1"/>
            <a:r>
              <a:rPr lang="en-US" dirty="0" smtClean="0"/>
              <a:t>Ethernet frames and token ring frames differ</a:t>
            </a:r>
          </a:p>
          <a:p>
            <a:pPr lvl="1" eaLnBrk="1" hangingPunct="1"/>
            <a:r>
              <a:rPr lang="en-US" dirty="0" smtClean="0"/>
              <a:t>Will not interact with each other</a:t>
            </a:r>
          </a:p>
          <a:p>
            <a:pPr lvl="1" eaLnBrk="1" hangingPunct="1"/>
            <a:r>
              <a:rPr lang="en-US" dirty="0" smtClean="0"/>
              <a:t>Devices cannot support more than one frame type per physical interface or NIC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CF216F-3A50-4DEC-8FED-DFE94B239B1A}" type="slidenum">
              <a:rPr lang="en-US"/>
              <a:pPr eaLnBrk="1" hangingPunct="1"/>
              <a:t>51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Networking Specifications</a:t>
            </a:r>
          </a:p>
        </p:txBody>
      </p:sp>
      <p:sp>
        <p:nvSpPr>
          <p:cNvPr id="6451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IEEE’s Project 802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Effort to standardize physical and logical network elements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Frame types and addressing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Connectivity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Networking media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Error-checking algorithms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Encryption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Emerging technologies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802.3: Ethernet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802.11: Wireless</a:t>
            </a: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C28EA3B-1446-402A-9F1B-C3535B1C91BE}" type="slidenum">
              <a:rPr lang="en-US"/>
              <a:pPr eaLnBrk="1" hangingPunct="1"/>
              <a:t>52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FA4918-E131-438D-84D4-38EA5B4E8B7E}" type="slidenum">
              <a:rPr lang="en-US"/>
              <a:pPr eaLnBrk="1" hangingPunct="1"/>
              <a:t>53</a:t>
            </a:fld>
            <a:endParaRPr lang="en-US" dirty="0"/>
          </a:p>
        </p:txBody>
      </p:sp>
      <p:sp>
        <p:nvSpPr>
          <p:cNvPr id="34821" name="Text Box 8"/>
          <p:cNvSpPr txBox="1">
            <a:spLocks noChangeArrowheads="1"/>
          </p:cNvSpPr>
          <p:nvPr/>
        </p:nvSpPr>
        <p:spPr bwMode="auto">
          <a:xfrm>
            <a:off x="2514600" y="5584602"/>
            <a:ext cx="51704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 smtClean="0"/>
              <a:t>Table 2-2 IEEE 802 standards</a:t>
            </a:r>
            <a:endParaRPr lang="en-US" sz="1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03449" y="5875953"/>
            <a:ext cx="4000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Courtesy Course Technology/Cengage Learning</a:t>
            </a:r>
            <a:endParaRPr lang="en-US" sz="14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" y="914400"/>
            <a:ext cx="789622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517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Standards help ensure interoperability between software and hardware from different manufacturers</a:t>
            </a:r>
          </a:p>
          <a:p>
            <a:pPr eaLnBrk="1" hangingPunct="1"/>
            <a:r>
              <a:rPr lang="en-US" dirty="0" smtClean="0"/>
              <a:t>ISO’s OSI (Open Systems Interconnection) model</a:t>
            </a:r>
          </a:p>
          <a:p>
            <a:pPr lvl="1" eaLnBrk="1" hangingPunct="1"/>
            <a:r>
              <a:rPr lang="en-US" dirty="0" smtClean="0"/>
              <a:t>Represents communication between two networked computers</a:t>
            </a:r>
          </a:p>
          <a:p>
            <a:pPr lvl="1" eaLnBrk="1" hangingPunct="1"/>
            <a:r>
              <a:rPr lang="en-US" dirty="0" smtClean="0"/>
              <a:t>Includes seven layers</a:t>
            </a:r>
          </a:p>
          <a:p>
            <a:pPr eaLnBrk="1" hangingPunct="1"/>
            <a:r>
              <a:rPr lang="en-US" dirty="0" smtClean="0"/>
              <a:t>IEEE’s Project 802 aims to standardize networking elements</a:t>
            </a:r>
          </a:p>
          <a:p>
            <a:pPr eaLnBrk="1" hangingPunct="1"/>
            <a:r>
              <a:rPr lang="en-US" dirty="0" smtClean="0"/>
              <a:t>Significant IEEE 802 standards include 802.3 (Ethernet), 802.11 (wireless), and 802.16 (MANs)</a:t>
            </a: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F026DFA-D9EC-45D2-8DA7-EA4CFA1026FD}" type="slidenum">
              <a:rPr lang="en-US"/>
              <a:pPr eaLnBrk="1" hangingPunct="1"/>
              <a:t>54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ANSI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ANSI (American National Standards Institute)</a:t>
            </a:r>
          </a:p>
          <a:p>
            <a:pPr lvl="1" eaLnBrk="1" hangingPunct="1"/>
            <a:r>
              <a:rPr lang="en-US" dirty="0" smtClean="0"/>
              <a:t>1000+ representatives from industry and government</a:t>
            </a:r>
          </a:p>
          <a:p>
            <a:pPr lvl="1" eaLnBrk="1" hangingPunct="1"/>
            <a:r>
              <a:rPr lang="en-US" dirty="0" smtClean="0"/>
              <a:t>Determines standards for electronics industry and other fields</a:t>
            </a:r>
          </a:p>
          <a:p>
            <a:pPr eaLnBrk="1" hangingPunct="1"/>
            <a:r>
              <a:rPr lang="en-US" dirty="0" smtClean="0"/>
              <a:t>Requests voluntarily compliance with standards</a:t>
            </a:r>
          </a:p>
          <a:p>
            <a:pPr eaLnBrk="1" hangingPunct="1"/>
            <a:r>
              <a:rPr lang="en-US" dirty="0" smtClean="0"/>
              <a:t>Obtaining ANSI approval requires rigorous testing</a:t>
            </a:r>
          </a:p>
          <a:p>
            <a:pPr eaLnBrk="1" hangingPunct="1"/>
            <a:r>
              <a:rPr lang="en-US" dirty="0" smtClean="0"/>
              <a:t>ANSI standards documents available online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9FB904-E90C-4678-BD78-56EE1512039B}" type="slidenum">
              <a:rPr lang="en-US"/>
              <a:pPr eaLnBrk="1" hangingPunct="1"/>
              <a:t>6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and TIA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(Electronic Industries Alliance)</a:t>
            </a:r>
          </a:p>
          <a:p>
            <a:pPr lvl="1" eaLnBrk="1" hangingPunct="1"/>
            <a:r>
              <a:rPr lang="en-US" dirty="0" smtClean="0"/>
              <a:t>Trade organization</a:t>
            </a:r>
          </a:p>
          <a:p>
            <a:pPr lvl="2" eaLnBrk="1" hangingPunct="1"/>
            <a:r>
              <a:rPr lang="en-US" dirty="0" smtClean="0"/>
              <a:t>Representatives from United States electronics manufacturing firms</a:t>
            </a:r>
          </a:p>
          <a:p>
            <a:pPr lvl="1" eaLnBrk="1" hangingPunct="1"/>
            <a:r>
              <a:rPr lang="en-US" dirty="0" smtClean="0"/>
              <a:t>Sets standards for its members</a:t>
            </a:r>
          </a:p>
          <a:p>
            <a:pPr lvl="1" eaLnBrk="1" hangingPunct="1"/>
            <a:r>
              <a:rPr lang="en-US" dirty="0" smtClean="0"/>
              <a:t>Helps write ANSI standards</a:t>
            </a:r>
          </a:p>
          <a:p>
            <a:pPr lvl="1" eaLnBrk="1" hangingPunct="1"/>
            <a:r>
              <a:rPr lang="en-US" dirty="0" smtClean="0"/>
              <a:t>Lobbies for favorable computer and electronics industries legislation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6A64070-2E3A-4803-AABE-5CA68B7FA415}" type="slidenum">
              <a:rPr lang="en-US"/>
              <a:pPr eaLnBrk="1" hangingPunct="1"/>
              <a:t>7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EIA and TIA (cont’d.)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TIA (Telecommunications Industry Association)</a:t>
            </a:r>
          </a:p>
          <a:p>
            <a:pPr lvl="1" eaLnBrk="1" hangingPunct="1"/>
            <a:r>
              <a:rPr lang="en-US" dirty="0" smtClean="0"/>
              <a:t>EIA subgroup merged with former United States Telecommunications Suppliers Association (USTSA)</a:t>
            </a:r>
          </a:p>
          <a:p>
            <a:pPr eaLnBrk="1" hangingPunct="1"/>
            <a:r>
              <a:rPr lang="en-US" dirty="0" smtClean="0"/>
              <a:t>Focus of TIA</a:t>
            </a:r>
          </a:p>
          <a:p>
            <a:pPr lvl="1" eaLnBrk="1" hangingPunct="1"/>
            <a:r>
              <a:rPr lang="en-US" dirty="0" smtClean="0"/>
              <a:t>Standards for information technology, wireless, satellite, fiber optics, and telephone equipment</a:t>
            </a:r>
          </a:p>
          <a:p>
            <a:pPr eaLnBrk="1" hangingPunct="1"/>
            <a:r>
              <a:rPr lang="en-US" dirty="0" smtClean="0"/>
              <a:t>TIA/EIA 568-B Series</a:t>
            </a:r>
          </a:p>
          <a:p>
            <a:pPr lvl="1" eaLnBrk="1" hangingPunct="1"/>
            <a:r>
              <a:rPr lang="en-US" dirty="0" smtClean="0"/>
              <a:t>Guidelines for installing network cable in commercial buildings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32000D-61B7-4B62-A4E3-D98941FAA530}" type="slidenum">
              <a:rPr lang="en-US"/>
              <a:pPr eaLnBrk="1" hangingPunct="1"/>
              <a:t>8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IEEE (Institute of Electrical and Electronics Engineers)</a:t>
            </a:r>
          </a:p>
          <a:p>
            <a:pPr lvl="1" eaLnBrk="1" hangingPunct="1"/>
            <a:r>
              <a:rPr lang="en-US" dirty="0" smtClean="0"/>
              <a:t>International engineering professionals society</a:t>
            </a:r>
          </a:p>
          <a:p>
            <a:pPr eaLnBrk="1" hangingPunct="1"/>
            <a:r>
              <a:rPr lang="en-US" dirty="0" smtClean="0"/>
              <a:t>Goal of IEEE</a:t>
            </a:r>
          </a:p>
          <a:p>
            <a:pPr lvl="1" eaLnBrk="1" hangingPunct="1"/>
            <a:r>
              <a:rPr lang="en-US" dirty="0" smtClean="0"/>
              <a:t>Promote development and education in electrical engineering and computer science fields</a:t>
            </a:r>
          </a:p>
          <a:p>
            <a:pPr eaLnBrk="1" hangingPunct="1"/>
            <a:r>
              <a:rPr lang="en-US" dirty="0" smtClean="0"/>
              <a:t>Hosts symposia, conferences, and chapter meetings</a:t>
            </a:r>
          </a:p>
          <a:p>
            <a:pPr eaLnBrk="1" hangingPunct="1"/>
            <a:r>
              <a:rPr lang="en-US" dirty="0" smtClean="0"/>
              <a:t>Maintains a standards board</a:t>
            </a:r>
          </a:p>
          <a:p>
            <a:pPr eaLnBrk="1" hangingPunct="1"/>
            <a:r>
              <a:rPr lang="en-US" dirty="0" smtClean="0"/>
              <a:t>IEEE technical papers and standards</a:t>
            </a:r>
          </a:p>
          <a:p>
            <a:pPr lvl="1" eaLnBrk="1" hangingPunct="1"/>
            <a:r>
              <a:rPr lang="en-US" dirty="0" smtClean="0"/>
              <a:t>Highly respected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42BD09A-1A4E-43E8-98F4-34E19713BEED}" type="slidenum">
              <a:rPr lang="en-US"/>
              <a:pPr eaLnBrk="1" hangingPunct="1"/>
              <a:t>9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Network+ Guide to Networks, 6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Default Design">
  <a:themeElements>
    <a:clrScheme name="3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2411</Words>
  <Application>Microsoft Office PowerPoint</Application>
  <PresentationFormat>On-screen Show (4:3)</PresentationFormat>
  <Paragraphs>520</Paragraphs>
  <Slides>54</Slides>
  <Notes>54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3_Default Design</vt:lpstr>
      <vt:lpstr>Default Design</vt:lpstr>
      <vt:lpstr>Network+ Guide to Networks 6th Edition</vt:lpstr>
      <vt:lpstr>Objectives</vt:lpstr>
      <vt:lpstr>Objectives (cont’d.)</vt:lpstr>
      <vt:lpstr>Networking Standards Organizations</vt:lpstr>
      <vt:lpstr>Networking Standards Organizations (cont’d.)</vt:lpstr>
      <vt:lpstr>ANSI</vt:lpstr>
      <vt:lpstr>EIA and TIA</vt:lpstr>
      <vt:lpstr>EIA and TIA (cont’d.)</vt:lpstr>
      <vt:lpstr>IEEE</vt:lpstr>
      <vt:lpstr>ISO</vt:lpstr>
      <vt:lpstr>ITU</vt:lpstr>
      <vt:lpstr>ISOC</vt:lpstr>
      <vt:lpstr>ISOC (cont’d.)</vt:lpstr>
      <vt:lpstr>IANA and ICANN</vt:lpstr>
      <vt:lpstr>IANA and ICANN (cont’d.)</vt:lpstr>
      <vt:lpstr>The OSI Model</vt:lpstr>
      <vt:lpstr>The OSI Model (cont’d.)</vt:lpstr>
      <vt:lpstr>The OSI Model (cont’d.)</vt:lpstr>
      <vt:lpstr>PowerPoint Presentation</vt:lpstr>
      <vt:lpstr>Application Layer</vt:lpstr>
      <vt:lpstr>Application Layer (cont’d.)</vt:lpstr>
      <vt:lpstr>PowerPoint Presentation</vt:lpstr>
      <vt:lpstr>Presentation Layer</vt:lpstr>
      <vt:lpstr>PowerPoint Presentation</vt:lpstr>
      <vt:lpstr>Session Layer</vt:lpstr>
      <vt:lpstr>Session Layer (cont’d.)</vt:lpstr>
      <vt:lpstr>PowerPoint Presentation</vt:lpstr>
      <vt:lpstr>Transport Layer</vt:lpstr>
      <vt:lpstr>Transport Layer (cont’d.)</vt:lpstr>
      <vt:lpstr>Transport Layer (cont’d.)</vt:lpstr>
      <vt:lpstr>Transport Layer (cont’d.)</vt:lpstr>
      <vt:lpstr>PowerPoint Presentation</vt:lpstr>
      <vt:lpstr>PowerPoint Presentation</vt:lpstr>
      <vt:lpstr>Network Layer </vt:lpstr>
      <vt:lpstr>Network Layer (cont’d.) </vt:lpstr>
      <vt:lpstr>Network Layer (cont’d.) </vt:lpstr>
      <vt:lpstr>PowerPoint Presentation</vt:lpstr>
      <vt:lpstr>Data Link Layer</vt:lpstr>
      <vt:lpstr>Data Link Layer (cont’d.)</vt:lpstr>
      <vt:lpstr>Data Link Layer (cont’d.)</vt:lpstr>
      <vt:lpstr>PowerPoint Presentation</vt:lpstr>
      <vt:lpstr>PowerPoint Presentation</vt:lpstr>
      <vt:lpstr>Physical Layer</vt:lpstr>
      <vt:lpstr>Physical Layer (cont’d.)</vt:lpstr>
      <vt:lpstr>Applying the OSI Model</vt:lpstr>
      <vt:lpstr>Communication Between Two Systems</vt:lpstr>
      <vt:lpstr>Communication Between Two Systems (cont’d.)</vt:lpstr>
      <vt:lpstr>Communication Between Two Systems (cont’d.)</vt:lpstr>
      <vt:lpstr>PowerPoint Presentation</vt:lpstr>
      <vt:lpstr>Frame Specifications</vt:lpstr>
      <vt:lpstr>Frame Specifications (cont’d.)</vt:lpstr>
      <vt:lpstr>IEEE Networking Specifications</vt:lpstr>
      <vt:lpstr>PowerPoint Presentation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Network+ Guide to Networks 6th Edition</dc:title>
  <dc:creator/>
  <cp:lastModifiedBy>Rita</cp:lastModifiedBy>
  <cp:revision>413</cp:revision>
  <dcterms:created xsi:type="dcterms:W3CDTF">2007-07-09T21:56:01Z</dcterms:created>
  <dcterms:modified xsi:type="dcterms:W3CDTF">2012-04-10T13:28:13Z</dcterms:modified>
</cp:coreProperties>
</file>